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376"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4" r:id="rId25"/>
    <p:sldId id="279" r:id="rId26"/>
    <p:sldId id="280" r:id="rId27"/>
    <p:sldId id="281"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9" r:id="rId44"/>
    <p:sldId id="300" r:id="rId45"/>
    <p:sldId id="301" r:id="rId46"/>
    <p:sldId id="302" r:id="rId47"/>
    <p:sldId id="303" r:id="rId48"/>
    <p:sldId id="304" r:id="rId49"/>
    <p:sldId id="311" r:id="rId50"/>
    <p:sldId id="305" r:id="rId51"/>
    <p:sldId id="306" r:id="rId52"/>
    <p:sldId id="307" r:id="rId53"/>
    <p:sldId id="308" r:id="rId54"/>
    <p:sldId id="309" r:id="rId55"/>
    <p:sldId id="310" r:id="rId56"/>
    <p:sldId id="312" r:id="rId57"/>
    <p:sldId id="313" r:id="rId58"/>
    <p:sldId id="314" r:id="rId59"/>
    <p:sldId id="315" r:id="rId60"/>
    <p:sldId id="316"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FF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9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4" Type="http://schemas.openxmlformats.org/officeDocument/2006/relationships/image" Target="../media/image50.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D73AF4E-7A82-42C6-A853-6B53938D3367}" type="datetimeFigureOut">
              <a:rPr lang="en-US"/>
              <a:pPr>
                <a:defRPr/>
              </a:pPr>
              <a:t>9/21/2011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EE2F16D-12FE-4447-82C1-341C29B9E316}" type="slidenum">
              <a:rPr lang="en-US"/>
              <a:pPr>
                <a:defRPr/>
              </a:pPr>
              <a:t>‹#›</a:t>
            </a:fld>
            <a:endParaRPr lang="en-US"/>
          </a:p>
        </p:txBody>
      </p:sp>
    </p:spTree>
    <p:extLst>
      <p:ext uri="{BB962C8B-B14F-4D97-AF65-F5344CB8AC3E}">
        <p14:creationId xmlns:p14="http://schemas.microsoft.com/office/powerpoint/2010/main" val="2316184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stl.nist.gov/biotech/strbase/seq_ref.ht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cstl.nist.gov/biotech/strbase/LTDNA.htm"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www.isogg.org/tree/"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smtClean="0">
                <a:latin typeface="Arial" charset="0"/>
                <a:cs typeface="Arial" charset="0"/>
              </a:rPr>
              <a:t>Figure 1.1 Steps involved in the Q-K comparison during forensic DNA testing.</a:t>
            </a:r>
            <a:endParaRPr 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EB4F4472-A073-4B12-94E4-68945C23A72D}"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2.6 Different methods for separating perpetrator(s)’s sperm and victim’s epithelial cells created in sexual assault DNA samples. </a:t>
            </a:r>
          </a:p>
        </p:txBody>
      </p:sp>
      <p:sp>
        <p:nvSpPr>
          <p:cNvPr id="4" name="Slide Number Placeholder 3"/>
          <p:cNvSpPr>
            <a:spLocks noGrp="1"/>
          </p:cNvSpPr>
          <p:nvPr>
            <p:ph type="sldNum" sz="quarter" idx="5"/>
          </p:nvPr>
        </p:nvSpPr>
        <p:spPr/>
        <p:txBody>
          <a:bodyPr/>
          <a:lstStyle/>
          <a:p>
            <a:pPr>
              <a:defRPr/>
            </a:pPr>
            <a:fld id="{AA9F8812-ADB6-48EC-AA8B-0C5C73791C51}" type="slidenum">
              <a:rPr lang="en-US" smtClean="0"/>
              <a:pPr>
                <a:defRPr/>
              </a:pPr>
              <a:t>13</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17.4 Tecan Freedom EVO 150 robotic workstation used for preparation of capillary electrophoresis sample plates. </a:t>
            </a:r>
            <a:r>
              <a:rPr lang="en-US" smtClean="0">
                <a:solidFill>
                  <a:srgbClr val="0000FF"/>
                </a:solidFill>
              </a:rPr>
              <a:t>Photo courtesy of FBI Laboratory Federal DNA Database Unit.</a:t>
            </a:r>
          </a:p>
          <a:p>
            <a:endParaRPr lang="en-US" smtClean="0"/>
          </a:p>
        </p:txBody>
      </p:sp>
      <p:sp>
        <p:nvSpPr>
          <p:cNvPr id="4" name="Slide Number Placeholder 3"/>
          <p:cNvSpPr>
            <a:spLocks noGrp="1"/>
          </p:cNvSpPr>
          <p:nvPr>
            <p:ph type="sldNum" sz="quarter" idx="5"/>
          </p:nvPr>
        </p:nvSpPr>
        <p:spPr/>
        <p:txBody>
          <a:bodyPr/>
          <a:lstStyle/>
          <a:p>
            <a:pPr>
              <a:defRPr/>
            </a:pPr>
            <a:fld id="{A0D5DB3A-1BD9-40B3-9452-01B5A583B060}" type="slidenum">
              <a:rPr lang="en-US" smtClean="0"/>
              <a:pPr>
                <a:defRPr/>
              </a:pPr>
              <a:t>118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J.M. Butler (2009) </a:t>
            </a:r>
            <a:r>
              <a:rPr lang="en-US" i="1"/>
              <a:t>Fundamentals of Forensic DNA Typing</a:t>
            </a:r>
          </a:p>
        </p:txBody>
      </p:sp>
      <p:sp>
        <p:nvSpPr>
          <p:cNvPr id="5" name="Rectangle 3"/>
          <p:cNvSpPr>
            <a:spLocks noGrp="1" noChangeArrowheads="1"/>
          </p:cNvSpPr>
          <p:nvPr>
            <p:ph type="dt" sz="quarter" idx="1"/>
          </p:nvPr>
        </p:nvSpPr>
        <p:spPr/>
        <p:txBody>
          <a:bodyPr/>
          <a:lstStyle/>
          <a:p>
            <a:pPr>
              <a:defRPr/>
            </a:pPr>
            <a:r>
              <a:rPr lang="en-US"/>
              <a:t>Printed </a:t>
            </a:r>
            <a:fld id="{E7B50F1D-251D-453D-A8B4-D17F1A5FB2B5}" type="datetime1">
              <a:rPr lang="en-US"/>
              <a:pPr>
                <a:defRPr/>
              </a:pPr>
              <a:t>9/21/2011</a:t>
            </a:fld>
            <a:endParaRPr lang="en-US"/>
          </a:p>
        </p:txBody>
      </p:sp>
      <p:sp>
        <p:nvSpPr>
          <p:cNvPr id="143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4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3.1 Illustration of STR typing results at a single heterozygous locus for a single source sample with (a) too much DNA template showing off-scale, split peaks, (b) too little DNA template where the arrow points to allele dropout due to stochastic effects, or (c) just the right amount so that two allele peaks are balanced and on-scale.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3.2</a:t>
            </a:r>
          </a:p>
          <a:p>
            <a:r>
              <a:rPr lang="en-US" smtClean="0"/>
              <a:t>Flow chart illustrating role of DNA quantitation following DNA extraction. If the sample contains a DNA quantity within the optimal range, then an analyst would proceed with PCR amplification. With too much DNA, a sample could be diluted and either re-checked for DNA quantity or sent directly to the PCR amplification step. When DNA results below the optimal range are observed, the sample could be concentrated, re-extracted or treated with low template DNA approaches depending on laboratory policy and amount of available sample.</a:t>
            </a:r>
          </a:p>
        </p:txBody>
      </p:sp>
      <p:sp>
        <p:nvSpPr>
          <p:cNvPr id="4" name="Slide Number Placeholder 3"/>
          <p:cNvSpPr>
            <a:spLocks noGrp="1"/>
          </p:cNvSpPr>
          <p:nvPr>
            <p:ph type="sldNum" sz="quarter" idx="5"/>
          </p:nvPr>
        </p:nvSpPr>
        <p:spPr/>
        <p:txBody>
          <a:bodyPr/>
          <a:lstStyle/>
          <a:p>
            <a:pPr>
              <a:defRPr/>
            </a:pPr>
            <a:fld id="{D830BF38-CF7C-48A9-9602-258848A49E6F}"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J.M. Butler (2009) </a:t>
            </a:r>
            <a:r>
              <a:rPr lang="en-US" i="1"/>
              <a:t>Fundamentals of Forensic DNA Typing</a:t>
            </a:r>
          </a:p>
        </p:txBody>
      </p:sp>
      <p:sp>
        <p:nvSpPr>
          <p:cNvPr id="5" name="Rectangle 3"/>
          <p:cNvSpPr>
            <a:spLocks noGrp="1" noChangeArrowheads="1"/>
          </p:cNvSpPr>
          <p:nvPr>
            <p:ph type="dt" sz="quarter" idx="1"/>
          </p:nvPr>
        </p:nvSpPr>
        <p:spPr/>
        <p:txBody>
          <a:bodyPr/>
          <a:lstStyle/>
          <a:p>
            <a:pPr>
              <a:defRPr/>
            </a:pPr>
            <a:r>
              <a:rPr lang="en-US"/>
              <a:t>Printed </a:t>
            </a:r>
            <a:fld id="{E7B50F1D-251D-453D-A8B4-D17F1A5FB2B5}" type="datetime1">
              <a:rPr lang="en-US"/>
              <a:pPr>
                <a:defRPr/>
              </a:pPr>
              <a:t>9/21/2011</a:t>
            </a:fld>
            <a:endParaRPr lang="en-US"/>
          </a:p>
        </p:txBody>
      </p:sp>
      <p:sp>
        <p:nvSpPr>
          <p:cNvPr id="16388" name="Rectangle 2"/>
          <p:cNvSpPr>
            <a:spLocks noGrp="1" noRot="1" noChangeAspect="1" noChangeArrowheads="1" noTextEdit="1"/>
          </p:cNvSpPr>
          <p:nvPr>
            <p:ph type="sldImg"/>
          </p:nvPr>
        </p:nvSpPr>
        <p:spPr bwMode="auto">
          <a:xfrm>
            <a:off x="1031875" y="1139825"/>
            <a:ext cx="5240338" cy="3932238"/>
          </a:xfrm>
          <a:noFill/>
          <a:ln>
            <a:solidFill>
              <a:srgbClr val="000000"/>
            </a:solidFill>
            <a:miter lim="800000"/>
            <a:headEnd/>
            <a:tailEnd/>
          </a:ln>
        </p:spPr>
      </p:sp>
      <p:sp>
        <p:nvSpPr>
          <p:cNvPr id="1638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Figure 3.3 Illustration of a human DNA quantitation result with the slot blot procedure.  A serial dilution of a human DNA standard is run on either side of the slot blot membrane for comparison purposes.  The quantity of each of the unknown samples is estimated by visual comparison to the calibration standards.  For example, the sample indicated by the arrow is closest in appearance to the 2.5 ng standard.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J.M. Butler (2009) </a:t>
            </a:r>
            <a:r>
              <a:rPr lang="en-US" i="1"/>
              <a:t>Fundamentals of Forensic DNA Typing</a:t>
            </a:r>
          </a:p>
        </p:txBody>
      </p:sp>
      <p:sp>
        <p:nvSpPr>
          <p:cNvPr id="5" name="Rectangle 3"/>
          <p:cNvSpPr>
            <a:spLocks noGrp="1" noChangeArrowheads="1"/>
          </p:cNvSpPr>
          <p:nvPr>
            <p:ph type="dt" sz="quarter" idx="1"/>
          </p:nvPr>
        </p:nvSpPr>
        <p:spPr/>
        <p:txBody>
          <a:bodyPr/>
          <a:lstStyle/>
          <a:p>
            <a:pPr>
              <a:defRPr/>
            </a:pPr>
            <a:r>
              <a:rPr lang="en-US"/>
              <a:t>Printed </a:t>
            </a:r>
            <a:fld id="{E7B50F1D-251D-453D-A8B4-D17F1A5FB2B5}" type="datetime1">
              <a:rPr lang="en-US"/>
              <a:pPr>
                <a:defRPr/>
              </a:pPr>
              <a:t>9/21/2011</a:t>
            </a:fld>
            <a:endParaRPr lang="en-US"/>
          </a:p>
        </p:txBody>
      </p:sp>
      <p:sp>
        <p:nvSpPr>
          <p:cNvPr id="17412" name="Rectangle 2"/>
          <p:cNvSpPr>
            <a:spLocks noGrp="1" noRot="1" noChangeAspect="1" noChangeArrowheads="1" noTextEdit="1"/>
          </p:cNvSpPr>
          <p:nvPr>
            <p:ph type="sldImg"/>
          </p:nvPr>
        </p:nvSpPr>
        <p:spPr bwMode="auto">
          <a:xfrm>
            <a:off x="1031875" y="1139825"/>
            <a:ext cx="5240338" cy="3932238"/>
          </a:xfrm>
          <a:noFill/>
          <a:ln>
            <a:solidFill>
              <a:srgbClr val="000000"/>
            </a:solidFill>
            <a:miter lim="800000"/>
            <a:headEnd/>
            <a:tailEnd/>
          </a:ln>
        </p:spPr>
      </p:sp>
      <p:sp>
        <p:nvSpPr>
          <p:cNvPr id="1741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3.4 Schematic of TaqMan (5’ nuclease) assay.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J.M. Butler (2009) </a:t>
            </a:r>
            <a:r>
              <a:rPr lang="en-US" i="1"/>
              <a:t>Fundamentals of Forensic DNA Typing</a:t>
            </a:r>
          </a:p>
        </p:txBody>
      </p:sp>
      <p:sp>
        <p:nvSpPr>
          <p:cNvPr id="5" name="Rectangle 3"/>
          <p:cNvSpPr>
            <a:spLocks noGrp="1" noChangeArrowheads="1"/>
          </p:cNvSpPr>
          <p:nvPr>
            <p:ph type="dt" sz="quarter" idx="1"/>
          </p:nvPr>
        </p:nvSpPr>
        <p:spPr/>
        <p:txBody>
          <a:bodyPr/>
          <a:lstStyle/>
          <a:p>
            <a:pPr>
              <a:defRPr/>
            </a:pPr>
            <a:r>
              <a:rPr lang="en-US"/>
              <a:t>Printed </a:t>
            </a:r>
            <a:fld id="{E7B50F1D-251D-453D-A8B4-D17F1A5FB2B5}" type="datetime1">
              <a:rPr lang="en-US"/>
              <a:pPr>
                <a:defRPr/>
              </a:pPr>
              <a:t>9/21/2011</a:t>
            </a:fld>
            <a:endParaRPr lang="en-US"/>
          </a:p>
        </p:txBody>
      </p:sp>
      <p:sp>
        <p:nvSpPr>
          <p:cNvPr id="1843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1843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3.5 Real-time PCR output and example standard curve used to determine quantity of input DNA.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1D53D7-1922-42A9-92EA-FE0E51CE32A1}" type="slidenum">
              <a:rPr lang="en-US"/>
              <a:pPr>
                <a:defRPr/>
              </a:pPr>
              <a:t>20</a:t>
            </a:fld>
            <a:endParaRPr lang="en-US"/>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3.6 (a) Range of DNA concentrations reported for a 1 ng DNA sample supplied to 74 laboratories in an interlaboratory study (Kline </a:t>
            </a:r>
            <a:r>
              <a:rPr lang="en-US" i="1" smtClean="0"/>
              <a:t>et al.</a:t>
            </a:r>
            <a:r>
              <a:rPr lang="en-US" smtClean="0"/>
              <a:t> 2003). Overall the median value was very close to the expected 1 ng level with 50% falling in the boxed region. However, laboratories returned values ranging from 0.1 ng to 3 ng. (b) A target plot examining concordance and apparent precision for the various laboratory methods used. Legend: A=ACES kit; q = Quantiblot with unreported visualization method; E = Quantiblot with chemiluminescent detection; T = Quantiblot with colorimetric detection; 1, 2, 3, 4, and 5 represent methods used by only one lab.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3.7 </a:t>
            </a:r>
          </a:p>
          <a:p>
            <a:r>
              <a:rPr lang="en-US" smtClean="0"/>
              <a:t>Target plot comparing inter-laboratory results from 60 data sets involving 8 different samples using 10 different qPCR methods (Kline et al. 2005). Larger characters in bold font represent the median performance for all results submitted for a particular method. Note that specific methods may exhibit a bias relative to other assays. 0 = Quantifiler, which represented 37 of the 60 data sets (see Table 1 in Kline et al. 2005 for full description of qPCR assay codes).  </a:t>
            </a:r>
          </a:p>
        </p:txBody>
      </p:sp>
      <p:sp>
        <p:nvSpPr>
          <p:cNvPr id="4" name="Slide Number Placeholder 3"/>
          <p:cNvSpPr>
            <a:spLocks noGrp="1"/>
          </p:cNvSpPr>
          <p:nvPr>
            <p:ph type="sldNum" sz="quarter" idx="5"/>
          </p:nvPr>
        </p:nvSpPr>
        <p:spPr/>
        <p:txBody>
          <a:bodyPr/>
          <a:lstStyle/>
          <a:p>
            <a:pPr>
              <a:defRPr/>
            </a:pPr>
            <a:fld id="{B0436451-5D51-443B-A667-2FD407F858E1}"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DNA Box 3.3</a:t>
            </a:r>
          </a:p>
          <a:p>
            <a:endParaRPr lang="en-US" dirty="0" smtClean="0"/>
          </a:p>
          <a:p>
            <a:r>
              <a:rPr lang="nl-NL" dirty="0" smtClean="0"/>
              <a:t>Kremser, A., et al. (2009). Quantifiler Human DNA Quantification Kit (Applied Biosystems) as a screening kit for DNA profiling. </a:t>
            </a:r>
            <a:r>
              <a:rPr lang="en-US" i="1" dirty="0" smtClean="0"/>
              <a:t>Forensic Science International: Genetics Supplement Series, 2,</a:t>
            </a:r>
            <a:r>
              <a:rPr lang="en-US" dirty="0" smtClean="0"/>
              <a:t> 106-107.</a:t>
            </a:r>
          </a:p>
        </p:txBody>
      </p:sp>
      <p:sp>
        <p:nvSpPr>
          <p:cNvPr id="4" name="Slide Number Placeholder 3"/>
          <p:cNvSpPr>
            <a:spLocks noGrp="1"/>
          </p:cNvSpPr>
          <p:nvPr>
            <p:ph type="sldNum" sz="quarter" idx="5"/>
          </p:nvPr>
        </p:nvSpPr>
        <p:spPr/>
        <p:txBody>
          <a:bodyPr/>
          <a:lstStyle/>
          <a:p>
            <a:pPr>
              <a:defRPr/>
            </a:pPr>
            <a:fld id="{5EB57297-DABF-4100-A8B2-D8F2A0F54EF0}"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nl-NL" dirty="0" smtClean="0"/>
              <a:t>D.N.A. Box 3.3</a:t>
            </a:r>
          </a:p>
          <a:p>
            <a:endParaRPr lang="nl-NL" dirty="0" smtClean="0"/>
          </a:p>
          <a:p>
            <a:r>
              <a:rPr lang="nl-NL" dirty="0" smtClean="0"/>
              <a:t>Kremser, A., et al. (2009). Quantifiler Human DNA Quantification Kit (Applied Biosystems) as a screening kit for DNA profiling. </a:t>
            </a:r>
            <a:r>
              <a:rPr lang="en-US" i="1" dirty="0" smtClean="0"/>
              <a:t>Forensic Science International: Genetics Supplement Series, 2,</a:t>
            </a:r>
            <a:r>
              <a:rPr lang="en-US" dirty="0" smtClean="0"/>
              <a:t> 106-107.</a:t>
            </a:r>
          </a:p>
          <a:p>
            <a:endParaRPr lang="en-US" dirty="0" smtClean="0"/>
          </a:p>
        </p:txBody>
      </p:sp>
      <p:sp>
        <p:nvSpPr>
          <p:cNvPr id="4" name="Slide Number Placeholder 3"/>
          <p:cNvSpPr>
            <a:spLocks noGrp="1"/>
          </p:cNvSpPr>
          <p:nvPr>
            <p:ph type="sldNum" sz="quarter" idx="5"/>
          </p:nvPr>
        </p:nvSpPr>
        <p:spPr/>
        <p:txBody>
          <a:bodyPr/>
          <a:lstStyle/>
          <a:p>
            <a:pPr>
              <a:defRPr/>
            </a:pPr>
            <a:fld id="{A120C730-EC52-4A3A-AE6C-EFDE49B786BD}"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1.2 Photo of several different buccal collectors. </a:t>
            </a:r>
          </a:p>
        </p:txBody>
      </p:sp>
      <p:sp>
        <p:nvSpPr>
          <p:cNvPr id="4" name="Slide Number Placeholder 3"/>
          <p:cNvSpPr>
            <a:spLocks noGrp="1"/>
          </p:cNvSpPr>
          <p:nvPr>
            <p:ph type="sldNum" sz="quarter" idx="5"/>
          </p:nvPr>
        </p:nvSpPr>
        <p:spPr/>
        <p:txBody>
          <a:bodyPr/>
          <a:lstStyle/>
          <a:p>
            <a:pPr>
              <a:defRPr/>
            </a:pPr>
            <a:fld id="{34E92551-A729-40A5-979B-54D8C0987237}"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7555B4-1E60-4D22-92F2-48990DBA7E3A}" type="slidenum">
              <a:rPr lang="en-US"/>
              <a:pPr>
                <a:defRPr/>
              </a:pPr>
              <a:t>25</a:t>
            </a:fld>
            <a:endParaRPr lang="en-US"/>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Figure 4.1 </a:t>
            </a:r>
          </a:p>
          <a:p>
            <a:pPr>
              <a:spcBef>
                <a:spcPct val="0"/>
              </a:spcBef>
            </a:pPr>
            <a:r>
              <a:rPr lang="en-US" smtClean="0"/>
              <a:t>Thermal Cycling Temperature Profile for PCR.  Thermal cycling typically involves 3 different temperatures that are repeated over and over again 25-35 times.  At 94 oC, the DNA strands separate, or “denature”.  At 60 oC, primers bind or “anneal” to the DNA template and target the region to be amplified.  At 72 oC, the DNA polymerase extends the primers by copying the target region using the deoxynucleotide triphosphate building blocks. The entire PCR process is about 3 hours in duration with each cycle taking ~5 minutes on conventional thermal cyclers: 1 minute each at 94 oC, 60 oC, and 72 oC and about 2 minutes ramping between the 3 temperatures.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83E168-D8F1-4472-88F3-E1D05C12760F}" type="slidenum">
              <a:rPr lang="en-US"/>
              <a:pPr>
                <a:defRPr/>
              </a:pPr>
              <a:t>26</a:t>
            </a:fld>
            <a:endParaRPr lang="en-US"/>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Figure 4.2 DNA Amplification Process with the Polymerase Chain Reaction.  In each cycle, the two DNA template strands are first separated (denatured) by heat.  The sample is then cooled to an appropriate temperature to bind (anneal) the oligonucleotide primers.  Finally the temperature of the sample is raised to the optimal temperature for the DNA polymerase and it extends the primers to produce a copy of each DNA template strand.  For each cycle, the number of DNA molecules (with the sequence between the two PCR primers) doubles.</a:t>
            </a:r>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1DBD23-236E-4259-812D-E68AE9702EDB}" type="slidenum">
              <a:rPr lang="en-US"/>
              <a:pPr>
                <a:defRPr/>
              </a:pPr>
              <a:t>27</a:t>
            </a:fld>
            <a:endParaRPr lang="en-US"/>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4.3 Schematic of multiplex PCR and how labeled PCR primers create labeled PCR products. (a) Three sets of primers, represented by arrows, are shown here to amplify three different loci on a DNA template.  The primers were designed so that the PCR products for locus A, locus B, and locus C would be different sizes and therefore resolvable with a size-based separation system (b).</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smtClean="0">
                <a:latin typeface="Arial" charset="0"/>
                <a:cs typeface="Arial" charset="0"/>
              </a:rPr>
              <a:t>Figure 4.4 Illustration of potential PCR primer modifications (see Table 4.4 on purpose of each)</a:t>
            </a:r>
          </a:p>
        </p:txBody>
      </p:sp>
      <p:sp>
        <p:nvSpPr>
          <p:cNvPr id="4" name="Slide Number Placeholder 3"/>
          <p:cNvSpPr>
            <a:spLocks noGrp="1"/>
          </p:cNvSpPr>
          <p:nvPr>
            <p:ph type="sldNum" sz="quarter" idx="5"/>
          </p:nvPr>
        </p:nvSpPr>
        <p:spPr/>
        <p:txBody>
          <a:bodyPr/>
          <a:lstStyle/>
          <a:p>
            <a:pPr>
              <a:defRPr/>
            </a:pPr>
            <a:fld id="{44F64646-7662-438F-984B-6939E934E102}"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4.5 An illustration of stochastic statistical sampling that may occur with low template amounts where the two alleles sampled at a genetic locus during PCR are represented as red and blue circles. Allele imbalance, allele dropout, or even locus dropout may occur resulting in an electropherogram that does not accurately reflect the original DNA sample. </a:t>
            </a:r>
          </a:p>
        </p:txBody>
      </p:sp>
      <p:sp>
        <p:nvSpPr>
          <p:cNvPr id="4" name="Slide Number Placeholder 3"/>
          <p:cNvSpPr>
            <a:spLocks noGrp="1"/>
          </p:cNvSpPr>
          <p:nvPr>
            <p:ph type="sldNum" sz="quarter" idx="5"/>
          </p:nvPr>
        </p:nvSpPr>
        <p:spPr/>
        <p:txBody>
          <a:bodyPr/>
          <a:lstStyle/>
          <a:p>
            <a:pPr>
              <a:defRPr/>
            </a:pPr>
            <a:fld id="{EBD33768-AC01-4599-8C8C-687FC61CF83F}" type="slidenum">
              <a:rPr lang="en-US" smtClean="0"/>
              <a:pPr>
                <a:defRPr/>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5.1 </a:t>
            </a:r>
            <a:endParaRPr lang="en-US" smtClean="0"/>
          </a:p>
          <a:p>
            <a:r>
              <a:rPr lang="en-US" smtClean="0"/>
              <a:t>DNA sequence of a D16S539 allele containing 11 GATA repeats (shown in blue font). The STR repeat sequence is included in lowercase font with breaks between each repeat unit for emphasis. Underlined regions in green font indicate PowerPlex 16 primer binding sites (Krenke et al. 2002) with the shaded portion showing the PCR product, which is 288 bp (see Appendix 1). This top strand of the reference sequence is the reverse complement of GenBank entry AC024591 available from </a:t>
            </a:r>
            <a:r>
              <a:rPr lang="en-US" u="sng" smtClean="0">
                <a:hlinkClick r:id="rId3"/>
              </a:rPr>
              <a:t>http://www.cstl.nist.gov/biotech/strbase/seq_ref.htm</a:t>
            </a:r>
            <a:r>
              <a:rPr lang="en-US" smtClean="0"/>
              <a:t>. The ‘T’ shown in red font indicates a point mutation that resulted in a null allele with a previous primer (Nelson et al. 2002). </a:t>
            </a:r>
          </a:p>
          <a:p>
            <a:endParaRPr lang="en-US" smtClean="0"/>
          </a:p>
        </p:txBody>
      </p:sp>
      <p:sp>
        <p:nvSpPr>
          <p:cNvPr id="4" name="Slide Number Placeholder 3"/>
          <p:cNvSpPr>
            <a:spLocks noGrp="1"/>
          </p:cNvSpPr>
          <p:nvPr>
            <p:ph type="sldNum" sz="quarter" idx="5"/>
          </p:nvPr>
        </p:nvSpPr>
        <p:spPr/>
        <p:txBody>
          <a:bodyPr/>
          <a:lstStyle/>
          <a:p>
            <a:pPr>
              <a:defRPr/>
            </a:pPr>
            <a:fld id="{C958D490-F71B-44F5-B432-D6427237A31B}" type="slidenum">
              <a:rPr lang="en-US" smtClean="0"/>
              <a:pPr>
                <a:defRPr/>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5.2</a:t>
            </a:r>
            <a:r>
              <a:rPr lang="en-US" smtClean="0"/>
              <a:t> </a:t>
            </a:r>
          </a:p>
          <a:p>
            <a:r>
              <a:rPr lang="en-US" smtClean="0"/>
              <a:t>DNA sequence of a D16S539 allele containing 11 GATA repeats. Underlined regions indicate miniSTR primer binding sites (Butler et al. 2003) with the shaded portion showing the PCR product, which is 105 bp, or a 183 bp size reduction over a PowerPlex 16 PCR product (see </a:t>
            </a:r>
            <a:r>
              <a:rPr lang="en-US" b="1" smtClean="0"/>
              <a:t>Figure 5.1</a:t>
            </a:r>
            <a:r>
              <a:rPr lang="en-US" smtClean="0"/>
              <a:t>). </a:t>
            </a:r>
          </a:p>
          <a:p>
            <a:endParaRPr lang="en-US" smtClean="0"/>
          </a:p>
        </p:txBody>
      </p:sp>
      <p:sp>
        <p:nvSpPr>
          <p:cNvPr id="4" name="Slide Number Placeholder 3"/>
          <p:cNvSpPr>
            <a:spLocks noGrp="1"/>
          </p:cNvSpPr>
          <p:nvPr>
            <p:ph type="sldNum" sz="quarter" idx="5"/>
          </p:nvPr>
        </p:nvSpPr>
        <p:spPr/>
        <p:txBody>
          <a:bodyPr/>
          <a:lstStyle/>
          <a:p>
            <a:pPr>
              <a:defRPr/>
            </a:pPr>
            <a:fld id="{8BAC6B37-3B03-452D-9121-631A9D8B1801}" type="slidenum">
              <a:rPr lang="en-US" smtClean="0"/>
              <a:pPr>
                <a:defRPr/>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5.3</a:t>
            </a:r>
            <a:endParaRPr lang="en-US" smtClean="0"/>
          </a:p>
          <a:p>
            <a:r>
              <a:rPr lang="en-US" smtClean="0"/>
              <a:t>D16S539 allelic ladders for Identifiler (ABI), PowerPlex 16 (Promega), PowerPlex ESI 17 (Promega), and IDplex (Qiagen). Figure courtesy of Becky Hill, NIST.</a:t>
            </a:r>
          </a:p>
          <a:p>
            <a:endParaRPr lang="en-US" smtClean="0"/>
          </a:p>
        </p:txBody>
      </p:sp>
      <p:sp>
        <p:nvSpPr>
          <p:cNvPr id="4" name="Slide Number Placeholder 3"/>
          <p:cNvSpPr>
            <a:spLocks noGrp="1"/>
          </p:cNvSpPr>
          <p:nvPr>
            <p:ph type="sldNum" sz="quarter" idx="5"/>
          </p:nvPr>
        </p:nvSpPr>
        <p:spPr/>
        <p:txBody>
          <a:bodyPr/>
          <a:lstStyle/>
          <a:p>
            <a:pPr>
              <a:defRPr/>
            </a:pPr>
            <a:fld id="{DB6E5A1F-6652-4447-B5DE-B3CED2FCF464}" type="slidenum">
              <a:rPr lang="en-US" smtClean="0"/>
              <a:pPr>
                <a:defRPr/>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5.4</a:t>
            </a:r>
            <a:endParaRPr lang="en-US" smtClean="0"/>
          </a:p>
          <a:p>
            <a:r>
              <a:rPr lang="en-US" smtClean="0"/>
              <a:t>The same female DNA sample amplified with five different STR typing kits. Internal size standards are not shown. The PowerPlex 16 kit uses three fluorescent dye colors to label its PCR products while all of the other kits utilize four dyes. Figure courtesy of Becky Hill, NIST.</a:t>
            </a:r>
          </a:p>
          <a:p>
            <a:endParaRPr lang="en-US" smtClean="0"/>
          </a:p>
        </p:txBody>
      </p:sp>
      <p:sp>
        <p:nvSpPr>
          <p:cNvPr id="4" name="Slide Number Placeholder 3"/>
          <p:cNvSpPr>
            <a:spLocks noGrp="1"/>
          </p:cNvSpPr>
          <p:nvPr>
            <p:ph type="sldNum" sz="quarter" idx="5"/>
          </p:nvPr>
        </p:nvSpPr>
        <p:spPr/>
        <p:txBody>
          <a:bodyPr/>
          <a:lstStyle/>
          <a:p>
            <a:pPr>
              <a:defRPr/>
            </a:pPr>
            <a:fld id="{FE3FD178-0E9C-463B-B1F4-854C35494214}" type="slidenum">
              <a:rPr lang="en-US" smtClean="0"/>
              <a:pPr>
                <a:defRPr/>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5.5</a:t>
            </a:r>
            <a:endParaRPr lang="en-US" smtClean="0"/>
          </a:p>
          <a:p>
            <a:r>
              <a:rPr lang="en-US" smtClean="0"/>
              <a:t>Commercially available STR typing kits with dye labels and size positions for loci present in the kit.</a:t>
            </a:r>
          </a:p>
        </p:txBody>
      </p:sp>
      <p:sp>
        <p:nvSpPr>
          <p:cNvPr id="4" name="Slide Number Placeholder 3"/>
          <p:cNvSpPr>
            <a:spLocks noGrp="1"/>
          </p:cNvSpPr>
          <p:nvPr>
            <p:ph type="sldNum" sz="quarter" idx="5"/>
          </p:nvPr>
        </p:nvSpPr>
        <p:spPr/>
        <p:txBody>
          <a:bodyPr/>
          <a:lstStyle/>
          <a:p>
            <a:pPr>
              <a:defRPr/>
            </a:pPr>
            <a:fld id="{A576EFA4-BF65-41F9-AAA2-FA6F5B5478D2}" type="slidenum">
              <a:rPr lang="en-US" smtClean="0"/>
              <a:pPr>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1.3 RNA and DNA co-extraction enable both body fluid identification and STR profiling.</a:t>
            </a:r>
          </a:p>
        </p:txBody>
      </p:sp>
      <p:sp>
        <p:nvSpPr>
          <p:cNvPr id="4" name="Slide Number Placeholder 3"/>
          <p:cNvSpPr>
            <a:spLocks noGrp="1"/>
          </p:cNvSpPr>
          <p:nvPr>
            <p:ph type="sldNum" sz="quarter" idx="5"/>
          </p:nvPr>
        </p:nvSpPr>
        <p:spPr/>
        <p:txBody>
          <a:bodyPr/>
          <a:lstStyle/>
          <a:p>
            <a:pPr>
              <a:defRPr/>
            </a:pPr>
            <a:fld id="{C5BECB95-6E79-4221-8C57-408DE4B6AD8C}"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C9C2F9-EFA9-4DDB-B2FC-FDA2A5637007}" type="slidenum">
              <a:rPr lang="en-US"/>
              <a:pPr>
                <a:defRPr/>
              </a:pPr>
              <a:t>36</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smtClean="0"/>
              <a:t>Figure 5.6</a:t>
            </a:r>
            <a:endParaRPr lang="en-US" smtClean="0"/>
          </a:p>
          <a:p>
            <a:r>
              <a:rPr lang="en-US" smtClean="0"/>
              <a:t>Example of the DNA sequence in a STR repeat region.  Note that using the top strand versus the bottom strand results in different repeat motifs and starting positions.  In this example, the top strand has 6 TCTA repeat units while the bottom strand has 6 TGAA repeat units.  Under ISFG recommendations, the top strand from GenBank should be used.  Thus, this example would be described as having [TCAT] as the repeat motif.  Repeat numbering, indicated above and below the sequence, proceeds in the 5’-to-3’ direction as illustrated by the arrows.</a:t>
            </a:r>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5.7</a:t>
            </a:r>
            <a:endParaRPr lang="en-US" smtClean="0"/>
          </a:p>
          <a:p>
            <a:r>
              <a:rPr lang="en-US" smtClean="0"/>
              <a:t>Genotyping is performed through a comparison of sized peaks from PCR-amplified samples to allele size bins. These allele bins are defined with the genotyping software using size information from an allelic ladder run with each batch of samples. Any peak falling in a particular dye color and allele bin size range is designated as an allele for that locus. Peaks in both the allelic ladder and the PCR-amplified samples are sized using the same internal size standard so that they may be compared to one another. </a:t>
            </a:r>
          </a:p>
          <a:p>
            <a:endParaRPr lang="en-US" smtClean="0"/>
          </a:p>
        </p:txBody>
      </p:sp>
      <p:sp>
        <p:nvSpPr>
          <p:cNvPr id="4" name="Slide Number Placeholder 3"/>
          <p:cNvSpPr>
            <a:spLocks noGrp="1"/>
          </p:cNvSpPr>
          <p:nvPr>
            <p:ph type="sldNum" sz="quarter" idx="5"/>
          </p:nvPr>
        </p:nvSpPr>
        <p:spPr/>
        <p:txBody>
          <a:bodyPr/>
          <a:lstStyle/>
          <a:p>
            <a:pPr>
              <a:defRPr/>
            </a:pPr>
            <a:fld id="{85BEBF82-25F4-4709-B63F-FD5097385B7F}" type="slidenum">
              <a:rPr lang="en-US" smtClean="0"/>
              <a:pPr>
                <a:defRPr/>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92A9FF-66CE-4510-809A-21FBF19CEFD9}" type="slidenum">
              <a:rPr lang="en-US"/>
              <a:pPr>
                <a:defRPr/>
              </a:pPr>
              <a:t>38</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smtClean="0"/>
              <a:t>Figure 5.8</a:t>
            </a:r>
            <a:endParaRPr lang="en-US" smtClean="0"/>
          </a:p>
          <a:p>
            <a:r>
              <a:rPr lang="en-US" smtClean="0"/>
              <a:t>Schematic of the amelogenin sex-typing assay.  The X and Y chromosomes contain a high degree of sequence homology at the amelogenin (AMEL) locus and primers, as depicted by the arrows, can target a 6 bp deletion that is present only on the X chromosome (Sullivan et al. 1993).  In most circumstances, the presence of a single X peak indicates that the sample comes from a female while two peaks identifies the sample’s source as male. Both AMEL Y and AMEL X null alleles have been reported.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1FC85BF-66B2-4984-8384-814BB5697088}" type="slidenum">
              <a:rPr lang="en-US" smtClean="0">
                <a:latin typeface="Arial" pitchFamily="34" charset="0"/>
              </a:rPr>
              <a:pPr/>
              <a:t>40</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a:spcBef>
                <a:spcPct val="0"/>
              </a:spcBef>
            </a:pPr>
            <a:r>
              <a:rPr lang="en-US" smtClean="0">
                <a:latin typeface="Arial" pitchFamily="34" charset="0"/>
              </a:rPr>
              <a:t>Figure 6.1 Schematic of capillary electrophoresis instruments used for DNA analysis.  The capillary is a narrow glass tube approximately 50 cm long and 50 microns in diameter.  It is filled with a viscous polymer solution that acts much like a gel in creating a sieving environment for DNA molecules.  Samples are placed into a tray and injected onto the capillary by applying a voltage to each sample sequentially.  A high voltage (e.g., 15,000 volts) is applied across the capillary after the injection in order to separate the DNA fragments in a matter of minutes.  Fluorescent dye-labeled products are analyzed as they pass by the detection window and are excited by a laser beam.  Computerized data acquisition enables rapid analysis and digital storage of separation results.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34962E0-2A94-4AA3-8EBE-1BE5D5488F07}" type="slidenum">
              <a:rPr lang="en-US" smtClean="0">
                <a:latin typeface="Arial" pitchFamily="34" charset="0"/>
              </a:rPr>
              <a:pPr/>
              <a:t>41</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pPr eaLnBrk="1" hangingPunct="1"/>
            <a:r>
              <a:rPr lang="en-US" smtClean="0">
                <a:latin typeface="Arial" pitchFamily="34" charset="0"/>
              </a:rPr>
              <a:t>Figure 6.2 Schematic illustration of the separation and detection of STR alleles with an ABI Prism 310 Genetic Analyzer.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latin typeface="Arial" pitchFamily="34" charset="0"/>
              </a:rPr>
              <a:t>Figure 6.3 Comparison of capillary and electrode configurations with (a) single capillary ABI 310 and (b) multi-capillary systems. In (a) the electrode is adjacent to the capillary and in (b) the electrode surrounds the capillary.</a:t>
            </a:r>
          </a:p>
        </p:txBody>
      </p:sp>
      <p:sp>
        <p:nvSpPr>
          <p:cNvPr id="51204" name="Slide Number Placeholder 3"/>
          <p:cNvSpPr>
            <a:spLocks noGrp="1"/>
          </p:cNvSpPr>
          <p:nvPr>
            <p:ph type="sldNum" sz="quarter" idx="5"/>
          </p:nvPr>
        </p:nvSpPr>
        <p:spPr>
          <a:noFill/>
        </p:spPr>
        <p:txBody>
          <a:bodyPr/>
          <a:lstStyle/>
          <a:p>
            <a:fld id="{FA9E2D08-6382-48CF-8EF0-E522D8D0D2AF}" type="slidenum">
              <a:rPr lang="en-US" smtClean="0">
                <a:latin typeface="Arial" pitchFamily="34" charset="0"/>
              </a:rPr>
              <a:pPr/>
              <a:t>42</a:t>
            </a:fld>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latin typeface="Arial" pitchFamily="34" charset="0"/>
              </a:rPr>
              <a:t>Figure 6.4 Illustration of internal capillary environment and forces at play with moving DNA molecules through a sieving polymer buffer. </a:t>
            </a:r>
          </a:p>
        </p:txBody>
      </p:sp>
      <p:sp>
        <p:nvSpPr>
          <p:cNvPr id="52228" name="Slide Number Placeholder 3"/>
          <p:cNvSpPr>
            <a:spLocks noGrp="1"/>
          </p:cNvSpPr>
          <p:nvPr>
            <p:ph type="sldNum" sz="quarter" idx="5"/>
          </p:nvPr>
        </p:nvSpPr>
        <p:spPr>
          <a:noFill/>
        </p:spPr>
        <p:txBody>
          <a:bodyPr/>
          <a:lstStyle/>
          <a:p>
            <a:fld id="{22332EDC-F42C-400B-A0AE-F9614DC6B874}" type="slidenum">
              <a:rPr lang="en-US" smtClean="0">
                <a:latin typeface="Arial" pitchFamily="34" charset="0"/>
              </a:rPr>
              <a:pPr/>
              <a:t>43</a:t>
            </a:fld>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dirty="0" smtClean="0">
                <a:latin typeface="Arial" pitchFamily="34" charset="0"/>
              </a:rPr>
              <a:t>Figure 6.5 Impact of capillary length and polymer concentration on obtaining single base resolution in DNA sequencing. (a) POP-4 with 36 cm ABI 310 capillary (20 minute run time); (b) POP-6 with 50 cm ABI 310 capillary (120 minute run time); (c) POP-7 with 80 cm ABI 3130xl array (120 minute run time). Data courtesy of Tomohiro </a:t>
            </a:r>
            <a:r>
              <a:rPr lang="en-US" dirty="0" err="1" smtClean="0">
                <a:latin typeface="Arial" pitchFamily="34" charset="0"/>
              </a:rPr>
              <a:t>Takayama</a:t>
            </a:r>
            <a:r>
              <a:rPr lang="en-US" dirty="0" smtClean="0">
                <a:latin typeface="Arial" pitchFamily="34" charset="0"/>
              </a:rPr>
              <a:t> (NIST Japanese guest researcher).</a:t>
            </a:r>
          </a:p>
        </p:txBody>
      </p:sp>
      <p:sp>
        <p:nvSpPr>
          <p:cNvPr id="53252" name="Slide Number Placeholder 3"/>
          <p:cNvSpPr>
            <a:spLocks noGrp="1"/>
          </p:cNvSpPr>
          <p:nvPr>
            <p:ph type="sldNum" sz="quarter" idx="5"/>
          </p:nvPr>
        </p:nvSpPr>
        <p:spPr>
          <a:noFill/>
        </p:spPr>
        <p:txBody>
          <a:bodyPr/>
          <a:lstStyle/>
          <a:p>
            <a:fld id="{608D9861-AA84-4215-9D6F-DADF1AEE2431}" type="slidenum">
              <a:rPr lang="en-US" smtClean="0">
                <a:latin typeface="Arial" pitchFamily="34" charset="0"/>
              </a:rPr>
              <a:pPr/>
              <a:t>44</a:t>
            </a:fld>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DB8391A-60F8-4887-87B0-9F2421EDF1F7}" type="slidenum">
              <a:rPr lang="en-US" smtClean="0">
                <a:latin typeface="Arial" pitchFamily="34" charset="0"/>
              </a:rPr>
              <a:pPr/>
              <a:t>45</a:t>
            </a:fld>
            <a:endParaRPr lang="en-US" smtClean="0">
              <a:latin typeface="Arial" pitchFamily="34" charset="0"/>
            </a:endParaRPr>
          </a:p>
        </p:txBody>
      </p:sp>
      <p:sp>
        <p:nvSpPr>
          <p:cNvPr id="54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2AECE42C-11F8-403E-BF4A-A69126628F6E}" type="slidenum">
              <a:rPr lang="en-US" sz="1200"/>
              <a:pPr algn="r"/>
              <a:t>45</a:t>
            </a:fld>
            <a:endParaRPr lang="en-US" sz="1200"/>
          </a:p>
        </p:txBody>
      </p:sp>
      <p:sp>
        <p:nvSpPr>
          <p:cNvPr id="54276" name="Rectangle 2"/>
          <p:cNvSpPr>
            <a:spLocks noGrp="1" noRot="1" noChangeAspect="1" noChangeArrowheads="1" noTextEdit="1"/>
          </p:cNvSpPr>
          <p:nvPr>
            <p:ph type="sldImg"/>
          </p:nvPr>
        </p:nvSpPr>
        <p:spPr>
          <a:xfrm>
            <a:off x="1144588" y="685800"/>
            <a:ext cx="4572000" cy="3429000"/>
          </a:xfrm>
          <a:ln/>
        </p:spPr>
      </p:sp>
      <p:sp>
        <p:nvSpPr>
          <p:cNvPr id="54277" name="Rectangle 3"/>
          <p:cNvSpPr>
            <a:spLocks noGrp="1" noChangeArrowheads="1"/>
          </p:cNvSpPr>
          <p:nvPr>
            <p:ph type="body" idx="1"/>
          </p:nvPr>
        </p:nvSpPr>
        <p:spPr>
          <a:noFill/>
          <a:ln/>
        </p:spPr>
        <p:txBody>
          <a:bodyPr lIns="91432" tIns="45716" rIns="91432" bIns="45716"/>
          <a:lstStyle/>
          <a:p>
            <a:pPr eaLnBrk="1" hangingPunct="1"/>
            <a:r>
              <a:rPr lang="en-US" dirty="0" smtClean="0">
                <a:latin typeface="Arial" pitchFamily="34" charset="0"/>
              </a:rPr>
              <a:t>Figure 6.6 Optics in ABI 310 Genetic Analyzer. Argon ion laser with 488 nm and 514.5 nm light (blue line) excites fluorophores passing through the capillary (green circle). Emitted light is projected through lens, mirrors, and filters to a diffraction grating that spreads the wavelengths of light and then to a charged-coupled device (CCD) detector that simultaneously detects all wavelengths from 525 nm to 680 nm. Image adapted from Watts (1998). Figure courtesy of Bruce McCord, Florida International University.</a:t>
            </a:r>
          </a:p>
          <a:p>
            <a:pPr eaLnBrk="1" hangingPunct="1"/>
            <a:endParaRPr 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rPr>
              <a:t>Figure 6.7 </a:t>
            </a:r>
            <a:r>
              <a:rPr lang="en-US" sz="1200" kern="1200" dirty="0" smtClean="0">
                <a:solidFill>
                  <a:schemeClr val="tx1"/>
                </a:solidFill>
                <a:latin typeface="+mn-lt"/>
                <a:ea typeface="+mn-ea"/>
                <a:cs typeface="+mn-cs"/>
              </a:rPr>
              <a:t>Different strategies for fluorescence excitation and detection with capillary array systems. The excitation beam is actually split and brought into both sides of the array with the 3100</a:t>
            </a:r>
            <a:r>
              <a:rPr lang="en-US" sz="1200" kern="1200" dirty="0" smtClean="0">
                <a:solidFill>
                  <a:schemeClr val="tx1"/>
                </a:solidFill>
                <a:latin typeface="Arial" pitchFamily="34" charset="0"/>
                <a:ea typeface="+mn-ea"/>
                <a:cs typeface="+mn-cs"/>
              </a:rPr>
              <a:t>.</a:t>
            </a:r>
            <a:endParaRPr lang="en-US" sz="1200" kern="1200" dirty="0" smtClean="0">
              <a:solidFill>
                <a:schemeClr val="tx1"/>
              </a:solidFill>
              <a:latin typeface="+mn-lt"/>
              <a:ea typeface="+mn-ea"/>
              <a:cs typeface="+mn-cs"/>
            </a:endParaRPr>
          </a:p>
        </p:txBody>
      </p:sp>
      <p:sp>
        <p:nvSpPr>
          <p:cNvPr id="55300" name="Slide Number Placeholder 3"/>
          <p:cNvSpPr>
            <a:spLocks noGrp="1"/>
          </p:cNvSpPr>
          <p:nvPr>
            <p:ph type="sldNum" sz="quarter" idx="5"/>
          </p:nvPr>
        </p:nvSpPr>
        <p:spPr>
          <a:noFill/>
        </p:spPr>
        <p:txBody>
          <a:bodyPr/>
          <a:lstStyle/>
          <a:p>
            <a:fld id="{D5ACED42-DB5F-4FB5-96DE-831CF8AEE6AA}" type="slidenum">
              <a:rPr lang="en-US" smtClean="0">
                <a:latin typeface="Arial" pitchFamily="34" charset="0"/>
              </a:rPr>
              <a:pPr/>
              <a:t>46</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1.4 RNA profiling approaches. The reverse transcriptase step uses gene-specific primers to convert RNA into a double-stranded form (complementary DNA, cDNA) for stability. The PCR step performs exponential amplification of the cDNA targets and can be detected with either real-time PCR (see Chapter 3) or capillary electrophoresis (see Chapter 16).</a:t>
            </a:r>
          </a:p>
        </p:txBody>
      </p:sp>
      <p:sp>
        <p:nvSpPr>
          <p:cNvPr id="4" name="Slide Number Placeholder 3"/>
          <p:cNvSpPr>
            <a:spLocks noGrp="1"/>
          </p:cNvSpPr>
          <p:nvPr>
            <p:ph type="sldNum" sz="quarter" idx="5"/>
          </p:nvPr>
        </p:nvSpPr>
        <p:spPr/>
        <p:txBody>
          <a:bodyPr/>
          <a:lstStyle/>
          <a:p>
            <a:pPr>
              <a:defRPr/>
            </a:pPr>
            <a:fld id="{92CC4059-E1A1-426A-9F90-333EBD632905}" type="slidenum">
              <a:rPr lang="en-US" smtClean="0"/>
              <a:pPr>
                <a:defRPr/>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smtClean="0">
                <a:latin typeface="Arial" pitchFamily="34" charset="0"/>
              </a:rPr>
              <a:t>Figure 6.8 (a) Commonly used fluorescent dyes in STR typing kits shown by color with their spectral emission maxima (arrows). (b) Virtual filter sets used in the ABI 310 determine from which regions of the CCD camera visible light is collected for data interpretation. </a:t>
            </a:r>
          </a:p>
        </p:txBody>
      </p:sp>
      <p:sp>
        <p:nvSpPr>
          <p:cNvPr id="56324" name="Slide Number Placeholder 3"/>
          <p:cNvSpPr>
            <a:spLocks noGrp="1"/>
          </p:cNvSpPr>
          <p:nvPr>
            <p:ph type="sldNum" sz="quarter" idx="5"/>
          </p:nvPr>
        </p:nvSpPr>
        <p:spPr>
          <a:noFill/>
        </p:spPr>
        <p:txBody>
          <a:bodyPr/>
          <a:lstStyle/>
          <a:p>
            <a:fld id="{C2A6BD12-C1EA-4699-86B1-AE4CA3033177}" type="slidenum">
              <a:rPr lang="en-US" smtClean="0">
                <a:latin typeface="Arial" pitchFamily="34" charset="0"/>
              </a:rPr>
              <a:pPr/>
              <a:t>47</a:t>
            </a:fld>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AC32853-431C-4888-9BF3-0A312E15BF57}" type="slidenum">
              <a:rPr lang="en-US" smtClean="0">
                <a:latin typeface="Arial" pitchFamily="34" charset="0"/>
              </a:rPr>
              <a:pPr/>
              <a:t>48</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spcBef>
                <a:spcPct val="0"/>
              </a:spcBef>
            </a:pPr>
            <a:r>
              <a:rPr lang="en-US" dirty="0" smtClean="0">
                <a:latin typeface="Arial" pitchFamily="34" charset="0"/>
              </a:rPr>
              <a:t>Figure 6.9 Fluorescent emission spectra of ABI dyes used with AmpFlSTR kits.  ABI 310 Filter Set F is represented by the 4 boxes centered on each of the 4 dye spectra.  Each dye filter contains color contributions from adjacent overlapping dyes that must be removed by a matrix deconvolution.  The dyes are excited by an argon ion laser, which emits light at 488 and 514.5 nm.</a:t>
            </a:r>
          </a:p>
          <a:p>
            <a:endParaRPr lang="en-US"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425989C-47A1-466C-A3F1-F54CE4513448}" type="slidenum">
              <a:rPr lang="en-US" smtClean="0">
                <a:latin typeface="Arial" pitchFamily="34" charset="0"/>
              </a:rPr>
              <a:pPr/>
              <a:t>49</a:t>
            </a:fld>
            <a:endParaRPr lang="en-US" smtClean="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a:spcBef>
                <a:spcPct val="0"/>
              </a:spcBef>
            </a:pPr>
            <a:r>
              <a:rPr lang="en-US" dirty="0" smtClean="0">
                <a:latin typeface="Arial" pitchFamily="34" charset="0"/>
              </a:rPr>
              <a:t>Figure 6.10 STR data from ABI Prism 310 Genetic Analyzer.  This sample was amplified with the AmpFlSTR SGM Plus kit.  Raw data prior to color separation (a) compared with </a:t>
            </a:r>
            <a:r>
              <a:rPr lang="en-US" dirty="0" err="1" smtClean="0">
                <a:latin typeface="Arial" pitchFamily="34" charset="0"/>
              </a:rPr>
              <a:t>GeneScan</a:t>
            </a:r>
            <a:r>
              <a:rPr lang="en-US" dirty="0" smtClean="0">
                <a:latin typeface="Arial" pitchFamily="34" charset="0"/>
              </a:rPr>
              <a:t> 3.1 color separated allele peaks (b). The red-labeled peaks are from the internal sizing standard GS500-ROX.</a:t>
            </a:r>
          </a:p>
          <a:p>
            <a:endParaRPr 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latin typeface="Arial" pitchFamily="34" charset="0"/>
              </a:rPr>
              <a:t>Figure 6.11 A portion of the same Identifiler DNA profile analyzed using different ABI 3100 and 3130xl data collection versions.  The relative peak height differences (y-axis) are due to ‘variable binning’ with newer ABI data collection versions that increase the amount of emitted light collected from the red dye region to improve the balance between the color channels in a DNA profile. The difference in STR allele relative mobilities as exhibited by the relative peak positions (x-axis) in this particular example are due to using different polymers for separation (POP-6 with the ABI 3100 and POP-7 with the ABI 3130xl). </a:t>
            </a:r>
          </a:p>
        </p:txBody>
      </p:sp>
      <p:sp>
        <p:nvSpPr>
          <p:cNvPr id="58372" name="Slide Number Placeholder 3"/>
          <p:cNvSpPr>
            <a:spLocks noGrp="1"/>
          </p:cNvSpPr>
          <p:nvPr>
            <p:ph type="sldNum" sz="quarter" idx="5"/>
          </p:nvPr>
        </p:nvSpPr>
        <p:spPr>
          <a:noFill/>
        </p:spPr>
        <p:txBody>
          <a:bodyPr/>
          <a:lstStyle/>
          <a:p>
            <a:fld id="{CFE9BB54-23E9-4D93-A1DB-E2FBC511745F}" type="slidenum">
              <a:rPr lang="en-US" smtClean="0">
                <a:latin typeface="Arial" pitchFamily="34" charset="0"/>
              </a:rPr>
              <a:pPr/>
              <a:t>50</a:t>
            </a:fld>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DB8ECAE-4DFB-43B7-B5E3-B73B60086BAE}" type="slidenum">
              <a:rPr lang="en-US" smtClean="0">
                <a:latin typeface="Arial" pitchFamily="34" charset="0"/>
              </a:rPr>
              <a:pPr/>
              <a:t>51</a:t>
            </a:fld>
            <a:endParaRPr lang="en-US" smtClean="0">
              <a:latin typeface="Arial" pitchFamily="34" charset="0"/>
            </a:endParaRPr>
          </a:p>
        </p:txBody>
      </p:sp>
      <p:sp>
        <p:nvSpPr>
          <p:cNvPr id="59395" name="Rectangle 2"/>
          <p:cNvSpPr>
            <a:spLocks noGrp="1" noRot="1" noChangeAspect="1" noChangeArrowheads="1" noTextEdit="1"/>
          </p:cNvSpPr>
          <p:nvPr>
            <p:ph type="sldImg"/>
          </p:nvPr>
        </p:nvSpPr>
        <p:spPr>
          <a:xfrm>
            <a:off x="1031875" y="1139825"/>
            <a:ext cx="5243513" cy="3932238"/>
          </a:xfrm>
          <a:ln/>
        </p:spPr>
      </p:sp>
      <p:sp>
        <p:nvSpPr>
          <p:cNvPr id="59396" name="Rectangle 3"/>
          <p:cNvSpPr>
            <a:spLocks noGrp="1" noChangeArrowheads="1"/>
          </p:cNvSpPr>
          <p:nvPr>
            <p:ph type="body" idx="1"/>
          </p:nvPr>
        </p:nvSpPr>
        <p:spPr>
          <a:xfrm>
            <a:off x="1062038" y="5330825"/>
            <a:ext cx="5110162" cy="3074988"/>
          </a:xfrm>
          <a:noFill/>
          <a:ln/>
        </p:spPr>
        <p:txBody>
          <a:bodyPr/>
          <a:lstStyle/>
          <a:p>
            <a:r>
              <a:rPr lang="en-US" smtClean="0">
                <a:latin typeface="Arial" pitchFamily="34" charset="0"/>
              </a:rPr>
              <a:t>Figure 6.12 Photograph of ABI Prism 310 Genetic Analyzer with a single capillary.</a:t>
            </a:r>
          </a:p>
          <a:p>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44C2D52-3B88-4819-B99F-133A044B1F51}" type="slidenum">
              <a:rPr lang="en-US" smtClean="0">
                <a:latin typeface="Arial" pitchFamily="34" charset="0"/>
              </a:rPr>
              <a:pPr/>
              <a:t>52</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a:xfrm>
            <a:off x="1031875" y="1139825"/>
            <a:ext cx="5243513" cy="3932238"/>
          </a:xfrm>
          <a:ln/>
        </p:spPr>
      </p:sp>
      <p:sp>
        <p:nvSpPr>
          <p:cNvPr id="60420" name="Rectangle 3"/>
          <p:cNvSpPr>
            <a:spLocks noGrp="1" noChangeArrowheads="1"/>
          </p:cNvSpPr>
          <p:nvPr>
            <p:ph type="body" idx="1"/>
          </p:nvPr>
        </p:nvSpPr>
        <p:spPr>
          <a:xfrm>
            <a:off x="1062038" y="5330825"/>
            <a:ext cx="5110162" cy="3074988"/>
          </a:xfrm>
          <a:noFill/>
          <a:ln/>
        </p:spPr>
        <p:txBody>
          <a:bodyPr/>
          <a:lstStyle/>
          <a:p>
            <a:r>
              <a:rPr lang="en-US" smtClean="0">
                <a:latin typeface="Arial" pitchFamily="34" charset="0"/>
              </a:rPr>
              <a:t>Figure 6.13 Photograph of ABI 3130xl Genetic Analyzer with a 16-capillary array.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latin typeface="Arial" pitchFamily="34" charset="0"/>
              </a:rPr>
              <a:t>Figure 6.14 (a) ABI 3100 syringe used to fill 16-capillary array. (b) ABI 3130xl mechanical pump used for polymer delivery from bottle</a:t>
            </a:r>
          </a:p>
        </p:txBody>
      </p:sp>
      <p:sp>
        <p:nvSpPr>
          <p:cNvPr id="61444" name="Slide Number Placeholder 3"/>
          <p:cNvSpPr>
            <a:spLocks noGrp="1"/>
          </p:cNvSpPr>
          <p:nvPr>
            <p:ph type="sldNum" sz="quarter" idx="5"/>
          </p:nvPr>
        </p:nvSpPr>
        <p:spPr>
          <a:noFill/>
        </p:spPr>
        <p:txBody>
          <a:bodyPr/>
          <a:lstStyle/>
          <a:p>
            <a:fld id="{1F2B41E7-82ED-40ED-842B-C7F7B96A1DDE}" type="slidenum">
              <a:rPr lang="en-US" smtClean="0">
                <a:latin typeface="Arial" pitchFamily="34" charset="0"/>
              </a:rPr>
              <a:pPr/>
              <a:t>53</a:t>
            </a:fld>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Arial" pitchFamily="34" charset="0"/>
              </a:rPr>
              <a:t>Figure 6.15 Photograph of ABI 3500 Genetic Analyzer (8-capillary array not shown).</a:t>
            </a:r>
          </a:p>
          <a:p>
            <a:endParaRPr lang="en-US"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8DC0D6CA-114D-4252-A603-F2368BBE1209}" type="slidenum">
              <a:rPr lang="en-US" smtClean="0">
                <a:latin typeface="Arial" pitchFamily="34" charset="0"/>
              </a:rPr>
              <a:pPr/>
              <a:t>54</a:t>
            </a:fld>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D1D7763-273C-4E7E-B9D3-D37A85650E45}" type="slidenum">
              <a:rPr lang="en-US" smtClean="0">
                <a:latin typeface="Arial" pitchFamily="34" charset="0"/>
              </a:rPr>
              <a:pPr/>
              <a:t>55</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a:spcBef>
                <a:spcPct val="0"/>
              </a:spcBef>
            </a:pPr>
            <a:r>
              <a:rPr lang="en-US" smtClean="0">
                <a:latin typeface="Arial" pitchFamily="34" charset="0"/>
              </a:rPr>
              <a:t>Box 6.2</a:t>
            </a:r>
          </a:p>
          <a:p>
            <a:pPr>
              <a:spcBef>
                <a:spcPct val="0"/>
              </a:spcBef>
            </a:pPr>
            <a:endParaRPr lang="en-US" smtClean="0">
              <a:latin typeface="Arial" pitchFamily="34" charset="0"/>
            </a:endParaRPr>
          </a:p>
          <a:p>
            <a:pPr>
              <a:spcBef>
                <a:spcPct val="0"/>
              </a:spcBef>
            </a:pPr>
            <a:r>
              <a:rPr lang="en-US" smtClean="0">
                <a:latin typeface="Arial" pitchFamily="34" charset="0"/>
              </a:rPr>
              <a:t>Illustration of the fluorescence process (a) and excitation/emission spectra (b).  In the first step of the fluorescence process, a photon (h</a:t>
            </a:r>
            <a:r>
              <a:rPr lang="en-US" smtClean="0">
                <a:latin typeface="Arial" pitchFamily="34" charset="0"/>
                <a:sym typeface="Symbol" pitchFamily="18" charset="2"/>
              </a:rPr>
              <a:t></a:t>
            </a:r>
            <a:r>
              <a:rPr lang="en-US" smtClean="0">
                <a:latin typeface="Arial" pitchFamily="34" charset="0"/>
              </a:rPr>
              <a:t>ex) from a laser source excites the fluorophore (dye molecule) from its ground energy state (So) to an excited transition state (S’1).  The fluorophore then undergoes conformational changes and interacts with its environment resulting in the relaxed singlet excitation state (S1).  During the final step of the process, a photon (h</a:t>
            </a:r>
            <a:r>
              <a:rPr lang="en-US" smtClean="0">
                <a:latin typeface="Arial" pitchFamily="34" charset="0"/>
                <a:sym typeface="Symbol" pitchFamily="18" charset="2"/>
              </a:rPr>
              <a:t></a:t>
            </a:r>
            <a:r>
              <a:rPr lang="en-US" smtClean="0">
                <a:latin typeface="Arial" pitchFamily="34" charset="0"/>
              </a:rPr>
              <a:t>em) is emitted at a lower energy.  Because energy and wavelength are inversely related to one another, the emission photon has a higher wavelength than the excitation photon.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F768FE-7598-4CFB-8A2F-9A2E2C0FEED7}" type="slidenum">
              <a:rPr lang="en-US"/>
              <a:pPr>
                <a:defRPr/>
              </a:pPr>
              <a:t>57</a:t>
            </a:fld>
            <a:endParaRPr 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100" smtClean="0">
                <a:latin typeface="Arial" pitchFamily="34" charset="0"/>
                <a:cs typeface="Arial" pitchFamily="34" charset="0"/>
              </a:rPr>
              <a:t>Figure 7.1 Student’s t-test curve showing i</a:t>
            </a:r>
            <a:r>
              <a:rPr lang="en-US" smtClean="0">
                <a:solidFill>
                  <a:schemeClr val="accent2"/>
                </a:solidFill>
              </a:rPr>
              <a:t>mpact of the number of experiments on capturing variability in a population of data. </a:t>
            </a:r>
            <a:r>
              <a:rPr lang="en-US" smtClean="0"/>
              <a:t>Five replicate experiments works well as a minimum sample number because there are diminishing returns with each successive experiment. </a:t>
            </a:r>
            <a:endParaRPr lang="en-US" smtClean="0">
              <a:solidFill>
                <a:schemeClr val="accent2"/>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0F4379-1153-438F-84DF-9FAAD6DAA400}" type="slidenum">
              <a:rPr lang="en-US"/>
              <a:pPr>
                <a:defRPr/>
              </a:pPr>
              <a:t>8</a:t>
            </a:fld>
            <a:endParaRPr lang="en-US"/>
          </a:p>
        </p:txBody>
      </p:sp>
      <p:sp>
        <p:nvSpPr>
          <p:cNvPr id="11267" name="Rectangle 2"/>
          <p:cNvSpPr>
            <a:spLocks noGrp="1" noRot="1" noChangeAspect="1" noChangeArrowheads="1" noTextEdit="1"/>
          </p:cNvSpPr>
          <p:nvPr>
            <p:ph type="sldImg"/>
          </p:nvPr>
        </p:nvSpPr>
        <p:spPr bwMode="auto">
          <a:xfrm>
            <a:off x="1030288" y="1139825"/>
            <a:ext cx="5243512" cy="3932238"/>
          </a:xfrm>
          <a:noFill/>
          <a:ln>
            <a:solidFill>
              <a:srgbClr val="000000"/>
            </a:solidFill>
            <a:miter lim="800000"/>
            <a:headEnd/>
            <a:tailEnd/>
          </a:ln>
        </p:spPr>
      </p:sp>
      <p:sp>
        <p:nvSpPr>
          <p:cNvPr id="11268" name="Rectangle 3"/>
          <p:cNvSpPr>
            <a:spLocks noGrp="1" noChangeArrowheads="1"/>
          </p:cNvSpPr>
          <p:nvPr>
            <p:ph type="body" idx="1"/>
          </p:nvPr>
        </p:nvSpPr>
        <p:spPr bwMode="auto">
          <a:xfrm>
            <a:off x="1062038" y="5330825"/>
            <a:ext cx="5110162" cy="3074988"/>
          </a:xfrm>
          <a:noFill/>
        </p:spPr>
        <p:txBody>
          <a:bodyPr wrap="square" numCol="1" anchor="t" anchorCtr="0" compatLnSpc="1">
            <a:prstTxWarp prst="textNoShape">
              <a:avLst/>
            </a:prstTxWarp>
          </a:bodyPr>
          <a:lstStyle/>
          <a:p>
            <a:r>
              <a:rPr lang="en-US" smtClean="0"/>
              <a:t>Figure 2.1 Schematic of commonly used DNA extraction processes.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3FAE5E-E8A6-4E0B-8D2B-3EA23C33EAE5}" type="slidenum">
              <a:rPr lang="en-US"/>
              <a:pPr>
                <a:defRPr/>
              </a:pPr>
              <a:t>58</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xfrm>
            <a:off x="684213" y="4343400"/>
            <a:ext cx="5489575" cy="4114800"/>
          </a:xfrm>
          <a:noFill/>
        </p:spPr>
        <p:txBody>
          <a:bodyPr wrap="square" numCol="1" anchor="t" anchorCtr="0" compatLnSpc="1">
            <a:prstTxWarp prst="textNoShape">
              <a:avLst/>
            </a:prstTxWarp>
          </a:bodyPr>
          <a:lstStyle/>
          <a:p>
            <a:r>
              <a:rPr lang="en-US" smtClean="0"/>
              <a:t>Figure 7.2 When different PCR primer sets are utilized to amplify the same genetic marker, sequence variability in the primer binding regions (represented as an asterisk upstream of the STR repeat region in allele a) could cause one of the primers to not fully anneal to the DNA template. In this case, PCR could fail to amplify this DNA target and result in allele drop-out that reproducibly impacts one set of primers but not another.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023A90-B15C-44CB-9BC1-6D437EF6EBD5}" type="slidenum">
              <a:rPr lang="en-US"/>
              <a:pPr>
                <a:defRPr/>
              </a:pPr>
              <a:t>60</a:t>
            </a:fld>
            <a:endParaRPr lang="en-US"/>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8.1 Schematic of the three tiers in the Combined DNA Index System (CODIS).  DNA profile information begins at the local level, or Local DNA Index System (LDIS), and then can be uploaded to the state level, or State DNA Index System (SDIS), and finally to the national level, or National DNA Index System (NDIS).  Each local or state laboratory maintains its portion of CODIS while the FBI Laboratory maintains the national portion (NDIS).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C98E3C-1A5E-4849-A8F4-CA1EA1677906}" type="slidenum">
              <a:rPr lang="en-US"/>
              <a:pPr>
                <a:defRPr/>
              </a:pPr>
              <a:t>61</a:t>
            </a:fld>
            <a:endParaRPr lang="en-US"/>
          </a:p>
        </p:txBody>
      </p:sp>
      <p:sp>
        <p:nvSpPr>
          <p:cNvPr id="12291" name="Rectangle 2"/>
          <p:cNvSpPr>
            <a:spLocks noGrp="1" noRot="1" noChangeAspect="1" noChangeArrowheads="1" noTextEdit="1"/>
          </p:cNvSpPr>
          <p:nvPr>
            <p:ph type="sldImg"/>
          </p:nvPr>
        </p:nvSpPr>
        <p:spPr bwMode="auto">
          <a:xfrm>
            <a:off x="1030288" y="1139825"/>
            <a:ext cx="5243512" cy="3932238"/>
          </a:xfrm>
          <a:noFill/>
          <a:ln>
            <a:solidFill>
              <a:srgbClr val="000000"/>
            </a:solidFill>
            <a:miter lim="800000"/>
            <a:headEnd/>
            <a:tailEnd/>
          </a:ln>
        </p:spPr>
      </p:sp>
      <p:sp>
        <p:nvSpPr>
          <p:cNvPr id="12292" name="Rectangle 3"/>
          <p:cNvSpPr>
            <a:spLocks noGrp="1" noChangeArrowheads="1"/>
          </p:cNvSpPr>
          <p:nvPr>
            <p:ph type="body" idx="1"/>
          </p:nvPr>
        </p:nvSpPr>
        <p:spPr bwMode="auto">
          <a:xfrm>
            <a:off x="1062038" y="5330825"/>
            <a:ext cx="5110162" cy="3074988"/>
          </a:xfrm>
          <a:noFill/>
        </p:spPr>
        <p:txBody>
          <a:bodyPr wrap="square" numCol="1" anchor="t" anchorCtr="0" compatLnSpc="1">
            <a:prstTxWarp prst="textNoShape">
              <a:avLst/>
            </a:prstTxWarp>
          </a:bodyPr>
          <a:lstStyle/>
          <a:p>
            <a:r>
              <a:rPr lang="en-US" smtClean="0"/>
              <a:t>Figure 8.2 Primary searches conducted with the three largest indices of the U.S. national DNA database. (1) ‘Offender hit’ produced by conducting a search of offenders against the crime scene samples present in the forensic index. (2) ‘Forensic hit’ from searching DNA profiles in the forensic index against other crime scene profiles looking for serial crimes. (3) Arrestee search against forensic index—usually classified as ‘offender hit’.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8.3 Illustration of various types and numbers of comparisons that may be performed in forensic DNA analysis with each dot representing a DNA profile: ranging from (a) a crime scene to suspect one-to-one comparison, (b) a ‘keyboard search’ with one-to-many, (c) the typical database search between two indices containing C and N profiles, and (d) an all-to-all ‘Arizona search’ within an index for quality control purposes.</a:t>
            </a:r>
          </a:p>
        </p:txBody>
      </p:sp>
      <p:sp>
        <p:nvSpPr>
          <p:cNvPr id="4" name="Slide Number Placeholder 3"/>
          <p:cNvSpPr>
            <a:spLocks noGrp="1"/>
          </p:cNvSpPr>
          <p:nvPr>
            <p:ph type="sldNum" sz="quarter" idx="5"/>
          </p:nvPr>
        </p:nvSpPr>
        <p:spPr/>
        <p:txBody>
          <a:bodyPr/>
          <a:lstStyle/>
          <a:p>
            <a:pPr>
              <a:defRPr/>
            </a:pPr>
            <a:fld id="{871A9E26-E0E5-41FE-B743-E5B475CE5192}" type="slidenum">
              <a:rPr lang="en-US" smtClean="0"/>
              <a:pPr>
                <a:defRPr/>
              </a:pPr>
              <a:t>62</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442406-67B6-47F8-BD36-E2DA8DBECF84}" type="slidenum">
              <a:rPr lang="en-US"/>
              <a:pPr>
                <a:defRPr/>
              </a:pPr>
              <a:t>63</a:t>
            </a:fld>
            <a:endParaRPr lang="en-US"/>
          </a:p>
        </p:txBody>
      </p:sp>
      <p:sp>
        <p:nvSpPr>
          <p:cNvPr id="14339" name="Rectangle 2"/>
          <p:cNvSpPr>
            <a:spLocks noGrp="1" noRot="1" noChangeAspect="1" noChangeArrowheads="1" noTextEdit="1"/>
          </p:cNvSpPr>
          <p:nvPr>
            <p:ph type="sldImg"/>
          </p:nvPr>
        </p:nvSpPr>
        <p:spPr bwMode="auto">
          <a:xfrm>
            <a:off x="1031875" y="1139825"/>
            <a:ext cx="5243513" cy="3932238"/>
          </a:xfrm>
          <a:noFill/>
          <a:ln>
            <a:solidFill>
              <a:srgbClr val="000000"/>
            </a:solidFill>
            <a:miter lim="800000"/>
            <a:headEnd/>
            <a:tailEnd/>
          </a:ln>
        </p:spPr>
      </p:sp>
      <p:sp>
        <p:nvSpPr>
          <p:cNvPr id="14340" name="Rectangle 3"/>
          <p:cNvSpPr>
            <a:spLocks noGrp="1" noChangeArrowheads="1"/>
          </p:cNvSpPr>
          <p:nvPr>
            <p:ph type="body" idx="1"/>
          </p:nvPr>
        </p:nvSpPr>
        <p:spPr bwMode="auto">
          <a:xfrm>
            <a:off x="1062038" y="5330825"/>
            <a:ext cx="5110162" cy="3074988"/>
          </a:xfrm>
          <a:noFill/>
        </p:spPr>
        <p:txBody>
          <a:bodyPr wrap="square" numCol="1" anchor="t" anchorCtr="0" compatLnSpc="1">
            <a:prstTxWarp prst="textNoShape">
              <a:avLst/>
            </a:prstTxWarp>
          </a:bodyPr>
          <a:lstStyle/>
          <a:p>
            <a:r>
              <a:rPr lang="en-US" smtClean="0"/>
              <a:t>Figure 8.4 Possible scenarios for extending sets of genetic markers to be used in national DNA databases. (a) A core set of markers have been established for past and present DNA profiles now numbering in some cases in the millions of profiles (e.g., in the U.S., 13 CODIS core STR loci). Three future scenarios exist: (b) keep all of the current core loci and add some additional supplemental loci (e.g., Identifiler or PowerPlex 16 add two additional STRs), (c) only retain some of the current core loci and add more additional supplemental loci, or (d) abandon the previous genetic markers and have no overlap with current core loci.</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9.1 Searches conducted with missing persons DNA databases.</a:t>
            </a:r>
          </a:p>
        </p:txBody>
      </p:sp>
      <p:sp>
        <p:nvSpPr>
          <p:cNvPr id="4" name="Slide Number Placeholder 3"/>
          <p:cNvSpPr>
            <a:spLocks noGrp="1"/>
          </p:cNvSpPr>
          <p:nvPr>
            <p:ph type="sldNum" sz="quarter" idx="5"/>
          </p:nvPr>
        </p:nvSpPr>
        <p:spPr/>
        <p:txBody>
          <a:bodyPr/>
          <a:lstStyle/>
          <a:p>
            <a:pPr>
              <a:defRPr/>
            </a:pPr>
            <a:fld id="{06A47D20-BAE3-4DC9-BD3F-BFD237A540C1}" type="slidenum">
              <a:rPr lang="en-US" smtClean="0"/>
              <a:pPr>
                <a:defRPr/>
              </a:pPr>
              <a:t>65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C441E8-6F1F-4CEF-9146-78C0176F06BB}" type="slidenum">
              <a:rPr lang="en-US"/>
              <a:pPr>
                <a:defRPr/>
              </a:pPr>
              <a:t>66</a:t>
            </a:fld>
            <a:endParaRPr lang="en-US"/>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9.2 Example demonstrating the use of reference samples in mass disaster victim identification using DNA typing. (A) Direct comparison involves analysis of a direct reference sample from some kind of personal effect of the victim. (B) Kinship analysis utilizes close biological relatives, such as those illustrated in Figure 24.2, to reconstruct a victim’s DNA profile.</a:t>
            </a:r>
            <a:endParaRPr lang="en-US" b="1" i="1"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60932F-9CAA-4552-BF45-F681EFCF9306}" type="slidenum">
              <a:rPr lang="en-US"/>
              <a:pPr>
                <a:defRPr/>
              </a:pPr>
              <a:t>67</a:t>
            </a:fld>
            <a:endParaRPr lang="en-US"/>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9.3 Direct biological relatives that can provide valuable reference samples for aiding identification of the missing individual. Ideally samples are available from multiple relatives to help establish robust kinship. A sample from a spouse is only valuable in connection with a child’s sample in order to determine the expected alleles coming from the missing individual. Of course, more extended family members, with direct maternal or paternal linkage, can provide helpful samples when mitochondrial DNA or Y-chromosome testing is performed. Samples that would be valuable for the maternally transmitted mitochondrial DNA are indicated in dashed boxes.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0402EA-1532-4C5E-847C-16086B2060F0}" type="slidenum">
              <a:rPr lang="en-US"/>
              <a:pPr>
                <a:defRPr/>
              </a:pPr>
              <a:t>68</a:t>
            </a:fld>
            <a:endParaRPr lang="en-US"/>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9.4 Strategy for disaster victim identification in the Swissair Flight 111 crash scene investigation.  Most samples were tested with 9 STRs and amelogenin using the AmpFlSTR Profiler Plus kit and then 4 additional STRs were added with the COfiler kit as needed to obtain a higher power of discrimination between closely related individuals. The relational database compared genotypes of 1277 crash scene samples to genotypes of all 229 victims and family relatives, a total of 71,490 genotype comparisons (Leclair </a:t>
            </a:r>
            <a:r>
              <a:rPr lang="en-US" i="1" smtClean="0"/>
              <a:t>et al.</a:t>
            </a:r>
            <a:r>
              <a:rPr lang="en-US" smtClean="0"/>
              <a:t> 1999).</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EFEFE0-1651-4D3D-9E98-91BDD4AEAF18}" type="slidenum">
              <a:rPr lang="en-US"/>
              <a:pPr>
                <a:defRPr/>
              </a:pPr>
              <a:t>69</a:t>
            </a:fld>
            <a:endParaRPr lang="en-US"/>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9.5 Illustration of (a) material and (b) data flow between laboratories involved in processing World Trade Center samples. Laboratories included Office of the Chief Medical Examiner (OCME, New York City), New York State Police (NYSP, Albany, NY), Myriad Genetics (Salt Lake City, UT), Orchid Cellmark (Dallas, TX), Celera Genomics (Rockville, MD), and Bode Technology Group (Springfield, VA). Physical materials shipped between laboratories included DNA extracts (solid red line), buccal swabs from biological relative reference samples (dashed red line), personal effects (dotted red line), recovered bones (solid blue line), and recovered tissue (dashed blue line). Note that most of the DNA samples were extracted at the NYSP and OCME laboratories although some tissue and bone were shipped directly to Myriad and Bode. All bones were extracted at Bode. Figure courtesy of National Institute of Justice World Trade Center Kinship and Data Analysis Panel and New York City Office of the Chief Medical Examiner.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smtClean="0">
                <a:latin typeface="Arial" charset="0"/>
                <a:cs typeface="Arial" charset="0"/>
              </a:rPr>
              <a:t>Figure 2.2 Bind-wash-elute method utilized in DNA IQ and PrepFiler DNA extraction and purification chemistries.</a:t>
            </a:r>
          </a:p>
        </p:txBody>
      </p:sp>
      <p:sp>
        <p:nvSpPr>
          <p:cNvPr id="4" name="Slide Number Placeholder 3"/>
          <p:cNvSpPr>
            <a:spLocks noGrp="1"/>
          </p:cNvSpPr>
          <p:nvPr>
            <p:ph type="sldNum" sz="quarter" idx="5"/>
          </p:nvPr>
        </p:nvSpPr>
        <p:spPr/>
        <p:txBody>
          <a:bodyPr/>
          <a:lstStyle/>
          <a:p>
            <a:pPr>
              <a:defRPr/>
            </a:pPr>
            <a:fld id="{EDB12200-125A-4989-A07E-E4FEDB9D4539}" type="slidenum">
              <a:rPr lang="en-US" smtClean="0"/>
              <a:pPr>
                <a:defRPr/>
              </a:pPr>
              <a:t>9</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8C69D5-9B45-420F-9A8C-26C888DBAB39}" type="slidenum">
              <a:rPr lang="en-US"/>
              <a:pPr>
                <a:defRPr/>
              </a:pPr>
              <a:t>70</a:t>
            </a:fld>
            <a:endParaRPr lang="en-US"/>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9.5 (cont.) SEE PREVIOUS SLIDE FOR FIGURE CAPTION</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smtClean="0">
                <a:latin typeface="Arial" pitchFamily="34" charset="0"/>
                <a:cs typeface="Arial" pitchFamily="34" charset="0"/>
              </a:rPr>
              <a:t>Figure 10.1 </a:t>
            </a:r>
            <a:r>
              <a:rPr lang="en-US" smtClean="0"/>
              <a:t>Illustration of required DNA fragment sizes for various DNA tests.</a:t>
            </a:r>
          </a:p>
        </p:txBody>
      </p:sp>
      <p:sp>
        <p:nvSpPr>
          <p:cNvPr id="4" name="Slide Number Placeholder 3"/>
          <p:cNvSpPr>
            <a:spLocks noGrp="1"/>
          </p:cNvSpPr>
          <p:nvPr>
            <p:ph type="sldNum" sz="quarter" idx="5"/>
          </p:nvPr>
        </p:nvSpPr>
        <p:spPr/>
        <p:txBody>
          <a:bodyPr/>
          <a:lstStyle/>
          <a:p>
            <a:pPr>
              <a:defRPr/>
            </a:pPr>
            <a:fld id="{4BA3940E-CA50-4210-B544-092637C73210}" type="slidenum">
              <a:rPr lang="en-US" smtClean="0"/>
              <a:pPr>
                <a:defRPr/>
              </a:pPr>
              <a:t>72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E3191-D615-462C-92B5-98545EFDA6E4}" type="slidenum">
              <a:rPr lang="en-US"/>
              <a:pPr/>
              <a:t>73</a:t>
            </a:fld>
            <a:endParaRPr lang="en-US"/>
          </a:p>
        </p:txBody>
      </p:sp>
      <p:sp>
        <p:nvSpPr>
          <p:cNvPr id="43010" name="Rectangle 2"/>
          <p:cNvSpPr>
            <a:spLocks noGrp="1" noRot="1" noChangeAspect="1" noChangeArrowheads="1" noTextEdit="1"/>
          </p:cNvSpPr>
          <p:nvPr>
            <p:ph type="sldImg"/>
          </p:nvPr>
        </p:nvSpPr>
        <p:spPr>
          <a:xfrm>
            <a:off x="1030288" y="1139825"/>
            <a:ext cx="5243512" cy="3932238"/>
          </a:xfrm>
          <a:ln/>
        </p:spPr>
      </p:sp>
      <p:sp>
        <p:nvSpPr>
          <p:cNvPr id="43011" name="Rectangle 3"/>
          <p:cNvSpPr>
            <a:spLocks noGrp="1" noChangeArrowheads="1"/>
          </p:cNvSpPr>
          <p:nvPr>
            <p:ph type="body" idx="1"/>
          </p:nvPr>
        </p:nvSpPr>
        <p:spPr>
          <a:xfrm>
            <a:off x="1062038" y="5330825"/>
            <a:ext cx="5110162" cy="3074988"/>
          </a:xfrm>
        </p:spPr>
        <p:txBody>
          <a:bodyPr/>
          <a:lstStyle/>
          <a:p>
            <a:r>
              <a:rPr lang="en-US" dirty="0"/>
              <a:t>Figure </a:t>
            </a:r>
            <a:r>
              <a:rPr lang="en-US" dirty="0" smtClean="0"/>
              <a:t>10.2 </a:t>
            </a:r>
            <a:r>
              <a:rPr lang="en-US" dirty="0"/>
              <a:t>Impact of degraded DNA on (a) agarose yield gel results and (b) STR typing. (a) Degraded DNA is broken up into small pieces that appear as a smear on a scanned yield gel compared to good-quality DNA possessing intact high relative molecular mass DNA. (b) Signal strength is generally lost with larger-size PCR products when STR typing is performed on degraded DNA, such as is shown from the green dye-labeled loci in the PowerPlex 16 kit. Thus, 180bp D13S317 PCR products have a higher signal than 400 bp Penta D amplicons because more DNA molecules are intact in the 200 bp versus the 400 bp size range.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8B2639-5D98-428F-BF5E-F58E19D1EA9E}" type="slidenum">
              <a:rPr lang="en-US"/>
              <a:pPr/>
              <a:t>74</a:t>
            </a:fld>
            <a:endParaRPr lang="en-US"/>
          </a:p>
        </p:txBody>
      </p:sp>
      <p:sp>
        <p:nvSpPr>
          <p:cNvPr id="45058" name="Rectangle 2"/>
          <p:cNvSpPr>
            <a:spLocks noGrp="1" noRot="1" noChangeAspect="1" noChangeArrowheads="1" noTextEdit="1"/>
          </p:cNvSpPr>
          <p:nvPr>
            <p:ph type="sldImg"/>
          </p:nvPr>
        </p:nvSpPr>
        <p:spPr>
          <a:xfrm>
            <a:off x="1031875" y="1139825"/>
            <a:ext cx="5243513" cy="3932238"/>
          </a:xfrm>
          <a:ln/>
        </p:spPr>
      </p:sp>
      <p:sp>
        <p:nvSpPr>
          <p:cNvPr id="45059" name="Rectangle 3"/>
          <p:cNvSpPr>
            <a:spLocks noGrp="1" noChangeArrowheads="1"/>
          </p:cNvSpPr>
          <p:nvPr>
            <p:ph type="body" idx="1"/>
          </p:nvPr>
        </p:nvSpPr>
        <p:spPr>
          <a:xfrm>
            <a:off x="1062038" y="5330825"/>
            <a:ext cx="5110162" cy="3074988"/>
          </a:xfrm>
        </p:spPr>
        <p:txBody>
          <a:bodyPr/>
          <a:lstStyle/>
          <a:p>
            <a:r>
              <a:rPr lang="en-US" dirty="0"/>
              <a:t>Figure </a:t>
            </a:r>
            <a:r>
              <a:rPr lang="en-US" dirty="0" smtClean="0"/>
              <a:t>10.3 </a:t>
            </a:r>
            <a:r>
              <a:rPr lang="en-US" dirty="0"/>
              <a:t>A comparison of DNA profiles originating from the same biological source but of different qualities. (a) Intact, good quality DNA yields a full profile. (b) Degraded, </a:t>
            </a:r>
            <a:r>
              <a:rPr lang="en-US" dirty="0" smtClean="0"/>
              <a:t>poor-quality </a:t>
            </a:r>
            <a:r>
              <a:rPr lang="en-US" dirty="0"/>
              <a:t>DNA yields a partial profile with only the lower size PCR products producing detectable signal. </a:t>
            </a:r>
            <a:r>
              <a:rPr lang="en-US" sz="1000" dirty="0"/>
              <a:t>With the degraded DNA sample shown in (b), information is lost at the larger sized STR loci. Also n</a:t>
            </a:r>
            <a:r>
              <a:rPr lang="en-US" dirty="0"/>
              <a:t>ote the lower relative fluorescence units with the poor quality partial profile in (b). Figure courtesy of Margaret Kline, NIST.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FD316-7FDD-474E-83E4-0C8816F373A2}" type="slidenum">
              <a:rPr lang="en-US"/>
              <a:pPr/>
              <a:t>75</a:t>
            </a:fld>
            <a:endParaRPr 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r>
              <a:rPr lang="en-US" dirty="0"/>
              <a:t>Figure </a:t>
            </a:r>
            <a:r>
              <a:rPr lang="en-US" dirty="0" smtClean="0"/>
              <a:t>10.4 (a) </a:t>
            </a:r>
            <a:r>
              <a:rPr lang="en-US" dirty="0" err="1"/>
              <a:t>MiniSTRs</a:t>
            </a:r>
            <a:r>
              <a:rPr lang="en-US" dirty="0"/>
              <a:t>, or reduced sized amplicons for STR typing, are created by designing PCR primers that anneal closer to the repeat region than conventional STR kit primers. </a:t>
            </a:r>
            <a:r>
              <a:rPr lang="en-US" dirty="0" smtClean="0"/>
              <a:t>(b) </a:t>
            </a:r>
            <a:r>
              <a:rPr lang="en-US" dirty="0"/>
              <a:t>PCR product sizes, such as demonstrated here with D16S539, can be reduced by over 150 bp relative to conventional tests. MiniSTR assays can produce the same typing result as those from larger STR amplicons produced by kits often with greater success on degraded DNA samples. </a:t>
            </a:r>
          </a:p>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5009918-061C-4459-933A-C00D083533EF}" type="slidenum">
              <a:rPr lang="en-US" smtClean="0">
                <a:latin typeface="Arial" pitchFamily="34" charset="0"/>
              </a:rPr>
              <a:pPr/>
              <a:t>77</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b="1" smtClean="0">
                <a:latin typeface="Arial" pitchFamily="34" charset="0"/>
              </a:rPr>
              <a:t>Figure 11.1 </a:t>
            </a:r>
            <a:r>
              <a:rPr lang="en-US" smtClean="0">
                <a:latin typeface="Arial" pitchFamily="34" charset="0"/>
              </a:rPr>
              <a:t>Illustration of hypothetical results at a heterozygous locus (two alleles expected in each box) with various levels of input DNA and detection sensitivity that is modulated through increasing the number of PCR cycles. Note that off-scale data occurs with lower amounts of DNA as the detection sensitivity is increased.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4959FBE-CDB8-4328-A13A-1F55CAAD8452}" type="slidenum">
              <a:rPr lang="en-US" smtClean="0">
                <a:latin typeface="Arial" pitchFamily="34" charset="0"/>
              </a:rPr>
              <a:pPr/>
              <a:t>78</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1" smtClean="0">
                <a:latin typeface="Arial" pitchFamily="34" charset="0"/>
              </a:rPr>
              <a:t>Figure 11.2 </a:t>
            </a:r>
            <a:r>
              <a:rPr lang="en-US" altLang="ja-JP" smtClean="0">
                <a:latin typeface="Arial" pitchFamily="34" charset="0"/>
              </a:rPr>
              <a:t>Stochastic effects that randomly occur when PCR amplifying low amounts of DNA using an increased number of PCR cycles. The STR typing kit, amount of DNA, and number of PCR cycles along with the correct genotype for each example are listed at the bottom. For further information on these samples, see </a:t>
            </a:r>
            <a:r>
              <a:rPr lang="en-US" altLang="ja-JP" smtClean="0">
                <a:latin typeface="Arial" pitchFamily="34" charset="0"/>
                <a:hlinkClick r:id="rId3"/>
              </a:rPr>
              <a:t>http://www.cstl.nist.gov/biotech/strbase/LTDNA.htm</a:t>
            </a:r>
            <a:r>
              <a:rPr lang="en-US" altLang="ja-JP" smtClean="0">
                <a:latin typeface="Arial" pitchFamily="34" charset="0"/>
              </a:rPr>
              <a:t>. </a:t>
            </a:r>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26D3A07-F7AE-4266-9524-A505D0614DD1}" type="slidenum">
              <a:rPr lang="en-US" smtClean="0">
                <a:latin typeface="Arial" pitchFamily="34" charset="0"/>
              </a:rPr>
              <a:pPr/>
              <a:t>79</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b="1" smtClean="0">
                <a:latin typeface="Arial" pitchFamily="34" charset="0"/>
              </a:rPr>
              <a:t>Figure 11.3 </a:t>
            </a:r>
            <a:r>
              <a:rPr lang="en-US" smtClean="0">
                <a:latin typeface="Arial" pitchFamily="34" charset="0"/>
              </a:rPr>
              <a:t>Three replicate PCR amplifications of a 10 pg single source DNA template using the Identifiler kit (only green loci shown) and 31 cycles. The consensus profile, produced by recording all alleles that occurred at least two out of three times, matched the correct profile (note that the consensus wildcard “Z” for D2S1338 appropriately covers the allele 18 that has drop-out twice). The red arrows indicate positions of allele dropout and the blue arrows where severe peak height imbalance was observed.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7E2EE70-614B-4EE2-9221-169485B84CD8}" type="slidenum">
              <a:rPr lang="en-US" smtClean="0">
                <a:latin typeface="Arial" pitchFamily="34" charset="0"/>
              </a:rPr>
              <a:pPr/>
              <a:t>80</a:t>
            </a:fld>
            <a:endParaRPr lang="en-US" smtClean="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b="1" smtClean="0">
                <a:latin typeface="Arial" pitchFamily="34" charset="0"/>
              </a:rPr>
              <a:t>Figure 11.4</a:t>
            </a:r>
            <a:r>
              <a:rPr lang="en-US" smtClean="0">
                <a:latin typeface="Arial" pitchFamily="34" charset="0"/>
              </a:rPr>
              <a:t> Comparison of approaches when examining low amounts of DNA. Replicate amplification with development of consensus profiles and application of interpretation rules based on validation experience can lead to reliable results.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B31D0B4-008C-4149-8854-E537B0DA3D4D}" type="slidenum">
              <a:rPr lang="en-US" smtClean="0">
                <a:latin typeface="Arial" pitchFamily="34" charset="0"/>
              </a:rPr>
              <a:pPr/>
              <a:t>81</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b="1" smtClean="0">
                <a:latin typeface="Arial" pitchFamily="34" charset="0"/>
              </a:rPr>
              <a:t>Figure 11.5</a:t>
            </a:r>
            <a:r>
              <a:rPr lang="en-US" smtClean="0">
                <a:latin typeface="Arial" pitchFamily="34" charset="0"/>
              </a:rPr>
              <a:t> Sensitivity and performance summaries for Identifiler replicates with 28 cycle (standard) and 31 cycle (enhanced) data.  A horizontal slice represents information from a single sample whereas a vertical slice represents the results from each of 10 replicates with the three different DNA template amounts. Green squares indicate that the full correct type was observed for that locus and PCR replicate. Yellow squares denote allele drop-out where one of the expected alleles is missing. Red squares highlight locus dropout where both expected alleles are missing. Black squares indicate allele drop-in where an incorrect allele is observed above a 50 RFU (relative fluorescence unit) analytical threshold.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2.3 Qiagen EZ1 DNA extraction robot.</a:t>
            </a:r>
          </a:p>
        </p:txBody>
      </p:sp>
      <p:sp>
        <p:nvSpPr>
          <p:cNvPr id="4" name="Slide Number Placeholder 3"/>
          <p:cNvSpPr>
            <a:spLocks noGrp="1"/>
          </p:cNvSpPr>
          <p:nvPr>
            <p:ph type="sldNum" sz="quarter" idx="5"/>
          </p:nvPr>
        </p:nvSpPr>
        <p:spPr/>
        <p:txBody>
          <a:bodyPr/>
          <a:lstStyle/>
          <a:p>
            <a:pPr>
              <a:defRPr/>
            </a:pPr>
            <a:fld id="{458B93B2-2EE9-4F74-B168-F599279FC0CA}" type="slidenum">
              <a:rPr lang="en-US" smtClean="0"/>
              <a:pPr>
                <a:defRPr/>
              </a:pPr>
              <a:t>10</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609EC4-C9EA-4158-8222-2B3297D957E7}" type="slidenum">
              <a:rPr lang="en-US"/>
              <a:pPr>
                <a:defRPr/>
              </a:pPr>
              <a:t>83</a:t>
            </a:fld>
            <a:endParaRPr 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12.1 Steps in allele-specific primer extension SNP detection (e.g., minisequencing or SNaPshot) assay. The boxed portions illustrate additional steps performed in this assay relative to STR typing.</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1E8461-AFCA-4D3D-8185-E97A6CB9B242}" type="slidenum">
              <a:rPr lang="en-US"/>
              <a:pPr>
                <a:defRPr/>
              </a:pPr>
              <a:t>84</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12.2 Allele-specific primer extension results using four autosomal SNP markers on two different samples (a). SNP loci are from separate chromosomes (1, 6, 14, and 20) and therefore unlinked. Electrophoretic resolution of the SNP primer extension products occurs due to poly-T tails that are 5 nucleotides different from one another (B).</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BF0FE59-8E96-4185-B6E7-E4A80B4B6AD8}" type="slidenum">
              <a:rPr lang="en-US" smtClean="0"/>
              <a:pPr/>
              <a:t>86</a:t>
            </a:fld>
            <a:endParaRPr lang="en-US" smtClean="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13.1 Illustration of inheritance patterns from recombining autosomal genetic markers and the lineage markers from the Y-chromosome and mitochondrial DNA.</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865352-FA07-4DF3-BA3B-036A917D4632}" type="slidenum">
              <a:rPr lang="en-US" smtClean="0"/>
              <a:pPr/>
              <a:t>87</a:t>
            </a:fld>
            <a:endParaRPr lang="en-US" smtClean="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13.2 Schematic illustrating the types of autosomal or Y-STR profiles that might be observed with sexual assault evidence where mixtures of high amounts of female DNA may mask the STR profile of the perpetrator. In some cases, Y-STR testing permits isolation of the male component without having to perform a differential lysis.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487E9F-14DA-4671-BDD6-A72B792EA6D8}" type="slidenum">
              <a:rPr lang="en-US" smtClean="0"/>
              <a:pPr/>
              <a:t>88</a:t>
            </a:fld>
            <a:endParaRPr 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13.3 An example pedigree showing patrilineal inheritance where all shaded males have the same Y-chromosome barring any mutations. To help identify the person in question, any of the other males with the same patrilineage could provide a reference sample to assist in a missing persons investigation, mass disaster victim identification, or deficient paternity test (boxed region) where the father is deceased or not available for testing.</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ED75FF-C100-4912-BDCB-51A9DA114A4E}" type="slidenum">
              <a:rPr lang="en-US" smtClean="0"/>
              <a:pPr/>
              <a:t>89</a:t>
            </a:fld>
            <a:endParaRPr lang="en-US" smtClean="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13.4 (a) Schematic of X and Y sex chromosomes. The two tips of the Y-chromosome known as the pseudoautosomal region 1 (PAR1) and 2 (PAR2) recombine with the tips of the X-chromosome. The remaining 95% of the Y-chromosome is referred to as the non-recombining portion of the Y-chromosome (NRY) or male-specific region of the Y (MSY). (b) The Y-chromosome is composed of both euchromatic and heterochromatic regions of which only the 23 megabases of euchromatin has been sequenced.</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A153CB2-8E71-41FD-9558-2CD5ED3FDB2E}" type="slidenum">
              <a:rPr lang="en-US" smtClean="0"/>
              <a:pPr/>
              <a:t>90</a:t>
            </a:fld>
            <a:endParaRPr lang="en-US" smtClean="0"/>
          </a:p>
        </p:txBody>
      </p:sp>
      <p:sp>
        <p:nvSpPr>
          <p:cNvPr id="19459"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Figure 13.5 Schematic illustration of how multiple PCR primer binding sites give rise to multi-copy PCR products for (A) DYS385 a/b and (B) DYS389I/II. Arrows represent either forward “F” or reverse “R” primers. In the case of DYS385 a/b, the entire region around the STR repeat is duplicated and spaced about 40,775 bp apart on the long arm of the Y-chromosome. Thus, amplification with a single set of primers gives rise to one peak if the “a” repeat region is equal in size to the “b” repeat region or separate peaks if “a” and “b” differ in length. DYS389 possess two primary repeat regions that are flanked on one side by a similar sequence. Widely used forward primers bind adjacent to both repeats generating amplicons that differ in size by ~120 bp.  Note that DYS389II is inclusive of the DYS389I repeat region and therefore some analyses subtract DYS389II-DYS389I repeats.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13.6 Relative positions of 17 Y-STR loci commonly used in ChrY testing. DYS458 is closest to amelogenin (AMEL Y) and thus may be lost with AMEL Y null alleles due to deletion of that portion of ChrY.</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C80B11-775F-4343-A35B-DA860029DF3C}" type="slidenum">
              <a:rPr lang="en-US" smtClean="0"/>
              <a:pPr/>
              <a:t>91</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E655853-ED3A-4F88-82E2-D56D87AC91AF}" type="slidenum">
              <a:rPr lang="en-US" smtClean="0"/>
              <a:pPr/>
              <a:t>92</a:t>
            </a:fld>
            <a:endParaRPr lang="en-US" smtClean="0"/>
          </a:p>
        </p:txBody>
      </p:sp>
      <p:sp>
        <p:nvSpPr>
          <p:cNvPr id="21507"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
        <p:nvSpPr>
          <p:cNvPr id="21508" name="Rectangle 3"/>
          <p:cNvSpPr>
            <a:spLocks noGrp="1" noChangeArrowheads="1"/>
          </p:cNvSpPr>
          <p:nvPr>
            <p:ph type="body" idx="1"/>
          </p:nvPr>
        </p:nvSpPr>
        <p:spPr bwMode="auto">
          <a:xfrm>
            <a:off x="912813" y="4344988"/>
            <a:ext cx="5032375" cy="4111625"/>
          </a:xfrm>
          <a:noFill/>
        </p:spPr>
        <p:txBody>
          <a:bodyPr wrap="square" numCol="1" anchor="t" anchorCtr="0" compatLnSpc="1">
            <a:prstTxWarp prst="textNoShape">
              <a:avLst/>
            </a:prstTxWarp>
          </a:bodyPr>
          <a:lstStyle/>
          <a:p>
            <a:pPr eaLnBrk="1" hangingPunct="1"/>
            <a:r>
              <a:rPr lang="en-US" smtClean="0"/>
              <a:t>Figure 13.7 Comparison of relative size ranges and fluorescent dye labels for Y-STR loci present in (a) PowerPlex Y from Promega Corporation and (b) Yfiler from Applied Biosystems. The highlighted locus boxes are those additional loci included in the multiplex beyond the SWGDAM-recommended set.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13.8 Yfiler kit allelic ladders. </a:t>
            </a: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8C5D58-F2DE-4D11-B9AB-C0F5C1F10AEA}" type="slidenum">
              <a:rPr lang="en-US" smtClean="0"/>
              <a:pPr/>
              <a:t>93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F5583B-8456-4D4E-A1BD-3F5F31B282B7}" type="slidenum">
              <a:rPr lang="en-US"/>
              <a:pPr>
                <a:defRPr/>
              </a:pPr>
              <a:t>11</a:t>
            </a:fld>
            <a:endParaRPr lang="en-US"/>
          </a:p>
        </p:txBody>
      </p:sp>
      <p:sp>
        <p:nvSpPr>
          <p:cNvPr id="14339" name="Rectangle 2"/>
          <p:cNvSpPr>
            <a:spLocks noGrp="1" noRot="1" noChangeAspect="1" noChangeArrowheads="1" noTextEdit="1"/>
          </p:cNvSpPr>
          <p:nvPr>
            <p:ph type="sldImg"/>
          </p:nvPr>
        </p:nvSpPr>
        <p:spPr bwMode="auto">
          <a:xfrm>
            <a:off x="1031875" y="1141413"/>
            <a:ext cx="5243513" cy="3932237"/>
          </a:xfrm>
          <a:noFill/>
          <a:ln>
            <a:solidFill>
              <a:srgbClr val="000000"/>
            </a:solidFill>
            <a:miter lim="800000"/>
            <a:headEnd/>
            <a:tailEnd/>
          </a:ln>
        </p:spPr>
      </p:sp>
      <p:sp>
        <p:nvSpPr>
          <p:cNvPr id="14340" name="Rectangle 3"/>
          <p:cNvSpPr>
            <a:spLocks noGrp="1" noChangeArrowheads="1"/>
          </p:cNvSpPr>
          <p:nvPr>
            <p:ph type="body" idx="1"/>
          </p:nvPr>
        </p:nvSpPr>
        <p:spPr bwMode="auto">
          <a:xfrm>
            <a:off x="1062038" y="5330825"/>
            <a:ext cx="5110162" cy="3073400"/>
          </a:xfrm>
          <a:noFill/>
        </p:spPr>
        <p:txBody>
          <a:bodyPr wrap="square" numCol="1" anchor="t" anchorCtr="0" compatLnSpc="1">
            <a:prstTxWarp prst="textNoShape">
              <a:avLst/>
            </a:prstTxWarp>
          </a:bodyPr>
          <a:lstStyle/>
          <a:p>
            <a:r>
              <a:rPr lang="en-US" smtClean="0"/>
              <a:t>Figure 2.4 Schematic of differential extraction process used to separate male sperm cells from female epithelial cells.</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B667E0F-C627-42BC-9D28-D4DEE705036A}" type="slidenum">
              <a:rPr lang="en-US" smtClean="0"/>
              <a:pPr/>
              <a:t>94</a:t>
            </a:fld>
            <a:endParaRPr lang="en-US"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13.9 Various published allele nomenclatures for DYS439. (a) Sequence from DYS439 spanning the repeat regions used in the various nomenclatures; (b) Schematic of allele designation by Ayub </a:t>
            </a:r>
            <a:r>
              <a:rPr lang="en-US" i="1" smtClean="0"/>
              <a:t>et al.</a:t>
            </a:r>
            <a:r>
              <a:rPr lang="en-US" smtClean="0"/>
              <a:t> 2000—repeat range is 9-14; (c) Schematic of allele designation by Grignani </a:t>
            </a:r>
            <a:r>
              <a:rPr lang="en-US" i="1" smtClean="0"/>
              <a:t>et al.</a:t>
            </a:r>
            <a:r>
              <a:rPr lang="en-US" smtClean="0"/>
              <a:t> 2000—repeat range is 16-21; (d) Schematic of allele designation by Gonzalez-Neira </a:t>
            </a:r>
            <a:r>
              <a:rPr lang="en-US" i="1" smtClean="0"/>
              <a:t>et al.</a:t>
            </a:r>
            <a:r>
              <a:rPr lang="en-US" smtClean="0"/>
              <a:t> 2001—repeat range is 18-23. The most widely accepted designation and what is used in commercial Y-STR kits is (b)--that of Ayub </a:t>
            </a:r>
            <a:r>
              <a:rPr lang="en-US" i="1" smtClean="0"/>
              <a:t>et al.</a:t>
            </a:r>
            <a:r>
              <a:rPr lang="en-US" smtClean="0"/>
              <a:t> 2000.</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B846D48-AC72-4D4C-8B83-5D3E2DBCB56B}" type="slidenum">
              <a:rPr lang="en-US" smtClean="0"/>
              <a:pPr/>
              <a:t>95</a:t>
            </a:fld>
            <a:endParaRPr lang="en-US" smtClean="0"/>
          </a:p>
        </p:txBody>
      </p:sp>
      <p:sp>
        <p:nvSpPr>
          <p:cNvPr id="24579" name="Rectangle 2"/>
          <p:cNvSpPr>
            <a:spLocks noGrp="1" noRot="1" noChangeAspect="1" noChangeArrowheads="1" noTextEdit="1"/>
          </p:cNvSpPr>
          <p:nvPr>
            <p:ph type="sldImg"/>
          </p:nvPr>
        </p:nvSpPr>
        <p:spPr bwMode="auto">
          <a:xfrm>
            <a:off x="1030288" y="1139825"/>
            <a:ext cx="5243512" cy="3932238"/>
          </a:xfrm>
          <a:noFill/>
          <a:ln>
            <a:solidFill>
              <a:srgbClr val="000000"/>
            </a:solidFill>
            <a:miter lim="800000"/>
            <a:headEnd/>
            <a:tailEnd/>
          </a:ln>
        </p:spPr>
      </p:sp>
      <p:sp>
        <p:nvSpPr>
          <p:cNvPr id="24580" name="Rectangle 3"/>
          <p:cNvSpPr>
            <a:spLocks noGrp="1" noChangeArrowheads="1"/>
          </p:cNvSpPr>
          <p:nvPr>
            <p:ph type="body" idx="1"/>
          </p:nvPr>
        </p:nvSpPr>
        <p:spPr bwMode="auto">
          <a:xfrm>
            <a:off x="1062038" y="5330825"/>
            <a:ext cx="5110162" cy="3074988"/>
          </a:xfrm>
          <a:noFill/>
        </p:spPr>
        <p:txBody>
          <a:bodyPr wrap="square" numCol="1" anchor="t" anchorCtr="0" compatLnSpc="1">
            <a:prstTxWarp prst="textNoShape">
              <a:avLst/>
            </a:prstTxWarp>
          </a:bodyPr>
          <a:lstStyle/>
          <a:p>
            <a:pPr eaLnBrk="1" hangingPunct="1"/>
            <a:r>
              <a:rPr lang="en-US" smtClean="0"/>
              <a:t>Figure 13.10 Comparison of two forensic Y-STR haplotype databases illustrating numbers of samples with various sets of Y-STR markers (as of January 2011).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E720B1A-73F8-40FE-A56C-C83FDB944E9F}" type="slidenum">
              <a:rPr lang="en-US" smtClean="0"/>
              <a:pPr/>
              <a:t>96</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13.11 Y Chromosome Consortium Tree with 18 major haplogroups (A-R). Representative Y-SNP markers that define each haplogroup are listed next to the branch point. The most common African American haplogroup is E3a. The most common Caucasian (European) haplogroup is R1b/R1b3. Examination of additional samples and markers since 2002 has expanded the branches on this tree. For an up-to-date version, see </a:t>
            </a:r>
            <a:r>
              <a:rPr lang="en-US" u="sng" smtClean="0">
                <a:hlinkClick r:id="rId3"/>
              </a:rPr>
              <a:t>http://www.isogg.org/tree/</a:t>
            </a:r>
            <a:r>
              <a:rPr lang="en-US" smtClean="0"/>
              <a:t>.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A04744-C39B-4DDB-9547-D6FE80464F7E}" type="slidenum">
              <a:rPr lang="en-US" smtClean="0"/>
              <a:pPr/>
              <a:t>98</a:t>
            </a:fld>
            <a:endParaRPr lang="en-US" smtClean="0"/>
          </a:p>
        </p:txBody>
      </p:sp>
      <p:sp>
        <p:nvSpPr>
          <p:cNvPr id="1536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Figure 14.1 Illustration of the circular mitochondrial DNA genome (mtGenome). The heavy (H) strand is represented by the outside line and contains a higher number of C-G residues than the light (L) strand. The 37 RNA and protein coding gene regions are abbreviated around the mtGenome next to the strand from which they are synthesized (see Table 14.2).  Most forensic mtDNA analyses presently examine only HV1 and HV2 (and occasionally HV3) in the non-coding control region or displacement loop (D-loop) shown at the top of the figure. Due to insertions and deletions that exist around the mtGenome in different individuals, it is not always 16,569 bp in length.</a:t>
            </a:r>
          </a:p>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13AE993-7015-45EB-B634-B5F2681F5850}" type="slidenum">
              <a:rPr lang="en-US" smtClean="0"/>
              <a:pPr/>
              <a:t>99</a:t>
            </a:fld>
            <a:endParaRPr lang="en-US" smtClean="0"/>
          </a:p>
        </p:txBody>
      </p:sp>
      <p:sp>
        <p:nvSpPr>
          <p:cNvPr id="1638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14.2 Illustration of maternal mitochondrial DNA inheritance for 18 individuals in a hypothetical pedigree.  Squares represent males and circles females.  Each unique mtDNA type is represented by a different letter.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E668448-C6D4-4128-945B-C70AF93E4FCB}" type="slidenum">
              <a:rPr lang="en-US" smtClean="0"/>
              <a:pPr/>
              <a:t>100</a:t>
            </a:fld>
            <a:endParaRPr lang="en-US" smtClean="0"/>
          </a:p>
        </p:txBody>
      </p:sp>
      <p:sp>
        <p:nvSpPr>
          <p:cNvPr id="1741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Figure 14.3 The three hypervariable (HV) regions of the mtDNA control region. HV1 spans nucleotide positions 16024-16365 (342 bp), HV2 spans positions 73-340 (268 bp), and HV3, which is rarely examined in forensic testing, spans positions 438-574 (137 bp). The general positions for variable regions VR1 and VR2 are noted although these are rarely used. PCR primer sets (PS) commonly used by the Armed Forces DNA Identification Laboratory (AFDIL) are illustrated. Primer nomenclature designates the 5’-nucleotide for each primer. PCR product sizes for each set of primers is noted in parentheses. The bottom section shows “mini-primer” PCR product sizes that are used with highly degraded DNA samples to enable greater recovery of sequence information (see Gabriel </a:t>
            </a:r>
            <a:r>
              <a:rPr lang="en-US" i="1" smtClean="0"/>
              <a:t>et al.</a:t>
            </a:r>
            <a:r>
              <a:rPr lang="en-US" smtClean="0"/>
              <a:t> 2001a).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1D47D7B-2837-4D01-B451-E7795AC22228}" type="slidenum">
              <a:rPr lang="en-US" smtClean="0"/>
              <a:pPr/>
              <a:t>101</a:t>
            </a:fld>
            <a:endParaRPr lang="en-US" smtClean="0"/>
          </a:p>
        </p:txBody>
      </p:sp>
      <p:sp>
        <p:nvSpPr>
          <p:cNvPr id="1843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Figure 14.4 Process for evaluation of mtDNA samples.  The evidence or question (Q) sample may come from a crime scene or a mass disaster.  The reference or known (K) sample may be a maternal relative or the suspect in a criminal investigation. In a criminal investigation, the victim may also be tested and compared to the Q and K results.</a:t>
            </a:r>
          </a:p>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C76BD1-E404-4D42-9955-0D28CB0ABF28}" type="slidenum">
              <a:rPr lang="en-US" smtClean="0"/>
              <a:pPr/>
              <a:t>102</a:t>
            </a:fld>
            <a:endParaRPr lang="en-US"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Figure 14.5 (a)</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782F55-E66B-4302-9BE9-8A3FBA78D36D}" type="slidenum">
              <a:rPr lang="en-US" smtClean="0"/>
              <a:pPr/>
              <a:t>103</a:t>
            </a:fld>
            <a:endParaRPr lang="en-US" smtClean="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Figure 14.5 (b)</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6B21CA-D497-4C2A-AF1D-C82173B8D9F3}" type="slidenum">
              <a:rPr lang="en-US" smtClean="0"/>
              <a:pPr/>
              <a:t>104</a:t>
            </a:fld>
            <a:endParaRPr lang="en-US" smtClean="0"/>
          </a:p>
        </p:txBody>
      </p:sp>
      <p:sp>
        <p:nvSpPr>
          <p:cNvPr id="2150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Figure 14.6 Comparison of a sample with (a) 16189T (no HV1 C-stretch) to (b) one with the C-stretch. Notice how the sequence quality quickly drops after the string of cytosine residues due to the presence of two or more length variants that creates a situation where the extension products are out of phase or register with one another. Different primer combinations are typically used on samples containing a C-stretch as illustrated in (c) to recover sequence information from both strands or to provide a double read of the same strand.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2.5 Illustration of results from the four samples typically associated with a sexual assault case. During differential extraction, the evidence sample is divided into two fractions: (a) non-sperm or epithelial fraction and (b) the sperm fraction (see Figure 2.4). The suspect result (d) is compared to the sperm fraction (b) to see if they match. The victim’s DNA profile (c) provides confirmation of sample integrity with the non-sperm fraction (a).</a:t>
            </a:r>
          </a:p>
        </p:txBody>
      </p:sp>
      <p:sp>
        <p:nvSpPr>
          <p:cNvPr id="4" name="Slide Number Placeholder 3"/>
          <p:cNvSpPr>
            <a:spLocks noGrp="1"/>
          </p:cNvSpPr>
          <p:nvPr>
            <p:ph type="sldNum" sz="quarter" idx="5"/>
          </p:nvPr>
        </p:nvSpPr>
        <p:spPr/>
        <p:txBody>
          <a:bodyPr/>
          <a:lstStyle/>
          <a:p>
            <a:pPr>
              <a:defRPr/>
            </a:pPr>
            <a:fld id="{31DE6B99-DE46-453D-B150-A09E2FACC988}" type="slidenum">
              <a:rPr lang="en-US" smtClean="0"/>
              <a:pPr>
                <a:defRPr/>
              </a:pPr>
              <a:t>12</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04A368-4885-420F-B078-39CFF74A629A}" type="slidenum">
              <a:rPr lang="en-US" smtClean="0"/>
              <a:pPr/>
              <a:t>105</a:t>
            </a:fld>
            <a:endParaRPr lang="en-US" smtClean="0"/>
          </a:p>
        </p:txBody>
      </p:sp>
      <p:sp>
        <p:nvSpPr>
          <p:cNvPr id="2253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Figure 14.7 (a) Comparison of sequence alignments for hypothetical Q and K samples with (b) conversion to the revised Cambridge Reference Sequence (rCRS) differences for reporting purposes.</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A89D46D-6EE2-49E2-BA2E-C740AC49445D}" type="slidenum">
              <a:rPr lang="en-US" smtClean="0"/>
              <a:pPr/>
              <a:t>106</a:t>
            </a:fld>
            <a:endParaRPr lang="en-US" smtClean="0"/>
          </a:p>
        </p:txBody>
      </p:sp>
      <p:sp>
        <p:nvSpPr>
          <p:cNvPr id="2355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Figure 14.8 (a) Sequence heteroplasmy at position 16093 possessing both C and T nucleotides compared to (b) the same region (positions 16086-16101) on a different sample containing only a T at position 16093.</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65D230-AFA8-4A90-8424-1641CCE2FC4F}" type="slidenum">
              <a:rPr lang="en-US" smtClean="0"/>
              <a:pPr/>
              <a:t>107</a:t>
            </a:fld>
            <a:endParaRPr lang="en-US" smtClean="0"/>
          </a:p>
        </p:txBody>
      </p:sp>
      <p:sp>
        <p:nvSpPr>
          <p:cNvPr id="2457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Figure 14.9  (a) Results schematically displayed of a known (K) reference and a question (Q) sample that do not match one another using the Roche LINEAR ARRAY mtDNA HVI/HVII Region-Sequence Typing Strips. (b) Types are reported as a string of numbers representing the LINEAR ARRAY probe results. Failure of the PCR product to bind to a probe region (e.g., HVIE in sample Q) is referred to as a “blank”, is reported as a zero in the string of numbers, and is due to polymorphisms in the sample near the probe site that disrupt hybridization. Weak signals such as indicated by the arrow for 189 in sample Q are also due to a closely spaced polymorphism that disrupts full hybridization of the PCR product to the sequence-specific probe present on the LINEAR ARRAY. </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smtClean="0">
                <a:latin typeface="Arial" pitchFamily="34" charset="0"/>
                <a:cs typeface="Arial" pitchFamily="34" charset="0"/>
              </a:rPr>
              <a:t>Figure 15.1 Some example pedigrees where ChrX testing could be helpful.</a:t>
            </a:r>
          </a:p>
        </p:txBody>
      </p:sp>
      <p:sp>
        <p:nvSpPr>
          <p:cNvPr id="4" name="Slide Number Placeholder 3"/>
          <p:cNvSpPr>
            <a:spLocks noGrp="1"/>
          </p:cNvSpPr>
          <p:nvPr>
            <p:ph type="sldNum" sz="quarter" idx="5"/>
          </p:nvPr>
        </p:nvSpPr>
        <p:spPr/>
        <p:txBody>
          <a:bodyPr/>
          <a:lstStyle/>
          <a:p>
            <a:pPr>
              <a:defRPr/>
            </a:pPr>
            <a:fld id="{69D3FD6A-169C-4932-8F5E-382854255E86}" type="slidenum">
              <a:rPr lang="en-US" smtClean="0"/>
              <a:pPr>
                <a:defRPr/>
              </a:pPr>
              <a:t>109</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15.2 Use of ChrX testing in an incest case to help distinguish whether the victim’s father (H</a:t>
            </a:r>
            <a:r>
              <a:rPr lang="en-US" baseline="-25000" smtClean="0"/>
              <a:t>1</a:t>
            </a:r>
            <a:r>
              <a:rPr lang="en-US" smtClean="0"/>
              <a:t>) or brother (H</a:t>
            </a:r>
            <a:r>
              <a:rPr lang="en-US" baseline="-25000" smtClean="0"/>
              <a:t>2</a:t>
            </a:r>
            <a:r>
              <a:rPr lang="en-US" smtClean="0"/>
              <a:t>) fathered the victim’s daughter. If X</a:t>
            </a:r>
            <a:r>
              <a:rPr lang="en-US" baseline="-25000" smtClean="0"/>
              <a:t>A</a:t>
            </a:r>
            <a:r>
              <a:rPr lang="en-US" smtClean="0"/>
              <a:t> is more abundant in the victim’s daughter, then H</a:t>
            </a:r>
            <a:r>
              <a:rPr lang="en-US" baseline="-25000" smtClean="0"/>
              <a:t>1</a:t>
            </a:r>
            <a:r>
              <a:rPr lang="en-US" smtClean="0"/>
              <a:t> is more likely. If either X</a:t>
            </a:r>
            <a:r>
              <a:rPr lang="en-US" baseline="-25000" smtClean="0"/>
              <a:t>B</a:t>
            </a:r>
            <a:r>
              <a:rPr lang="en-US" smtClean="0"/>
              <a:t> or X</a:t>
            </a:r>
            <a:r>
              <a:rPr lang="en-US" baseline="-25000" smtClean="0"/>
              <a:t>C</a:t>
            </a:r>
            <a:r>
              <a:rPr lang="en-US" smtClean="0"/>
              <a:t> is more abundant in the victim’s daughter, then H</a:t>
            </a:r>
            <a:r>
              <a:rPr lang="en-US" baseline="-25000" smtClean="0"/>
              <a:t>2</a:t>
            </a:r>
            <a:r>
              <a:rPr lang="en-US" smtClean="0"/>
              <a:t> is more likely.</a:t>
            </a:r>
          </a:p>
        </p:txBody>
      </p:sp>
      <p:sp>
        <p:nvSpPr>
          <p:cNvPr id="4" name="Slide Number Placeholder 3"/>
          <p:cNvSpPr>
            <a:spLocks noGrp="1"/>
          </p:cNvSpPr>
          <p:nvPr>
            <p:ph type="sldNum" sz="quarter" idx="5"/>
          </p:nvPr>
        </p:nvSpPr>
        <p:spPr/>
        <p:txBody>
          <a:bodyPr/>
          <a:lstStyle/>
          <a:p>
            <a:pPr>
              <a:defRPr/>
            </a:pPr>
            <a:fld id="{B3171423-4DD4-41C1-A0C9-EBFCE6F14326}" type="slidenum">
              <a:rPr lang="en-US" smtClean="0"/>
              <a:pPr>
                <a:defRPr/>
              </a:pPr>
              <a:t>110</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15.3 Investigator Argus X-12 kit (Qiagen, Hilden, Germany) PCR product size ranges and dye color labels used for 12 X-STR loci and amelogenin (A).  </a:t>
            </a:r>
          </a:p>
        </p:txBody>
      </p:sp>
      <p:sp>
        <p:nvSpPr>
          <p:cNvPr id="4" name="Slide Number Placeholder 3"/>
          <p:cNvSpPr>
            <a:spLocks noGrp="1"/>
          </p:cNvSpPr>
          <p:nvPr>
            <p:ph type="sldNum" sz="quarter" idx="5"/>
          </p:nvPr>
        </p:nvSpPr>
        <p:spPr/>
        <p:txBody>
          <a:bodyPr/>
          <a:lstStyle/>
          <a:p>
            <a:pPr>
              <a:defRPr/>
            </a:pPr>
            <a:fld id="{701DBA1F-05B8-42A0-8FE5-55C1F3D68A1F}" type="slidenum">
              <a:rPr lang="en-US" smtClean="0"/>
              <a:pPr>
                <a:defRPr/>
              </a:pPr>
              <a:t>111</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34514D-4162-48FA-8EFA-1A617B21378B}" type="slidenum">
              <a:rPr lang="en-US"/>
              <a:pPr>
                <a:defRPr/>
              </a:pPr>
              <a:t>113</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16.1 DNA profiles produced from male (top panel) and female (bottom panel) cat DNA using a multiplex STR typing assay dubbed the “MeowPlex” (Butler </a:t>
            </a:r>
            <a:r>
              <a:rPr lang="en-US" i="1" smtClean="0"/>
              <a:t>et al.</a:t>
            </a:r>
            <a:r>
              <a:rPr lang="en-US" smtClean="0"/>
              <a:t> 2002). This test examines 11 autosomal STRs and a region of the SRY gene contained on the Y-chromosome that can be used for sex determination.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ABB926-A121-4363-9A2F-C1DDF941CA1D}" type="slidenum">
              <a:rPr lang="en-US"/>
              <a:pPr>
                <a:defRPr/>
              </a:pPr>
              <a:t>115</a:t>
            </a:fld>
            <a:endParaRPr lang="en-US"/>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Figure 17.1 Rapid microchip CE separation of the 8 STR loci from PowerPlex 1.1 (Schmalzing 1999).  The electropherograms from scanning each color of a simultaneous two-color analysis are divided.  The PCR-amplified sample is mixed with the allelic ladders prior to injection to provide a frame of reference for genotyping the sample.  The allele calls for each locus are listed next to the corresponding peak.  Figure courtesy of Dr. Daniel Ehrlich, Whitehead Institute.</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17.2 Comparison of measurement techniques with ability to resolve two 9-base sequences. (a) Electrophoresis measures DNA fragment migration relative to a size standard. (b) Mass spectrometry measures the DNA fragment mass and can determine base composition using mass measurement conversion to numbers of individual nucleotides, which have different individual masses. (c) DNA sequencing measures base position in a DNA fragment. </a:t>
            </a:r>
          </a:p>
        </p:txBody>
      </p:sp>
      <p:sp>
        <p:nvSpPr>
          <p:cNvPr id="4" name="Slide Number Placeholder 3"/>
          <p:cNvSpPr>
            <a:spLocks noGrp="1"/>
          </p:cNvSpPr>
          <p:nvPr>
            <p:ph type="sldNum" sz="quarter" idx="5"/>
          </p:nvPr>
        </p:nvSpPr>
        <p:spPr/>
        <p:txBody>
          <a:bodyPr/>
          <a:lstStyle/>
          <a:p>
            <a:pPr>
              <a:defRPr/>
            </a:pPr>
            <a:fld id="{A467DDBB-70EE-4DDF-A89A-B7F5B6C23CE2}" type="slidenum">
              <a:rPr lang="en-US" smtClean="0"/>
              <a:pPr>
                <a:defRPr/>
              </a:pPr>
              <a:t>116</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Figure 17.3 </a:t>
            </a:r>
          </a:p>
          <a:p>
            <a:r>
              <a:rPr lang="en-US" smtClean="0"/>
              <a:t>Schematic illustration of Pyrosequencing (sequencing-by-synthesis) results. These pyrograms are based on light produced during nucleotide incorporation following a directed dispensation of nucleotides. </a:t>
            </a:r>
          </a:p>
        </p:txBody>
      </p:sp>
      <p:sp>
        <p:nvSpPr>
          <p:cNvPr id="4" name="Slide Number Placeholder 3"/>
          <p:cNvSpPr>
            <a:spLocks noGrp="1"/>
          </p:cNvSpPr>
          <p:nvPr>
            <p:ph type="sldNum" sz="quarter" idx="5"/>
          </p:nvPr>
        </p:nvSpPr>
        <p:spPr/>
        <p:txBody>
          <a:bodyPr/>
          <a:lstStyle/>
          <a:p>
            <a:pPr>
              <a:defRPr/>
            </a:pPr>
            <a:fld id="{6B148F49-91B1-4B26-91EF-4F077067FDBE}" type="slidenum">
              <a:rPr lang="en-US" smtClean="0"/>
              <a:pPr>
                <a:defRPr/>
              </a:pPr>
              <a:t>117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6F4EA7-E948-42F0-A90A-8AC07650F02B}" type="datetimeFigureOut">
              <a:rPr lang="en-US"/>
              <a:pPr>
                <a:defRPr/>
              </a:pPr>
              <a:t>9/21/2011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196296-0E79-4693-96F6-526F92D289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1E3400-AC8C-4945-8EFD-2D1206A56DE4}" type="datetimeFigureOut">
              <a:rPr lang="en-US"/>
              <a:pPr>
                <a:defRPr/>
              </a:pPr>
              <a:t>9/21/2011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30EA2B-07A0-4C20-BEFF-DEAD8C1F3A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F80CF7-DDC3-43BF-BEEA-19F05C224949}" type="datetimeFigureOut">
              <a:rPr lang="en-US"/>
              <a:pPr>
                <a:defRPr/>
              </a:pPr>
              <a:t>9/21/2011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D6D4E2-640C-44D4-A713-BD98780EA48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lvl1pPr>
              <a:defRPr sz="3600">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9EFAAE-0709-4649-975C-8AA053FE4E49}" type="datetimeFigureOut">
              <a:rPr lang="en-US"/>
              <a:pPr>
                <a:defRPr/>
              </a:pPr>
              <a:t>9/21/2011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4460F4-A2A5-4B9F-BED3-87E109997B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F7B249-C241-4A17-BA20-CCA0375CCAEF}" type="datetimeFigureOut">
              <a:rPr lang="en-US"/>
              <a:pPr>
                <a:defRPr/>
              </a:pPr>
              <a:t>9/21/2011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3FBD22-6618-41DF-AFDD-337162033F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AFC586-9951-4620-A9AE-6D8B85CA5BFE}" type="datetimeFigureOut">
              <a:rPr lang="en-US"/>
              <a:pPr>
                <a:defRPr/>
              </a:pPr>
              <a:t>9/21/2011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9FCFEC-A250-4ADC-87D7-CF672E5E57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CCB04C5-E9D1-4782-9289-4A82F2A2AEEC}" type="datetimeFigureOut">
              <a:rPr lang="en-US"/>
              <a:pPr>
                <a:defRPr/>
              </a:pPr>
              <a:t>9/21/2011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B6F78A-0AF4-4BC7-A7C8-3FA607BBA7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600">
                <a:latin typeface="Arial" pitchFamily="34" charset="0"/>
                <a:cs typeface="Arial" pitchFamily="34"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3A1C59-4AE9-4783-A7DF-F863D215339A}" type="datetimeFigureOut">
              <a:rPr lang="en-US"/>
              <a:pPr>
                <a:defRPr/>
              </a:pPr>
              <a:t>9/21/2011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58754E-2465-41B9-8915-9866AB10424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73B214-3F58-4976-9C22-0277EBF0DA50}" type="datetimeFigureOut">
              <a:rPr lang="en-US"/>
              <a:pPr>
                <a:defRPr/>
              </a:pPr>
              <a:t>9/21/2011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A5F446-0FAD-4656-99A3-C66D807031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153441-F52E-4FB0-B478-F59D0870464F}" type="datetimeFigureOut">
              <a:rPr lang="en-US"/>
              <a:pPr>
                <a:defRPr/>
              </a:pPr>
              <a:t>9/21/2011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2C9D16-994A-43C7-9890-9052550829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9AE1D4-DA23-4D45-8C52-291F7B2BFBE8}" type="datetimeFigureOut">
              <a:rPr lang="en-US"/>
              <a:pPr>
                <a:defRPr/>
              </a:pPr>
              <a:t>9/21/2011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4C07E5-ABF6-44E4-9068-FD7D8D9AC5A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3B893A5-1C22-4A06-B087-583FD08E15B0}" type="datetimeFigureOut">
              <a:rPr lang="en-US"/>
              <a:pPr>
                <a:defRPr/>
              </a:pPr>
              <a:t>9/21/2011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079AC61-CAB8-41BA-995F-20DBBE9C3A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9.xml"/><Relationship Id="rId7"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51.png"/><Relationship Id="rId4" Type="http://schemas.openxmlformats.org/officeDocument/2006/relationships/oleObject" Target="../embeddings/oleObject10.bin"/></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91.xml"/><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5.png"/><Relationship Id="rId5" Type="http://schemas.openxmlformats.org/officeDocument/2006/relationships/image" Target="../media/image53.png"/><Relationship Id="rId4" Type="http://schemas.openxmlformats.org/officeDocument/2006/relationships/oleObject" Target="../embeddings/oleObject12.bin"/><Relationship Id="rId9" Type="http://schemas.openxmlformats.org/officeDocument/2006/relationships/image" Target="../media/image56.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PowerPoint_Slide1.sldx"/><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2.png"/><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oleObject" Target="../embeddings/Microsoft_Excel_97-2003_Worksheet1.xls"/><Relationship Id="rId4" Type="http://schemas.openxmlformats.org/officeDocument/2006/relationships/oleObject" Target="../embeddings/oleObject4.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oleObject" Target="../embeddings/oleObject5.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45.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9.xml"/><Relationship Id="rId7"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49.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4038599"/>
          </a:xfrm>
        </p:spPr>
        <p:txBody>
          <a:bodyPr>
            <a:normAutofit/>
          </a:bodyPr>
          <a:lstStyle/>
          <a:p>
            <a:r>
              <a:rPr lang="en-US" sz="5400" dirty="0" smtClean="0"/>
              <a:t>Figures for </a:t>
            </a:r>
            <a:br>
              <a:rPr lang="en-US" sz="5400" dirty="0" smtClean="0"/>
            </a:br>
            <a:r>
              <a:rPr lang="en-US" dirty="0" smtClean="0"/>
              <a:t/>
            </a:r>
            <a:br>
              <a:rPr lang="en-US" dirty="0" smtClean="0"/>
            </a:br>
            <a:r>
              <a:rPr lang="en-US" dirty="0" smtClean="0"/>
              <a:t>John M. Butler’s </a:t>
            </a:r>
            <a:br>
              <a:rPr lang="en-US" dirty="0" smtClean="0"/>
            </a:br>
            <a:r>
              <a:rPr lang="en-US" i="1" dirty="0" smtClean="0"/>
              <a:t>Advanced Topics in Forensic DNA Typing: Methodology </a:t>
            </a:r>
            <a:r>
              <a:rPr lang="en-US" dirty="0" smtClean="0"/>
              <a:t>(</a:t>
            </a:r>
            <a:r>
              <a:rPr lang="en-US" dirty="0" smtClean="0"/>
              <a:t>2012)</a:t>
            </a:r>
            <a:endParaRPr lang="en-US" dirty="0"/>
          </a:p>
        </p:txBody>
      </p:sp>
      <p:sp>
        <p:nvSpPr>
          <p:cNvPr id="3" name="Subtitle 2"/>
          <p:cNvSpPr>
            <a:spLocks noGrp="1"/>
          </p:cNvSpPr>
          <p:nvPr>
            <p:ph type="subTitle" idx="1"/>
          </p:nvPr>
        </p:nvSpPr>
        <p:spPr>
          <a:xfrm>
            <a:off x="1371600" y="5410200"/>
            <a:ext cx="6400800" cy="1143000"/>
          </a:xfr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Swabs 008.jpg"/>
          <p:cNvPicPr>
            <a:picLocks noChangeAspect="1"/>
          </p:cNvPicPr>
          <p:nvPr/>
        </p:nvPicPr>
        <p:blipFill>
          <a:blip r:embed="rId3" cstate="print"/>
          <a:srcRect/>
          <a:stretch>
            <a:fillRect/>
          </a:stretch>
        </p:blipFill>
        <p:spPr bwMode="auto">
          <a:xfrm>
            <a:off x="508000" y="381000"/>
            <a:ext cx="8128000" cy="609600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7475" y="-152400"/>
            <a:ext cx="8667750" cy="6521450"/>
            <a:chOff x="74" y="67"/>
            <a:chExt cx="5460" cy="4108"/>
          </a:xfrm>
        </p:grpSpPr>
        <p:sp>
          <p:nvSpPr>
            <p:cNvPr id="7171" name="Rectangle 3"/>
            <p:cNvSpPr>
              <a:spLocks noChangeArrowheads="1"/>
            </p:cNvSpPr>
            <p:nvPr/>
          </p:nvSpPr>
          <p:spPr bwMode="auto">
            <a:xfrm>
              <a:off x="244" y="810"/>
              <a:ext cx="5235" cy="268"/>
            </a:xfrm>
            <a:prstGeom prst="rect">
              <a:avLst/>
            </a:prstGeom>
            <a:noFill/>
            <a:ln w="9525">
              <a:solidFill>
                <a:schemeClr val="tx1"/>
              </a:solidFill>
              <a:miter lim="800000"/>
              <a:headEnd/>
              <a:tailEnd/>
            </a:ln>
          </p:spPr>
          <p:txBody>
            <a:bodyPr wrap="none" anchor="ctr"/>
            <a:lstStyle/>
            <a:p>
              <a:endParaRPr lang="en-US"/>
            </a:p>
          </p:txBody>
        </p:sp>
        <p:sp>
          <p:nvSpPr>
            <p:cNvPr id="7172" name="Rectangle 4"/>
            <p:cNvSpPr>
              <a:spLocks noChangeArrowheads="1"/>
            </p:cNvSpPr>
            <p:nvPr/>
          </p:nvSpPr>
          <p:spPr bwMode="auto">
            <a:xfrm>
              <a:off x="590" y="816"/>
              <a:ext cx="1570" cy="256"/>
            </a:xfrm>
            <a:prstGeom prst="rect">
              <a:avLst/>
            </a:prstGeom>
            <a:solidFill>
              <a:srgbClr val="DDDDDD"/>
            </a:solidFill>
            <a:ln w="9525">
              <a:solidFill>
                <a:schemeClr val="tx1"/>
              </a:solidFill>
              <a:miter lim="800000"/>
              <a:headEnd/>
              <a:tailEnd/>
            </a:ln>
          </p:spPr>
          <p:txBody>
            <a:bodyPr wrap="none" anchor="ctr"/>
            <a:lstStyle/>
            <a:p>
              <a:pPr algn="ctr"/>
              <a:r>
                <a:rPr lang="en-US"/>
                <a:t>HV1</a:t>
              </a:r>
            </a:p>
          </p:txBody>
        </p:sp>
        <p:sp>
          <p:nvSpPr>
            <p:cNvPr id="7173" name="Rectangle 5"/>
            <p:cNvSpPr>
              <a:spLocks noChangeArrowheads="1"/>
            </p:cNvSpPr>
            <p:nvPr/>
          </p:nvSpPr>
          <p:spPr bwMode="auto">
            <a:xfrm>
              <a:off x="3118" y="816"/>
              <a:ext cx="1294" cy="256"/>
            </a:xfrm>
            <a:prstGeom prst="rect">
              <a:avLst/>
            </a:prstGeom>
            <a:solidFill>
              <a:srgbClr val="DDDDDD"/>
            </a:solidFill>
            <a:ln w="9525">
              <a:solidFill>
                <a:schemeClr val="tx1"/>
              </a:solidFill>
              <a:miter lim="800000"/>
              <a:headEnd/>
              <a:tailEnd/>
            </a:ln>
          </p:spPr>
          <p:txBody>
            <a:bodyPr wrap="none" anchor="ctr"/>
            <a:lstStyle/>
            <a:p>
              <a:pPr algn="ctr"/>
              <a:r>
                <a:rPr lang="en-US"/>
                <a:t>HV2</a:t>
              </a:r>
            </a:p>
          </p:txBody>
        </p:sp>
        <p:sp>
          <p:nvSpPr>
            <p:cNvPr id="7174" name="Rectangle 6"/>
            <p:cNvSpPr>
              <a:spLocks noChangeArrowheads="1"/>
            </p:cNvSpPr>
            <p:nvPr/>
          </p:nvSpPr>
          <p:spPr bwMode="auto">
            <a:xfrm>
              <a:off x="4884" y="820"/>
              <a:ext cx="500" cy="256"/>
            </a:xfrm>
            <a:prstGeom prst="rect">
              <a:avLst/>
            </a:prstGeom>
            <a:solidFill>
              <a:srgbClr val="DDDDDD"/>
            </a:solidFill>
            <a:ln w="9525">
              <a:solidFill>
                <a:schemeClr val="tx1"/>
              </a:solidFill>
              <a:miter lim="800000"/>
              <a:headEnd/>
              <a:tailEnd/>
            </a:ln>
          </p:spPr>
          <p:txBody>
            <a:bodyPr wrap="none" anchor="ctr"/>
            <a:lstStyle/>
            <a:p>
              <a:pPr algn="ctr"/>
              <a:r>
                <a:rPr lang="en-US"/>
                <a:t>HV3</a:t>
              </a:r>
            </a:p>
          </p:txBody>
        </p:sp>
        <p:sp>
          <p:nvSpPr>
            <p:cNvPr id="7175" name="Text Box 7"/>
            <p:cNvSpPr txBox="1">
              <a:spLocks noChangeArrowheads="1"/>
            </p:cNvSpPr>
            <p:nvPr/>
          </p:nvSpPr>
          <p:spPr bwMode="auto">
            <a:xfrm>
              <a:off x="390" y="1056"/>
              <a:ext cx="426" cy="192"/>
            </a:xfrm>
            <a:prstGeom prst="rect">
              <a:avLst/>
            </a:prstGeom>
            <a:noFill/>
            <a:ln w="9525">
              <a:noFill/>
              <a:miter lim="800000"/>
              <a:headEnd/>
              <a:tailEnd/>
            </a:ln>
          </p:spPr>
          <p:txBody>
            <a:bodyPr wrap="none">
              <a:spAutoFit/>
            </a:bodyPr>
            <a:lstStyle/>
            <a:p>
              <a:r>
                <a:rPr lang="en-US" sz="1400"/>
                <a:t>16024</a:t>
              </a:r>
            </a:p>
          </p:txBody>
        </p:sp>
        <p:sp>
          <p:nvSpPr>
            <p:cNvPr id="7176" name="Text Box 8"/>
            <p:cNvSpPr txBox="1">
              <a:spLocks noChangeArrowheads="1"/>
            </p:cNvSpPr>
            <p:nvPr/>
          </p:nvSpPr>
          <p:spPr bwMode="auto">
            <a:xfrm>
              <a:off x="1926" y="1056"/>
              <a:ext cx="426" cy="192"/>
            </a:xfrm>
            <a:prstGeom prst="rect">
              <a:avLst/>
            </a:prstGeom>
            <a:noFill/>
            <a:ln w="9525">
              <a:noFill/>
              <a:miter lim="800000"/>
              <a:headEnd/>
              <a:tailEnd/>
            </a:ln>
          </p:spPr>
          <p:txBody>
            <a:bodyPr wrap="none">
              <a:spAutoFit/>
            </a:bodyPr>
            <a:lstStyle/>
            <a:p>
              <a:r>
                <a:rPr lang="en-US" sz="1400"/>
                <a:t>16365</a:t>
              </a:r>
            </a:p>
          </p:txBody>
        </p:sp>
        <p:sp>
          <p:nvSpPr>
            <p:cNvPr id="7177" name="Text Box 9"/>
            <p:cNvSpPr txBox="1">
              <a:spLocks noChangeArrowheads="1"/>
            </p:cNvSpPr>
            <p:nvPr/>
          </p:nvSpPr>
          <p:spPr bwMode="auto">
            <a:xfrm>
              <a:off x="2997" y="1056"/>
              <a:ext cx="240" cy="192"/>
            </a:xfrm>
            <a:prstGeom prst="rect">
              <a:avLst/>
            </a:prstGeom>
            <a:noFill/>
            <a:ln w="9525">
              <a:noFill/>
              <a:miter lim="800000"/>
              <a:headEnd/>
              <a:tailEnd/>
            </a:ln>
          </p:spPr>
          <p:txBody>
            <a:bodyPr wrap="none">
              <a:spAutoFit/>
            </a:bodyPr>
            <a:lstStyle/>
            <a:p>
              <a:r>
                <a:rPr lang="en-US" sz="1400"/>
                <a:t>73</a:t>
              </a:r>
            </a:p>
          </p:txBody>
        </p:sp>
        <p:sp>
          <p:nvSpPr>
            <p:cNvPr id="7178" name="Text Box 10"/>
            <p:cNvSpPr txBox="1">
              <a:spLocks noChangeArrowheads="1"/>
            </p:cNvSpPr>
            <p:nvPr/>
          </p:nvSpPr>
          <p:spPr bwMode="auto">
            <a:xfrm>
              <a:off x="4258" y="1056"/>
              <a:ext cx="302" cy="192"/>
            </a:xfrm>
            <a:prstGeom prst="rect">
              <a:avLst/>
            </a:prstGeom>
            <a:noFill/>
            <a:ln w="9525">
              <a:noFill/>
              <a:miter lim="800000"/>
              <a:headEnd/>
              <a:tailEnd/>
            </a:ln>
          </p:spPr>
          <p:txBody>
            <a:bodyPr wrap="none">
              <a:spAutoFit/>
            </a:bodyPr>
            <a:lstStyle/>
            <a:p>
              <a:r>
                <a:rPr lang="en-US" sz="1400"/>
                <a:t>340</a:t>
              </a:r>
            </a:p>
          </p:txBody>
        </p:sp>
        <p:sp>
          <p:nvSpPr>
            <p:cNvPr id="7179" name="Text Box 11"/>
            <p:cNvSpPr txBox="1">
              <a:spLocks noChangeArrowheads="1"/>
            </p:cNvSpPr>
            <p:nvPr/>
          </p:nvSpPr>
          <p:spPr bwMode="auto">
            <a:xfrm>
              <a:off x="4729" y="1056"/>
              <a:ext cx="302" cy="192"/>
            </a:xfrm>
            <a:prstGeom prst="rect">
              <a:avLst/>
            </a:prstGeom>
            <a:noFill/>
            <a:ln w="9525">
              <a:noFill/>
              <a:miter lim="800000"/>
              <a:headEnd/>
              <a:tailEnd/>
            </a:ln>
          </p:spPr>
          <p:txBody>
            <a:bodyPr wrap="none">
              <a:spAutoFit/>
            </a:bodyPr>
            <a:lstStyle/>
            <a:p>
              <a:r>
                <a:rPr lang="en-US" sz="1400"/>
                <a:t>438</a:t>
              </a:r>
            </a:p>
          </p:txBody>
        </p:sp>
        <p:sp>
          <p:nvSpPr>
            <p:cNvPr id="7180" name="Text Box 12"/>
            <p:cNvSpPr txBox="1">
              <a:spLocks noChangeArrowheads="1"/>
            </p:cNvSpPr>
            <p:nvPr/>
          </p:nvSpPr>
          <p:spPr bwMode="auto">
            <a:xfrm>
              <a:off x="5232" y="1056"/>
              <a:ext cx="302" cy="192"/>
            </a:xfrm>
            <a:prstGeom prst="rect">
              <a:avLst/>
            </a:prstGeom>
            <a:noFill/>
            <a:ln w="9525">
              <a:noFill/>
              <a:miter lim="800000"/>
              <a:headEnd/>
              <a:tailEnd/>
            </a:ln>
          </p:spPr>
          <p:txBody>
            <a:bodyPr wrap="none">
              <a:spAutoFit/>
            </a:bodyPr>
            <a:lstStyle/>
            <a:p>
              <a:r>
                <a:rPr lang="en-US" sz="1400"/>
                <a:t>574</a:t>
              </a:r>
            </a:p>
          </p:txBody>
        </p:sp>
        <p:sp>
          <p:nvSpPr>
            <p:cNvPr id="7181" name="Line 13"/>
            <p:cNvSpPr>
              <a:spLocks noChangeShapeType="1"/>
            </p:cNvSpPr>
            <p:nvPr/>
          </p:nvSpPr>
          <p:spPr bwMode="auto">
            <a:xfrm flipH="1" flipV="1">
              <a:off x="2607" y="1071"/>
              <a:ext cx="33" cy="129"/>
            </a:xfrm>
            <a:prstGeom prst="line">
              <a:avLst/>
            </a:prstGeom>
            <a:noFill/>
            <a:ln w="9525">
              <a:solidFill>
                <a:schemeClr val="tx1"/>
              </a:solidFill>
              <a:round/>
              <a:headEnd/>
              <a:tailEnd type="triangle" w="med" len="med"/>
            </a:ln>
          </p:spPr>
          <p:txBody>
            <a:bodyPr/>
            <a:lstStyle/>
            <a:p>
              <a:endParaRPr lang="en-US"/>
            </a:p>
          </p:txBody>
        </p:sp>
        <p:sp>
          <p:nvSpPr>
            <p:cNvPr id="7182" name="Text Box 14"/>
            <p:cNvSpPr txBox="1">
              <a:spLocks noChangeArrowheads="1"/>
            </p:cNvSpPr>
            <p:nvPr/>
          </p:nvSpPr>
          <p:spPr bwMode="auto">
            <a:xfrm>
              <a:off x="2384" y="1200"/>
              <a:ext cx="426" cy="192"/>
            </a:xfrm>
            <a:prstGeom prst="rect">
              <a:avLst/>
            </a:prstGeom>
            <a:noFill/>
            <a:ln w="9525">
              <a:noFill/>
              <a:miter lim="800000"/>
              <a:headEnd/>
              <a:tailEnd/>
            </a:ln>
          </p:spPr>
          <p:txBody>
            <a:bodyPr wrap="none">
              <a:spAutoFit/>
            </a:bodyPr>
            <a:lstStyle/>
            <a:p>
              <a:r>
                <a:rPr lang="en-US" sz="1400"/>
                <a:t>16519</a:t>
              </a:r>
            </a:p>
          </p:txBody>
        </p:sp>
        <p:sp>
          <p:nvSpPr>
            <p:cNvPr id="7183" name="Text Box 15"/>
            <p:cNvSpPr txBox="1">
              <a:spLocks noChangeArrowheads="1"/>
            </p:cNvSpPr>
            <p:nvPr/>
          </p:nvSpPr>
          <p:spPr bwMode="auto">
            <a:xfrm>
              <a:off x="2460" y="564"/>
              <a:ext cx="461" cy="173"/>
            </a:xfrm>
            <a:prstGeom prst="rect">
              <a:avLst/>
            </a:prstGeom>
            <a:noFill/>
            <a:ln w="9525">
              <a:noFill/>
              <a:miter lim="800000"/>
              <a:headEnd/>
              <a:tailEnd/>
            </a:ln>
          </p:spPr>
          <p:txBody>
            <a:bodyPr wrap="none">
              <a:spAutoFit/>
            </a:bodyPr>
            <a:lstStyle/>
            <a:p>
              <a:r>
                <a:rPr lang="en-US" sz="1200"/>
                <a:t>16569/1</a:t>
              </a:r>
            </a:p>
          </p:txBody>
        </p:sp>
        <p:sp>
          <p:nvSpPr>
            <p:cNvPr id="7184" name="Line 16"/>
            <p:cNvSpPr>
              <a:spLocks noChangeShapeType="1"/>
            </p:cNvSpPr>
            <p:nvPr/>
          </p:nvSpPr>
          <p:spPr bwMode="auto">
            <a:xfrm>
              <a:off x="2708" y="736"/>
              <a:ext cx="0" cy="72"/>
            </a:xfrm>
            <a:prstGeom prst="line">
              <a:avLst/>
            </a:prstGeom>
            <a:noFill/>
            <a:ln w="9525">
              <a:solidFill>
                <a:schemeClr val="tx1"/>
              </a:solidFill>
              <a:round/>
              <a:headEnd/>
              <a:tailEnd/>
            </a:ln>
          </p:spPr>
          <p:txBody>
            <a:bodyPr/>
            <a:lstStyle/>
            <a:p>
              <a:endParaRPr lang="en-US"/>
            </a:p>
          </p:txBody>
        </p:sp>
        <p:sp>
          <p:nvSpPr>
            <p:cNvPr id="7185" name="Text Box 17"/>
            <p:cNvSpPr txBox="1">
              <a:spLocks noChangeArrowheads="1"/>
            </p:cNvSpPr>
            <p:nvPr/>
          </p:nvSpPr>
          <p:spPr bwMode="auto">
            <a:xfrm>
              <a:off x="1106" y="576"/>
              <a:ext cx="521" cy="212"/>
            </a:xfrm>
            <a:prstGeom prst="rect">
              <a:avLst/>
            </a:prstGeom>
            <a:noFill/>
            <a:ln w="9525">
              <a:noFill/>
              <a:miter lim="800000"/>
              <a:headEnd/>
              <a:tailEnd/>
            </a:ln>
          </p:spPr>
          <p:txBody>
            <a:bodyPr wrap="none">
              <a:spAutoFit/>
            </a:bodyPr>
            <a:lstStyle/>
            <a:p>
              <a:r>
                <a:rPr lang="en-US" sz="1600" b="1" i="1"/>
                <a:t>342 bp</a:t>
              </a:r>
            </a:p>
          </p:txBody>
        </p:sp>
        <p:sp>
          <p:nvSpPr>
            <p:cNvPr id="7186" name="Text Box 18"/>
            <p:cNvSpPr txBox="1">
              <a:spLocks noChangeArrowheads="1"/>
            </p:cNvSpPr>
            <p:nvPr/>
          </p:nvSpPr>
          <p:spPr bwMode="auto">
            <a:xfrm>
              <a:off x="3517" y="576"/>
              <a:ext cx="556" cy="212"/>
            </a:xfrm>
            <a:prstGeom prst="rect">
              <a:avLst/>
            </a:prstGeom>
            <a:noFill/>
            <a:ln w="9525">
              <a:noFill/>
              <a:miter lim="800000"/>
              <a:headEnd/>
              <a:tailEnd/>
            </a:ln>
          </p:spPr>
          <p:txBody>
            <a:bodyPr>
              <a:spAutoFit/>
            </a:bodyPr>
            <a:lstStyle/>
            <a:p>
              <a:r>
                <a:rPr lang="en-US" sz="1600" b="1" i="1"/>
                <a:t>268 bp</a:t>
              </a:r>
            </a:p>
          </p:txBody>
        </p:sp>
        <p:sp>
          <p:nvSpPr>
            <p:cNvPr id="7187" name="Text Box 19"/>
            <p:cNvSpPr txBox="1">
              <a:spLocks noChangeArrowheads="1"/>
            </p:cNvSpPr>
            <p:nvPr/>
          </p:nvSpPr>
          <p:spPr bwMode="auto">
            <a:xfrm>
              <a:off x="4889" y="576"/>
              <a:ext cx="521" cy="212"/>
            </a:xfrm>
            <a:prstGeom prst="rect">
              <a:avLst/>
            </a:prstGeom>
            <a:noFill/>
            <a:ln w="9525">
              <a:noFill/>
              <a:miter lim="800000"/>
              <a:headEnd/>
              <a:tailEnd/>
            </a:ln>
          </p:spPr>
          <p:txBody>
            <a:bodyPr wrap="none">
              <a:spAutoFit/>
            </a:bodyPr>
            <a:lstStyle/>
            <a:p>
              <a:r>
                <a:rPr lang="en-US" sz="1600" b="1" i="1"/>
                <a:t>137 bp</a:t>
              </a:r>
            </a:p>
          </p:txBody>
        </p:sp>
        <p:sp>
          <p:nvSpPr>
            <p:cNvPr id="7188" name="Line 20"/>
            <p:cNvSpPr>
              <a:spLocks noChangeShapeType="1"/>
            </p:cNvSpPr>
            <p:nvPr/>
          </p:nvSpPr>
          <p:spPr bwMode="auto">
            <a:xfrm>
              <a:off x="448" y="1682"/>
              <a:ext cx="138" cy="0"/>
            </a:xfrm>
            <a:prstGeom prst="line">
              <a:avLst/>
            </a:prstGeom>
            <a:noFill/>
            <a:ln w="9525">
              <a:solidFill>
                <a:schemeClr val="tx1"/>
              </a:solidFill>
              <a:round/>
              <a:headEnd/>
              <a:tailEnd type="triangle" w="med" len="med"/>
            </a:ln>
          </p:spPr>
          <p:txBody>
            <a:bodyPr/>
            <a:lstStyle/>
            <a:p>
              <a:endParaRPr lang="en-US"/>
            </a:p>
          </p:txBody>
        </p:sp>
        <p:sp>
          <p:nvSpPr>
            <p:cNvPr id="7189" name="Line 21"/>
            <p:cNvSpPr>
              <a:spLocks noChangeShapeType="1"/>
            </p:cNvSpPr>
            <p:nvPr/>
          </p:nvSpPr>
          <p:spPr bwMode="auto">
            <a:xfrm>
              <a:off x="1448" y="1792"/>
              <a:ext cx="138" cy="0"/>
            </a:xfrm>
            <a:prstGeom prst="line">
              <a:avLst/>
            </a:prstGeom>
            <a:noFill/>
            <a:ln w="9525">
              <a:solidFill>
                <a:schemeClr val="tx1"/>
              </a:solidFill>
              <a:round/>
              <a:headEnd type="triangle" w="med" len="med"/>
              <a:tailEnd/>
            </a:ln>
          </p:spPr>
          <p:txBody>
            <a:bodyPr/>
            <a:lstStyle/>
            <a:p>
              <a:endParaRPr lang="en-US"/>
            </a:p>
          </p:txBody>
        </p:sp>
        <p:sp>
          <p:nvSpPr>
            <p:cNvPr id="7190" name="Text Box 22"/>
            <p:cNvSpPr txBox="1">
              <a:spLocks noChangeArrowheads="1"/>
            </p:cNvSpPr>
            <p:nvPr/>
          </p:nvSpPr>
          <p:spPr bwMode="auto">
            <a:xfrm>
              <a:off x="368" y="1503"/>
              <a:ext cx="440" cy="173"/>
            </a:xfrm>
            <a:prstGeom prst="rect">
              <a:avLst/>
            </a:prstGeom>
            <a:noFill/>
            <a:ln w="9525">
              <a:noFill/>
              <a:miter lim="800000"/>
              <a:headEnd/>
              <a:tailEnd/>
            </a:ln>
          </p:spPr>
          <p:txBody>
            <a:bodyPr wrap="none">
              <a:spAutoFit/>
            </a:bodyPr>
            <a:lstStyle/>
            <a:p>
              <a:r>
                <a:rPr lang="en-US" sz="1200"/>
                <a:t>F15989</a:t>
              </a:r>
            </a:p>
          </p:txBody>
        </p:sp>
        <p:sp>
          <p:nvSpPr>
            <p:cNvPr id="7191" name="Text Box 23"/>
            <p:cNvSpPr txBox="1">
              <a:spLocks noChangeArrowheads="1"/>
            </p:cNvSpPr>
            <p:nvPr/>
          </p:nvSpPr>
          <p:spPr bwMode="auto">
            <a:xfrm>
              <a:off x="1214" y="1795"/>
              <a:ext cx="450" cy="173"/>
            </a:xfrm>
            <a:prstGeom prst="rect">
              <a:avLst/>
            </a:prstGeom>
            <a:noFill/>
            <a:ln w="9525">
              <a:noFill/>
              <a:miter lim="800000"/>
              <a:headEnd/>
              <a:tailEnd/>
            </a:ln>
          </p:spPr>
          <p:txBody>
            <a:bodyPr wrap="none">
              <a:spAutoFit/>
            </a:bodyPr>
            <a:lstStyle/>
            <a:p>
              <a:r>
                <a:rPr lang="en-US" sz="1200"/>
                <a:t>R16251</a:t>
              </a:r>
            </a:p>
          </p:txBody>
        </p:sp>
        <p:sp>
          <p:nvSpPr>
            <p:cNvPr id="7192" name="Line 24"/>
            <p:cNvSpPr>
              <a:spLocks noChangeShapeType="1"/>
            </p:cNvSpPr>
            <p:nvPr/>
          </p:nvSpPr>
          <p:spPr bwMode="auto">
            <a:xfrm>
              <a:off x="438" y="1744"/>
              <a:ext cx="1156" cy="0"/>
            </a:xfrm>
            <a:prstGeom prst="line">
              <a:avLst/>
            </a:prstGeom>
            <a:noFill/>
            <a:ln w="38100">
              <a:solidFill>
                <a:schemeClr val="tx1"/>
              </a:solidFill>
              <a:round/>
              <a:headEnd/>
              <a:tailEnd/>
            </a:ln>
          </p:spPr>
          <p:txBody>
            <a:bodyPr/>
            <a:lstStyle/>
            <a:p>
              <a:endParaRPr lang="en-US"/>
            </a:p>
          </p:txBody>
        </p:sp>
        <p:sp>
          <p:nvSpPr>
            <p:cNvPr id="7193" name="Line 25"/>
            <p:cNvSpPr>
              <a:spLocks noChangeShapeType="1"/>
            </p:cNvSpPr>
            <p:nvPr/>
          </p:nvSpPr>
          <p:spPr bwMode="auto">
            <a:xfrm>
              <a:off x="1322" y="2166"/>
              <a:ext cx="138" cy="0"/>
            </a:xfrm>
            <a:prstGeom prst="line">
              <a:avLst/>
            </a:prstGeom>
            <a:noFill/>
            <a:ln w="9525">
              <a:solidFill>
                <a:schemeClr val="tx1"/>
              </a:solidFill>
              <a:round/>
              <a:headEnd/>
              <a:tailEnd type="triangle" w="med" len="med"/>
            </a:ln>
          </p:spPr>
          <p:txBody>
            <a:bodyPr/>
            <a:lstStyle/>
            <a:p>
              <a:endParaRPr lang="en-US"/>
            </a:p>
          </p:txBody>
        </p:sp>
        <p:sp>
          <p:nvSpPr>
            <p:cNvPr id="7194" name="Line 26"/>
            <p:cNvSpPr>
              <a:spLocks noChangeShapeType="1"/>
            </p:cNvSpPr>
            <p:nvPr/>
          </p:nvSpPr>
          <p:spPr bwMode="auto">
            <a:xfrm>
              <a:off x="2240" y="2280"/>
              <a:ext cx="138" cy="0"/>
            </a:xfrm>
            <a:prstGeom prst="line">
              <a:avLst/>
            </a:prstGeom>
            <a:noFill/>
            <a:ln w="9525">
              <a:solidFill>
                <a:schemeClr val="tx1"/>
              </a:solidFill>
              <a:round/>
              <a:headEnd type="triangle" w="med" len="med"/>
              <a:tailEnd/>
            </a:ln>
          </p:spPr>
          <p:txBody>
            <a:bodyPr/>
            <a:lstStyle/>
            <a:p>
              <a:endParaRPr lang="en-US"/>
            </a:p>
          </p:txBody>
        </p:sp>
        <p:sp>
          <p:nvSpPr>
            <p:cNvPr id="7195" name="Text Box 27"/>
            <p:cNvSpPr txBox="1">
              <a:spLocks noChangeArrowheads="1"/>
            </p:cNvSpPr>
            <p:nvPr/>
          </p:nvSpPr>
          <p:spPr bwMode="auto">
            <a:xfrm>
              <a:off x="1258" y="1999"/>
              <a:ext cx="440" cy="173"/>
            </a:xfrm>
            <a:prstGeom prst="rect">
              <a:avLst/>
            </a:prstGeom>
            <a:noFill/>
            <a:ln w="9525">
              <a:noFill/>
              <a:miter lim="800000"/>
              <a:headEnd/>
              <a:tailEnd/>
            </a:ln>
          </p:spPr>
          <p:txBody>
            <a:bodyPr wrap="none">
              <a:spAutoFit/>
            </a:bodyPr>
            <a:lstStyle/>
            <a:p>
              <a:r>
                <a:rPr lang="en-US" sz="1200"/>
                <a:t>F16190</a:t>
              </a:r>
            </a:p>
          </p:txBody>
        </p:sp>
        <p:sp>
          <p:nvSpPr>
            <p:cNvPr id="7196" name="Text Box 28"/>
            <p:cNvSpPr txBox="1">
              <a:spLocks noChangeArrowheads="1"/>
            </p:cNvSpPr>
            <p:nvPr/>
          </p:nvSpPr>
          <p:spPr bwMode="auto">
            <a:xfrm>
              <a:off x="1996" y="2283"/>
              <a:ext cx="450" cy="173"/>
            </a:xfrm>
            <a:prstGeom prst="rect">
              <a:avLst/>
            </a:prstGeom>
            <a:noFill/>
            <a:ln w="9525">
              <a:noFill/>
              <a:miter lim="800000"/>
              <a:headEnd/>
              <a:tailEnd/>
            </a:ln>
          </p:spPr>
          <p:txBody>
            <a:bodyPr wrap="none">
              <a:spAutoFit/>
            </a:bodyPr>
            <a:lstStyle/>
            <a:p>
              <a:r>
                <a:rPr lang="en-US" sz="1200"/>
                <a:t>R16410</a:t>
              </a:r>
            </a:p>
          </p:txBody>
        </p:sp>
        <p:sp>
          <p:nvSpPr>
            <p:cNvPr id="7197" name="Text Box 29"/>
            <p:cNvSpPr txBox="1">
              <a:spLocks noChangeArrowheads="1"/>
            </p:cNvSpPr>
            <p:nvPr/>
          </p:nvSpPr>
          <p:spPr bwMode="auto">
            <a:xfrm>
              <a:off x="74" y="67"/>
              <a:ext cx="116" cy="192"/>
            </a:xfrm>
            <a:prstGeom prst="rect">
              <a:avLst/>
            </a:prstGeom>
            <a:noFill/>
            <a:ln w="9525">
              <a:noFill/>
              <a:miter lim="800000"/>
              <a:headEnd/>
              <a:tailEnd/>
            </a:ln>
          </p:spPr>
          <p:txBody>
            <a:bodyPr wrap="none">
              <a:spAutoFit/>
            </a:bodyPr>
            <a:lstStyle/>
            <a:p>
              <a:endParaRPr lang="en-US" sz="1400"/>
            </a:p>
          </p:txBody>
        </p:sp>
        <p:grpSp>
          <p:nvGrpSpPr>
            <p:cNvPr id="3" name="Group 30"/>
            <p:cNvGrpSpPr>
              <a:grpSpLocks/>
            </p:cNvGrpSpPr>
            <p:nvPr/>
          </p:nvGrpSpPr>
          <p:grpSpPr bwMode="auto">
            <a:xfrm>
              <a:off x="2352" y="456"/>
              <a:ext cx="495" cy="84"/>
              <a:chOff x="2352" y="3456"/>
              <a:chExt cx="576" cy="96"/>
            </a:xfrm>
          </p:grpSpPr>
          <p:sp>
            <p:nvSpPr>
              <p:cNvPr id="7242" name="Line 31"/>
              <p:cNvSpPr>
                <a:spLocks noChangeShapeType="1"/>
              </p:cNvSpPr>
              <p:nvPr/>
            </p:nvSpPr>
            <p:spPr bwMode="auto">
              <a:xfrm>
                <a:off x="2352" y="3504"/>
                <a:ext cx="576" cy="0"/>
              </a:xfrm>
              <a:prstGeom prst="line">
                <a:avLst/>
              </a:prstGeom>
              <a:noFill/>
              <a:ln w="38100">
                <a:solidFill>
                  <a:schemeClr val="bg2"/>
                </a:solidFill>
                <a:round/>
                <a:headEnd/>
                <a:tailEnd/>
              </a:ln>
            </p:spPr>
            <p:txBody>
              <a:bodyPr/>
              <a:lstStyle/>
              <a:p>
                <a:endParaRPr lang="en-US"/>
              </a:p>
            </p:txBody>
          </p:sp>
          <p:sp>
            <p:nvSpPr>
              <p:cNvPr id="7243" name="Line 32"/>
              <p:cNvSpPr>
                <a:spLocks noChangeShapeType="1"/>
              </p:cNvSpPr>
              <p:nvPr/>
            </p:nvSpPr>
            <p:spPr bwMode="auto">
              <a:xfrm>
                <a:off x="2352" y="3456"/>
                <a:ext cx="0" cy="96"/>
              </a:xfrm>
              <a:prstGeom prst="line">
                <a:avLst/>
              </a:prstGeom>
              <a:noFill/>
              <a:ln w="38100">
                <a:solidFill>
                  <a:schemeClr val="bg2"/>
                </a:solidFill>
                <a:round/>
                <a:headEnd/>
                <a:tailEnd/>
              </a:ln>
            </p:spPr>
            <p:txBody>
              <a:bodyPr/>
              <a:lstStyle/>
              <a:p>
                <a:endParaRPr lang="en-US"/>
              </a:p>
            </p:txBody>
          </p:sp>
          <p:sp>
            <p:nvSpPr>
              <p:cNvPr id="7244" name="Line 33"/>
              <p:cNvSpPr>
                <a:spLocks noChangeShapeType="1"/>
              </p:cNvSpPr>
              <p:nvPr/>
            </p:nvSpPr>
            <p:spPr bwMode="auto">
              <a:xfrm>
                <a:off x="2928" y="3456"/>
                <a:ext cx="0" cy="96"/>
              </a:xfrm>
              <a:prstGeom prst="line">
                <a:avLst/>
              </a:prstGeom>
              <a:noFill/>
              <a:ln w="38100">
                <a:solidFill>
                  <a:schemeClr val="bg2"/>
                </a:solidFill>
                <a:round/>
                <a:headEnd/>
                <a:tailEnd/>
              </a:ln>
            </p:spPr>
            <p:txBody>
              <a:bodyPr/>
              <a:lstStyle/>
              <a:p>
                <a:endParaRPr lang="en-US"/>
              </a:p>
            </p:txBody>
          </p:sp>
        </p:grpSp>
        <p:grpSp>
          <p:nvGrpSpPr>
            <p:cNvPr id="4" name="Group 34"/>
            <p:cNvGrpSpPr>
              <a:grpSpLocks/>
            </p:cNvGrpSpPr>
            <p:nvPr/>
          </p:nvGrpSpPr>
          <p:grpSpPr bwMode="auto">
            <a:xfrm>
              <a:off x="4656" y="492"/>
              <a:ext cx="336" cy="96"/>
              <a:chOff x="2352" y="3456"/>
              <a:chExt cx="576" cy="96"/>
            </a:xfrm>
          </p:grpSpPr>
          <p:sp>
            <p:nvSpPr>
              <p:cNvPr id="7239" name="Line 35"/>
              <p:cNvSpPr>
                <a:spLocks noChangeShapeType="1"/>
              </p:cNvSpPr>
              <p:nvPr/>
            </p:nvSpPr>
            <p:spPr bwMode="auto">
              <a:xfrm>
                <a:off x="2352" y="3504"/>
                <a:ext cx="576" cy="0"/>
              </a:xfrm>
              <a:prstGeom prst="line">
                <a:avLst/>
              </a:prstGeom>
              <a:noFill/>
              <a:ln w="38100">
                <a:solidFill>
                  <a:schemeClr val="bg2"/>
                </a:solidFill>
                <a:round/>
                <a:headEnd/>
                <a:tailEnd/>
              </a:ln>
            </p:spPr>
            <p:txBody>
              <a:bodyPr/>
              <a:lstStyle/>
              <a:p>
                <a:endParaRPr lang="en-US"/>
              </a:p>
            </p:txBody>
          </p:sp>
          <p:sp>
            <p:nvSpPr>
              <p:cNvPr id="7240" name="Line 36"/>
              <p:cNvSpPr>
                <a:spLocks noChangeShapeType="1"/>
              </p:cNvSpPr>
              <p:nvPr/>
            </p:nvSpPr>
            <p:spPr bwMode="auto">
              <a:xfrm>
                <a:off x="2352" y="3456"/>
                <a:ext cx="0" cy="96"/>
              </a:xfrm>
              <a:prstGeom prst="line">
                <a:avLst/>
              </a:prstGeom>
              <a:noFill/>
              <a:ln w="38100">
                <a:solidFill>
                  <a:schemeClr val="bg2"/>
                </a:solidFill>
                <a:round/>
                <a:headEnd/>
                <a:tailEnd/>
              </a:ln>
            </p:spPr>
            <p:txBody>
              <a:bodyPr/>
              <a:lstStyle/>
              <a:p>
                <a:endParaRPr lang="en-US"/>
              </a:p>
            </p:txBody>
          </p:sp>
          <p:sp>
            <p:nvSpPr>
              <p:cNvPr id="7241" name="Line 37"/>
              <p:cNvSpPr>
                <a:spLocks noChangeShapeType="1"/>
              </p:cNvSpPr>
              <p:nvPr/>
            </p:nvSpPr>
            <p:spPr bwMode="auto">
              <a:xfrm>
                <a:off x="2928" y="3456"/>
                <a:ext cx="0" cy="96"/>
              </a:xfrm>
              <a:prstGeom prst="line">
                <a:avLst/>
              </a:prstGeom>
              <a:noFill/>
              <a:ln w="38100">
                <a:solidFill>
                  <a:schemeClr val="bg2"/>
                </a:solidFill>
                <a:round/>
                <a:headEnd/>
                <a:tailEnd/>
              </a:ln>
            </p:spPr>
            <p:txBody>
              <a:bodyPr/>
              <a:lstStyle/>
              <a:p>
                <a:endParaRPr lang="en-US"/>
              </a:p>
            </p:txBody>
          </p:sp>
        </p:grpSp>
        <p:sp>
          <p:nvSpPr>
            <p:cNvPr id="7200" name="Text Box 38"/>
            <p:cNvSpPr txBox="1">
              <a:spLocks noChangeArrowheads="1"/>
            </p:cNvSpPr>
            <p:nvPr/>
          </p:nvSpPr>
          <p:spPr bwMode="auto">
            <a:xfrm>
              <a:off x="2456" y="312"/>
              <a:ext cx="364" cy="212"/>
            </a:xfrm>
            <a:prstGeom prst="rect">
              <a:avLst/>
            </a:prstGeom>
            <a:noFill/>
            <a:ln w="9525">
              <a:noFill/>
              <a:miter lim="800000"/>
              <a:headEnd/>
              <a:tailEnd/>
            </a:ln>
          </p:spPr>
          <p:txBody>
            <a:bodyPr wrap="none">
              <a:spAutoFit/>
            </a:bodyPr>
            <a:lstStyle/>
            <a:p>
              <a:r>
                <a:rPr lang="en-US" sz="1600" b="1">
                  <a:solidFill>
                    <a:schemeClr val="bg2"/>
                  </a:solidFill>
                </a:rPr>
                <a:t>VR1</a:t>
              </a:r>
            </a:p>
          </p:txBody>
        </p:sp>
        <p:sp>
          <p:nvSpPr>
            <p:cNvPr id="7201" name="Text Box 39"/>
            <p:cNvSpPr txBox="1">
              <a:spLocks noChangeArrowheads="1"/>
            </p:cNvSpPr>
            <p:nvPr/>
          </p:nvSpPr>
          <p:spPr bwMode="auto">
            <a:xfrm>
              <a:off x="4656" y="348"/>
              <a:ext cx="364" cy="212"/>
            </a:xfrm>
            <a:prstGeom prst="rect">
              <a:avLst/>
            </a:prstGeom>
            <a:noFill/>
            <a:ln w="9525">
              <a:noFill/>
              <a:miter lim="800000"/>
              <a:headEnd/>
              <a:tailEnd/>
            </a:ln>
          </p:spPr>
          <p:txBody>
            <a:bodyPr wrap="none">
              <a:spAutoFit/>
            </a:bodyPr>
            <a:lstStyle/>
            <a:p>
              <a:r>
                <a:rPr lang="en-US" sz="1600" b="1">
                  <a:solidFill>
                    <a:schemeClr val="bg2"/>
                  </a:solidFill>
                </a:rPr>
                <a:t>VR2</a:t>
              </a:r>
            </a:p>
          </p:txBody>
        </p:sp>
        <p:sp>
          <p:nvSpPr>
            <p:cNvPr id="7202" name="Text Box 40"/>
            <p:cNvSpPr txBox="1">
              <a:spLocks noChangeArrowheads="1"/>
            </p:cNvSpPr>
            <p:nvPr/>
          </p:nvSpPr>
          <p:spPr bwMode="auto">
            <a:xfrm rot="-2049263">
              <a:off x="912" y="1142"/>
              <a:ext cx="768" cy="154"/>
            </a:xfrm>
            <a:prstGeom prst="rect">
              <a:avLst/>
            </a:prstGeom>
            <a:noFill/>
            <a:ln w="9525">
              <a:noFill/>
              <a:miter lim="800000"/>
              <a:headEnd/>
              <a:tailEnd/>
            </a:ln>
          </p:spPr>
          <p:txBody>
            <a:bodyPr>
              <a:spAutoFit/>
            </a:bodyPr>
            <a:lstStyle/>
            <a:p>
              <a:pPr algn="ctr"/>
              <a:r>
                <a:rPr lang="en-US" sz="1000" i="1"/>
                <a:t>C-stretch</a:t>
              </a:r>
            </a:p>
          </p:txBody>
        </p:sp>
        <p:sp>
          <p:nvSpPr>
            <p:cNvPr id="7203" name="Text Box 41"/>
            <p:cNvSpPr txBox="1">
              <a:spLocks noChangeArrowheads="1"/>
            </p:cNvSpPr>
            <p:nvPr/>
          </p:nvSpPr>
          <p:spPr bwMode="auto">
            <a:xfrm>
              <a:off x="2551" y="3936"/>
              <a:ext cx="1764" cy="231"/>
            </a:xfrm>
            <a:prstGeom prst="rect">
              <a:avLst/>
            </a:prstGeom>
            <a:noFill/>
            <a:ln w="9525">
              <a:noFill/>
              <a:miter lim="800000"/>
              <a:headEnd/>
              <a:tailEnd/>
            </a:ln>
          </p:spPr>
          <p:txBody>
            <a:bodyPr wrap="none">
              <a:spAutoFit/>
            </a:bodyPr>
            <a:lstStyle/>
            <a:p>
              <a:r>
                <a:rPr lang="en-US" b="1"/>
                <a:t>AFDIL “mini-primer” set</a:t>
              </a:r>
            </a:p>
          </p:txBody>
        </p:sp>
        <p:sp>
          <p:nvSpPr>
            <p:cNvPr id="7204" name="Text Box 42"/>
            <p:cNvSpPr txBox="1">
              <a:spLocks noChangeArrowheads="1"/>
            </p:cNvSpPr>
            <p:nvPr/>
          </p:nvSpPr>
          <p:spPr bwMode="auto">
            <a:xfrm>
              <a:off x="808" y="1519"/>
              <a:ext cx="684" cy="192"/>
            </a:xfrm>
            <a:prstGeom prst="rect">
              <a:avLst/>
            </a:prstGeom>
            <a:noFill/>
            <a:ln w="9525">
              <a:noFill/>
              <a:miter lim="800000"/>
              <a:headEnd/>
              <a:tailEnd/>
            </a:ln>
          </p:spPr>
          <p:txBody>
            <a:bodyPr wrap="none">
              <a:spAutoFit/>
            </a:bodyPr>
            <a:lstStyle/>
            <a:p>
              <a:r>
                <a:rPr lang="en-US" sz="1400" b="1"/>
                <a:t>PSI</a:t>
              </a:r>
              <a:r>
                <a:rPr lang="en-US" sz="1400"/>
                <a:t> </a:t>
              </a:r>
              <a:r>
                <a:rPr lang="en-US" sz="1200"/>
                <a:t>(263 bp)</a:t>
              </a:r>
            </a:p>
          </p:txBody>
        </p:sp>
        <p:sp>
          <p:nvSpPr>
            <p:cNvPr id="7205" name="Text Box 43"/>
            <p:cNvSpPr txBox="1">
              <a:spLocks noChangeArrowheads="1"/>
            </p:cNvSpPr>
            <p:nvPr/>
          </p:nvSpPr>
          <p:spPr bwMode="auto">
            <a:xfrm>
              <a:off x="1673" y="2017"/>
              <a:ext cx="715" cy="192"/>
            </a:xfrm>
            <a:prstGeom prst="rect">
              <a:avLst/>
            </a:prstGeom>
            <a:noFill/>
            <a:ln w="9525">
              <a:noFill/>
              <a:miter lim="800000"/>
              <a:headEnd/>
              <a:tailEnd/>
            </a:ln>
          </p:spPr>
          <p:txBody>
            <a:bodyPr wrap="none">
              <a:spAutoFit/>
            </a:bodyPr>
            <a:lstStyle/>
            <a:p>
              <a:r>
                <a:rPr lang="en-US" sz="1400" b="1"/>
                <a:t>PSII</a:t>
              </a:r>
              <a:r>
                <a:rPr lang="en-US" sz="1400"/>
                <a:t> </a:t>
              </a:r>
              <a:r>
                <a:rPr lang="en-US" sz="1200"/>
                <a:t>(221 bp)</a:t>
              </a:r>
            </a:p>
          </p:txBody>
        </p:sp>
        <p:sp>
          <p:nvSpPr>
            <p:cNvPr id="7206" name="Line 44"/>
            <p:cNvSpPr>
              <a:spLocks noChangeShapeType="1"/>
            </p:cNvSpPr>
            <p:nvPr/>
          </p:nvSpPr>
          <p:spPr bwMode="auto">
            <a:xfrm>
              <a:off x="2928" y="1683"/>
              <a:ext cx="138" cy="0"/>
            </a:xfrm>
            <a:prstGeom prst="line">
              <a:avLst/>
            </a:prstGeom>
            <a:noFill/>
            <a:ln w="9525">
              <a:solidFill>
                <a:schemeClr val="tx1"/>
              </a:solidFill>
              <a:round/>
              <a:headEnd/>
              <a:tailEnd type="triangle" w="med" len="med"/>
            </a:ln>
          </p:spPr>
          <p:txBody>
            <a:bodyPr/>
            <a:lstStyle/>
            <a:p>
              <a:endParaRPr lang="en-US"/>
            </a:p>
          </p:txBody>
        </p:sp>
        <p:sp>
          <p:nvSpPr>
            <p:cNvPr id="7207" name="Line 45"/>
            <p:cNvSpPr>
              <a:spLocks noChangeShapeType="1"/>
            </p:cNvSpPr>
            <p:nvPr/>
          </p:nvSpPr>
          <p:spPr bwMode="auto">
            <a:xfrm>
              <a:off x="3992" y="1793"/>
              <a:ext cx="138" cy="0"/>
            </a:xfrm>
            <a:prstGeom prst="line">
              <a:avLst/>
            </a:prstGeom>
            <a:noFill/>
            <a:ln w="9525">
              <a:solidFill>
                <a:schemeClr val="tx1"/>
              </a:solidFill>
              <a:round/>
              <a:headEnd type="triangle" w="med" len="med"/>
              <a:tailEnd/>
            </a:ln>
          </p:spPr>
          <p:txBody>
            <a:bodyPr/>
            <a:lstStyle/>
            <a:p>
              <a:endParaRPr lang="en-US"/>
            </a:p>
          </p:txBody>
        </p:sp>
        <p:sp>
          <p:nvSpPr>
            <p:cNvPr id="7208" name="Text Box 46"/>
            <p:cNvSpPr txBox="1">
              <a:spLocks noChangeArrowheads="1"/>
            </p:cNvSpPr>
            <p:nvPr/>
          </p:nvSpPr>
          <p:spPr bwMode="auto">
            <a:xfrm>
              <a:off x="2855" y="1520"/>
              <a:ext cx="281" cy="173"/>
            </a:xfrm>
            <a:prstGeom prst="rect">
              <a:avLst/>
            </a:prstGeom>
            <a:noFill/>
            <a:ln w="9525">
              <a:noFill/>
              <a:miter lim="800000"/>
              <a:headEnd/>
              <a:tailEnd/>
            </a:ln>
          </p:spPr>
          <p:txBody>
            <a:bodyPr wrap="none">
              <a:spAutoFit/>
            </a:bodyPr>
            <a:lstStyle/>
            <a:p>
              <a:r>
                <a:rPr lang="en-US" sz="1200"/>
                <a:t>F15</a:t>
              </a:r>
            </a:p>
          </p:txBody>
        </p:sp>
        <p:sp>
          <p:nvSpPr>
            <p:cNvPr id="7209" name="Text Box 47"/>
            <p:cNvSpPr txBox="1">
              <a:spLocks noChangeArrowheads="1"/>
            </p:cNvSpPr>
            <p:nvPr/>
          </p:nvSpPr>
          <p:spPr bwMode="auto">
            <a:xfrm>
              <a:off x="3870" y="1796"/>
              <a:ext cx="344" cy="173"/>
            </a:xfrm>
            <a:prstGeom prst="rect">
              <a:avLst/>
            </a:prstGeom>
            <a:noFill/>
            <a:ln w="9525">
              <a:noFill/>
              <a:miter lim="800000"/>
              <a:headEnd/>
              <a:tailEnd/>
            </a:ln>
          </p:spPr>
          <p:txBody>
            <a:bodyPr wrap="none">
              <a:spAutoFit/>
            </a:bodyPr>
            <a:lstStyle/>
            <a:p>
              <a:r>
                <a:rPr lang="en-US" sz="1200"/>
                <a:t>R285</a:t>
              </a:r>
            </a:p>
          </p:txBody>
        </p:sp>
        <p:sp>
          <p:nvSpPr>
            <p:cNvPr id="7210" name="Line 48"/>
            <p:cNvSpPr>
              <a:spLocks noChangeShapeType="1"/>
            </p:cNvSpPr>
            <p:nvPr/>
          </p:nvSpPr>
          <p:spPr bwMode="auto">
            <a:xfrm>
              <a:off x="2926" y="1737"/>
              <a:ext cx="1212" cy="0"/>
            </a:xfrm>
            <a:prstGeom prst="line">
              <a:avLst/>
            </a:prstGeom>
            <a:noFill/>
            <a:ln w="38100">
              <a:solidFill>
                <a:schemeClr val="tx1"/>
              </a:solidFill>
              <a:round/>
              <a:headEnd/>
              <a:tailEnd/>
            </a:ln>
          </p:spPr>
          <p:txBody>
            <a:bodyPr/>
            <a:lstStyle/>
            <a:p>
              <a:endParaRPr lang="en-US"/>
            </a:p>
          </p:txBody>
        </p:sp>
        <p:sp>
          <p:nvSpPr>
            <p:cNvPr id="7211" name="Line 49"/>
            <p:cNvSpPr>
              <a:spLocks noChangeShapeType="1"/>
            </p:cNvSpPr>
            <p:nvPr/>
          </p:nvSpPr>
          <p:spPr bwMode="auto">
            <a:xfrm>
              <a:off x="3528" y="2159"/>
              <a:ext cx="138" cy="0"/>
            </a:xfrm>
            <a:prstGeom prst="line">
              <a:avLst/>
            </a:prstGeom>
            <a:noFill/>
            <a:ln w="9525">
              <a:solidFill>
                <a:schemeClr val="tx1"/>
              </a:solidFill>
              <a:round/>
              <a:headEnd/>
              <a:tailEnd type="triangle" w="med" len="med"/>
            </a:ln>
          </p:spPr>
          <p:txBody>
            <a:bodyPr/>
            <a:lstStyle/>
            <a:p>
              <a:endParaRPr lang="en-US"/>
            </a:p>
          </p:txBody>
        </p:sp>
        <p:sp>
          <p:nvSpPr>
            <p:cNvPr id="7212" name="Line 50"/>
            <p:cNvSpPr>
              <a:spLocks noChangeShapeType="1"/>
            </p:cNvSpPr>
            <p:nvPr/>
          </p:nvSpPr>
          <p:spPr bwMode="auto">
            <a:xfrm>
              <a:off x="4496" y="2265"/>
              <a:ext cx="138" cy="0"/>
            </a:xfrm>
            <a:prstGeom prst="line">
              <a:avLst/>
            </a:prstGeom>
            <a:noFill/>
            <a:ln w="9525">
              <a:solidFill>
                <a:schemeClr val="tx1"/>
              </a:solidFill>
              <a:round/>
              <a:headEnd type="triangle" w="med" len="med"/>
              <a:tailEnd/>
            </a:ln>
          </p:spPr>
          <p:txBody>
            <a:bodyPr/>
            <a:lstStyle/>
            <a:p>
              <a:endParaRPr lang="en-US"/>
            </a:p>
          </p:txBody>
        </p:sp>
        <p:sp>
          <p:nvSpPr>
            <p:cNvPr id="7213" name="Text Box 51"/>
            <p:cNvSpPr txBox="1">
              <a:spLocks noChangeArrowheads="1"/>
            </p:cNvSpPr>
            <p:nvPr/>
          </p:nvSpPr>
          <p:spPr bwMode="auto">
            <a:xfrm>
              <a:off x="3448" y="1984"/>
              <a:ext cx="334" cy="173"/>
            </a:xfrm>
            <a:prstGeom prst="rect">
              <a:avLst/>
            </a:prstGeom>
            <a:noFill/>
            <a:ln w="9525">
              <a:noFill/>
              <a:miter lim="800000"/>
              <a:headEnd/>
              <a:tailEnd/>
            </a:ln>
          </p:spPr>
          <p:txBody>
            <a:bodyPr wrap="none">
              <a:spAutoFit/>
            </a:bodyPr>
            <a:lstStyle/>
            <a:p>
              <a:r>
                <a:rPr lang="en-US" sz="1200"/>
                <a:t>F155</a:t>
              </a:r>
            </a:p>
          </p:txBody>
        </p:sp>
        <p:sp>
          <p:nvSpPr>
            <p:cNvPr id="7214" name="Text Box 52"/>
            <p:cNvSpPr txBox="1">
              <a:spLocks noChangeArrowheads="1"/>
            </p:cNvSpPr>
            <p:nvPr/>
          </p:nvSpPr>
          <p:spPr bwMode="auto">
            <a:xfrm>
              <a:off x="4396" y="2268"/>
              <a:ext cx="344" cy="173"/>
            </a:xfrm>
            <a:prstGeom prst="rect">
              <a:avLst/>
            </a:prstGeom>
            <a:noFill/>
            <a:ln w="9525">
              <a:noFill/>
              <a:miter lim="800000"/>
              <a:headEnd/>
              <a:tailEnd/>
            </a:ln>
          </p:spPr>
          <p:txBody>
            <a:bodyPr wrap="none">
              <a:spAutoFit/>
            </a:bodyPr>
            <a:lstStyle/>
            <a:p>
              <a:r>
                <a:rPr lang="en-US" sz="1200"/>
                <a:t>R381</a:t>
              </a:r>
            </a:p>
          </p:txBody>
        </p:sp>
        <p:sp>
          <p:nvSpPr>
            <p:cNvPr id="7215" name="Line 53"/>
            <p:cNvSpPr>
              <a:spLocks noChangeShapeType="1"/>
            </p:cNvSpPr>
            <p:nvPr/>
          </p:nvSpPr>
          <p:spPr bwMode="auto">
            <a:xfrm>
              <a:off x="3510" y="2211"/>
              <a:ext cx="1128" cy="2"/>
            </a:xfrm>
            <a:prstGeom prst="line">
              <a:avLst/>
            </a:prstGeom>
            <a:noFill/>
            <a:ln w="38100">
              <a:solidFill>
                <a:schemeClr val="tx1"/>
              </a:solidFill>
              <a:round/>
              <a:headEnd/>
              <a:tailEnd/>
            </a:ln>
          </p:spPr>
          <p:txBody>
            <a:bodyPr/>
            <a:lstStyle/>
            <a:p>
              <a:endParaRPr lang="en-US"/>
            </a:p>
          </p:txBody>
        </p:sp>
        <p:sp>
          <p:nvSpPr>
            <p:cNvPr id="7216" name="Text Box 54"/>
            <p:cNvSpPr txBox="1">
              <a:spLocks noChangeArrowheads="1"/>
            </p:cNvSpPr>
            <p:nvPr/>
          </p:nvSpPr>
          <p:spPr bwMode="auto">
            <a:xfrm>
              <a:off x="3224" y="1527"/>
              <a:ext cx="746" cy="192"/>
            </a:xfrm>
            <a:prstGeom prst="rect">
              <a:avLst/>
            </a:prstGeom>
            <a:noFill/>
            <a:ln w="9525">
              <a:noFill/>
              <a:miter lim="800000"/>
              <a:headEnd/>
              <a:tailEnd/>
            </a:ln>
          </p:spPr>
          <p:txBody>
            <a:bodyPr wrap="none">
              <a:spAutoFit/>
            </a:bodyPr>
            <a:lstStyle/>
            <a:p>
              <a:r>
                <a:rPr lang="en-US" sz="1400" b="1"/>
                <a:t>PSIII</a:t>
              </a:r>
              <a:r>
                <a:rPr lang="en-US" sz="1400"/>
                <a:t> </a:t>
              </a:r>
              <a:r>
                <a:rPr lang="en-US" sz="1200"/>
                <a:t>(271 bp)</a:t>
              </a:r>
            </a:p>
          </p:txBody>
        </p:sp>
        <p:sp>
          <p:nvSpPr>
            <p:cNvPr id="7217" name="Text Box 55"/>
            <p:cNvSpPr txBox="1">
              <a:spLocks noChangeArrowheads="1"/>
            </p:cNvSpPr>
            <p:nvPr/>
          </p:nvSpPr>
          <p:spPr bwMode="auto">
            <a:xfrm>
              <a:off x="3804" y="2001"/>
              <a:ext cx="759" cy="192"/>
            </a:xfrm>
            <a:prstGeom prst="rect">
              <a:avLst/>
            </a:prstGeom>
            <a:noFill/>
            <a:ln w="9525">
              <a:noFill/>
              <a:miter lim="800000"/>
              <a:headEnd/>
              <a:tailEnd/>
            </a:ln>
          </p:spPr>
          <p:txBody>
            <a:bodyPr wrap="none">
              <a:spAutoFit/>
            </a:bodyPr>
            <a:lstStyle/>
            <a:p>
              <a:r>
                <a:rPr lang="en-US" sz="1400" b="1"/>
                <a:t>PSIV</a:t>
              </a:r>
              <a:r>
                <a:rPr lang="en-US" sz="1400"/>
                <a:t> </a:t>
              </a:r>
              <a:r>
                <a:rPr lang="en-US" sz="1200"/>
                <a:t>(227 bp)</a:t>
              </a:r>
            </a:p>
          </p:txBody>
        </p:sp>
        <p:sp>
          <p:nvSpPr>
            <p:cNvPr id="7218" name="Text Box 56"/>
            <p:cNvSpPr txBox="1">
              <a:spLocks noChangeArrowheads="1"/>
            </p:cNvSpPr>
            <p:nvPr/>
          </p:nvSpPr>
          <p:spPr bwMode="auto">
            <a:xfrm rot="-2049263">
              <a:off x="3648" y="1152"/>
              <a:ext cx="768" cy="154"/>
            </a:xfrm>
            <a:prstGeom prst="rect">
              <a:avLst/>
            </a:prstGeom>
            <a:noFill/>
            <a:ln w="9525">
              <a:noFill/>
              <a:miter lim="800000"/>
              <a:headEnd/>
              <a:tailEnd/>
            </a:ln>
          </p:spPr>
          <p:txBody>
            <a:bodyPr>
              <a:spAutoFit/>
            </a:bodyPr>
            <a:lstStyle/>
            <a:p>
              <a:pPr algn="ctr"/>
              <a:r>
                <a:rPr lang="en-US" sz="1000" i="1"/>
                <a:t>C-stretch</a:t>
              </a:r>
            </a:p>
          </p:txBody>
        </p:sp>
        <p:sp>
          <p:nvSpPr>
            <p:cNvPr id="7219" name="Line 57"/>
            <p:cNvSpPr>
              <a:spLocks noChangeShapeType="1"/>
            </p:cNvSpPr>
            <p:nvPr/>
          </p:nvSpPr>
          <p:spPr bwMode="auto">
            <a:xfrm flipV="1">
              <a:off x="1307" y="2224"/>
              <a:ext cx="1077" cy="0"/>
            </a:xfrm>
            <a:prstGeom prst="line">
              <a:avLst/>
            </a:prstGeom>
            <a:noFill/>
            <a:ln w="38100">
              <a:solidFill>
                <a:schemeClr val="tx1"/>
              </a:solidFill>
              <a:round/>
              <a:headEnd/>
              <a:tailEnd/>
            </a:ln>
          </p:spPr>
          <p:txBody>
            <a:bodyPr/>
            <a:lstStyle/>
            <a:p>
              <a:endParaRPr lang="en-US"/>
            </a:p>
          </p:txBody>
        </p:sp>
        <p:sp>
          <p:nvSpPr>
            <p:cNvPr id="7220" name="Line 58"/>
            <p:cNvSpPr>
              <a:spLocks noChangeShapeType="1"/>
            </p:cNvSpPr>
            <p:nvPr/>
          </p:nvSpPr>
          <p:spPr bwMode="auto">
            <a:xfrm>
              <a:off x="474" y="2932"/>
              <a:ext cx="736" cy="0"/>
            </a:xfrm>
            <a:prstGeom prst="line">
              <a:avLst/>
            </a:prstGeom>
            <a:noFill/>
            <a:ln w="38100">
              <a:solidFill>
                <a:schemeClr val="tx1"/>
              </a:solidFill>
              <a:round/>
              <a:headEnd/>
              <a:tailEnd/>
            </a:ln>
          </p:spPr>
          <p:txBody>
            <a:bodyPr/>
            <a:lstStyle/>
            <a:p>
              <a:endParaRPr lang="en-US"/>
            </a:p>
          </p:txBody>
        </p:sp>
        <p:sp>
          <p:nvSpPr>
            <p:cNvPr id="7221" name="Text Box 59"/>
            <p:cNvSpPr txBox="1">
              <a:spLocks noChangeArrowheads="1"/>
            </p:cNvSpPr>
            <p:nvPr/>
          </p:nvSpPr>
          <p:spPr bwMode="auto">
            <a:xfrm>
              <a:off x="599" y="2716"/>
              <a:ext cx="944" cy="192"/>
            </a:xfrm>
            <a:prstGeom prst="rect">
              <a:avLst/>
            </a:prstGeom>
            <a:noFill/>
            <a:ln w="9525">
              <a:noFill/>
              <a:miter lim="800000"/>
              <a:headEnd/>
              <a:tailEnd/>
            </a:ln>
          </p:spPr>
          <p:txBody>
            <a:bodyPr>
              <a:spAutoFit/>
            </a:bodyPr>
            <a:lstStyle/>
            <a:p>
              <a:r>
                <a:rPr lang="en-US" sz="1400" b="1"/>
                <a:t>MPS1A</a:t>
              </a:r>
              <a:r>
                <a:rPr lang="en-US" sz="1400"/>
                <a:t> </a:t>
              </a:r>
              <a:r>
                <a:rPr lang="en-US" sz="1200"/>
                <a:t>(170 bp)</a:t>
              </a:r>
            </a:p>
          </p:txBody>
        </p:sp>
        <p:sp>
          <p:nvSpPr>
            <p:cNvPr id="7222" name="Rectangle 60"/>
            <p:cNvSpPr>
              <a:spLocks noChangeArrowheads="1"/>
            </p:cNvSpPr>
            <p:nvPr/>
          </p:nvSpPr>
          <p:spPr bwMode="auto">
            <a:xfrm>
              <a:off x="324" y="1417"/>
              <a:ext cx="4528" cy="1163"/>
            </a:xfrm>
            <a:prstGeom prst="rect">
              <a:avLst/>
            </a:prstGeom>
            <a:noFill/>
            <a:ln w="9525">
              <a:solidFill>
                <a:srgbClr val="C0C0C0"/>
              </a:solidFill>
              <a:miter lim="800000"/>
              <a:headEnd/>
              <a:tailEnd/>
            </a:ln>
          </p:spPr>
          <p:txBody>
            <a:bodyPr wrap="none" anchor="ctr"/>
            <a:lstStyle/>
            <a:p>
              <a:endParaRPr lang="en-US"/>
            </a:p>
          </p:txBody>
        </p:sp>
        <p:sp>
          <p:nvSpPr>
            <p:cNvPr id="7223" name="Line 61"/>
            <p:cNvSpPr>
              <a:spLocks noChangeShapeType="1"/>
            </p:cNvSpPr>
            <p:nvPr/>
          </p:nvSpPr>
          <p:spPr bwMode="auto">
            <a:xfrm flipV="1">
              <a:off x="984" y="3235"/>
              <a:ext cx="498" cy="9"/>
            </a:xfrm>
            <a:prstGeom prst="line">
              <a:avLst/>
            </a:prstGeom>
            <a:noFill/>
            <a:ln w="38100">
              <a:solidFill>
                <a:schemeClr val="tx1"/>
              </a:solidFill>
              <a:round/>
              <a:headEnd/>
              <a:tailEnd/>
            </a:ln>
          </p:spPr>
          <p:txBody>
            <a:bodyPr/>
            <a:lstStyle/>
            <a:p>
              <a:endParaRPr lang="en-US"/>
            </a:p>
          </p:txBody>
        </p:sp>
        <p:sp>
          <p:nvSpPr>
            <p:cNvPr id="7224" name="Text Box 62"/>
            <p:cNvSpPr txBox="1">
              <a:spLocks noChangeArrowheads="1"/>
            </p:cNvSpPr>
            <p:nvPr/>
          </p:nvSpPr>
          <p:spPr bwMode="auto">
            <a:xfrm>
              <a:off x="983" y="3037"/>
              <a:ext cx="944" cy="192"/>
            </a:xfrm>
            <a:prstGeom prst="rect">
              <a:avLst/>
            </a:prstGeom>
            <a:noFill/>
            <a:ln w="9525">
              <a:noFill/>
              <a:miter lim="800000"/>
              <a:headEnd/>
              <a:tailEnd/>
            </a:ln>
          </p:spPr>
          <p:txBody>
            <a:bodyPr>
              <a:spAutoFit/>
            </a:bodyPr>
            <a:lstStyle/>
            <a:p>
              <a:r>
                <a:rPr lang="en-US" sz="1400" b="1"/>
                <a:t>MPS1B</a:t>
              </a:r>
              <a:r>
                <a:rPr lang="en-US" sz="1400"/>
                <a:t> </a:t>
              </a:r>
              <a:r>
                <a:rPr lang="en-US" sz="1200"/>
                <a:t>(126 bp)</a:t>
              </a:r>
            </a:p>
          </p:txBody>
        </p:sp>
        <p:sp>
          <p:nvSpPr>
            <p:cNvPr id="7225" name="Line 63"/>
            <p:cNvSpPr>
              <a:spLocks noChangeShapeType="1"/>
            </p:cNvSpPr>
            <p:nvPr/>
          </p:nvSpPr>
          <p:spPr bwMode="auto">
            <a:xfrm flipV="1">
              <a:off x="1251" y="3547"/>
              <a:ext cx="617" cy="9"/>
            </a:xfrm>
            <a:prstGeom prst="line">
              <a:avLst/>
            </a:prstGeom>
            <a:noFill/>
            <a:ln w="38100">
              <a:solidFill>
                <a:schemeClr val="tx1"/>
              </a:solidFill>
              <a:round/>
              <a:headEnd/>
              <a:tailEnd/>
            </a:ln>
          </p:spPr>
          <p:txBody>
            <a:bodyPr/>
            <a:lstStyle/>
            <a:p>
              <a:endParaRPr lang="en-US"/>
            </a:p>
          </p:txBody>
        </p:sp>
        <p:sp>
          <p:nvSpPr>
            <p:cNvPr id="7226" name="Text Box 64"/>
            <p:cNvSpPr txBox="1">
              <a:spLocks noChangeArrowheads="1"/>
            </p:cNvSpPr>
            <p:nvPr/>
          </p:nvSpPr>
          <p:spPr bwMode="auto">
            <a:xfrm>
              <a:off x="1250" y="3349"/>
              <a:ext cx="944" cy="192"/>
            </a:xfrm>
            <a:prstGeom prst="rect">
              <a:avLst/>
            </a:prstGeom>
            <a:noFill/>
            <a:ln w="9525">
              <a:noFill/>
              <a:miter lim="800000"/>
              <a:headEnd/>
              <a:tailEnd/>
            </a:ln>
          </p:spPr>
          <p:txBody>
            <a:bodyPr>
              <a:spAutoFit/>
            </a:bodyPr>
            <a:lstStyle/>
            <a:p>
              <a:r>
                <a:rPr lang="en-US" sz="1400" b="1"/>
                <a:t>MPS2A</a:t>
              </a:r>
              <a:r>
                <a:rPr lang="en-US" sz="1400"/>
                <a:t> </a:t>
              </a:r>
              <a:r>
                <a:rPr lang="en-US" sz="1200"/>
                <a:t>(133 bp)</a:t>
              </a:r>
            </a:p>
          </p:txBody>
        </p:sp>
        <p:sp>
          <p:nvSpPr>
            <p:cNvPr id="7227" name="Line 65"/>
            <p:cNvSpPr>
              <a:spLocks noChangeShapeType="1"/>
            </p:cNvSpPr>
            <p:nvPr/>
          </p:nvSpPr>
          <p:spPr bwMode="auto">
            <a:xfrm flipV="1">
              <a:off x="1771" y="3835"/>
              <a:ext cx="590" cy="0"/>
            </a:xfrm>
            <a:prstGeom prst="line">
              <a:avLst/>
            </a:prstGeom>
            <a:noFill/>
            <a:ln w="38100">
              <a:solidFill>
                <a:schemeClr val="tx1"/>
              </a:solidFill>
              <a:round/>
              <a:headEnd/>
              <a:tailEnd/>
            </a:ln>
          </p:spPr>
          <p:txBody>
            <a:bodyPr/>
            <a:lstStyle/>
            <a:p>
              <a:endParaRPr lang="en-US"/>
            </a:p>
          </p:txBody>
        </p:sp>
        <p:sp>
          <p:nvSpPr>
            <p:cNvPr id="7228" name="Text Box 66"/>
            <p:cNvSpPr txBox="1">
              <a:spLocks noChangeArrowheads="1"/>
            </p:cNvSpPr>
            <p:nvPr/>
          </p:nvSpPr>
          <p:spPr bwMode="auto">
            <a:xfrm>
              <a:off x="1862" y="3637"/>
              <a:ext cx="944" cy="192"/>
            </a:xfrm>
            <a:prstGeom prst="rect">
              <a:avLst/>
            </a:prstGeom>
            <a:noFill/>
            <a:ln w="9525">
              <a:noFill/>
              <a:miter lim="800000"/>
              <a:headEnd/>
              <a:tailEnd/>
            </a:ln>
          </p:spPr>
          <p:txBody>
            <a:bodyPr>
              <a:spAutoFit/>
            </a:bodyPr>
            <a:lstStyle/>
            <a:p>
              <a:r>
                <a:rPr lang="en-US" sz="1400" b="1"/>
                <a:t>MPS2B</a:t>
              </a:r>
              <a:r>
                <a:rPr lang="en-US" sz="1400"/>
                <a:t> </a:t>
              </a:r>
              <a:r>
                <a:rPr lang="en-US" sz="1200"/>
                <a:t>(143 bp)</a:t>
              </a:r>
            </a:p>
          </p:txBody>
        </p:sp>
        <p:sp>
          <p:nvSpPr>
            <p:cNvPr id="7229" name="Line 67"/>
            <p:cNvSpPr>
              <a:spLocks noChangeShapeType="1"/>
            </p:cNvSpPr>
            <p:nvPr/>
          </p:nvSpPr>
          <p:spPr bwMode="auto">
            <a:xfrm>
              <a:off x="3057" y="2938"/>
              <a:ext cx="499" cy="0"/>
            </a:xfrm>
            <a:prstGeom prst="line">
              <a:avLst/>
            </a:prstGeom>
            <a:noFill/>
            <a:ln w="38100">
              <a:solidFill>
                <a:schemeClr val="tx1"/>
              </a:solidFill>
              <a:round/>
              <a:headEnd/>
              <a:tailEnd/>
            </a:ln>
          </p:spPr>
          <p:txBody>
            <a:bodyPr/>
            <a:lstStyle/>
            <a:p>
              <a:endParaRPr lang="en-US"/>
            </a:p>
          </p:txBody>
        </p:sp>
        <p:sp>
          <p:nvSpPr>
            <p:cNvPr id="7230" name="Text Box 68"/>
            <p:cNvSpPr txBox="1">
              <a:spLocks noChangeArrowheads="1"/>
            </p:cNvSpPr>
            <p:nvPr/>
          </p:nvSpPr>
          <p:spPr bwMode="auto">
            <a:xfrm>
              <a:off x="3062" y="2722"/>
              <a:ext cx="944" cy="192"/>
            </a:xfrm>
            <a:prstGeom prst="rect">
              <a:avLst/>
            </a:prstGeom>
            <a:noFill/>
            <a:ln w="9525">
              <a:noFill/>
              <a:miter lim="800000"/>
              <a:headEnd/>
              <a:tailEnd/>
            </a:ln>
          </p:spPr>
          <p:txBody>
            <a:bodyPr>
              <a:spAutoFit/>
            </a:bodyPr>
            <a:lstStyle/>
            <a:p>
              <a:r>
                <a:rPr lang="en-US" sz="1400" b="1"/>
                <a:t>MPS3A</a:t>
              </a:r>
              <a:r>
                <a:rPr lang="en-US" sz="1400"/>
                <a:t> </a:t>
              </a:r>
              <a:r>
                <a:rPr lang="en-US" sz="1200"/>
                <a:t>(126 bp)</a:t>
              </a:r>
            </a:p>
          </p:txBody>
        </p:sp>
        <p:sp>
          <p:nvSpPr>
            <p:cNvPr id="7231" name="Line 69"/>
            <p:cNvSpPr>
              <a:spLocks noChangeShapeType="1"/>
            </p:cNvSpPr>
            <p:nvPr/>
          </p:nvSpPr>
          <p:spPr bwMode="auto">
            <a:xfrm flipV="1">
              <a:off x="3330" y="3241"/>
              <a:ext cx="498" cy="9"/>
            </a:xfrm>
            <a:prstGeom prst="line">
              <a:avLst/>
            </a:prstGeom>
            <a:noFill/>
            <a:ln w="38100">
              <a:solidFill>
                <a:schemeClr val="tx1"/>
              </a:solidFill>
              <a:round/>
              <a:headEnd/>
              <a:tailEnd/>
            </a:ln>
          </p:spPr>
          <p:txBody>
            <a:bodyPr/>
            <a:lstStyle/>
            <a:p>
              <a:endParaRPr lang="en-US"/>
            </a:p>
          </p:txBody>
        </p:sp>
        <p:sp>
          <p:nvSpPr>
            <p:cNvPr id="7232" name="Text Box 70"/>
            <p:cNvSpPr txBox="1">
              <a:spLocks noChangeArrowheads="1"/>
            </p:cNvSpPr>
            <p:nvPr/>
          </p:nvSpPr>
          <p:spPr bwMode="auto">
            <a:xfrm>
              <a:off x="3347" y="3043"/>
              <a:ext cx="944" cy="192"/>
            </a:xfrm>
            <a:prstGeom prst="rect">
              <a:avLst/>
            </a:prstGeom>
            <a:noFill/>
            <a:ln w="9525">
              <a:noFill/>
              <a:miter lim="800000"/>
              <a:headEnd/>
              <a:tailEnd/>
            </a:ln>
          </p:spPr>
          <p:txBody>
            <a:bodyPr>
              <a:spAutoFit/>
            </a:bodyPr>
            <a:lstStyle/>
            <a:p>
              <a:r>
                <a:rPr lang="en-US" sz="1400" b="1"/>
                <a:t>MPS3B</a:t>
              </a:r>
              <a:r>
                <a:rPr lang="en-US" sz="1400"/>
                <a:t> </a:t>
              </a:r>
              <a:r>
                <a:rPr lang="en-US" sz="1200"/>
                <a:t>(132 bp)</a:t>
              </a:r>
            </a:p>
          </p:txBody>
        </p:sp>
        <p:sp>
          <p:nvSpPr>
            <p:cNvPr id="7233" name="Line 71"/>
            <p:cNvSpPr>
              <a:spLocks noChangeShapeType="1"/>
            </p:cNvSpPr>
            <p:nvPr/>
          </p:nvSpPr>
          <p:spPr bwMode="auto">
            <a:xfrm flipV="1">
              <a:off x="3597" y="3553"/>
              <a:ext cx="617" cy="9"/>
            </a:xfrm>
            <a:prstGeom prst="line">
              <a:avLst/>
            </a:prstGeom>
            <a:noFill/>
            <a:ln w="38100">
              <a:solidFill>
                <a:schemeClr val="tx1"/>
              </a:solidFill>
              <a:round/>
              <a:headEnd/>
              <a:tailEnd/>
            </a:ln>
          </p:spPr>
          <p:txBody>
            <a:bodyPr/>
            <a:lstStyle/>
            <a:p>
              <a:endParaRPr lang="en-US"/>
            </a:p>
          </p:txBody>
        </p:sp>
        <p:sp>
          <p:nvSpPr>
            <p:cNvPr id="7234" name="Text Box 72"/>
            <p:cNvSpPr txBox="1">
              <a:spLocks noChangeArrowheads="1"/>
            </p:cNvSpPr>
            <p:nvPr/>
          </p:nvSpPr>
          <p:spPr bwMode="auto">
            <a:xfrm>
              <a:off x="3596" y="3355"/>
              <a:ext cx="944" cy="192"/>
            </a:xfrm>
            <a:prstGeom prst="rect">
              <a:avLst/>
            </a:prstGeom>
            <a:noFill/>
            <a:ln w="9525">
              <a:noFill/>
              <a:miter lim="800000"/>
              <a:headEnd/>
              <a:tailEnd/>
            </a:ln>
          </p:spPr>
          <p:txBody>
            <a:bodyPr>
              <a:spAutoFit/>
            </a:bodyPr>
            <a:lstStyle/>
            <a:p>
              <a:r>
                <a:rPr lang="en-US" sz="1400" b="1"/>
                <a:t>MPS4A</a:t>
              </a:r>
              <a:r>
                <a:rPr lang="en-US" sz="1400"/>
                <a:t> </a:t>
              </a:r>
              <a:r>
                <a:rPr lang="en-US" sz="1200"/>
                <a:t>(142 bp)</a:t>
              </a:r>
            </a:p>
          </p:txBody>
        </p:sp>
        <p:sp>
          <p:nvSpPr>
            <p:cNvPr id="7235" name="Line 73"/>
            <p:cNvSpPr>
              <a:spLocks noChangeShapeType="1"/>
            </p:cNvSpPr>
            <p:nvPr/>
          </p:nvSpPr>
          <p:spPr bwMode="auto">
            <a:xfrm flipV="1">
              <a:off x="3982" y="3841"/>
              <a:ext cx="626" cy="0"/>
            </a:xfrm>
            <a:prstGeom prst="line">
              <a:avLst/>
            </a:prstGeom>
            <a:noFill/>
            <a:ln w="38100">
              <a:solidFill>
                <a:schemeClr val="tx1"/>
              </a:solidFill>
              <a:round/>
              <a:headEnd/>
              <a:tailEnd/>
            </a:ln>
          </p:spPr>
          <p:txBody>
            <a:bodyPr/>
            <a:lstStyle/>
            <a:p>
              <a:endParaRPr lang="en-US"/>
            </a:p>
          </p:txBody>
        </p:sp>
        <p:sp>
          <p:nvSpPr>
            <p:cNvPr id="7236" name="Text Box 74"/>
            <p:cNvSpPr txBox="1">
              <a:spLocks noChangeArrowheads="1"/>
            </p:cNvSpPr>
            <p:nvPr/>
          </p:nvSpPr>
          <p:spPr bwMode="auto">
            <a:xfrm>
              <a:off x="3974" y="3643"/>
              <a:ext cx="944" cy="192"/>
            </a:xfrm>
            <a:prstGeom prst="rect">
              <a:avLst/>
            </a:prstGeom>
            <a:noFill/>
            <a:ln w="9525">
              <a:noFill/>
              <a:miter lim="800000"/>
              <a:headEnd/>
              <a:tailEnd/>
            </a:ln>
          </p:spPr>
          <p:txBody>
            <a:bodyPr>
              <a:spAutoFit/>
            </a:bodyPr>
            <a:lstStyle/>
            <a:p>
              <a:r>
                <a:rPr lang="en-US" sz="1400" b="1"/>
                <a:t>MPS4B</a:t>
              </a:r>
              <a:r>
                <a:rPr lang="en-US" sz="1400"/>
                <a:t> </a:t>
              </a:r>
              <a:r>
                <a:rPr lang="en-US" sz="1200"/>
                <a:t>(158 bp)</a:t>
              </a:r>
            </a:p>
          </p:txBody>
        </p:sp>
        <p:sp>
          <p:nvSpPr>
            <p:cNvPr id="7237" name="Rectangle 75"/>
            <p:cNvSpPr>
              <a:spLocks noChangeArrowheads="1"/>
            </p:cNvSpPr>
            <p:nvPr/>
          </p:nvSpPr>
          <p:spPr bwMode="auto">
            <a:xfrm>
              <a:off x="324" y="2689"/>
              <a:ext cx="4528" cy="1486"/>
            </a:xfrm>
            <a:prstGeom prst="rect">
              <a:avLst/>
            </a:prstGeom>
            <a:noFill/>
            <a:ln w="9525">
              <a:solidFill>
                <a:srgbClr val="C0C0C0"/>
              </a:solidFill>
              <a:miter lim="800000"/>
              <a:headEnd/>
              <a:tailEnd/>
            </a:ln>
          </p:spPr>
          <p:txBody>
            <a:bodyPr wrap="none" anchor="ctr"/>
            <a:lstStyle/>
            <a:p>
              <a:endParaRPr lang="en-US"/>
            </a:p>
          </p:txBody>
        </p:sp>
        <p:sp>
          <p:nvSpPr>
            <p:cNvPr id="7238" name="Text Box 76"/>
            <p:cNvSpPr txBox="1">
              <a:spLocks noChangeArrowheads="1"/>
            </p:cNvSpPr>
            <p:nvPr/>
          </p:nvSpPr>
          <p:spPr bwMode="auto">
            <a:xfrm>
              <a:off x="2617" y="2340"/>
              <a:ext cx="1276" cy="231"/>
            </a:xfrm>
            <a:prstGeom prst="rect">
              <a:avLst/>
            </a:prstGeom>
            <a:noFill/>
            <a:ln w="9525">
              <a:noFill/>
              <a:miter lim="800000"/>
              <a:headEnd/>
              <a:tailEnd/>
            </a:ln>
          </p:spPr>
          <p:txBody>
            <a:bodyPr wrap="none">
              <a:spAutoFit/>
            </a:bodyPr>
            <a:lstStyle/>
            <a:p>
              <a:r>
                <a:rPr lang="en-US" b="1"/>
                <a:t>AFDIL primer set</a:t>
              </a:r>
            </a:p>
          </p:txBody>
        </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200400" y="5768975"/>
            <a:ext cx="2743200" cy="549275"/>
          </a:xfrm>
          <a:prstGeom prst="rect">
            <a:avLst/>
          </a:prstGeom>
          <a:solidFill>
            <a:srgbClr val="FFFFFF"/>
          </a:solidFill>
          <a:ln w="9525">
            <a:solidFill>
              <a:srgbClr val="000000"/>
            </a:solidFill>
            <a:miter lim="800000"/>
            <a:headEnd/>
            <a:tailEnd/>
          </a:ln>
        </p:spPr>
        <p:txBody>
          <a:bodyPr/>
          <a:lstStyle/>
          <a:p>
            <a:pPr algn="ctr"/>
            <a:r>
              <a:rPr lang="en-US" sz="1400"/>
              <a:t>Compare with database to determine haplotype frequency</a:t>
            </a:r>
            <a:endParaRPr lang="en-US"/>
          </a:p>
        </p:txBody>
      </p:sp>
      <p:grpSp>
        <p:nvGrpSpPr>
          <p:cNvPr id="2" name="Group 3"/>
          <p:cNvGrpSpPr>
            <a:grpSpLocks/>
          </p:cNvGrpSpPr>
          <p:nvPr/>
        </p:nvGrpSpPr>
        <p:grpSpPr bwMode="auto">
          <a:xfrm>
            <a:off x="1951038" y="784225"/>
            <a:ext cx="2468562" cy="3841750"/>
            <a:chOff x="1200" y="466"/>
            <a:chExt cx="1555" cy="2420"/>
          </a:xfrm>
        </p:grpSpPr>
        <p:sp>
          <p:nvSpPr>
            <p:cNvPr id="8211" name="Text Box 4"/>
            <p:cNvSpPr txBox="1">
              <a:spLocks noChangeArrowheads="1"/>
            </p:cNvSpPr>
            <p:nvPr/>
          </p:nvSpPr>
          <p:spPr bwMode="auto">
            <a:xfrm>
              <a:off x="1603" y="466"/>
              <a:ext cx="807" cy="404"/>
            </a:xfrm>
            <a:prstGeom prst="rect">
              <a:avLst/>
            </a:prstGeom>
            <a:solidFill>
              <a:srgbClr val="FFFFFF"/>
            </a:solidFill>
            <a:ln w="9525">
              <a:solidFill>
                <a:srgbClr val="000000"/>
              </a:solidFill>
              <a:miter lim="800000"/>
              <a:headEnd/>
              <a:tailEnd/>
            </a:ln>
          </p:spPr>
          <p:txBody>
            <a:bodyPr/>
            <a:lstStyle/>
            <a:p>
              <a:pPr algn="ctr"/>
              <a:r>
                <a:rPr lang="en-US" sz="1200"/>
                <a:t>Extract mtDNA from evidence (Q) sample</a:t>
              </a:r>
              <a:endParaRPr lang="en-US"/>
            </a:p>
          </p:txBody>
        </p:sp>
        <p:sp>
          <p:nvSpPr>
            <p:cNvPr id="8212" name="Line 5"/>
            <p:cNvSpPr>
              <a:spLocks noChangeShapeType="1"/>
            </p:cNvSpPr>
            <p:nvPr/>
          </p:nvSpPr>
          <p:spPr bwMode="auto">
            <a:xfrm>
              <a:off x="2006" y="865"/>
              <a:ext cx="0" cy="173"/>
            </a:xfrm>
            <a:prstGeom prst="line">
              <a:avLst/>
            </a:prstGeom>
            <a:noFill/>
            <a:ln w="28575">
              <a:solidFill>
                <a:srgbClr val="000000"/>
              </a:solidFill>
              <a:round/>
              <a:headEnd/>
              <a:tailEnd type="triangle" w="med" len="med"/>
            </a:ln>
          </p:spPr>
          <p:txBody>
            <a:bodyPr/>
            <a:lstStyle/>
            <a:p>
              <a:endParaRPr lang="en-US"/>
            </a:p>
          </p:txBody>
        </p:sp>
        <p:sp>
          <p:nvSpPr>
            <p:cNvPr id="8213" name="Text Box 6"/>
            <p:cNvSpPr txBox="1">
              <a:spLocks noChangeArrowheads="1"/>
            </p:cNvSpPr>
            <p:nvPr/>
          </p:nvSpPr>
          <p:spPr bwMode="auto">
            <a:xfrm>
              <a:off x="1430" y="1038"/>
              <a:ext cx="1095" cy="293"/>
            </a:xfrm>
            <a:prstGeom prst="rect">
              <a:avLst/>
            </a:prstGeom>
            <a:solidFill>
              <a:srgbClr val="FFFFFF"/>
            </a:solidFill>
            <a:ln w="9525">
              <a:solidFill>
                <a:srgbClr val="000000"/>
              </a:solidFill>
              <a:miter lim="800000"/>
              <a:headEnd/>
              <a:tailEnd/>
            </a:ln>
          </p:spPr>
          <p:txBody>
            <a:bodyPr/>
            <a:lstStyle/>
            <a:p>
              <a:pPr algn="ctr"/>
              <a:r>
                <a:rPr lang="en-US" sz="1200"/>
                <a:t>PCR Amplify </a:t>
              </a:r>
            </a:p>
            <a:p>
              <a:pPr algn="ctr"/>
              <a:r>
                <a:rPr lang="en-US" sz="1200"/>
                <a:t>HV1 and HV2 Regions</a:t>
              </a:r>
              <a:endParaRPr lang="en-US"/>
            </a:p>
          </p:txBody>
        </p:sp>
        <p:sp>
          <p:nvSpPr>
            <p:cNvPr id="8214" name="Line 7"/>
            <p:cNvSpPr>
              <a:spLocks noChangeShapeType="1"/>
            </p:cNvSpPr>
            <p:nvPr/>
          </p:nvSpPr>
          <p:spPr bwMode="auto">
            <a:xfrm>
              <a:off x="2006" y="1331"/>
              <a:ext cx="0" cy="172"/>
            </a:xfrm>
            <a:prstGeom prst="line">
              <a:avLst/>
            </a:prstGeom>
            <a:noFill/>
            <a:ln w="28575">
              <a:solidFill>
                <a:srgbClr val="000000"/>
              </a:solidFill>
              <a:round/>
              <a:headEnd/>
              <a:tailEnd type="triangle" w="med" len="med"/>
            </a:ln>
          </p:spPr>
          <p:txBody>
            <a:bodyPr/>
            <a:lstStyle/>
            <a:p>
              <a:endParaRPr lang="en-US"/>
            </a:p>
          </p:txBody>
        </p:sp>
        <p:sp>
          <p:nvSpPr>
            <p:cNvPr id="8215" name="Text Box 8"/>
            <p:cNvSpPr txBox="1">
              <a:spLocks noChangeArrowheads="1"/>
            </p:cNvSpPr>
            <p:nvPr/>
          </p:nvSpPr>
          <p:spPr bwMode="auto">
            <a:xfrm>
              <a:off x="1430" y="1503"/>
              <a:ext cx="1095" cy="408"/>
            </a:xfrm>
            <a:prstGeom prst="rect">
              <a:avLst/>
            </a:prstGeom>
            <a:solidFill>
              <a:srgbClr val="FFFFFF"/>
            </a:solidFill>
            <a:ln w="9525">
              <a:solidFill>
                <a:srgbClr val="000000"/>
              </a:solidFill>
              <a:miter lim="800000"/>
              <a:headEnd/>
              <a:tailEnd/>
            </a:ln>
          </p:spPr>
          <p:txBody>
            <a:bodyPr/>
            <a:lstStyle/>
            <a:p>
              <a:pPr algn="ctr"/>
              <a:r>
                <a:rPr lang="en-US" sz="1200"/>
                <a:t>Sequence HV1 and HV2 Amplicons </a:t>
              </a:r>
            </a:p>
            <a:p>
              <a:pPr algn="ctr"/>
              <a:r>
                <a:rPr lang="en-US" sz="1100"/>
                <a:t>(both strands)</a:t>
              </a:r>
              <a:endParaRPr lang="en-US"/>
            </a:p>
          </p:txBody>
        </p:sp>
        <p:sp>
          <p:nvSpPr>
            <p:cNvPr id="8216" name="Text Box 9"/>
            <p:cNvSpPr txBox="1">
              <a:spLocks noChangeArrowheads="1"/>
            </p:cNvSpPr>
            <p:nvPr/>
          </p:nvSpPr>
          <p:spPr bwMode="auto">
            <a:xfrm>
              <a:off x="1315" y="2079"/>
              <a:ext cx="1325" cy="288"/>
            </a:xfrm>
            <a:prstGeom prst="rect">
              <a:avLst/>
            </a:prstGeom>
            <a:solidFill>
              <a:srgbClr val="FFFFFF"/>
            </a:solidFill>
            <a:ln w="9525">
              <a:solidFill>
                <a:srgbClr val="000000"/>
              </a:solidFill>
              <a:miter lim="800000"/>
              <a:headEnd/>
              <a:tailEnd/>
            </a:ln>
          </p:spPr>
          <p:txBody>
            <a:bodyPr/>
            <a:lstStyle/>
            <a:p>
              <a:pPr algn="ctr"/>
              <a:r>
                <a:rPr lang="en-US" sz="1200"/>
                <a:t>Confirm sequence with forward and reverse strands</a:t>
              </a:r>
              <a:endParaRPr lang="en-US"/>
            </a:p>
          </p:txBody>
        </p:sp>
        <p:sp>
          <p:nvSpPr>
            <p:cNvPr id="8217" name="Line 10"/>
            <p:cNvSpPr>
              <a:spLocks noChangeShapeType="1"/>
            </p:cNvSpPr>
            <p:nvPr/>
          </p:nvSpPr>
          <p:spPr bwMode="auto">
            <a:xfrm>
              <a:off x="2006" y="1907"/>
              <a:ext cx="0" cy="172"/>
            </a:xfrm>
            <a:prstGeom prst="line">
              <a:avLst/>
            </a:prstGeom>
            <a:noFill/>
            <a:ln w="28575">
              <a:solidFill>
                <a:srgbClr val="000000"/>
              </a:solidFill>
              <a:round/>
              <a:headEnd/>
              <a:tailEnd type="triangle" w="med" len="med"/>
            </a:ln>
          </p:spPr>
          <p:txBody>
            <a:bodyPr/>
            <a:lstStyle/>
            <a:p>
              <a:endParaRPr lang="en-US"/>
            </a:p>
          </p:txBody>
        </p:sp>
        <p:sp>
          <p:nvSpPr>
            <p:cNvPr id="8218" name="Text Box 11"/>
            <p:cNvSpPr txBox="1">
              <a:spLocks noChangeArrowheads="1"/>
            </p:cNvSpPr>
            <p:nvPr/>
          </p:nvSpPr>
          <p:spPr bwMode="auto">
            <a:xfrm>
              <a:off x="1200" y="2540"/>
              <a:ext cx="1555" cy="346"/>
            </a:xfrm>
            <a:prstGeom prst="rect">
              <a:avLst/>
            </a:prstGeom>
            <a:solidFill>
              <a:srgbClr val="FFFFFF"/>
            </a:solidFill>
            <a:ln w="9525">
              <a:solidFill>
                <a:srgbClr val="000000"/>
              </a:solidFill>
              <a:miter lim="800000"/>
              <a:headEnd/>
              <a:tailEnd/>
            </a:ln>
          </p:spPr>
          <p:txBody>
            <a:bodyPr/>
            <a:lstStyle/>
            <a:p>
              <a:pPr algn="ctr"/>
              <a:r>
                <a:rPr lang="en-US" sz="1200"/>
                <a:t>Note differences from Anderson (reference) sequence</a:t>
              </a:r>
              <a:endParaRPr lang="en-US"/>
            </a:p>
          </p:txBody>
        </p:sp>
        <p:sp>
          <p:nvSpPr>
            <p:cNvPr id="8219" name="Line 12"/>
            <p:cNvSpPr>
              <a:spLocks noChangeShapeType="1"/>
            </p:cNvSpPr>
            <p:nvPr/>
          </p:nvSpPr>
          <p:spPr bwMode="auto">
            <a:xfrm>
              <a:off x="2006" y="2367"/>
              <a:ext cx="0" cy="173"/>
            </a:xfrm>
            <a:prstGeom prst="line">
              <a:avLst/>
            </a:prstGeom>
            <a:noFill/>
            <a:ln w="28575">
              <a:solidFill>
                <a:srgbClr val="000000"/>
              </a:solidFill>
              <a:round/>
              <a:headEnd/>
              <a:tailEnd type="triangle" w="med" len="med"/>
            </a:ln>
          </p:spPr>
          <p:txBody>
            <a:bodyPr/>
            <a:lstStyle/>
            <a:p>
              <a:endParaRPr lang="en-US"/>
            </a:p>
          </p:txBody>
        </p:sp>
      </p:grpSp>
      <p:sp>
        <p:nvSpPr>
          <p:cNvPr id="8196" name="Text Box 13"/>
          <p:cNvSpPr txBox="1">
            <a:spLocks noChangeArrowheads="1"/>
          </p:cNvSpPr>
          <p:nvPr/>
        </p:nvSpPr>
        <p:spPr bwMode="auto">
          <a:xfrm>
            <a:off x="3641725" y="4986338"/>
            <a:ext cx="1738313" cy="547687"/>
          </a:xfrm>
          <a:prstGeom prst="rect">
            <a:avLst/>
          </a:prstGeom>
          <a:solidFill>
            <a:srgbClr val="FFFFFF"/>
          </a:solidFill>
          <a:ln w="9525">
            <a:solidFill>
              <a:srgbClr val="000000"/>
            </a:solidFill>
            <a:miter lim="800000"/>
            <a:headEnd/>
            <a:tailEnd/>
          </a:ln>
        </p:spPr>
        <p:txBody>
          <a:bodyPr/>
          <a:lstStyle/>
          <a:p>
            <a:pPr algn="ctr"/>
            <a:r>
              <a:rPr lang="en-US" sz="1400"/>
              <a:t>Compare Q and K sequences</a:t>
            </a:r>
            <a:endParaRPr lang="en-US"/>
          </a:p>
        </p:txBody>
      </p:sp>
      <p:sp>
        <p:nvSpPr>
          <p:cNvPr id="8197" name="Line 14"/>
          <p:cNvSpPr>
            <a:spLocks noChangeShapeType="1"/>
          </p:cNvSpPr>
          <p:nvPr/>
        </p:nvSpPr>
        <p:spPr bwMode="auto">
          <a:xfrm>
            <a:off x="3276600" y="4625975"/>
            <a:ext cx="1279525" cy="360363"/>
          </a:xfrm>
          <a:prstGeom prst="line">
            <a:avLst/>
          </a:prstGeom>
          <a:noFill/>
          <a:ln w="28575">
            <a:solidFill>
              <a:srgbClr val="000000"/>
            </a:solidFill>
            <a:round/>
            <a:headEnd/>
            <a:tailEnd type="triangle" w="med" len="med"/>
          </a:ln>
        </p:spPr>
        <p:txBody>
          <a:bodyPr/>
          <a:lstStyle/>
          <a:p>
            <a:endParaRPr lang="en-US"/>
          </a:p>
        </p:txBody>
      </p:sp>
      <p:sp>
        <p:nvSpPr>
          <p:cNvPr id="8198" name="Line 15"/>
          <p:cNvSpPr>
            <a:spLocks noChangeShapeType="1"/>
          </p:cNvSpPr>
          <p:nvPr/>
        </p:nvSpPr>
        <p:spPr bwMode="auto">
          <a:xfrm flipH="1">
            <a:off x="4556125" y="4625975"/>
            <a:ext cx="1616075" cy="360363"/>
          </a:xfrm>
          <a:prstGeom prst="line">
            <a:avLst/>
          </a:prstGeom>
          <a:noFill/>
          <a:ln w="28575">
            <a:solidFill>
              <a:srgbClr val="000000"/>
            </a:solidFill>
            <a:round/>
            <a:headEnd/>
            <a:tailEnd type="triangle" w="med" len="med"/>
          </a:ln>
        </p:spPr>
        <p:txBody>
          <a:bodyPr/>
          <a:lstStyle/>
          <a:p>
            <a:endParaRPr lang="en-US"/>
          </a:p>
        </p:txBody>
      </p:sp>
      <p:sp>
        <p:nvSpPr>
          <p:cNvPr id="8199" name="Line 16"/>
          <p:cNvSpPr>
            <a:spLocks noChangeShapeType="1"/>
          </p:cNvSpPr>
          <p:nvPr/>
        </p:nvSpPr>
        <p:spPr bwMode="auto">
          <a:xfrm>
            <a:off x="4556125" y="5534025"/>
            <a:ext cx="15875" cy="234950"/>
          </a:xfrm>
          <a:prstGeom prst="line">
            <a:avLst/>
          </a:prstGeom>
          <a:noFill/>
          <a:ln w="57150">
            <a:solidFill>
              <a:srgbClr val="000000"/>
            </a:solidFill>
            <a:round/>
            <a:headEnd/>
            <a:tailEnd type="triangle" w="med" len="med"/>
          </a:ln>
        </p:spPr>
        <p:txBody>
          <a:bodyPr/>
          <a:lstStyle/>
          <a:p>
            <a:endParaRPr lang="en-US"/>
          </a:p>
        </p:txBody>
      </p:sp>
      <p:grpSp>
        <p:nvGrpSpPr>
          <p:cNvPr id="3" name="Group 17"/>
          <p:cNvGrpSpPr>
            <a:grpSpLocks/>
          </p:cNvGrpSpPr>
          <p:nvPr/>
        </p:nvGrpSpPr>
        <p:grpSpPr bwMode="auto">
          <a:xfrm>
            <a:off x="4922838" y="152400"/>
            <a:ext cx="2468562" cy="4473575"/>
            <a:chOff x="3101" y="68"/>
            <a:chExt cx="1555" cy="2818"/>
          </a:xfrm>
        </p:grpSpPr>
        <p:sp>
          <p:nvSpPr>
            <p:cNvPr id="8201" name="Text Box 18"/>
            <p:cNvSpPr txBox="1">
              <a:spLocks noChangeArrowheads="1"/>
            </p:cNvSpPr>
            <p:nvPr/>
          </p:nvSpPr>
          <p:spPr bwMode="auto">
            <a:xfrm>
              <a:off x="3331" y="68"/>
              <a:ext cx="1152" cy="403"/>
            </a:xfrm>
            <a:prstGeom prst="rect">
              <a:avLst/>
            </a:prstGeom>
            <a:noFill/>
            <a:ln w="9525">
              <a:noFill/>
              <a:miter lim="800000"/>
              <a:headEnd/>
              <a:tailEnd/>
            </a:ln>
          </p:spPr>
          <p:txBody>
            <a:bodyPr/>
            <a:lstStyle/>
            <a:p>
              <a:pPr algn="ctr"/>
              <a:r>
                <a:rPr lang="en-US" sz="1200" i="1"/>
                <a:t>Performed separately and preferably after evidence is completed</a:t>
              </a:r>
              <a:endParaRPr lang="en-US"/>
            </a:p>
          </p:txBody>
        </p:sp>
        <p:sp>
          <p:nvSpPr>
            <p:cNvPr id="8202" name="Text Box 19"/>
            <p:cNvSpPr txBox="1">
              <a:spLocks noChangeArrowheads="1"/>
            </p:cNvSpPr>
            <p:nvPr/>
          </p:nvSpPr>
          <p:spPr bwMode="auto">
            <a:xfrm>
              <a:off x="3504" y="466"/>
              <a:ext cx="806" cy="404"/>
            </a:xfrm>
            <a:prstGeom prst="rect">
              <a:avLst/>
            </a:prstGeom>
            <a:solidFill>
              <a:srgbClr val="FFFFFF"/>
            </a:solidFill>
            <a:ln w="9525">
              <a:solidFill>
                <a:srgbClr val="000000"/>
              </a:solidFill>
              <a:miter lim="800000"/>
              <a:headEnd/>
              <a:tailEnd/>
            </a:ln>
          </p:spPr>
          <p:txBody>
            <a:bodyPr/>
            <a:lstStyle/>
            <a:p>
              <a:pPr algn="ctr"/>
              <a:r>
                <a:rPr lang="en-US" sz="1200"/>
                <a:t>Extract mtDNA from reference (K) sample</a:t>
              </a:r>
              <a:endParaRPr lang="en-US"/>
            </a:p>
          </p:txBody>
        </p:sp>
        <p:sp>
          <p:nvSpPr>
            <p:cNvPr id="8203" name="Line 20"/>
            <p:cNvSpPr>
              <a:spLocks noChangeShapeType="1"/>
            </p:cNvSpPr>
            <p:nvPr/>
          </p:nvSpPr>
          <p:spPr bwMode="auto">
            <a:xfrm>
              <a:off x="3907" y="865"/>
              <a:ext cx="0" cy="173"/>
            </a:xfrm>
            <a:prstGeom prst="line">
              <a:avLst/>
            </a:prstGeom>
            <a:noFill/>
            <a:ln w="28575">
              <a:solidFill>
                <a:srgbClr val="000000"/>
              </a:solidFill>
              <a:round/>
              <a:headEnd/>
              <a:tailEnd type="triangle" w="med" len="med"/>
            </a:ln>
          </p:spPr>
          <p:txBody>
            <a:bodyPr/>
            <a:lstStyle/>
            <a:p>
              <a:endParaRPr lang="en-US"/>
            </a:p>
          </p:txBody>
        </p:sp>
        <p:sp>
          <p:nvSpPr>
            <p:cNvPr id="8204" name="Text Box 21"/>
            <p:cNvSpPr txBox="1">
              <a:spLocks noChangeArrowheads="1"/>
            </p:cNvSpPr>
            <p:nvPr/>
          </p:nvSpPr>
          <p:spPr bwMode="auto">
            <a:xfrm>
              <a:off x="3331" y="1038"/>
              <a:ext cx="1095" cy="293"/>
            </a:xfrm>
            <a:prstGeom prst="rect">
              <a:avLst/>
            </a:prstGeom>
            <a:solidFill>
              <a:srgbClr val="FFFFFF"/>
            </a:solidFill>
            <a:ln w="9525">
              <a:solidFill>
                <a:srgbClr val="000000"/>
              </a:solidFill>
              <a:miter lim="800000"/>
              <a:headEnd/>
              <a:tailEnd/>
            </a:ln>
          </p:spPr>
          <p:txBody>
            <a:bodyPr/>
            <a:lstStyle/>
            <a:p>
              <a:pPr algn="ctr"/>
              <a:r>
                <a:rPr lang="en-US" sz="1200"/>
                <a:t>PCR Amplify </a:t>
              </a:r>
            </a:p>
            <a:p>
              <a:pPr algn="ctr"/>
              <a:r>
                <a:rPr lang="en-US" sz="1200"/>
                <a:t>HV1 and HV2 Regions</a:t>
              </a:r>
              <a:endParaRPr lang="en-US"/>
            </a:p>
          </p:txBody>
        </p:sp>
        <p:sp>
          <p:nvSpPr>
            <p:cNvPr id="8205" name="Line 22"/>
            <p:cNvSpPr>
              <a:spLocks noChangeShapeType="1"/>
            </p:cNvSpPr>
            <p:nvPr/>
          </p:nvSpPr>
          <p:spPr bwMode="auto">
            <a:xfrm>
              <a:off x="3907" y="1331"/>
              <a:ext cx="0" cy="172"/>
            </a:xfrm>
            <a:prstGeom prst="line">
              <a:avLst/>
            </a:prstGeom>
            <a:noFill/>
            <a:ln w="28575">
              <a:solidFill>
                <a:srgbClr val="000000"/>
              </a:solidFill>
              <a:round/>
              <a:headEnd/>
              <a:tailEnd type="triangle" w="med" len="med"/>
            </a:ln>
          </p:spPr>
          <p:txBody>
            <a:bodyPr/>
            <a:lstStyle/>
            <a:p>
              <a:endParaRPr lang="en-US"/>
            </a:p>
          </p:txBody>
        </p:sp>
        <p:sp>
          <p:nvSpPr>
            <p:cNvPr id="8206" name="Text Box 23"/>
            <p:cNvSpPr txBox="1">
              <a:spLocks noChangeArrowheads="1"/>
            </p:cNvSpPr>
            <p:nvPr/>
          </p:nvSpPr>
          <p:spPr bwMode="auto">
            <a:xfrm>
              <a:off x="3331" y="1503"/>
              <a:ext cx="1095" cy="408"/>
            </a:xfrm>
            <a:prstGeom prst="rect">
              <a:avLst/>
            </a:prstGeom>
            <a:solidFill>
              <a:srgbClr val="FFFFFF"/>
            </a:solidFill>
            <a:ln w="9525">
              <a:solidFill>
                <a:srgbClr val="000000"/>
              </a:solidFill>
              <a:miter lim="800000"/>
              <a:headEnd/>
              <a:tailEnd/>
            </a:ln>
          </p:spPr>
          <p:txBody>
            <a:bodyPr/>
            <a:lstStyle/>
            <a:p>
              <a:pPr algn="ctr"/>
              <a:r>
                <a:rPr lang="en-US" sz="1200"/>
                <a:t>Sequence HV1 and HV2 Amplicons </a:t>
              </a:r>
            </a:p>
            <a:p>
              <a:pPr algn="ctr"/>
              <a:r>
                <a:rPr lang="en-US" sz="1100"/>
                <a:t>(both strands)</a:t>
              </a:r>
              <a:endParaRPr lang="en-US"/>
            </a:p>
          </p:txBody>
        </p:sp>
        <p:sp>
          <p:nvSpPr>
            <p:cNvPr id="8207" name="Text Box 24"/>
            <p:cNvSpPr txBox="1">
              <a:spLocks noChangeArrowheads="1"/>
            </p:cNvSpPr>
            <p:nvPr/>
          </p:nvSpPr>
          <p:spPr bwMode="auto">
            <a:xfrm>
              <a:off x="3216" y="2079"/>
              <a:ext cx="1325" cy="288"/>
            </a:xfrm>
            <a:prstGeom prst="rect">
              <a:avLst/>
            </a:prstGeom>
            <a:solidFill>
              <a:srgbClr val="FFFFFF"/>
            </a:solidFill>
            <a:ln w="9525">
              <a:solidFill>
                <a:srgbClr val="000000"/>
              </a:solidFill>
              <a:miter lim="800000"/>
              <a:headEnd/>
              <a:tailEnd/>
            </a:ln>
          </p:spPr>
          <p:txBody>
            <a:bodyPr/>
            <a:lstStyle/>
            <a:p>
              <a:pPr algn="ctr"/>
              <a:r>
                <a:rPr lang="en-US" sz="1200"/>
                <a:t>Confirm sequence with forward and reverse strands</a:t>
              </a:r>
              <a:endParaRPr lang="en-US"/>
            </a:p>
          </p:txBody>
        </p:sp>
        <p:sp>
          <p:nvSpPr>
            <p:cNvPr id="8208" name="Line 25"/>
            <p:cNvSpPr>
              <a:spLocks noChangeShapeType="1"/>
            </p:cNvSpPr>
            <p:nvPr/>
          </p:nvSpPr>
          <p:spPr bwMode="auto">
            <a:xfrm>
              <a:off x="3907" y="1907"/>
              <a:ext cx="0" cy="172"/>
            </a:xfrm>
            <a:prstGeom prst="line">
              <a:avLst/>
            </a:prstGeom>
            <a:noFill/>
            <a:ln w="28575">
              <a:solidFill>
                <a:srgbClr val="000000"/>
              </a:solidFill>
              <a:round/>
              <a:headEnd/>
              <a:tailEnd type="triangle" w="med" len="med"/>
            </a:ln>
          </p:spPr>
          <p:txBody>
            <a:bodyPr/>
            <a:lstStyle/>
            <a:p>
              <a:endParaRPr lang="en-US"/>
            </a:p>
          </p:txBody>
        </p:sp>
        <p:sp>
          <p:nvSpPr>
            <p:cNvPr id="8209" name="Text Box 26"/>
            <p:cNvSpPr txBox="1">
              <a:spLocks noChangeArrowheads="1"/>
            </p:cNvSpPr>
            <p:nvPr/>
          </p:nvSpPr>
          <p:spPr bwMode="auto">
            <a:xfrm>
              <a:off x="3101" y="2540"/>
              <a:ext cx="1555" cy="346"/>
            </a:xfrm>
            <a:prstGeom prst="rect">
              <a:avLst/>
            </a:prstGeom>
            <a:solidFill>
              <a:srgbClr val="FFFFFF"/>
            </a:solidFill>
            <a:ln w="9525">
              <a:solidFill>
                <a:srgbClr val="000000"/>
              </a:solidFill>
              <a:miter lim="800000"/>
              <a:headEnd/>
              <a:tailEnd/>
            </a:ln>
          </p:spPr>
          <p:txBody>
            <a:bodyPr/>
            <a:lstStyle/>
            <a:p>
              <a:pPr algn="ctr"/>
              <a:r>
                <a:rPr lang="en-US" sz="1200"/>
                <a:t>Note differences from Anderson (reference) sequence</a:t>
              </a:r>
              <a:endParaRPr lang="en-US"/>
            </a:p>
          </p:txBody>
        </p:sp>
        <p:sp>
          <p:nvSpPr>
            <p:cNvPr id="8210" name="Line 27"/>
            <p:cNvSpPr>
              <a:spLocks noChangeShapeType="1"/>
            </p:cNvSpPr>
            <p:nvPr/>
          </p:nvSpPr>
          <p:spPr bwMode="auto">
            <a:xfrm>
              <a:off x="3907" y="2367"/>
              <a:ext cx="0" cy="173"/>
            </a:xfrm>
            <a:prstGeom prst="line">
              <a:avLst/>
            </a:prstGeom>
            <a:noFill/>
            <a:ln w="28575">
              <a:solidFill>
                <a:srgbClr val="000000"/>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58925" y="1025525"/>
            <a:ext cx="6127750" cy="4894263"/>
            <a:chOff x="198" y="640"/>
            <a:chExt cx="3860" cy="3083"/>
          </a:xfrm>
        </p:grpSpPr>
        <p:sp>
          <p:nvSpPr>
            <p:cNvPr id="9263" name="Rectangle 3"/>
            <p:cNvSpPr>
              <a:spLocks noChangeArrowheads="1"/>
            </p:cNvSpPr>
            <p:nvPr/>
          </p:nvSpPr>
          <p:spPr bwMode="auto">
            <a:xfrm>
              <a:off x="427" y="640"/>
              <a:ext cx="3621" cy="453"/>
            </a:xfrm>
            <a:prstGeom prst="rect">
              <a:avLst/>
            </a:prstGeom>
            <a:solidFill>
              <a:srgbClr val="FFFF99"/>
            </a:solidFill>
            <a:ln w="9525">
              <a:solidFill>
                <a:srgbClr val="FFFF00"/>
              </a:solidFill>
              <a:miter lim="800000"/>
              <a:headEnd/>
              <a:tailEnd/>
            </a:ln>
          </p:spPr>
          <p:txBody>
            <a:bodyPr wrap="none" anchor="ctr"/>
            <a:lstStyle/>
            <a:p>
              <a:endParaRPr lang="en-US"/>
            </a:p>
          </p:txBody>
        </p:sp>
        <p:sp>
          <p:nvSpPr>
            <p:cNvPr id="9264" name="Rectangle 4"/>
            <p:cNvSpPr>
              <a:spLocks noChangeArrowheads="1"/>
            </p:cNvSpPr>
            <p:nvPr/>
          </p:nvSpPr>
          <p:spPr bwMode="auto">
            <a:xfrm>
              <a:off x="198" y="1173"/>
              <a:ext cx="3834" cy="485"/>
            </a:xfrm>
            <a:prstGeom prst="rect">
              <a:avLst/>
            </a:prstGeom>
            <a:solidFill>
              <a:srgbClr val="FFFF99"/>
            </a:solidFill>
            <a:ln w="9525">
              <a:solidFill>
                <a:srgbClr val="FFFF00"/>
              </a:solidFill>
              <a:miter lim="800000"/>
              <a:headEnd/>
              <a:tailEnd/>
            </a:ln>
          </p:spPr>
          <p:txBody>
            <a:bodyPr wrap="none" anchor="ctr"/>
            <a:lstStyle/>
            <a:p>
              <a:endParaRPr lang="en-US"/>
            </a:p>
          </p:txBody>
        </p:sp>
        <p:sp>
          <p:nvSpPr>
            <p:cNvPr id="9265" name="Rectangle 5"/>
            <p:cNvSpPr>
              <a:spLocks noChangeArrowheads="1"/>
            </p:cNvSpPr>
            <p:nvPr/>
          </p:nvSpPr>
          <p:spPr bwMode="auto">
            <a:xfrm>
              <a:off x="208" y="1766"/>
              <a:ext cx="3834" cy="352"/>
            </a:xfrm>
            <a:prstGeom prst="rect">
              <a:avLst/>
            </a:prstGeom>
            <a:solidFill>
              <a:srgbClr val="FFFF99"/>
            </a:solidFill>
            <a:ln w="9525">
              <a:solidFill>
                <a:srgbClr val="FFFF00"/>
              </a:solidFill>
              <a:miter lim="800000"/>
              <a:headEnd/>
              <a:tailEnd/>
            </a:ln>
          </p:spPr>
          <p:txBody>
            <a:bodyPr wrap="none" anchor="ctr"/>
            <a:lstStyle/>
            <a:p>
              <a:endParaRPr lang="en-US"/>
            </a:p>
          </p:txBody>
        </p:sp>
        <p:sp>
          <p:nvSpPr>
            <p:cNvPr id="9266" name="Rectangle 6"/>
            <p:cNvSpPr>
              <a:spLocks noChangeArrowheads="1"/>
            </p:cNvSpPr>
            <p:nvPr/>
          </p:nvSpPr>
          <p:spPr bwMode="auto">
            <a:xfrm>
              <a:off x="208" y="2214"/>
              <a:ext cx="3834" cy="352"/>
            </a:xfrm>
            <a:prstGeom prst="rect">
              <a:avLst/>
            </a:prstGeom>
            <a:solidFill>
              <a:srgbClr val="FFFF99"/>
            </a:solidFill>
            <a:ln w="9525">
              <a:solidFill>
                <a:srgbClr val="FFFF00"/>
              </a:solidFill>
              <a:miter lim="800000"/>
              <a:headEnd/>
              <a:tailEnd/>
            </a:ln>
          </p:spPr>
          <p:txBody>
            <a:bodyPr wrap="none" anchor="ctr"/>
            <a:lstStyle/>
            <a:p>
              <a:endParaRPr lang="en-US"/>
            </a:p>
          </p:txBody>
        </p:sp>
        <p:sp>
          <p:nvSpPr>
            <p:cNvPr id="9267" name="Rectangle 7"/>
            <p:cNvSpPr>
              <a:spLocks noChangeArrowheads="1"/>
            </p:cNvSpPr>
            <p:nvPr/>
          </p:nvSpPr>
          <p:spPr bwMode="auto">
            <a:xfrm>
              <a:off x="224" y="2668"/>
              <a:ext cx="3834" cy="480"/>
            </a:xfrm>
            <a:prstGeom prst="rect">
              <a:avLst/>
            </a:prstGeom>
            <a:solidFill>
              <a:srgbClr val="FFFF99"/>
            </a:solidFill>
            <a:ln w="9525">
              <a:solidFill>
                <a:srgbClr val="FFFF00"/>
              </a:solidFill>
              <a:miter lim="800000"/>
              <a:headEnd/>
              <a:tailEnd/>
            </a:ln>
          </p:spPr>
          <p:txBody>
            <a:bodyPr wrap="none" anchor="ctr"/>
            <a:lstStyle/>
            <a:p>
              <a:endParaRPr lang="en-US"/>
            </a:p>
          </p:txBody>
        </p:sp>
        <p:sp>
          <p:nvSpPr>
            <p:cNvPr id="9268" name="Rectangle 8"/>
            <p:cNvSpPr>
              <a:spLocks noChangeArrowheads="1"/>
            </p:cNvSpPr>
            <p:nvPr/>
          </p:nvSpPr>
          <p:spPr bwMode="auto">
            <a:xfrm>
              <a:off x="224" y="3232"/>
              <a:ext cx="2880" cy="491"/>
            </a:xfrm>
            <a:prstGeom prst="rect">
              <a:avLst/>
            </a:prstGeom>
            <a:solidFill>
              <a:srgbClr val="FFFF99"/>
            </a:solidFill>
            <a:ln w="9525">
              <a:solidFill>
                <a:srgbClr val="FFFF00"/>
              </a:solidFill>
              <a:miter lim="800000"/>
              <a:headEnd/>
              <a:tailEnd/>
            </a:ln>
          </p:spPr>
          <p:txBody>
            <a:bodyPr wrap="none" anchor="ctr"/>
            <a:lstStyle/>
            <a:p>
              <a:endParaRPr lang="en-US"/>
            </a:p>
          </p:txBody>
        </p:sp>
      </p:grpSp>
      <p:grpSp>
        <p:nvGrpSpPr>
          <p:cNvPr id="3" name="Group 9"/>
          <p:cNvGrpSpPr>
            <a:grpSpLocks/>
          </p:cNvGrpSpPr>
          <p:nvPr/>
        </p:nvGrpSpPr>
        <p:grpSpPr bwMode="auto">
          <a:xfrm>
            <a:off x="1549400" y="58738"/>
            <a:ext cx="6451600" cy="6734175"/>
            <a:chOff x="180" y="37"/>
            <a:chExt cx="4064" cy="4242"/>
          </a:xfrm>
        </p:grpSpPr>
        <p:sp>
          <p:nvSpPr>
            <p:cNvPr id="9228" name="Text Box 10"/>
            <p:cNvSpPr txBox="1">
              <a:spLocks noChangeArrowheads="1"/>
            </p:cNvSpPr>
            <p:nvPr/>
          </p:nvSpPr>
          <p:spPr bwMode="auto">
            <a:xfrm>
              <a:off x="180" y="139"/>
              <a:ext cx="4064" cy="4130"/>
            </a:xfrm>
            <a:prstGeom prst="rect">
              <a:avLst/>
            </a:prstGeom>
            <a:noFill/>
            <a:ln w="9525">
              <a:noFill/>
              <a:miter lim="800000"/>
              <a:headEnd/>
              <a:tailEnd/>
            </a:ln>
          </p:spPr>
          <p:txBody>
            <a:bodyPr>
              <a:spAutoFit/>
            </a:bodyPr>
            <a:lstStyle/>
            <a:p>
              <a:r>
                <a:rPr lang="en-US" sz="1200">
                  <a:latin typeface="Courier New" pitchFamily="49" charset="0"/>
                </a:rPr>
                <a:t> </a:t>
              </a:r>
            </a:p>
            <a:p>
              <a:r>
                <a:rPr lang="en-US" sz="1200">
                  <a:latin typeface="Courier New" pitchFamily="49" charset="0"/>
                </a:rPr>
                <a:t>GAAAAAGTCT TTAACTCCAC CATTAGCACC CAAAGCTAAG ATTCTAATTT AAACTATTCT </a:t>
              </a:r>
            </a:p>
            <a:p>
              <a:r>
                <a:rPr lang="en-US" sz="1200">
                  <a:latin typeface="Courier New" pitchFamily="49" charset="0"/>
                </a:rPr>
                <a:t>CTTTTTCAGA AATTGAGGTG GTAATCGTGG GTTTCGATTC TAAGATTAAA TTTGATAAGA </a:t>
              </a:r>
            </a:p>
            <a:p>
              <a:r>
                <a:rPr lang="en-US" sz="1200">
                  <a:latin typeface="Courier New" pitchFamily="49" charset="0"/>
                </a:rPr>
                <a:t>      </a:t>
              </a:r>
              <a:r>
                <a:rPr lang="en-US" sz="900">
                  <a:solidFill>
                    <a:srgbClr val="3333FF"/>
                  </a:solidFill>
                  <a:latin typeface="Courier New" pitchFamily="49" charset="0"/>
                </a:rPr>
                <a:t>15970          15980          15990          16000          16010          16020</a:t>
              </a:r>
              <a:r>
                <a:rPr lang="en-US" sz="1200">
                  <a:solidFill>
                    <a:srgbClr val="3333FF"/>
                  </a:solidFill>
                  <a:latin typeface="Courier New" pitchFamily="49" charset="0"/>
                </a:rPr>
                <a:t> </a:t>
              </a:r>
            </a:p>
            <a:p>
              <a:r>
                <a:rPr lang="en-US" sz="1200">
                  <a:latin typeface="Courier New" pitchFamily="49" charset="0"/>
                </a:rPr>
                <a:t>    </a:t>
              </a:r>
              <a:r>
                <a:rPr lang="en-US" sz="1200">
                  <a:cs typeface="Arial" pitchFamily="34" charset="0"/>
                </a:rPr>
                <a:t>    </a:t>
              </a:r>
              <a:r>
                <a:rPr lang="en-US" sz="1200">
                  <a:latin typeface="Courier New" pitchFamily="49" charset="0"/>
                </a:rPr>
                <a:t>                                                                                           </a:t>
              </a:r>
            </a:p>
            <a:p>
              <a:r>
                <a:rPr lang="en-US" sz="1200">
                  <a:latin typeface="Courier New" pitchFamily="49" charset="0"/>
                </a:rPr>
                <a:t>CTGTTCTTTC ATGGGGAAGC AGATTTGGGT ACCACCCAAG TATTGACTCA CCCATCAACA </a:t>
              </a:r>
            </a:p>
            <a:p>
              <a:r>
                <a:rPr lang="en-US" sz="1200">
                  <a:latin typeface="Courier New" pitchFamily="49" charset="0"/>
                </a:rPr>
                <a:t>GACAAGAAAG TACCCCTTCG TCTAAACCCA TGGTGGGTTC ATAACTGAGT GGGTAGTTGT </a:t>
              </a:r>
            </a:p>
            <a:p>
              <a:r>
                <a:rPr lang="en-US" sz="1200">
                  <a:latin typeface="Courier New" pitchFamily="49" charset="0"/>
                </a:rPr>
                <a:t>      </a:t>
              </a:r>
              <a:r>
                <a:rPr lang="en-US" sz="900">
                  <a:solidFill>
                    <a:srgbClr val="3333FF"/>
                  </a:solidFill>
                  <a:latin typeface="Courier New" pitchFamily="49" charset="0"/>
                </a:rPr>
                <a:t>16030          16040          16050          16060          16070          16080</a:t>
              </a:r>
              <a:r>
                <a:rPr lang="en-US" sz="1200">
                  <a:latin typeface="Courier New" pitchFamily="49" charset="0"/>
                </a:rPr>
                <a:t> </a:t>
              </a:r>
            </a:p>
            <a:p>
              <a:r>
                <a:rPr lang="en-US" sz="1200">
                  <a:latin typeface="Courier New" pitchFamily="49" charset="0"/>
                </a:rPr>
                <a:t>                                                                 </a:t>
              </a:r>
            </a:p>
            <a:p>
              <a:r>
                <a:rPr lang="en-US" sz="1200">
                  <a:latin typeface="Courier New" pitchFamily="49" charset="0"/>
                </a:rPr>
                <a:t>	   </a:t>
              </a:r>
              <a:r>
                <a:rPr lang="en-US" sz="1200" b="1">
                  <a:solidFill>
                    <a:srgbClr val="E93517"/>
                  </a:solidFill>
                  <a:latin typeface="Courier New" pitchFamily="49" charset="0"/>
                </a:rPr>
                <a:t>C</a:t>
              </a:r>
              <a:r>
                <a:rPr lang="en-US" sz="1200" b="1">
                  <a:latin typeface="Courier New" pitchFamily="49" charset="0"/>
                </a:rPr>
                <a:t> 	                    </a:t>
              </a:r>
              <a:r>
                <a:rPr lang="en-US" sz="1200">
                  <a:latin typeface="Courier New" pitchFamily="49" charset="0"/>
                </a:rPr>
                <a:t>         </a:t>
              </a:r>
              <a:r>
                <a:rPr lang="en-US" sz="1200" b="1">
                  <a:solidFill>
                    <a:srgbClr val="E93517"/>
                  </a:solidFill>
                  <a:latin typeface="Courier New" pitchFamily="49" charset="0"/>
                </a:rPr>
                <a:t>C</a:t>
              </a:r>
              <a:r>
                <a:rPr lang="en-US" sz="1200">
                  <a:latin typeface="Courier New" pitchFamily="49" charset="0"/>
                </a:rPr>
                <a:t>  </a:t>
              </a:r>
              <a:r>
                <a:rPr lang="en-US" sz="1200" b="1">
                  <a:solidFill>
                    <a:srgbClr val="E93517"/>
                  </a:solidFill>
                  <a:latin typeface="Courier New" pitchFamily="49" charset="0"/>
                </a:rPr>
                <a:t>A</a:t>
              </a:r>
            </a:p>
            <a:p>
              <a:r>
                <a:rPr lang="en-US" sz="1200">
                  <a:latin typeface="Courier New" pitchFamily="49" charset="0"/>
                </a:rPr>
                <a:t>ACCGCTATGT ATTTCGTACA TTACTGCCAG CCACCATGAA TATTGTACGG TACCATAAAT </a:t>
              </a:r>
            </a:p>
            <a:p>
              <a:r>
                <a:rPr lang="en-US" sz="1200">
                  <a:latin typeface="Courier New" pitchFamily="49" charset="0"/>
                </a:rPr>
                <a:t>TGGCGATACA TAAAGCATGT AATGACGGTC GGTGGTACTT ATAACATGCC ATGGTATTTA </a:t>
              </a:r>
            </a:p>
            <a:p>
              <a:r>
                <a:rPr lang="en-US" sz="1200">
                  <a:latin typeface="Courier New" pitchFamily="49" charset="0"/>
                </a:rPr>
                <a:t>      </a:t>
              </a:r>
              <a:r>
                <a:rPr lang="en-US" sz="900">
                  <a:solidFill>
                    <a:srgbClr val="3333FF"/>
                  </a:solidFill>
                  <a:latin typeface="Courier New" pitchFamily="49" charset="0"/>
                </a:rPr>
                <a:t>16090          16100          16110          16120          16130          16140</a:t>
              </a:r>
              <a:r>
                <a:rPr lang="en-US" sz="1200">
                  <a:latin typeface="Courier New" pitchFamily="49" charset="0"/>
                </a:rPr>
                <a:t> </a:t>
              </a:r>
            </a:p>
            <a:p>
              <a:r>
                <a:rPr lang="en-US" sz="1200">
                  <a:latin typeface="Courier New" pitchFamily="49" charset="0"/>
                </a:rPr>
                <a:t>                                                               </a:t>
              </a:r>
            </a:p>
            <a:p>
              <a:r>
                <a:rPr lang="en-US" sz="1200">
                  <a:latin typeface="Courier New" pitchFamily="49" charset="0"/>
                </a:rPr>
                <a:t>ACTTGACCAC CTGTAGTACA TAAAAACCCA ATCCACATCA AAACCCCCTC CCCATGCTTA </a:t>
              </a:r>
            </a:p>
            <a:p>
              <a:r>
                <a:rPr lang="en-US" sz="1200">
                  <a:latin typeface="Courier New" pitchFamily="49" charset="0"/>
                </a:rPr>
                <a:t>TGAACTGGTG GACATCATGT ATTTTTGGGT TAGGTGTAGT TTTGGGGGAG GGGTACGAAT </a:t>
              </a:r>
            </a:p>
            <a:p>
              <a:r>
                <a:rPr lang="en-US" sz="1200">
                  <a:latin typeface="Courier New" pitchFamily="49" charset="0"/>
                </a:rPr>
                <a:t>      </a:t>
              </a:r>
              <a:r>
                <a:rPr lang="en-US" sz="900">
                  <a:solidFill>
                    <a:srgbClr val="3333FF"/>
                  </a:solidFill>
                  <a:latin typeface="Courier New" pitchFamily="49" charset="0"/>
                </a:rPr>
                <a:t>16150          16160          16170          16180          16190          16200</a:t>
              </a:r>
              <a:r>
                <a:rPr lang="en-US" sz="1200">
                  <a:latin typeface="Courier New" pitchFamily="49" charset="0"/>
                </a:rPr>
                <a:t> </a:t>
              </a:r>
            </a:p>
            <a:p>
              <a:r>
                <a:rPr lang="en-US" sz="1200">
                  <a:latin typeface="Courier New" pitchFamily="49" charset="0"/>
                </a:rPr>
                <a:t>                                                                  </a:t>
              </a:r>
            </a:p>
            <a:p>
              <a:r>
                <a:rPr lang="en-US" sz="1200">
                  <a:latin typeface="Courier New" pitchFamily="49" charset="0"/>
                </a:rPr>
                <a:t>CAAGCAAGTA CAGCAATCAA CCCTCAACTA TCACACATCA ACTGCAACTC CAAAGCCACC </a:t>
              </a:r>
            </a:p>
            <a:p>
              <a:r>
                <a:rPr lang="en-US" sz="1200">
                  <a:latin typeface="Courier New" pitchFamily="49" charset="0"/>
                </a:rPr>
                <a:t>GTTCGTTCAT GTCGTTAGTT GGGAGTTGAT AGTGTGTAGT TGACGTTGAG GTTTCGGTGG </a:t>
              </a:r>
            </a:p>
            <a:p>
              <a:r>
                <a:rPr lang="en-US" sz="1200">
                  <a:latin typeface="Courier New" pitchFamily="49" charset="0"/>
                </a:rPr>
                <a:t>      </a:t>
              </a:r>
              <a:r>
                <a:rPr lang="en-US" sz="900">
                  <a:solidFill>
                    <a:srgbClr val="3333FF"/>
                  </a:solidFill>
                  <a:latin typeface="Courier New" pitchFamily="49" charset="0"/>
                </a:rPr>
                <a:t>16210          16220          16230          16240          16250          16260</a:t>
              </a:r>
              <a:r>
                <a:rPr lang="en-US" sz="1200">
                  <a:latin typeface="Courier New" pitchFamily="49" charset="0"/>
                </a:rPr>
                <a:t>  </a:t>
              </a:r>
            </a:p>
            <a:p>
              <a:r>
                <a:rPr lang="en-US" sz="1200">
                  <a:latin typeface="Courier New" pitchFamily="49" charset="0"/>
                </a:rPr>
                <a:t>                                                                 </a:t>
              </a:r>
              <a:endParaRPr lang="en-US" sz="1200" b="1">
                <a:latin typeface="Courier New" pitchFamily="49" charset="0"/>
              </a:endParaRPr>
            </a:p>
            <a:p>
              <a:r>
                <a:rPr lang="en-US" sz="1200" b="1">
                  <a:latin typeface="Courier New" pitchFamily="49" charset="0"/>
                </a:rPr>
                <a:t>         </a:t>
              </a:r>
              <a:r>
                <a:rPr lang="en-US" sz="1200" b="1">
                  <a:solidFill>
                    <a:srgbClr val="E93517"/>
                  </a:solidFill>
                  <a:latin typeface="Courier New" pitchFamily="49" charset="0"/>
                </a:rPr>
                <a:t>T</a:t>
              </a:r>
              <a:r>
                <a:rPr lang="en-US" sz="1200" b="1">
                  <a:latin typeface="Courier New" pitchFamily="49" charset="0"/>
                </a:rPr>
                <a:t>        </a:t>
              </a:r>
              <a:r>
                <a:rPr lang="en-US" sz="1200" b="1">
                  <a:solidFill>
                    <a:srgbClr val="E93517"/>
                  </a:solidFill>
                  <a:latin typeface="Courier New" pitchFamily="49" charset="0"/>
                </a:rPr>
                <a:t>T</a:t>
              </a:r>
              <a:r>
                <a:rPr lang="en-US" sz="1200" b="1">
                  <a:latin typeface="Courier New" pitchFamily="49" charset="0"/>
                </a:rPr>
                <a:t>		    	       </a:t>
              </a:r>
              <a:r>
                <a:rPr lang="en-US" sz="1200" b="1">
                  <a:solidFill>
                    <a:srgbClr val="E93517"/>
                  </a:solidFill>
                  <a:latin typeface="Courier New" pitchFamily="49" charset="0"/>
                </a:rPr>
                <a:t>C</a:t>
              </a:r>
              <a:r>
                <a:rPr lang="en-US" sz="1200" b="1">
                  <a:latin typeface="Courier New" pitchFamily="49" charset="0"/>
                </a:rPr>
                <a:t>    </a:t>
              </a:r>
              <a:r>
                <a:rPr lang="en-US" sz="1200" b="1">
                  <a:solidFill>
                    <a:srgbClr val="E93517"/>
                  </a:solidFill>
                  <a:latin typeface="Courier New" pitchFamily="49" charset="0"/>
                </a:rPr>
                <a:t>G</a:t>
              </a:r>
              <a:r>
                <a:rPr lang="en-US" sz="1200" b="1">
                  <a:latin typeface="Courier New" pitchFamily="49" charset="0"/>
                </a:rPr>
                <a:t>  </a:t>
              </a:r>
              <a:r>
                <a:rPr lang="en-US" sz="1200" b="1">
                  <a:solidFill>
                    <a:srgbClr val="E93517"/>
                  </a:solidFill>
                  <a:latin typeface="Courier New" pitchFamily="49" charset="0"/>
                </a:rPr>
                <a:t>C	</a:t>
              </a:r>
              <a:endParaRPr lang="en-US" sz="1200">
                <a:solidFill>
                  <a:srgbClr val="E93517"/>
                </a:solidFill>
                <a:latin typeface="Courier New" pitchFamily="49" charset="0"/>
              </a:endParaRPr>
            </a:p>
            <a:p>
              <a:r>
                <a:rPr lang="en-US" sz="1200">
                  <a:latin typeface="Courier New" pitchFamily="49" charset="0"/>
                </a:rPr>
                <a:t>CCTCACCCAC TAGGATACCA ACAAACCTAC CCACCCTTAA CAGTACATAG TACATAAAGC </a:t>
              </a:r>
            </a:p>
            <a:p>
              <a:r>
                <a:rPr lang="en-US" sz="1200">
                  <a:latin typeface="Courier New" pitchFamily="49" charset="0"/>
                </a:rPr>
                <a:t>GGAGTGGGTG ATCCTATGGT TGTTTGGATG GGTGGGAATT GTCATGTATC ATGTATTTCG </a:t>
              </a:r>
            </a:p>
            <a:p>
              <a:r>
                <a:rPr lang="en-US" sz="1200">
                  <a:latin typeface="Courier New" pitchFamily="49" charset="0"/>
                </a:rPr>
                <a:t>      </a:t>
              </a:r>
              <a:r>
                <a:rPr lang="en-US" sz="900">
                  <a:solidFill>
                    <a:srgbClr val="3333FF"/>
                  </a:solidFill>
                  <a:latin typeface="Courier New" pitchFamily="49" charset="0"/>
                </a:rPr>
                <a:t>16270          16280          16290          16300          16310          16320</a:t>
              </a:r>
              <a:r>
                <a:rPr lang="en-US" sz="1200">
                  <a:latin typeface="Courier New" pitchFamily="49" charset="0"/>
                </a:rPr>
                <a:t> </a:t>
              </a:r>
            </a:p>
            <a:p>
              <a:r>
                <a:rPr lang="en-US" sz="1200">
                  <a:latin typeface="Courier New" pitchFamily="49" charset="0"/>
                </a:rPr>
                <a:t>                                                                  </a:t>
              </a:r>
            </a:p>
            <a:p>
              <a:r>
                <a:rPr lang="en-US" sz="1200">
                  <a:latin typeface="Courier New" pitchFamily="49" charset="0"/>
                </a:rPr>
                <a:t>			               </a:t>
              </a:r>
              <a:r>
                <a:rPr lang="en-US" sz="1200" b="1">
                  <a:solidFill>
                    <a:srgbClr val="E93517"/>
                  </a:solidFill>
                  <a:latin typeface="Courier New" pitchFamily="49" charset="0"/>
                </a:rPr>
                <a:t>C</a:t>
              </a:r>
              <a:endParaRPr lang="en-US" sz="1200">
                <a:solidFill>
                  <a:srgbClr val="E93517"/>
                </a:solidFill>
                <a:latin typeface="Courier New" pitchFamily="49" charset="0"/>
              </a:endParaRPr>
            </a:p>
            <a:p>
              <a:r>
                <a:rPr lang="en-US" sz="1200">
                  <a:latin typeface="Courier New" pitchFamily="49" charset="0"/>
                </a:rPr>
                <a:t>CATTTACCGT ACATAGCACA TTACAGTCAA ATCCCTTCTC GTCCCCATGG ATGACCCCCC </a:t>
              </a:r>
            </a:p>
            <a:p>
              <a:r>
                <a:rPr lang="en-US" sz="1200">
                  <a:latin typeface="Courier New" pitchFamily="49" charset="0"/>
                </a:rPr>
                <a:t>GTAAATGGCA TGTATCGTGT AATGTCAGTT TAGGGAAGAG CAGGGGTACC TACTGGGGGG </a:t>
              </a:r>
            </a:p>
            <a:p>
              <a:r>
                <a:rPr lang="en-US" sz="900">
                  <a:latin typeface="Courier New" pitchFamily="49" charset="0"/>
                </a:rPr>
                <a:t>         </a:t>
              </a:r>
              <a:r>
                <a:rPr lang="en-US" sz="900">
                  <a:solidFill>
                    <a:srgbClr val="3333FF"/>
                  </a:solidFill>
                  <a:latin typeface="Courier New" pitchFamily="49" charset="0"/>
                </a:rPr>
                <a:t>16330         16340          16350          16360          16370          16380</a:t>
              </a:r>
              <a:r>
                <a:rPr lang="en-US" sz="1200">
                  <a:latin typeface="Courier New" pitchFamily="49" charset="0"/>
                </a:rPr>
                <a:t> </a:t>
              </a:r>
            </a:p>
            <a:p>
              <a:r>
                <a:rPr lang="en-US" sz="1200">
                  <a:latin typeface="Courier New" pitchFamily="49" charset="0"/>
                </a:rPr>
                <a:t>                                                                 </a:t>
              </a:r>
            </a:p>
            <a:p>
              <a:r>
                <a:rPr lang="en-US" sz="1200">
                  <a:latin typeface="Courier New" pitchFamily="49" charset="0"/>
                </a:rPr>
                <a:t>TCAGATAGGG GTCCCTTGAC CACCATCCTC CGTGAAATCA ATATCCCGCA CAAGAGTGCT </a:t>
              </a:r>
            </a:p>
            <a:p>
              <a:r>
                <a:rPr lang="en-US" sz="1200">
                  <a:latin typeface="Courier New" pitchFamily="49" charset="0"/>
                </a:rPr>
                <a:t>AGTCTATCCC CAGGGAACTG GTGGTAGGAG GCACTTTAGT TATAGGGCGT GTTCTCACGA </a:t>
              </a:r>
            </a:p>
            <a:p>
              <a:r>
                <a:rPr lang="en-US" sz="1200">
                  <a:latin typeface="Courier New" pitchFamily="49" charset="0"/>
                </a:rPr>
                <a:t>      </a:t>
              </a:r>
              <a:r>
                <a:rPr lang="en-US" sz="900">
                  <a:solidFill>
                    <a:srgbClr val="3333FF"/>
                  </a:solidFill>
                  <a:latin typeface="Courier New" pitchFamily="49" charset="0"/>
                </a:rPr>
                <a:t>16390          16400          16410          16420      	 16430          16440</a:t>
              </a:r>
              <a:r>
                <a:rPr lang="en-US" sz="900">
                  <a:latin typeface="Courier New" pitchFamily="49" charset="0"/>
                </a:rPr>
                <a:t>  </a:t>
              </a:r>
              <a:endParaRPr lang="en-US" sz="1200">
                <a:latin typeface="Courier New" pitchFamily="49" charset="0"/>
              </a:endParaRPr>
            </a:p>
          </p:txBody>
        </p:sp>
        <p:sp>
          <p:nvSpPr>
            <p:cNvPr id="9229" name="Line 11"/>
            <p:cNvSpPr>
              <a:spLocks noChangeShapeType="1"/>
            </p:cNvSpPr>
            <p:nvPr/>
          </p:nvSpPr>
          <p:spPr bwMode="auto">
            <a:xfrm>
              <a:off x="1309" y="264"/>
              <a:ext cx="1232" cy="0"/>
            </a:xfrm>
            <a:prstGeom prst="line">
              <a:avLst/>
            </a:prstGeom>
            <a:noFill/>
            <a:ln w="12700">
              <a:solidFill>
                <a:srgbClr val="008000"/>
              </a:solidFill>
              <a:round/>
              <a:headEnd type="oval" w="med" len="med"/>
              <a:tailEnd type="triangle" w="med" len="med"/>
            </a:ln>
          </p:spPr>
          <p:txBody>
            <a:bodyPr/>
            <a:lstStyle/>
            <a:p>
              <a:endParaRPr lang="en-US"/>
            </a:p>
          </p:txBody>
        </p:sp>
        <p:sp>
          <p:nvSpPr>
            <p:cNvPr id="9230" name="Text Box 12"/>
            <p:cNvSpPr txBox="1">
              <a:spLocks noChangeArrowheads="1"/>
            </p:cNvSpPr>
            <p:nvPr/>
          </p:nvSpPr>
          <p:spPr bwMode="auto">
            <a:xfrm>
              <a:off x="1444" y="146"/>
              <a:ext cx="829" cy="137"/>
            </a:xfrm>
            <a:prstGeom prst="rect">
              <a:avLst/>
            </a:prstGeom>
            <a:noFill/>
            <a:ln w="9525">
              <a:noFill/>
              <a:miter lim="800000"/>
              <a:headEnd/>
              <a:tailEnd/>
            </a:ln>
          </p:spPr>
          <p:txBody>
            <a:bodyPr/>
            <a:lstStyle/>
            <a:p>
              <a:pPr algn="ctr"/>
              <a:r>
                <a:rPr lang="en-US" sz="800" b="1">
                  <a:solidFill>
                    <a:srgbClr val="008000"/>
                  </a:solidFill>
                </a:rPr>
                <a:t>FBI A1 (L15997)</a:t>
              </a:r>
              <a:endParaRPr lang="en-US"/>
            </a:p>
          </p:txBody>
        </p:sp>
        <p:sp>
          <p:nvSpPr>
            <p:cNvPr id="9231" name="Line 13"/>
            <p:cNvSpPr>
              <a:spLocks noChangeShapeType="1"/>
            </p:cNvSpPr>
            <p:nvPr/>
          </p:nvSpPr>
          <p:spPr bwMode="auto">
            <a:xfrm>
              <a:off x="1142" y="155"/>
              <a:ext cx="1155" cy="1"/>
            </a:xfrm>
            <a:prstGeom prst="line">
              <a:avLst/>
            </a:prstGeom>
            <a:noFill/>
            <a:ln w="12700">
              <a:solidFill>
                <a:srgbClr val="660033"/>
              </a:solidFill>
              <a:round/>
              <a:headEnd type="oval" w="med" len="med"/>
              <a:tailEnd type="triangle" w="med" len="med"/>
            </a:ln>
          </p:spPr>
          <p:txBody>
            <a:bodyPr/>
            <a:lstStyle/>
            <a:p>
              <a:endParaRPr lang="en-US"/>
            </a:p>
          </p:txBody>
        </p:sp>
        <p:sp>
          <p:nvSpPr>
            <p:cNvPr id="9232" name="Text Box 14"/>
            <p:cNvSpPr txBox="1">
              <a:spLocks noChangeArrowheads="1"/>
            </p:cNvSpPr>
            <p:nvPr/>
          </p:nvSpPr>
          <p:spPr bwMode="auto">
            <a:xfrm>
              <a:off x="1294" y="37"/>
              <a:ext cx="829" cy="137"/>
            </a:xfrm>
            <a:prstGeom prst="rect">
              <a:avLst/>
            </a:prstGeom>
            <a:noFill/>
            <a:ln w="9525">
              <a:noFill/>
              <a:miter lim="800000"/>
              <a:headEnd/>
              <a:tailEnd/>
            </a:ln>
          </p:spPr>
          <p:txBody>
            <a:bodyPr/>
            <a:lstStyle/>
            <a:p>
              <a:pPr algn="ctr"/>
              <a:r>
                <a:rPr lang="en-US" sz="800" b="1">
                  <a:solidFill>
                    <a:srgbClr val="660033"/>
                  </a:solidFill>
                </a:rPr>
                <a:t>Roche (F15975)</a:t>
              </a:r>
              <a:endParaRPr lang="en-US">
                <a:solidFill>
                  <a:srgbClr val="660033"/>
                </a:solidFill>
              </a:endParaRPr>
            </a:p>
          </p:txBody>
        </p:sp>
        <p:grpSp>
          <p:nvGrpSpPr>
            <p:cNvPr id="4" name="Group 15"/>
            <p:cNvGrpSpPr>
              <a:grpSpLocks/>
            </p:cNvGrpSpPr>
            <p:nvPr/>
          </p:nvGrpSpPr>
          <p:grpSpPr bwMode="auto">
            <a:xfrm>
              <a:off x="419" y="604"/>
              <a:ext cx="465" cy="359"/>
              <a:chOff x="2703" y="4264"/>
              <a:chExt cx="1163" cy="898"/>
            </a:xfrm>
          </p:grpSpPr>
          <p:sp>
            <p:nvSpPr>
              <p:cNvPr id="9260" name="Line 16"/>
              <p:cNvSpPr>
                <a:spLocks noChangeShapeType="1"/>
              </p:cNvSpPr>
              <p:nvPr/>
            </p:nvSpPr>
            <p:spPr bwMode="auto">
              <a:xfrm>
                <a:off x="2703" y="4453"/>
                <a:ext cx="0" cy="709"/>
              </a:xfrm>
              <a:prstGeom prst="line">
                <a:avLst/>
              </a:prstGeom>
              <a:noFill/>
              <a:ln w="12700">
                <a:solidFill>
                  <a:srgbClr val="000000"/>
                </a:solidFill>
                <a:round/>
                <a:headEnd/>
                <a:tailEnd/>
              </a:ln>
            </p:spPr>
            <p:txBody>
              <a:bodyPr/>
              <a:lstStyle/>
              <a:p>
                <a:endParaRPr lang="en-US"/>
              </a:p>
            </p:txBody>
          </p:sp>
          <p:sp>
            <p:nvSpPr>
              <p:cNvPr id="9261" name="Line 17"/>
              <p:cNvSpPr>
                <a:spLocks noChangeShapeType="1"/>
              </p:cNvSpPr>
              <p:nvPr/>
            </p:nvSpPr>
            <p:spPr bwMode="auto">
              <a:xfrm>
                <a:off x="2703" y="4464"/>
                <a:ext cx="288" cy="0"/>
              </a:xfrm>
              <a:prstGeom prst="line">
                <a:avLst/>
              </a:prstGeom>
              <a:noFill/>
              <a:ln w="12700">
                <a:solidFill>
                  <a:srgbClr val="000000"/>
                </a:solidFill>
                <a:round/>
                <a:headEnd/>
                <a:tailEnd type="triangle" w="med" len="med"/>
              </a:ln>
            </p:spPr>
            <p:txBody>
              <a:bodyPr/>
              <a:lstStyle/>
              <a:p>
                <a:endParaRPr lang="en-US"/>
              </a:p>
            </p:txBody>
          </p:sp>
          <p:sp>
            <p:nvSpPr>
              <p:cNvPr id="9262" name="Text Box 18"/>
              <p:cNvSpPr txBox="1">
                <a:spLocks noChangeArrowheads="1"/>
              </p:cNvSpPr>
              <p:nvPr/>
            </p:nvSpPr>
            <p:spPr bwMode="auto">
              <a:xfrm>
                <a:off x="2881" y="4264"/>
                <a:ext cx="985" cy="410"/>
              </a:xfrm>
              <a:prstGeom prst="rect">
                <a:avLst/>
              </a:prstGeom>
              <a:noFill/>
              <a:ln w="9525">
                <a:noFill/>
                <a:miter lim="800000"/>
                <a:headEnd/>
                <a:tailEnd/>
              </a:ln>
            </p:spPr>
            <p:txBody>
              <a:bodyPr/>
              <a:lstStyle/>
              <a:p>
                <a:r>
                  <a:rPr lang="en-US" sz="1200">
                    <a:latin typeface="Arial Black" pitchFamily="34" charset="0"/>
                    <a:cs typeface="Arial" pitchFamily="34" charset="0"/>
                  </a:rPr>
                  <a:t>HV1</a:t>
                </a:r>
                <a:endParaRPr lang="en-US">
                  <a:latin typeface="Arial Black" pitchFamily="34" charset="0"/>
                  <a:cs typeface="Arial" pitchFamily="34" charset="0"/>
                </a:endParaRPr>
              </a:p>
            </p:txBody>
          </p:sp>
        </p:grpSp>
        <p:sp>
          <p:nvSpPr>
            <p:cNvPr id="9234" name="Rectangle 19"/>
            <p:cNvSpPr>
              <a:spLocks noChangeArrowheads="1"/>
            </p:cNvSpPr>
            <p:nvPr/>
          </p:nvSpPr>
          <p:spPr bwMode="auto">
            <a:xfrm>
              <a:off x="982" y="1172"/>
              <a:ext cx="67" cy="380"/>
            </a:xfrm>
            <a:prstGeom prst="rect">
              <a:avLst/>
            </a:prstGeom>
            <a:noFill/>
            <a:ln w="9525">
              <a:solidFill>
                <a:srgbClr val="660033"/>
              </a:solidFill>
              <a:miter lim="800000"/>
              <a:headEnd/>
              <a:tailEnd/>
            </a:ln>
          </p:spPr>
          <p:txBody>
            <a:bodyPr wrap="none" anchor="ctr"/>
            <a:lstStyle/>
            <a:p>
              <a:endParaRPr lang="en-US"/>
            </a:p>
          </p:txBody>
        </p:sp>
        <p:sp>
          <p:nvSpPr>
            <p:cNvPr id="9235" name="Rectangle 20"/>
            <p:cNvSpPr>
              <a:spLocks noChangeArrowheads="1"/>
            </p:cNvSpPr>
            <p:nvPr/>
          </p:nvSpPr>
          <p:spPr bwMode="auto">
            <a:xfrm>
              <a:off x="3074" y="1187"/>
              <a:ext cx="63" cy="380"/>
            </a:xfrm>
            <a:prstGeom prst="rect">
              <a:avLst/>
            </a:prstGeom>
            <a:noFill/>
            <a:ln w="9525">
              <a:solidFill>
                <a:srgbClr val="660033"/>
              </a:solidFill>
              <a:miter lim="800000"/>
              <a:headEnd/>
              <a:tailEnd/>
            </a:ln>
          </p:spPr>
          <p:txBody>
            <a:bodyPr wrap="none" anchor="ctr"/>
            <a:lstStyle/>
            <a:p>
              <a:endParaRPr lang="en-US"/>
            </a:p>
          </p:txBody>
        </p:sp>
        <p:sp>
          <p:nvSpPr>
            <p:cNvPr id="9236" name="Rectangle 21"/>
            <p:cNvSpPr>
              <a:spLocks noChangeArrowheads="1"/>
            </p:cNvSpPr>
            <p:nvPr/>
          </p:nvSpPr>
          <p:spPr bwMode="auto">
            <a:xfrm>
              <a:off x="3248" y="1175"/>
              <a:ext cx="63" cy="380"/>
            </a:xfrm>
            <a:prstGeom prst="rect">
              <a:avLst/>
            </a:prstGeom>
            <a:noFill/>
            <a:ln w="9525">
              <a:solidFill>
                <a:srgbClr val="660033"/>
              </a:solidFill>
              <a:miter lim="800000"/>
              <a:headEnd/>
              <a:tailEnd/>
            </a:ln>
          </p:spPr>
          <p:txBody>
            <a:bodyPr wrap="none" anchor="ctr"/>
            <a:lstStyle/>
            <a:p>
              <a:endParaRPr lang="en-US"/>
            </a:p>
          </p:txBody>
        </p:sp>
        <p:sp>
          <p:nvSpPr>
            <p:cNvPr id="9237" name="Text Box 22"/>
            <p:cNvSpPr txBox="1">
              <a:spLocks noChangeArrowheads="1"/>
            </p:cNvSpPr>
            <p:nvPr/>
          </p:nvSpPr>
          <p:spPr bwMode="auto">
            <a:xfrm>
              <a:off x="687" y="1152"/>
              <a:ext cx="336" cy="154"/>
            </a:xfrm>
            <a:prstGeom prst="rect">
              <a:avLst/>
            </a:prstGeom>
            <a:noFill/>
            <a:ln w="9525">
              <a:noFill/>
              <a:miter lim="800000"/>
              <a:headEnd/>
              <a:tailEnd/>
            </a:ln>
          </p:spPr>
          <p:txBody>
            <a:bodyPr wrap="none">
              <a:spAutoFit/>
            </a:bodyPr>
            <a:lstStyle/>
            <a:p>
              <a:r>
                <a:rPr lang="en-US" sz="1000" b="1">
                  <a:solidFill>
                    <a:srgbClr val="E93517"/>
                  </a:solidFill>
                </a:rPr>
                <a:t>16093</a:t>
              </a:r>
            </a:p>
          </p:txBody>
        </p:sp>
        <p:sp>
          <p:nvSpPr>
            <p:cNvPr id="9238" name="Text Box 23"/>
            <p:cNvSpPr txBox="1">
              <a:spLocks noChangeArrowheads="1"/>
            </p:cNvSpPr>
            <p:nvPr/>
          </p:nvSpPr>
          <p:spPr bwMode="auto">
            <a:xfrm>
              <a:off x="2773" y="1174"/>
              <a:ext cx="336" cy="154"/>
            </a:xfrm>
            <a:prstGeom prst="rect">
              <a:avLst/>
            </a:prstGeom>
            <a:noFill/>
            <a:ln w="9525">
              <a:noFill/>
              <a:miter lim="800000"/>
              <a:headEnd/>
              <a:tailEnd/>
            </a:ln>
          </p:spPr>
          <p:txBody>
            <a:bodyPr wrap="none">
              <a:spAutoFit/>
            </a:bodyPr>
            <a:lstStyle/>
            <a:p>
              <a:r>
                <a:rPr lang="en-US" sz="1000" b="1">
                  <a:solidFill>
                    <a:srgbClr val="E93517"/>
                  </a:solidFill>
                </a:rPr>
                <a:t>16126</a:t>
              </a:r>
            </a:p>
          </p:txBody>
        </p:sp>
        <p:sp>
          <p:nvSpPr>
            <p:cNvPr id="9239" name="Text Box 24"/>
            <p:cNvSpPr txBox="1">
              <a:spLocks noChangeArrowheads="1"/>
            </p:cNvSpPr>
            <p:nvPr/>
          </p:nvSpPr>
          <p:spPr bwMode="auto">
            <a:xfrm>
              <a:off x="3287" y="1178"/>
              <a:ext cx="336" cy="154"/>
            </a:xfrm>
            <a:prstGeom prst="rect">
              <a:avLst/>
            </a:prstGeom>
            <a:noFill/>
            <a:ln w="9525">
              <a:noFill/>
              <a:miter lim="800000"/>
              <a:headEnd/>
              <a:tailEnd/>
            </a:ln>
          </p:spPr>
          <p:txBody>
            <a:bodyPr wrap="none">
              <a:spAutoFit/>
            </a:bodyPr>
            <a:lstStyle/>
            <a:p>
              <a:r>
                <a:rPr lang="en-US" sz="1000" b="1">
                  <a:solidFill>
                    <a:srgbClr val="E93517"/>
                  </a:solidFill>
                </a:rPr>
                <a:t>16129</a:t>
              </a:r>
            </a:p>
          </p:txBody>
        </p:sp>
        <p:sp>
          <p:nvSpPr>
            <p:cNvPr id="9240" name="Line 25"/>
            <p:cNvSpPr>
              <a:spLocks noChangeShapeType="1"/>
            </p:cNvSpPr>
            <p:nvPr/>
          </p:nvSpPr>
          <p:spPr bwMode="auto">
            <a:xfrm flipH="1">
              <a:off x="882" y="4080"/>
              <a:ext cx="1188" cy="0"/>
            </a:xfrm>
            <a:prstGeom prst="line">
              <a:avLst/>
            </a:prstGeom>
            <a:noFill/>
            <a:ln w="9525">
              <a:solidFill>
                <a:srgbClr val="008000"/>
              </a:solidFill>
              <a:round/>
              <a:headEnd type="oval" w="med" len="med"/>
              <a:tailEnd type="triangle" w="med" len="med"/>
            </a:ln>
          </p:spPr>
          <p:txBody>
            <a:bodyPr/>
            <a:lstStyle/>
            <a:p>
              <a:endParaRPr lang="en-US"/>
            </a:p>
          </p:txBody>
        </p:sp>
        <p:sp>
          <p:nvSpPr>
            <p:cNvPr id="9241" name="Line 26"/>
            <p:cNvSpPr>
              <a:spLocks noChangeShapeType="1"/>
            </p:cNvSpPr>
            <p:nvPr/>
          </p:nvSpPr>
          <p:spPr bwMode="auto">
            <a:xfrm flipH="1">
              <a:off x="1520" y="4100"/>
              <a:ext cx="1075" cy="2"/>
            </a:xfrm>
            <a:prstGeom prst="line">
              <a:avLst/>
            </a:prstGeom>
            <a:noFill/>
            <a:ln w="9525">
              <a:solidFill>
                <a:srgbClr val="660033"/>
              </a:solidFill>
              <a:round/>
              <a:headEnd type="oval" w="med" len="med"/>
              <a:tailEnd type="triangle" w="med" len="med"/>
            </a:ln>
          </p:spPr>
          <p:txBody>
            <a:bodyPr/>
            <a:lstStyle/>
            <a:p>
              <a:endParaRPr lang="en-US"/>
            </a:p>
          </p:txBody>
        </p:sp>
        <p:sp>
          <p:nvSpPr>
            <p:cNvPr id="9242" name="Rectangle 27"/>
            <p:cNvSpPr>
              <a:spLocks noChangeArrowheads="1"/>
            </p:cNvSpPr>
            <p:nvPr/>
          </p:nvSpPr>
          <p:spPr bwMode="auto">
            <a:xfrm>
              <a:off x="2964" y="1674"/>
              <a:ext cx="645" cy="337"/>
            </a:xfrm>
            <a:prstGeom prst="rect">
              <a:avLst/>
            </a:prstGeom>
            <a:noFill/>
            <a:ln w="9525">
              <a:solidFill>
                <a:schemeClr val="tx1"/>
              </a:solidFill>
              <a:prstDash val="dash"/>
              <a:miter lim="800000"/>
              <a:headEnd/>
              <a:tailEnd/>
            </a:ln>
          </p:spPr>
          <p:txBody>
            <a:bodyPr wrap="none" anchor="ctr"/>
            <a:lstStyle/>
            <a:p>
              <a:endParaRPr lang="en-US"/>
            </a:p>
          </p:txBody>
        </p:sp>
        <p:sp>
          <p:nvSpPr>
            <p:cNvPr id="9243" name="Text Box 28"/>
            <p:cNvSpPr txBox="1">
              <a:spLocks noChangeArrowheads="1"/>
            </p:cNvSpPr>
            <p:nvPr/>
          </p:nvSpPr>
          <p:spPr bwMode="auto">
            <a:xfrm>
              <a:off x="2967" y="1658"/>
              <a:ext cx="638" cy="154"/>
            </a:xfrm>
            <a:prstGeom prst="rect">
              <a:avLst/>
            </a:prstGeom>
            <a:noFill/>
            <a:ln w="9525">
              <a:noFill/>
              <a:miter lim="800000"/>
              <a:headEnd/>
              <a:tailEnd/>
            </a:ln>
          </p:spPr>
          <p:txBody>
            <a:bodyPr>
              <a:spAutoFit/>
            </a:bodyPr>
            <a:lstStyle/>
            <a:p>
              <a:pPr algn="ctr"/>
              <a:r>
                <a:rPr lang="en-US" sz="1000" i="1"/>
                <a:t>HVI C-stretch</a:t>
              </a:r>
            </a:p>
          </p:txBody>
        </p:sp>
        <p:sp>
          <p:nvSpPr>
            <p:cNvPr id="9244" name="Rectangle 29"/>
            <p:cNvSpPr>
              <a:spLocks noChangeArrowheads="1"/>
            </p:cNvSpPr>
            <p:nvPr/>
          </p:nvSpPr>
          <p:spPr bwMode="auto">
            <a:xfrm>
              <a:off x="752" y="2670"/>
              <a:ext cx="67" cy="380"/>
            </a:xfrm>
            <a:prstGeom prst="rect">
              <a:avLst/>
            </a:prstGeom>
            <a:noFill/>
            <a:ln w="9525">
              <a:solidFill>
                <a:srgbClr val="660033"/>
              </a:solidFill>
              <a:miter lim="800000"/>
              <a:headEnd/>
              <a:tailEnd/>
            </a:ln>
          </p:spPr>
          <p:txBody>
            <a:bodyPr wrap="none" anchor="ctr"/>
            <a:lstStyle/>
            <a:p>
              <a:endParaRPr lang="en-US"/>
            </a:p>
          </p:txBody>
        </p:sp>
        <p:sp>
          <p:nvSpPr>
            <p:cNvPr id="9245" name="Text Box 30"/>
            <p:cNvSpPr txBox="1">
              <a:spLocks noChangeArrowheads="1"/>
            </p:cNvSpPr>
            <p:nvPr/>
          </p:nvSpPr>
          <p:spPr bwMode="auto">
            <a:xfrm>
              <a:off x="2933" y="1047"/>
              <a:ext cx="462" cy="154"/>
            </a:xfrm>
            <a:prstGeom prst="rect">
              <a:avLst/>
            </a:prstGeom>
            <a:noFill/>
            <a:ln w="9525">
              <a:noFill/>
              <a:miter lim="800000"/>
              <a:headEnd/>
              <a:tailEnd/>
            </a:ln>
          </p:spPr>
          <p:txBody>
            <a:bodyPr wrap="none">
              <a:spAutoFit/>
            </a:bodyPr>
            <a:lstStyle/>
            <a:p>
              <a:r>
                <a:rPr lang="en-US" sz="1000" b="1">
                  <a:solidFill>
                    <a:srgbClr val="660033"/>
                  </a:solidFill>
                </a:rPr>
                <a:t>Roche IA</a:t>
              </a:r>
            </a:p>
          </p:txBody>
        </p:sp>
        <p:sp>
          <p:nvSpPr>
            <p:cNvPr id="9246" name="Rectangle 31"/>
            <p:cNvSpPr>
              <a:spLocks noChangeArrowheads="1"/>
            </p:cNvSpPr>
            <p:nvPr/>
          </p:nvSpPr>
          <p:spPr bwMode="auto">
            <a:xfrm>
              <a:off x="2837" y="3241"/>
              <a:ext cx="67" cy="380"/>
            </a:xfrm>
            <a:prstGeom prst="rect">
              <a:avLst/>
            </a:prstGeom>
            <a:noFill/>
            <a:ln w="9525">
              <a:solidFill>
                <a:srgbClr val="660033"/>
              </a:solidFill>
              <a:miter lim="800000"/>
              <a:headEnd/>
              <a:tailEnd/>
            </a:ln>
          </p:spPr>
          <p:txBody>
            <a:bodyPr wrap="none" anchor="ctr"/>
            <a:lstStyle/>
            <a:p>
              <a:endParaRPr lang="en-US"/>
            </a:p>
          </p:txBody>
        </p:sp>
        <p:sp>
          <p:nvSpPr>
            <p:cNvPr id="9247" name="Rectangle 32"/>
            <p:cNvSpPr>
              <a:spLocks noChangeArrowheads="1"/>
            </p:cNvSpPr>
            <p:nvPr/>
          </p:nvSpPr>
          <p:spPr bwMode="auto">
            <a:xfrm>
              <a:off x="3414" y="2672"/>
              <a:ext cx="67" cy="380"/>
            </a:xfrm>
            <a:prstGeom prst="rect">
              <a:avLst/>
            </a:prstGeom>
            <a:noFill/>
            <a:ln w="9525">
              <a:solidFill>
                <a:srgbClr val="660033"/>
              </a:solidFill>
              <a:miter lim="800000"/>
              <a:headEnd/>
              <a:tailEnd/>
            </a:ln>
          </p:spPr>
          <p:txBody>
            <a:bodyPr wrap="none" anchor="ctr"/>
            <a:lstStyle/>
            <a:p>
              <a:endParaRPr lang="en-US"/>
            </a:p>
          </p:txBody>
        </p:sp>
        <p:sp>
          <p:nvSpPr>
            <p:cNvPr id="9248" name="Rectangle 33"/>
            <p:cNvSpPr>
              <a:spLocks noChangeArrowheads="1"/>
            </p:cNvSpPr>
            <p:nvPr/>
          </p:nvSpPr>
          <p:spPr bwMode="auto">
            <a:xfrm>
              <a:off x="3237" y="2666"/>
              <a:ext cx="67" cy="380"/>
            </a:xfrm>
            <a:prstGeom prst="rect">
              <a:avLst/>
            </a:prstGeom>
            <a:noFill/>
            <a:ln w="9525">
              <a:solidFill>
                <a:srgbClr val="660033"/>
              </a:solidFill>
              <a:miter lim="800000"/>
              <a:headEnd/>
              <a:tailEnd/>
            </a:ln>
          </p:spPr>
          <p:txBody>
            <a:bodyPr wrap="none" anchor="ctr"/>
            <a:lstStyle/>
            <a:p>
              <a:endParaRPr lang="en-US"/>
            </a:p>
          </p:txBody>
        </p:sp>
        <p:sp>
          <p:nvSpPr>
            <p:cNvPr id="9249" name="Rectangle 34"/>
            <p:cNvSpPr>
              <a:spLocks noChangeArrowheads="1"/>
            </p:cNvSpPr>
            <p:nvPr/>
          </p:nvSpPr>
          <p:spPr bwMode="auto">
            <a:xfrm>
              <a:off x="2950" y="2669"/>
              <a:ext cx="67" cy="380"/>
            </a:xfrm>
            <a:prstGeom prst="rect">
              <a:avLst/>
            </a:prstGeom>
            <a:noFill/>
            <a:ln w="9525">
              <a:solidFill>
                <a:srgbClr val="660033"/>
              </a:solidFill>
              <a:miter lim="800000"/>
              <a:headEnd/>
              <a:tailEnd/>
            </a:ln>
          </p:spPr>
          <p:txBody>
            <a:bodyPr wrap="none" anchor="ctr"/>
            <a:lstStyle/>
            <a:p>
              <a:endParaRPr lang="en-US"/>
            </a:p>
          </p:txBody>
        </p:sp>
        <p:sp>
          <p:nvSpPr>
            <p:cNvPr id="9250" name="Rectangle 35"/>
            <p:cNvSpPr>
              <a:spLocks noChangeArrowheads="1"/>
            </p:cNvSpPr>
            <p:nvPr/>
          </p:nvSpPr>
          <p:spPr bwMode="auto">
            <a:xfrm>
              <a:off x="1269" y="2676"/>
              <a:ext cx="67" cy="380"/>
            </a:xfrm>
            <a:prstGeom prst="rect">
              <a:avLst/>
            </a:prstGeom>
            <a:noFill/>
            <a:ln w="9525">
              <a:solidFill>
                <a:srgbClr val="660033"/>
              </a:solidFill>
              <a:miter lim="800000"/>
              <a:headEnd/>
              <a:tailEnd/>
            </a:ln>
          </p:spPr>
          <p:txBody>
            <a:bodyPr wrap="none" anchor="ctr"/>
            <a:lstStyle/>
            <a:p>
              <a:endParaRPr lang="en-US"/>
            </a:p>
          </p:txBody>
        </p:sp>
        <p:sp>
          <p:nvSpPr>
            <p:cNvPr id="9251" name="Text Box 36"/>
            <p:cNvSpPr txBox="1">
              <a:spLocks noChangeArrowheads="1"/>
            </p:cNvSpPr>
            <p:nvPr/>
          </p:nvSpPr>
          <p:spPr bwMode="auto">
            <a:xfrm>
              <a:off x="2631" y="3117"/>
              <a:ext cx="462" cy="154"/>
            </a:xfrm>
            <a:prstGeom prst="rect">
              <a:avLst/>
            </a:prstGeom>
            <a:noFill/>
            <a:ln w="9525">
              <a:noFill/>
              <a:miter lim="800000"/>
              <a:headEnd/>
              <a:tailEnd/>
            </a:ln>
          </p:spPr>
          <p:txBody>
            <a:bodyPr wrap="none">
              <a:spAutoFit/>
            </a:bodyPr>
            <a:lstStyle/>
            <a:p>
              <a:r>
                <a:rPr lang="en-US" sz="1000" b="1">
                  <a:solidFill>
                    <a:srgbClr val="660033"/>
                  </a:solidFill>
                </a:rPr>
                <a:t>Roche ID</a:t>
              </a:r>
            </a:p>
          </p:txBody>
        </p:sp>
        <p:sp>
          <p:nvSpPr>
            <p:cNvPr id="9252" name="Text Box 37"/>
            <p:cNvSpPr txBox="1">
              <a:spLocks noChangeArrowheads="1"/>
            </p:cNvSpPr>
            <p:nvPr/>
          </p:nvSpPr>
          <p:spPr bwMode="auto">
            <a:xfrm>
              <a:off x="3036" y="2538"/>
              <a:ext cx="462" cy="154"/>
            </a:xfrm>
            <a:prstGeom prst="rect">
              <a:avLst/>
            </a:prstGeom>
            <a:noFill/>
            <a:ln w="9525">
              <a:noFill/>
              <a:miter lim="800000"/>
              <a:headEnd/>
              <a:tailEnd/>
            </a:ln>
          </p:spPr>
          <p:txBody>
            <a:bodyPr wrap="none">
              <a:spAutoFit/>
            </a:bodyPr>
            <a:lstStyle/>
            <a:p>
              <a:r>
                <a:rPr lang="en-US" sz="1000" b="1">
                  <a:solidFill>
                    <a:srgbClr val="660033"/>
                  </a:solidFill>
                </a:rPr>
                <a:t>Roche IC</a:t>
              </a:r>
            </a:p>
          </p:txBody>
        </p:sp>
        <p:sp>
          <p:nvSpPr>
            <p:cNvPr id="9253" name="Text Box 38"/>
            <p:cNvSpPr txBox="1">
              <a:spLocks noChangeArrowheads="1"/>
            </p:cNvSpPr>
            <p:nvPr/>
          </p:nvSpPr>
          <p:spPr bwMode="auto">
            <a:xfrm>
              <a:off x="804" y="2550"/>
              <a:ext cx="457" cy="154"/>
            </a:xfrm>
            <a:prstGeom prst="rect">
              <a:avLst/>
            </a:prstGeom>
            <a:noFill/>
            <a:ln w="9525">
              <a:noFill/>
              <a:miter lim="800000"/>
              <a:headEnd/>
              <a:tailEnd/>
            </a:ln>
          </p:spPr>
          <p:txBody>
            <a:bodyPr wrap="none">
              <a:spAutoFit/>
            </a:bodyPr>
            <a:lstStyle/>
            <a:p>
              <a:r>
                <a:rPr lang="en-US" sz="1000" b="1">
                  <a:solidFill>
                    <a:srgbClr val="660033"/>
                  </a:solidFill>
                </a:rPr>
                <a:t>Roche IE</a:t>
              </a:r>
            </a:p>
          </p:txBody>
        </p:sp>
        <p:grpSp>
          <p:nvGrpSpPr>
            <p:cNvPr id="5" name="Group 39"/>
            <p:cNvGrpSpPr>
              <a:grpSpLocks/>
            </p:cNvGrpSpPr>
            <p:nvPr/>
          </p:nvGrpSpPr>
          <p:grpSpPr bwMode="auto">
            <a:xfrm>
              <a:off x="2974" y="3250"/>
              <a:ext cx="454" cy="364"/>
              <a:chOff x="7940" y="9500"/>
              <a:chExt cx="1135" cy="909"/>
            </a:xfrm>
          </p:grpSpPr>
          <p:sp>
            <p:nvSpPr>
              <p:cNvPr id="9257" name="Line 40"/>
              <p:cNvSpPr>
                <a:spLocks noChangeShapeType="1"/>
              </p:cNvSpPr>
              <p:nvPr/>
            </p:nvSpPr>
            <p:spPr bwMode="auto">
              <a:xfrm>
                <a:off x="8226" y="9700"/>
                <a:ext cx="0" cy="709"/>
              </a:xfrm>
              <a:prstGeom prst="line">
                <a:avLst/>
              </a:prstGeom>
              <a:noFill/>
              <a:ln w="12700">
                <a:solidFill>
                  <a:srgbClr val="000000"/>
                </a:solidFill>
                <a:round/>
                <a:headEnd/>
                <a:tailEnd/>
              </a:ln>
            </p:spPr>
            <p:txBody>
              <a:bodyPr/>
              <a:lstStyle/>
              <a:p>
                <a:endParaRPr lang="en-US"/>
              </a:p>
            </p:txBody>
          </p:sp>
          <p:sp>
            <p:nvSpPr>
              <p:cNvPr id="9258" name="Line 41"/>
              <p:cNvSpPr>
                <a:spLocks noChangeShapeType="1"/>
              </p:cNvSpPr>
              <p:nvPr/>
            </p:nvSpPr>
            <p:spPr bwMode="auto">
              <a:xfrm>
                <a:off x="7940" y="9711"/>
                <a:ext cx="288" cy="0"/>
              </a:xfrm>
              <a:prstGeom prst="line">
                <a:avLst/>
              </a:prstGeom>
              <a:noFill/>
              <a:ln w="12700">
                <a:solidFill>
                  <a:srgbClr val="000000"/>
                </a:solidFill>
                <a:round/>
                <a:headEnd type="triangle" w="med" len="med"/>
                <a:tailEnd/>
              </a:ln>
            </p:spPr>
            <p:txBody>
              <a:bodyPr/>
              <a:lstStyle/>
              <a:p>
                <a:endParaRPr lang="en-US"/>
              </a:p>
            </p:txBody>
          </p:sp>
          <p:sp>
            <p:nvSpPr>
              <p:cNvPr id="9259" name="Text Box 42"/>
              <p:cNvSpPr txBox="1">
                <a:spLocks noChangeArrowheads="1"/>
              </p:cNvSpPr>
              <p:nvPr/>
            </p:nvSpPr>
            <p:spPr bwMode="auto">
              <a:xfrm>
                <a:off x="8140" y="9500"/>
                <a:ext cx="935" cy="514"/>
              </a:xfrm>
              <a:prstGeom prst="rect">
                <a:avLst/>
              </a:prstGeom>
              <a:noFill/>
              <a:ln w="9525">
                <a:noFill/>
                <a:miter lim="800000"/>
                <a:headEnd/>
                <a:tailEnd/>
              </a:ln>
            </p:spPr>
            <p:txBody>
              <a:bodyPr/>
              <a:lstStyle/>
              <a:p>
                <a:r>
                  <a:rPr lang="en-US" sz="1200">
                    <a:latin typeface="Arial Black" pitchFamily="34" charset="0"/>
                  </a:rPr>
                  <a:t>HV1</a:t>
                </a:r>
                <a:endParaRPr lang="en-US">
                  <a:latin typeface="Arial Black" pitchFamily="34" charset="0"/>
                </a:endParaRPr>
              </a:p>
            </p:txBody>
          </p:sp>
        </p:grpSp>
        <p:sp>
          <p:nvSpPr>
            <p:cNvPr id="9255" name="Text Box 43"/>
            <p:cNvSpPr txBox="1">
              <a:spLocks noChangeArrowheads="1"/>
            </p:cNvSpPr>
            <p:nvPr/>
          </p:nvSpPr>
          <p:spPr bwMode="auto">
            <a:xfrm>
              <a:off x="804" y="4142"/>
              <a:ext cx="829" cy="137"/>
            </a:xfrm>
            <a:prstGeom prst="rect">
              <a:avLst/>
            </a:prstGeom>
            <a:noFill/>
            <a:ln w="9525">
              <a:noFill/>
              <a:miter lim="800000"/>
              <a:headEnd/>
              <a:tailEnd/>
            </a:ln>
          </p:spPr>
          <p:txBody>
            <a:bodyPr/>
            <a:lstStyle/>
            <a:p>
              <a:pPr algn="ctr"/>
              <a:r>
                <a:rPr lang="en-US" sz="800" b="1">
                  <a:solidFill>
                    <a:srgbClr val="008000"/>
                  </a:solidFill>
                </a:rPr>
                <a:t>FBI B1 (H16391)</a:t>
              </a:r>
              <a:endParaRPr lang="en-US"/>
            </a:p>
          </p:txBody>
        </p:sp>
        <p:sp>
          <p:nvSpPr>
            <p:cNvPr id="9256" name="Text Box 44"/>
            <p:cNvSpPr txBox="1">
              <a:spLocks noChangeArrowheads="1"/>
            </p:cNvSpPr>
            <p:nvPr/>
          </p:nvSpPr>
          <p:spPr bwMode="auto">
            <a:xfrm>
              <a:off x="1906" y="4128"/>
              <a:ext cx="829" cy="137"/>
            </a:xfrm>
            <a:prstGeom prst="rect">
              <a:avLst/>
            </a:prstGeom>
            <a:noFill/>
            <a:ln w="9525">
              <a:noFill/>
              <a:miter lim="800000"/>
              <a:headEnd/>
              <a:tailEnd/>
            </a:ln>
          </p:spPr>
          <p:txBody>
            <a:bodyPr/>
            <a:lstStyle/>
            <a:p>
              <a:pPr algn="ctr"/>
              <a:r>
                <a:rPr lang="en-US" sz="800" b="1">
                  <a:solidFill>
                    <a:srgbClr val="660033"/>
                  </a:solidFill>
                </a:rPr>
                <a:t>Roche (R16418)</a:t>
              </a:r>
              <a:endParaRPr lang="en-US">
                <a:solidFill>
                  <a:srgbClr val="660033"/>
                </a:solidFill>
              </a:endParaRPr>
            </a:p>
          </p:txBody>
        </p:sp>
      </p:grpSp>
      <p:sp>
        <p:nvSpPr>
          <p:cNvPr id="9220" name="Text Box 45"/>
          <p:cNvSpPr txBox="1">
            <a:spLocks noChangeArrowheads="1"/>
          </p:cNvSpPr>
          <p:nvPr/>
        </p:nvSpPr>
        <p:spPr bwMode="auto">
          <a:xfrm>
            <a:off x="9302750" y="254000"/>
            <a:ext cx="2508250" cy="366713"/>
          </a:xfrm>
          <a:prstGeom prst="rect">
            <a:avLst/>
          </a:prstGeom>
          <a:noFill/>
          <a:ln w="9525">
            <a:noFill/>
            <a:miter lim="800000"/>
            <a:headEnd/>
            <a:tailEnd/>
          </a:ln>
        </p:spPr>
        <p:txBody>
          <a:bodyPr wrap="none">
            <a:spAutoFit/>
          </a:bodyPr>
          <a:lstStyle/>
          <a:p>
            <a:r>
              <a:rPr lang="en-US" u="sng"/>
              <a:t>Hypervariable Region I</a:t>
            </a:r>
          </a:p>
        </p:txBody>
      </p:sp>
      <p:sp>
        <p:nvSpPr>
          <p:cNvPr id="9221" name="Text Box 46"/>
          <p:cNvSpPr txBox="1">
            <a:spLocks noChangeArrowheads="1"/>
          </p:cNvSpPr>
          <p:nvPr/>
        </p:nvSpPr>
        <p:spPr bwMode="auto">
          <a:xfrm>
            <a:off x="9721850" y="615950"/>
            <a:ext cx="1530350" cy="366713"/>
          </a:xfrm>
          <a:prstGeom prst="rect">
            <a:avLst/>
          </a:prstGeom>
          <a:noFill/>
          <a:ln w="9525">
            <a:noFill/>
            <a:miter lim="800000"/>
            <a:headEnd/>
            <a:tailEnd/>
          </a:ln>
        </p:spPr>
        <p:txBody>
          <a:bodyPr wrap="none">
            <a:spAutoFit/>
          </a:bodyPr>
          <a:lstStyle/>
          <a:p>
            <a:r>
              <a:rPr lang="en-US"/>
              <a:t>16024-16365</a:t>
            </a:r>
          </a:p>
        </p:txBody>
      </p:sp>
      <p:sp>
        <p:nvSpPr>
          <p:cNvPr id="9222" name="Text Box 47"/>
          <p:cNvSpPr txBox="1">
            <a:spLocks noChangeArrowheads="1"/>
          </p:cNvSpPr>
          <p:nvPr/>
        </p:nvSpPr>
        <p:spPr bwMode="auto">
          <a:xfrm>
            <a:off x="9631363" y="1089025"/>
            <a:ext cx="2027237" cy="336550"/>
          </a:xfrm>
          <a:prstGeom prst="rect">
            <a:avLst/>
          </a:prstGeom>
          <a:noFill/>
          <a:ln w="9525">
            <a:noFill/>
            <a:miter lim="800000"/>
            <a:headEnd/>
            <a:tailEnd/>
          </a:ln>
        </p:spPr>
        <p:txBody>
          <a:bodyPr>
            <a:spAutoFit/>
          </a:bodyPr>
          <a:lstStyle/>
          <a:p>
            <a:pPr algn="ctr"/>
            <a:r>
              <a:rPr lang="en-US" sz="1600" i="1">
                <a:solidFill>
                  <a:schemeClr val="accent2"/>
                </a:solidFill>
              </a:rPr>
              <a:t>342 bp examined</a:t>
            </a:r>
          </a:p>
        </p:txBody>
      </p:sp>
      <p:grpSp>
        <p:nvGrpSpPr>
          <p:cNvPr id="6" name="Group 48"/>
          <p:cNvGrpSpPr>
            <a:grpSpLocks/>
          </p:cNvGrpSpPr>
          <p:nvPr/>
        </p:nvGrpSpPr>
        <p:grpSpPr bwMode="auto">
          <a:xfrm>
            <a:off x="9947275" y="1795463"/>
            <a:ext cx="1312863" cy="3162300"/>
            <a:chOff x="4445" y="1131"/>
            <a:chExt cx="827" cy="1992"/>
          </a:xfrm>
        </p:grpSpPr>
        <p:sp>
          <p:nvSpPr>
            <p:cNvPr id="9226" name="Text Box 49"/>
            <p:cNvSpPr txBox="1">
              <a:spLocks noChangeArrowheads="1"/>
            </p:cNvSpPr>
            <p:nvPr/>
          </p:nvSpPr>
          <p:spPr bwMode="auto">
            <a:xfrm>
              <a:off x="4445" y="1131"/>
              <a:ext cx="827" cy="1598"/>
            </a:xfrm>
            <a:prstGeom prst="rect">
              <a:avLst/>
            </a:prstGeom>
            <a:noFill/>
            <a:ln w="9525">
              <a:noFill/>
              <a:miter lim="800000"/>
              <a:headEnd/>
              <a:tailEnd/>
            </a:ln>
          </p:spPr>
          <p:txBody>
            <a:bodyPr wrap="none">
              <a:spAutoFit/>
            </a:bodyPr>
            <a:lstStyle/>
            <a:p>
              <a:pPr algn="ctr"/>
              <a:r>
                <a:rPr lang="en-US" sz="1600" u="sng"/>
                <a:t>SSO Probes</a:t>
              </a:r>
              <a:endParaRPr lang="en-US" sz="1600"/>
            </a:p>
            <a:p>
              <a:pPr algn="ctr"/>
              <a:r>
                <a:rPr lang="en-US" sz="1600"/>
                <a:t>16093</a:t>
              </a:r>
            </a:p>
            <a:p>
              <a:pPr algn="ctr"/>
              <a:r>
                <a:rPr lang="en-US" sz="1600"/>
                <a:t>16126</a:t>
              </a:r>
            </a:p>
            <a:p>
              <a:pPr algn="ctr"/>
              <a:r>
                <a:rPr lang="en-US" sz="1600"/>
                <a:t>16129</a:t>
              </a:r>
            </a:p>
            <a:p>
              <a:pPr algn="ctr"/>
              <a:r>
                <a:rPr lang="en-US" sz="1600"/>
                <a:t>16270</a:t>
              </a:r>
            </a:p>
            <a:p>
              <a:pPr algn="ctr"/>
              <a:r>
                <a:rPr lang="en-US" sz="1600"/>
                <a:t>16278</a:t>
              </a:r>
            </a:p>
            <a:p>
              <a:pPr algn="ctr"/>
              <a:r>
                <a:rPr lang="en-US" sz="1600"/>
                <a:t>16304</a:t>
              </a:r>
            </a:p>
            <a:p>
              <a:pPr algn="ctr"/>
              <a:r>
                <a:rPr lang="en-US" sz="1600"/>
                <a:t>16309</a:t>
              </a:r>
            </a:p>
            <a:p>
              <a:pPr algn="ctr"/>
              <a:r>
                <a:rPr lang="en-US" sz="1600"/>
                <a:t>16311</a:t>
              </a:r>
            </a:p>
            <a:p>
              <a:pPr algn="ctr"/>
              <a:r>
                <a:rPr lang="en-US" sz="1600"/>
                <a:t>16362</a:t>
              </a:r>
            </a:p>
          </p:txBody>
        </p:sp>
        <p:sp>
          <p:nvSpPr>
            <p:cNvPr id="9227" name="Text Box 50"/>
            <p:cNvSpPr txBox="1">
              <a:spLocks noChangeArrowheads="1"/>
            </p:cNvSpPr>
            <p:nvPr/>
          </p:nvSpPr>
          <p:spPr bwMode="auto">
            <a:xfrm>
              <a:off x="4481" y="2757"/>
              <a:ext cx="785" cy="366"/>
            </a:xfrm>
            <a:prstGeom prst="rect">
              <a:avLst/>
            </a:prstGeom>
            <a:solidFill>
              <a:srgbClr val="FFFF00"/>
            </a:solidFill>
            <a:ln w="9525">
              <a:noFill/>
              <a:miter lim="800000"/>
              <a:headEnd/>
              <a:tailEnd/>
            </a:ln>
          </p:spPr>
          <p:txBody>
            <a:bodyPr>
              <a:spAutoFit/>
            </a:bodyPr>
            <a:lstStyle/>
            <a:p>
              <a:pPr algn="ctr"/>
              <a:r>
                <a:rPr lang="en-US" sz="1600">
                  <a:solidFill>
                    <a:schemeClr val="accent2"/>
                  </a:solidFill>
                </a:rPr>
                <a:t>Only 9 sites examined</a:t>
              </a:r>
            </a:p>
          </p:txBody>
        </p:sp>
      </p:grpSp>
      <p:sp>
        <p:nvSpPr>
          <p:cNvPr id="9224" name="Rectangle 50"/>
          <p:cNvSpPr>
            <a:spLocks noChangeArrowheads="1"/>
          </p:cNvSpPr>
          <p:nvPr/>
        </p:nvSpPr>
        <p:spPr bwMode="auto">
          <a:xfrm>
            <a:off x="1600200" y="1524000"/>
            <a:ext cx="609600" cy="276225"/>
          </a:xfrm>
          <a:prstGeom prst="rect">
            <a:avLst/>
          </a:prstGeom>
          <a:noFill/>
          <a:ln w="9525">
            <a:noFill/>
            <a:miter lim="800000"/>
            <a:headEnd/>
            <a:tailEnd/>
          </a:ln>
        </p:spPr>
        <p:txBody>
          <a:bodyPr wrap="none">
            <a:spAutoFit/>
          </a:bodyPr>
          <a:lstStyle/>
          <a:p>
            <a:r>
              <a:rPr lang="en-US" sz="1200" b="1"/>
              <a:t>16024</a:t>
            </a:r>
          </a:p>
        </p:txBody>
      </p:sp>
      <p:sp>
        <p:nvSpPr>
          <p:cNvPr id="9225" name="Rectangle 51"/>
          <p:cNvSpPr>
            <a:spLocks noChangeArrowheads="1"/>
          </p:cNvSpPr>
          <p:nvPr/>
        </p:nvSpPr>
        <p:spPr bwMode="auto">
          <a:xfrm>
            <a:off x="5715000" y="5743575"/>
            <a:ext cx="609600" cy="276225"/>
          </a:xfrm>
          <a:prstGeom prst="rect">
            <a:avLst/>
          </a:prstGeom>
          <a:noFill/>
          <a:ln w="9525">
            <a:noFill/>
            <a:miter lim="800000"/>
            <a:headEnd/>
            <a:tailEnd/>
          </a:ln>
        </p:spPr>
        <p:txBody>
          <a:bodyPr wrap="none">
            <a:spAutoFit/>
          </a:bodyPr>
          <a:lstStyle/>
          <a:p>
            <a:r>
              <a:rPr lang="en-US" sz="1200" b="1"/>
              <a:t>16365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1555750" y="1128713"/>
            <a:ext cx="6111875" cy="4059237"/>
            <a:chOff x="198" y="711"/>
            <a:chExt cx="3850" cy="2557"/>
          </a:xfrm>
        </p:grpSpPr>
        <p:sp>
          <p:nvSpPr>
            <p:cNvPr id="10295" name="Rectangle 1027"/>
            <p:cNvSpPr>
              <a:spLocks noChangeArrowheads="1"/>
            </p:cNvSpPr>
            <p:nvPr/>
          </p:nvSpPr>
          <p:spPr bwMode="auto">
            <a:xfrm>
              <a:off x="965" y="711"/>
              <a:ext cx="3083" cy="420"/>
            </a:xfrm>
            <a:prstGeom prst="rect">
              <a:avLst/>
            </a:prstGeom>
            <a:solidFill>
              <a:srgbClr val="FFFF99"/>
            </a:solidFill>
            <a:ln w="9525">
              <a:solidFill>
                <a:srgbClr val="FFFF00"/>
              </a:solidFill>
              <a:miter lim="800000"/>
              <a:headEnd/>
              <a:tailEnd/>
            </a:ln>
          </p:spPr>
          <p:txBody>
            <a:bodyPr wrap="none" anchor="ctr"/>
            <a:lstStyle/>
            <a:p>
              <a:endParaRPr lang="en-US"/>
            </a:p>
          </p:txBody>
        </p:sp>
        <p:sp>
          <p:nvSpPr>
            <p:cNvPr id="10296" name="Rectangle 1028"/>
            <p:cNvSpPr>
              <a:spLocks noChangeArrowheads="1"/>
            </p:cNvSpPr>
            <p:nvPr/>
          </p:nvSpPr>
          <p:spPr bwMode="auto">
            <a:xfrm>
              <a:off x="198" y="1228"/>
              <a:ext cx="3834" cy="472"/>
            </a:xfrm>
            <a:prstGeom prst="rect">
              <a:avLst/>
            </a:prstGeom>
            <a:solidFill>
              <a:srgbClr val="FFFF99"/>
            </a:solidFill>
            <a:ln w="9525">
              <a:solidFill>
                <a:srgbClr val="FFFF00"/>
              </a:solidFill>
              <a:miter lim="800000"/>
              <a:headEnd/>
              <a:tailEnd/>
            </a:ln>
          </p:spPr>
          <p:txBody>
            <a:bodyPr wrap="none" anchor="ctr"/>
            <a:lstStyle/>
            <a:p>
              <a:endParaRPr lang="en-US"/>
            </a:p>
          </p:txBody>
        </p:sp>
        <p:sp>
          <p:nvSpPr>
            <p:cNvPr id="10297" name="Rectangle 1029"/>
            <p:cNvSpPr>
              <a:spLocks noChangeArrowheads="1"/>
            </p:cNvSpPr>
            <p:nvPr/>
          </p:nvSpPr>
          <p:spPr bwMode="auto">
            <a:xfrm>
              <a:off x="208" y="1789"/>
              <a:ext cx="3834" cy="485"/>
            </a:xfrm>
            <a:prstGeom prst="rect">
              <a:avLst/>
            </a:prstGeom>
            <a:solidFill>
              <a:srgbClr val="FFFF99"/>
            </a:solidFill>
            <a:ln w="9525">
              <a:solidFill>
                <a:srgbClr val="FFFF00"/>
              </a:solidFill>
              <a:miter lim="800000"/>
              <a:headEnd/>
              <a:tailEnd/>
            </a:ln>
          </p:spPr>
          <p:txBody>
            <a:bodyPr wrap="none" anchor="ctr"/>
            <a:lstStyle/>
            <a:p>
              <a:endParaRPr lang="en-US"/>
            </a:p>
          </p:txBody>
        </p:sp>
        <p:sp>
          <p:nvSpPr>
            <p:cNvPr id="10298" name="Rectangle 1030"/>
            <p:cNvSpPr>
              <a:spLocks noChangeArrowheads="1"/>
            </p:cNvSpPr>
            <p:nvPr/>
          </p:nvSpPr>
          <p:spPr bwMode="auto">
            <a:xfrm>
              <a:off x="214" y="2377"/>
              <a:ext cx="3834" cy="441"/>
            </a:xfrm>
            <a:prstGeom prst="rect">
              <a:avLst/>
            </a:prstGeom>
            <a:solidFill>
              <a:srgbClr val="FFFF99"/>
            </a:solidFill>
            <a:ln w="9525">
              <a:solidFill>
                <a:srgbClr val="FFFF00"/>
              </a:solidFill>
              <a:miter lim="800000"/>
              <a:headEnd/>
              <a:tailEnd/>
            </a:ln>
          </p:spPr>
          <p:txBody>
            <a:bodyPr wrap="none" anchor="ctr"/>
            <a:lstStyle/>
            <a:p>
              <a:endParaRPr lang="en-US"/>
            </a:p>
          </p:txBody>
        </p:sp>
        <p:sp>
          <p:nvSpPr>
            <p:cNvPr id="10299" name="Rectangle 1031"/>
            <p:cNvSpPr>
              <a:spLocks noChangeArrowheads="1"/>
            </p:cNvSpPr>
            <p:nvPr/>
          </p:nvSpPr>
          <p:spPr bwMode="auto">
            <a:xfrm>
              <a:off x="224" y="2960"/>
              <a:ext cx="2498" cy="308"/>
            </a:xfrm>
            <a:prstGeom prst="rect">
              <a:avLst/>
            </a:prstGeom>
            <a:solidFill>
              <a:srgbClr val="FFFF99"/>
            </a:solidFill>
            <a:ln w="9525">
              <a:solidFill>
                <a:srgbClr val="FFFF00"/>
              </a:solidFill>
              <a:miter lim="800000"/>
              <a:headEnd/>
              <a:tailEnd/>
            </a:ln>
          </p:spPr>
          <p:txBody>
            <a:bodyPr wrap="none" anchor="ctr"/>
            <a:lstStyle/>
            <a:p>
              <a:endParaRPr lang="en-US"/>
            </a:p>
          </p:txBody>
        </p:sp>
      </p:grpSp>
      <p:grpSp>
        <p:nvGrpSpPr>
          <p:cNvPr id="3" name="Group 1032"/>
          <p:cNvGrpSpPr>
            <a:grpSpLocks/>
          </p:cNvGrpSpPr>
          <p:nvPr/>
        </p:nvGrpSpPr>
        <p:grpSpPr bwMode="auto">
          <a:xfrm>
            <a:off x="1524000" y="66675"/>
            <a:ext cx="6721475" cy="6545263"/>
            <a:chOff x="178" y="42"/>
            <a:chExt cx="4234" cy="4123"/>
          </a:xfrm>
        </p:grpSpPr>
        <p:sp>
          <p:nvSpPr>
            <p:cNvPr id="10252" name="Text Box 1033"/>
            <p:cNvSpPr txBox="1">
              <a:spLocks noChangeArrowheads="1"/>
            </p:cNvSpPr>
            <p:nvPr/>
          </p:nvSpPr>
          <p:spPr bwMode="auto">
            <a:xfrm>
              <a:off x="178" y="227"/>
              <a:ext cx="4234" cy="3938"/>
            </a:xfrm>
            <a:prstGeom prst="rect">
              <a:avLst/>
            </a:prstGeom>
            <a:noFill/>
            <a:ln w="9525">
              <a:noFill/>
              <a:miter lim="800000"/>
              <a:headEnd/>
              <a:tailEnd/>
            </a:ln>
          </p:spPr>
          <p:txBody>
            <a:bodyPr>
              <a:spAutoFit/>
            </a:bodyPr>
            <a:lstStyle/>
            <a:p>
              <a:r>
                <a:rPr lang="en-US" sz="1200">
                  <a:latin typeface="Courier New" pitchFamily="49" charset="0"/>
                </a:rPr>
                <a:t>GATCACAGGT CTATCACCCT ATTAACCACT CACGGGAGCT CTCCATGCAT TTGGTATTTT </a:t>
              </a:r>
            </a:p>
            <a:p>
              <a:r>
                <a:rPr lang="en-US" sz="1200">
                  <a:latin typeface="Courier New" pitchFamily="49" charset="0"/>
                </a:rPr>
                <a:t>CTAGTGTCCA GATAGTGGGA TAATTGGTGA GTGCCCTCGA GAGGTACGTA AACCATAAAA</a:t>
              </a:r>
            </a:p>
            <a:p>
              <a:r>
                <a:rPr lang="en-US" sz="1200">
                  <a:latin typeface="Courier New" pitchFamily="49" charset="0"/>
                </a:rPr>
                <a:t>         </a:t>
              </a:r>
              <a:r>
                <a:rPr lang="en-US" sz="900">
                  <a:solidFill>
                    <a:schemeClr val="accent2"/>
                  </a:solidFill>
                  <a:latin typeface="Courier New" pitchFamily="49" charset="0"/>
                </a:rPr>
                <a:t>10            20             30             40             50             60</a:t>
              </a:r>
              <a:r>
                <a:rPr lang="en-US" sz="1200">
                  <a:latin typeface="Courier New" pitchFamily="49" charset="0"/>
                </a:rPr>
                <a:t> </a:t>
              </a:r>
              <a:endParaRPr lang="en-US" sz="1200" b="1">
                <a:latin typeface="Courier New" pitchFamily="49" charset="0"/>
              </a:endParaRPr>
            </a:p>
            <a:p>
              <a:r>
                <a:rPr lang="en-US" sz="1200">
                  <a:latin typeface="Courier New" pitchFamily="49" charset="0"/>
                </a:rPr>
                <a:t>                                                               </a:t>
              </a:r>
            </a:p>
            <a:p>
              <a:r>
                <a:rPr lang="en-US" sz="1200">
                  <a:latin typeface="Courier New" pitchFamily="49" charset="0"/>
                </a:rPr>
                <a:t>	   </a:t>
              </a:r>
              <a:r>
                <a:rPr lang="en-US" sz="1200" b="1">
                  <a:solidFill>
                    <a:srgbClr val="E93517"/>
                  </a:solidFill>
                  <a:latin typeface="Courier New" pitchFamily="49" charset="0"/>
                </a:rPr>
                <a:t>G</a:t>
              </a:r>
              <a:r>
                <a:rPr lang="en-US" sz="1200" b="1">
                  <a:latin typeface="Courier New" pitchFamily="49" charset="0"/>
                </a:rPr>
                <a:t> </a:t>
              </a:r>
              <a:endParaRPr lang="en-US" sz="1200">
                <a:latin typeface="Courier New" pitchFamily="49" charset="0"/>
              </a:endParaRPr>
            </a:p>
            <a:p>
              <a:r>
                <a:rPr lang="en-US" sz="1200">
                  <a:latin typeface="Courier New" pitchFamily="49" charset="0"/>
                </a:rPr>
                <a:t>CGTCTGGGGG GTATGCACGC GATAGCATTG CGAGACGCTG GAGCCGGAGC ACCCTATGTC </a:t>
              </a:r>
            </a:p>
            <a:p>
              <a:r>
                <a:rPr lang="en-US" sz="1200">
                  <a:latin typeface="Courier New" pitchFamily="49" charset="0"/>
                </a:rPr>
                <a:t>GCAGACCCCC CATACGTGCG CTATCGTAAC GCTCTGCGAC CTCGGCCTCG TGGGATACAG </a:t>
              </a:r>
              <a:endParaRPr lang="en-US" sz="1200" b="1">
                <a:latin typeface="Courier New" pitchFamily="49" charset="0"/>
              </a:endParaRPr>
            </a:p>
            <a:p>
              <a:r>
                <a:rPr lang="en-US" sz="900">
                  <a:latin typeface="Courier New" pitchFamily="49" charset="0"/>
                </a:rPr>
                <a:t>            </a:t>
              </a:r>
              <a:r>
                <a:rPr lang="en-US" sz="900">
                  <a:solidFill>
                    <a:schemeClr val="accent2"/>
                  </a:solidFill>
                  <a:latin typeface="Courier New" pitchFamily="49" charset="0"/>
                </a:rPr>
                <a:t>70            80             90            100            110            120</a:t>
              </a:r>
            </a:p>
            <a:p>
              <a:r>
                <a:rPr lang="en-US" sz="1200">
                  <a:latin typeface="Courier New" pitchFamily="49" charset="0"/>
                </a:rPr>
                <a:t>                                                                </a:t>
              </a:r>
            </a:p>
            <a:p>
              <a:r>
                <a:rPr lang="en-US" sz="1200">
                  <a:latin typeface="Courier New" pitchFamily="49" charset="0"/>
                </a:rPr>
                <a:t>	                 </a:t>
              </a:r>
              <a:r>
                <a:rPr lang="en-US" sz="1200" b="1">
                  <a:solidFill>
                    <a:srgbClr val="E93517"/>
                  </a:solidFill>
                  <a:latin typeface="Courier New" pitchFamily="49" charset="0"/>
                </a:rPr>
                <a:t>C   T  C</a:t>
              </a:r>
              <a:endParaRPr lang="en-US" sz="1200">
                <a:solidFill>
                  <a:srgbClr val="E93517"/>
                </a:solidFill>
                <a:latin typeface="Courier New" pitchFamily="49" charset="0"/>
              </a:endParaRPr>
            </a:p>
            <a:p>
              <a:r>
                <a:rPr lang="en-US" sz="1200">
                  <a:latin typeface="Courier New" pitchFamily="49" charset="0"/>
                </a:rPr>
                <a:t>GCAGTATCTG TCTTTGATTC CTGCCTCATC CTATTATTTA TCGCACCTAC GTTCAATATT </a:t>
              </a:r>
            </a:p>
            <a:p>
              <a:r>
                <a:rPr lang="en-US" sz="1200">
                  <a:latin typeface="Courier New" pitchFamily="49" charset="0"/>
                </a:rPr>
                <a:t>CGTCATAGAC AGAAACTAAG GACGGAGTAG GATAATAAAT AGCGTGGATG CAAGTTATAA </a:t>
              </a:r>
              <a:endParaRPr lang="en-US" sz="1200" b="1">
                <a:latin typeface="Courier New" pitchFamily="49" charset="0"/>
              </a:endParaRPr>
            </a:p>
            <a:p>
              <a:r>
                <a:rPr lang="en-US" sz="900">
                  <a:latin typeface="Courier New" pitchFamily="49" charset="0"/>
                </a:rPr>
                <a:t>           </a:t>
              </a:r>
              <a:r>
                <a:rPr lang="en-US" sz="900">
                  <a:solidFill>
                    <a:schemeClr val="accent2"/>
                  </a:solidFill>
                  <a:latin typeface="Courier New" pitchFamily="49" charset="0"/>
                </a:rPr>
                <a:t>130           140            150            160            170            180</a:t>
              </a:r>
              <a:r>
                <a:rPr lang="en-US" sz="1200">
                  <a:latin typeface="Courier New" pitchFamily="49" charset="0"/>
                </a:rPr>
                <a:t> </a:t>
              </a:r>
            </a:p>
            <a:p>
              <a:r>
                <a:rPr lang="en-US" sz="1200">
                  <a:latin typeface="Courier New" pitchFamily="49" charset="0"/>
                </a:rPr>
                <a:t>                                                                  </a:t>
              </a:r>
              <a:endParaRPr lang="en-US" sz="1200" b="1">
                <a:latin typeface="Courier New" pitchFamily="49" charset="0"/>
              </a:endParaRPr>
            </a:p>
            <a:p>
              <a:r>
                <a:rPr lang="en-US" sz="1200" b="1">
                  <a:latin typeface="Courier New" pitchFamily="49" charset="0"/>
                </a:rPr>
                <a:t>        </a:t>
              </a:r>
              <a:r>
                <a:rPr lang="en-US" sz="1200" b="1">
                  <a:solidFill>
                    <a:srgbClr val="E93517"/>
                  </a:solidFill>
                  <a:latin typeface="Courier New" pitchFamily="49" charset="0"/>
                </a:rPr>
                <a:t>G      C  T G</a:t>
              </a:r>
              <a:r>
                <a:rPr lang="en-US" sz="1200" b="1">
                  <a:latin typeface="Courier New" pitchFamily="49" charset="0"/>
                </a:rPr>
                <a:t>					   </a:t>
              </a:r>
              <a:endParaRPr lang="en-US" sz="1200">
                <a:latin typeface="Courier New" pitchFamily="49" charset="0"/>
              </a:endParaRPr>
            </a:p>
            <a:p>
              <a:r>
                <a:rPr lang="en-US" sz="1200">
                  <a:latin typeface="Courier New" pitchFamily="49" charset="0"/>
                </a:rPr>
                <a:t>ACAGGCGAAC ATACTTACTA AAGTGTGTTA ATTAATTAAT GCTTGTAGGA CATAATAATA </a:t>
              </a:r>
            </a:p>
            <a:p>
              <a:r>
                <a:rPr lang="en-US" sz="1200">
                  <a:latin typeface="Courier New" pitchFamily="49" charset="0"/>
                </a:rPr>
                <a:t>TGTCCGCTTG TATGAATGAT TTCACACAAT TAATTAATTA CGAACATCCT GTATTATTAT </a:t>
              </a:r>
              <a:endParaRPr lang="en-US" sz="1200" b="1">
                <a:latin typeface="Courier New" pitchFamily="49" charset="0"/>
              </a:endParaRPr>
            </a:p>
            <a:p>
              <a:r>
                <a:rPr lang="en-US" sz="900">
                  <a:latin typeface="Courier New" pitchFamily="49" charset="0"/>
                </a:rPr>
                <a:t>           </a:t>
              </a:r>
              <a:r>
                <a:rPr lang="en-US" sz="900">
                  <a:solidFill>
                    <a:schemeClr val="accent2"/>
                  </a:solidFill>
                  <a:latin typeface="Courier New" pitchFamily="49" charset="0"/>
                </a:rPr>
                <a:t>190           200            210            220            230            240</a:t>
              </a:r>
              <a:r>
                <a:rPr lang="en-US" sz="1200">
                  <a:latin typeface="Courier New" pitchFamily="49" charset="0"/>
                </a:rPr>
                <a:t>  </a:t>
              </a:r>
            </a:p>
            <a:p>
              <a:r>
                <a:rPr lang="en-US" sz="1200">
                  <a:latin typeface="Courier New" pitchFamily="49" charset="0"/>
                </a:rPr>
                <a:t>                                                                </a:t>
              </a:r>
              <a:endParaRPr lang="en-US" sz="1200" b="1">
                <a:latin typeface="Courier New" pitchFamily="49" charset="0"/>
              </a:endParaRPr>
            </a:p>
            <a:p>
              <a:r>
                <a:rPr lang="en-US" sz="1200" b="1">
                  <a:latin typeface="Courier New" pitchFamily="49" charset="0"/>
                </a:rPr>
                <a:t>      </a:t>
              </a:r>
              <a:r>
                <a:rPr lang="en-US" sz="1200" b="1">
                  <a:solidFill>
                    <a:srgbClr val="E93517"/>
                  </a:solidFill>
                  <a:latin typeface="Courier New" pitchFamily="49" charset="0"/>
                </a:rPr>
                <a:t>A</a:t>
              </a:r>
              <a:r>
                <a:rPr lang="en-US" sz="1200" b="1">
                  <a:latin typeface="Courier New" pitchFamily="49" charset="0"/>
                </a:rPr>
                <a:t>					     </a:t>
              </a:r>
              <a:endParaRPr lang="en-US" sz="1200">
                <a:latin typeface="Courier New" pitchFamily="49" charset="0"/>
              </a:endParaRPr>
            </a:p>
            <a:p>
              <a:r>
                <a:rPr lang="en-US" sz="1200">
                  <a:latin typeface="Courier New" pitchFamily="49" charset="0"/>
                </a:rPr>
                <a:t>ACAATTGAAT GTCTGCACAG CCACTTTCCA CACAGACATC ATAACAAAAA ATTTCCACCA </a:t>
              </a:r>
            </a:p>
            <a:p>
              <a:r>
                <a:rPr lang="en-US" sz="1200">
                  <a:latin typeface="Courier New" pitchFamily="49" charset="0"/>
                </a:rPr>
                <a:t>TGTTAACTTA CAGACGTGTC GGTGAAAGGT GTGTCTGTAG TATTGTTTTT TAAAGGTGGT </a:t>
              </a:r>
            </a:p>
            <a:p>
              <a:r>
                <a:rPr lang="en-US" sz="900">
                  <a:latin typeface="Courier New" pitchFamily="49" charset="0"/>
                </a:rPr>
                <a:t>           </a:t>
              </a:r>
              <a:r>
                <a:rPr lang="en-US" sz="900">
                  <a:solidFill>
                    <a:schemeClr val="accent2"/>
                  </a:solidFill>
                  <a:latin typeface="Courier New" pitchFamily="49" charset="0"/>
                </a:rPr>
                <a:t>250           260            270            280            290            300</a:t>
              </a:r>
              <a:endParaRPr lang="en-US" sz="900" i="1">
                <a:solidFill>
                  <a:schemeClr val="accent2"/>
                </a:solidFill>
                <a:latin typeface="Courier New" pitchFamily="49" charset="0"/>
              </a:endParaRPr>
            </a:p>
            <a:p>
              <a:r>
                <a:rPr lang="en-US" sz="1200">
                  <a:latin typeface="Courier New" pitchFamily="49" charset="0"/>
                </a:rPr>
                <a:t>                                                                   </a:t>
              </a:r>
            </a:p>
            <a:p>
              <a:r>
                <a:rPr lang="en-US" sz="1200">
                  <a:latin typeface="Courier New" pitchFamily="49" charset="0"/>
                </a:rPr>
                <a:t>AACCCCCCCT CCCCCGCTTC TGGCCACAGC ACTTAAACAC ATCTCTGCCA AACCCCAAAA </a:t>
              </a:r>
            </a:p>
            <a:p>
              <a:r>
                <a:rPr lang="en-US" sz="1200">
                  <a:latin typeface="Courier New" pitchFamily="49" charset="0"/>
                </a:rPr>
                <a:t>TTGGGGGGGA GGGGGCGAAG ACCGGTGTCG TGAATTTGTG TAGAGACGGT TTGGGGTTTT </a:t>
              </a:r>
            </a:p>
            <a:p>
              <a:r>
                <a:rPr lang="en-US" sz="900">
                  <a:latin typeface="Courier New" pitchFamily="49" charset="0"/>
                </a:rPr>
                <a:t>           </a:t>
              </a:r>
              <a:r>
                <a:rPr lang="en-US" sz="900">
                  <a:solidFill>
                    <a:schemeClr val="accent2"/>
                  </a:solidFill>
                  <a:latin typeface="Courier New" pitchFamily="49" charset="0"/>
                </a:rPr>
                <a:t>310           320            330            340            350            360</a:t>
              </a:r>
            </a:p>
            <a:p>
              <a:r>
                <a:rPr lang="en-US" sz="1200">
                  <a:latin typeface="Courier New" pitchFamily="49" charset="0"/>
                </a:rPr>
                <a:t>                                                                   </a:t>
              </a:r>
            </a:p>
            <a:p>
              <a:r>
                <a:rPr lang="en-US" sz="1200">
                  <a:latin typeface="Courier New" pitchFamily="49" charset="0"/>
                </a:rPr>
                <a:t>ACAAAGAACC CTAACACCAG CCTAACCAGA TTTCAAATTT TATCTTTTGG CGGTATGCAC </a:t>
              </a:r>
            </a:p>
            <a:p>
              <a:r>
                <a:rPr lang="en-US" sz="1200">
                  <a:latin typeface="Courier New" pitchFamily="49" charset="0"/>
                </a:rPr>
                <a:t>TGTTTCTTGG GATTGTGGTC GGATTGGTCT AAAGTTTAAA ATAGAAAACC GCCATACGTG </a:t>
              </a:r>
              <a:endParaRPr lang="en-US" sz="1200" b="1">
                <a:latin typeface="Courier New" pitchFamily="49" charset="0"/>
              </a:endParaRPr>
            </a:p>
            <a:p>
              <a:r>
                <a:rPr lang="en-US" sz="900">
                  <a:latin typeface="Courier New" pitchFamily="49" charset="0"/>
                </a:rPr>
                <a:t>           </a:t>
              </a:r>
              <a:r>
                <a:rPr lang="en-US" sz="900">
                  <a:solidFill>
                    <a:schemeClr val="accent2"/>
                  </a:solidFill>
                  <a:latin typeface="Courier New" pitchFamily="49" charset="0"/>
                </a:rPr>
                <a:t>370           380            390            400            410            420</a:t>
              </a:r>
            </a:p>
            <a:p>
              <a:r>
                <a:rPr lang="en-US" sz="1200">
                  <a:latin typeface="Courier New" pitchFamily="49" charset="0"/>
                </a:rPr>
                <a:t>                                                                   </a:t>
              </a:r>
            </a:p>
            <a:p>
              <a:r>
                <a:rPr lang="en-US" sz="1200">
                  <a:latin typeface="Courier New" pitchFamily="49" charset="0"/>
                </a:rPr>
                <a:t>TTTTAACAGT CACCCCCCAA CTAACACATT ATTTTCCCCT CCCACTCCCA TACTACTAAT </a:t>
              </a:r>
            </a:p>
            <a:p>
              <a:r>
                <a:rPr lang="en-US" sz="1200">
                  <a:latin typeface="Courier New" pitchFamily="49" charset="0"/>
                </a:rPr>
                <a:t>AAAATTGTCA GTGGGGGGTT GATTGTGTAA TAAAAGGGGA GGGTGAGGGT ATGATGATTA </a:t>
              </a:r>
            </a:p>
            <a:p>
              <a:r>
                <a:rPr lang="en-US" sz="900">
                  <a:latin typeface="Courier New" pitchFamily="49" charset="0"/>
                </a:rPr>
                <a:t>           </a:t>
              </a:r>
              <a:r>
                <a:rPr lang="en-US" sz="900">
                  <a:solidFill>
                    <a:schemeClr val="accent2"/>
                  </a:solidFill>
                  <a:latin typeface="Courier New" pitchFamily="49" charset="0"/>
                </a:rPr>
                <a:t>430           440            450            460            470            480</a:t>
              </a:r>
            </a:p>
          </p:txBody>
        </p:sp>
        <p:grpSp>
          <p:nvGrpSpPr>
            <p:cNvPr id="4" name="Group 1034"/>
            <p:cNvGrpSpPr>
              <a:grpSpLocks/>
            </p:cNvGrpSpPr>
            <p:nvPr/>
          </p:nvGrpSpPr>
          <p:grpSpPr bwMode="auto">
            <a:xfrm>
              <a:off x="978" y="564"/>
              <a:ext cx="448" cy="359"/>
              <a:chOff x="2703" y="4264"/>
              <a:chExt cx="1121" cy="898"/>
            </a:xfrm>
          </p:grpSpPr>
          <p:sp>
            <p:nvSpPr>
              <p:cNvPr id="10292" name="Line 1035"/>
              <p:cNvSpPr>
                <a:spLocks noChangeShapeType="1"/>
              </p:cNvSpPr>
              <p:nvPr/>
            </p:nvSpPr>
            <p:spPr bwMode="auto">
              <a:xfrm>
                <a:off x="2703" y="4453"/>
                <a:ext cx="0" cy="709"/>
              </a:xfrm>
              <a:prstGeom prst="line">
                <a:avLst/>
              </a:prstGeom>
              <a:noFill/>
              <a:ln w="12700">
                <a:solidFill>
                  <a:srgbClr val="000000"/>
                </a:solidFill>
                <a:round/>
                <a:headEnd/>
                <a:tailEnd/>
              </a:ln>
            </p:spPr>
            <p:txBody>
              <a:bodyPr/>
              <a:lstStyle/>
              <a:p>
                <a:endParaRPr lang="en-US"/>
              </a:p>
            </p:txBody>
          </p:sp>
          <p:sp>
            <p:nvSpPr>
              <p:cNvPr id="10293" name="Line 1036"/>
              <p:cNvSpPr>
                <a:spLocks noChangeShapeType="1"/>
              </p:cNvSpPr>
              <p:nvPr/>
            </p:nvSpPr>
            <p:spPr bwMode="auto">
              <a:xfrm>
                <a:off x="2703" y="4464"/>
                <a:ext cx="288" cy="0"/>
              </a:xfrm>
              <a:prstGeom prst="line">
                <a:avLst/>
              </a:prstGeom>
              <a:noFill/>
              <a:ln w="12700">
                <a:solidFill>
                  <a:srgbClr val="000000"/>
                </a:solidFill>
                <a:round/>
                <a:headEnd/>
                <a:tailEnd type="triangle" w="med" len="med"/>
              </a:ln>
            </p:spPr>
            <p:txBody>
              <a:bodyPr/>
              <a:lstStyle/>
              <a:p>
                <a:endParaRPr lang="en-US"/>
              </a:p>
            </p:txBody>
          </p:sp>
          <p:sp>
            <p:nvSpPr>
              <p:cNvPr id="10294" name="Text Box 1037"/>
              <p:cNvSpPr txBox="1">
                <a:spLocks noChangeArrowheads="1"/>
              </p:cNvSpPr>
              <p:nvPr/>
            </p:nvSpPr>
            <p:spPr bwMode="auto">
              <a:xfrm>
                <a:off x="2881" y="4264"/>
                <a:ext cx="943" cy="510"/>
              </a:xfrm>
              <a:prstGeom prst="rect">
                <a:avLst/>
              </a:prstGeom>
              <a:noFill/>
              <a:ln w="9525">
                <a:noFill/>
                <a:miter lim="800000"/>
                <a:headEnd/>
                <a:tailEnd/>
              </a:ln>
            </p:spPr>
            <p:txBody>
              <a:bodyPr/>
              <a:lstStyle/>
              <a:p>
                <a:r>
                  <a:rPr lang="en-US" sz="1200">
                    <a:latin typeface="Arial Black" pitchFamily="34" charset="0"/>
                    <a:cs typeface="Arial" pitchFamily="34" charset="0"/>
                  </a:rPr>
                  <a:t>HV2</a:t>
                </a:r>
              </a:p>
            </p:txBody>
          </p:sp>
        </p:grpSp>
        <p:sp>
          <p:nvSpPr>
            <p:cNvPr id="10254" name="Rectangle 1038"/>
            <p:cNvSpPr>
              <a:spLocks noChangeArrowheads="1"/>
            </p:cNvSpPr>
            <p:nvPr/>
          </p:nvSpPr>
          <p:spPr bwMode="auto">
            <a:xfrm>
              <a:off x="2195" y="1219"/>
              <a:ext cx="67" cy="380"/>
            </a:xfrm>
            <a:prstGeom prst="rect">
              <a:avLst/>
            </a:prstGeom>
            <a:noFill/>
            <a:ln w="9525">
              <a:solidFill>
                <a:srgbClr val="660033"/>
              </a:solidFill>
              <a:miter lim="800000"/>
              <a:headEnd/>
              <a:tailEnd/>
            </a:ln>
          </p:spPr>
          <p:txBody>
            <a:bodyPr wrap="none" anchor="ctr"/>
            <a:lstStyle/>
            <a:p>
              <a:endParaRPr lang="en-US"/>
            </a:p>
          </p:txBody>
        </p:sp>
        <p:sp>
          <p:nvSpPr>
            <p:cNvPr id="10255" name="Rectangle 1039"/>
            <p:cNvSpPr>
              <a:spLocks noChangeArrowheads="1"/>
            </p:cNvSpPr>
            <p:nvPr/>
          </p:nvSpPr>
          <p:spPr bwMode="auto">
            <a:xfrm>
              <a:off x="1098" y="1794"/>
              <a:ext cx="63" cy="380"/>
            </a:xfrm>
            <a:prstGeom prst="rect">
              <a:avLst/>
            </a:prstGeom>
            <a:noFill/>
            <a:ln w="9525">
              <a:solidFill>
                <a:srgbClr val="660033"/>
              </a:solidFill>
              <a:miter lim="800000"/>
              <a:headEnd/>
              <a:tailEnd/>
            </a:ln>
          </p:spPr>
          <p:txBody>
            <a:bodyPr wrap="none" anchor="ctr"/>
            <a:lstStyle/>
            <a:p>
              <a:endParaRPr lang="en-US"/>
            </a:p>
          </p:txBody>
        </p:sp>
        <p:sp>
          <p:nvSpPr>
            <p:cNvPr id="10256" name="Text Box 1040"/>
            <p:cNvSpPr txBox="1">
              <a:spLocks noChangeArrowheads="1"/>
            </p:cNvSpPr>
            <p:nvPr/>
          </p:nvSpPr>
          <p:spPr bwMode="auto">
            <a:xfrm>
              <a:off x="806" y="676"/>
              <a:ext cx="204" cy="154"/>
            </a:xfrm>
            <a:prstGeom prst="rect">
              <a:avLst/>
            </a:prstGeom>
            <a:noFill/>
            <a:ln w="9525">
              <a:noFill/>
              <a:miter lim="800000"/>
              <a:headEnd/>
              <a:tailEnd/>
            </a:ln>
          </p:spPr>
          <p:txBody>
            <a:bodyPr wrap="none">
              <a:spAutoFit/>
            </a:bodyPr>
            <a:lstStyle/>
            <a:p>
              <a:r>
                <a:rPr lang="en-US" sz="1000" b="1">
                  <a:solidFill>
                    <a:srgbClr val="E93517"/>
                  </a:solidFill>
                </a:rPr>
                <a:t>73</a:t>
              </a:r>
            </a:p>
          </p:txBody>
        </p:sp>
        <p:sp>
          <p:nvSpPr>
            <p:cNvPr id="10257" name="Text Box 1041"/>
            <p:cNvSpPr txBox="1">
              <a:spLocks noChangeArrowheads="1"/>
            </p:cNvSpPr>
            <p:nvPr/>
          </p:nvSpPr>
          <p:spPr bwMode="auto">
            <a:xfrm>
              <a:off x="1582" y="1232"/>
              <a:ext cx="248" cy="154"/>
            </a:xfrm>
            <a:prstGeom prst="rect">
              <a:avLst/>
            </a:prstGeom>
            <a:noFill/>
            <a:ln w="9525">
              <a:noFill/>
              <a:miter lim="800000"/>
              <a:headEnd/>
              <a:tailEnd/>
            </a:ln>
          </p:spPr>
          <p:txBody>
            <a:bodyPr wrap="none">
              <a:spAutoFit/>
            </a:bodyPr>
            <a:lstStyle/>
            <a:p>
              <a:r>
                <a:rPr lang="en-US" sz="1000" b="1">
                  <a:solidFill>
                    <a:srgbClr val="E93517"/>
                  </a:solidFill>
                </a:rPr>
                <a:t>146</a:t>
              </a:r>
            </a:p>
          </p:txBody>
        </p:sp>
        <p:sp>
          <p:nvSpPr>
            <p:cNvPr id="10258" name="Text Box 1042"/>
            <p:cNvSpPr txBox="1">
              <a:spLocks noChangeArrowheads="1"/>
            </p:cNvSpPr>
            <p:nvPr/>
          </p:nvSpPr>
          <p:spPr bwMode="auto">
            <a:xfrm>
              <a:off x="1820" y="1227"/>
              <a:ext cx="248" cy="154"/>
            </a:xfrm>
            <a:prstGeom prst="rect">
              <a:avLst/>
            </a:prstGeom>
            <a:noFill/>
            <a:ln w="9525">
              <a:noFill/>
              <a:miter lim="800000"/>
              <a:headEnd/>
              <a:tailEnd/>
            </a:ln>
          </p:spPr>
          <p:txBody>
            <a:bodyPr wrap="none">
              <a:spAutoFit/>
            </a:bodyPr>
            <a:lstStyle/>
            <a:p>
              <a:r>
                <a:rPr lang="en-US" sz="1000" b="1">
                  <a:solidFill>
                    <a:srgbClr val="E93517"/>
                  </a:solidFill>
                </a:rPr>
                <a:t>150</a:t>
              </a:r>
            </a:p>
          </p:txBody>
        </p:sp>
        <p:sp>
          <p:nvSpPr>
            <p:cNvPr id="10259" name="Line 1043"/>
            <p:cNvSpPr>
              <a:spLocks noChangeShapeType="1"/>
            </p:cNvSpPr>
            <p:nvPr/>
          </p:nvSpPr>
          <p:spPr bwMode="auto">
            <a:xfrm flipH="1" flipV="1">
              <a:off x="3198" y="3613"/>
              <a:ext cx="800" cy="0"/>
            </a:xfrm>
            <a:prstGeom prst="line">
              <a:avLst/>
            </a:prstGeom>
            <a:noFill/>
            <a:ln w="9525">
              <a:solidFill>
                <a:srgbClr val="008000"/>
              </a:solidFill>
              <a:round/>
              <a:headEnd/>
              <a:tailEnd type="triangle" w="med" len="med"/>
            </a:ln>
          </p:spPr>
          <p:txBody>
            <a:bodyPr/>
            <a:lstStyle/>
            <a:p>
              <a:endParaRPr lang="en-US"/>
            </a:p>
          </p:txBody>
        </p:sp>
        <p:sp>
          <p:nvSpPr>
            <p:cNvPr id="10260" name="Line 1044"/>
            <p:cNvSpPr>
              <a:spLocks noChangeShapeType="1"/>
            </p:cNvSpPr>
            <p:nvPr/>
          </p:nvSpPr>
          <p:spPr bwMode="auto">
            <a:xfrm flipH="1" flipV="1">
              <a:off x="3305" y="3629"/>
              <a:ext cx="698" cy="1"/>
            </a:xfrm>
            <a:prstGeom prst="line">
              <a:avLst/>
            </a:prstGeom>
            <a:noFill/>
            <a:ln w="9525">
              <a:solidFill>
                <a:srgbClr val="660033"/>
              </a:solidFill>
              <a:round/>
              <a:headEnd/>
              <a:tailEnd type="triangle" w="med" len="med"/>
            </a:ln>
          </p:spPr>
          <p:txBody>
            <a:bodyPr/>
            <a:lstStyle/>
            <a:p>
              <a:endParaRPr lang="en-US"/>
            </a:p>
          </p:txBody>
        </p:sp>
        <p:sp>
          <p:nvSpPr>
            <p:cNvPr id="10261" name="Rectangle 1045"/>
            <p:cNvSpPr>
              <a:spLocks noChangeArrowheads="1"/>
            </p:cNvSpPr>
            <p:nvPr/>
          </p:nvSpPr>
          <p:spPr bwMode="auto">
            <a:xfrm>
              <a:off x="343" y="2847"/>
              <a:ext cx="816" cy="337"/>
            </a:xfrm>
            <a:prstGeom prst="rect">
              <a:avLst/>
            </a:prstGeom>
            <a:noFill/>
            <a:ln w="9525">
              <a:solidFill>
                <a:schemeClr val="tx1"/>
              </a:solidFill>
              <a:prstDash val="dash"/>
              <a:miter lim="800000"/>
              <a:headEnd/>
              <a:tailEnd/>
            </a:ln>
          </p:spPr>
          <p:txBody>
            <a:bodyPr wrap="none" anchor="ctr"/>
            <a:lstStyle/>
            <a:p>
              <a:endParaRPr lang="en-US"/>
            </a:p>
          </p:txBody>
        </p:sp>
        <p:sp>
          <p:nvSpPr>
            <p:cNvPr id="10262" name="Text Box 1046"/>
            <p:cNvSpPr txBox="1">
              <a:spLocks noChangeArrowheads="1"/>
            </p:cNvSpPr>
            <p:nvPr/>
          </p:nvSpPr>
          <p:spPr bwMode="auto">
            <a:xfrm>
              <a:off x="460" y="2831"/>
              <a:ext cx="638" cy="154"/>
            </a:xfrm>
            <a:prstGeom prst="rect">
              <a:avLst/>
            </a:prstGeom>
            <a:noFill/>
            <a:ln w="9525">
              <a:noFill/>
              <a:miter lim="800000"/>
              <a:headEnd/>
              <a:tailEnd/>
            </a:ln>
          </p:spPr>
          <p:txBody>
            <a:bodyPr>
              <a:spAutoFit/>
            </a:bodyPr>
            <a:lstStyle/>
            <a:p>
              <a:pPr algn="ctr"/>
              <a:r>
                <a:rPr lang="en-US" sz="1000" i="1"/>
                <a:t>HV2 C-stretch</a:t>
              </a:r>
            </a:p>
          </p:txBody>
        </p:sp>
        <p:sp>
          <p:nvSpPr>
            <p:cNvPr id="10263" name="Rectangle 1047"/>
            <p:cNvSpPr>
              <a:spLocks noChangeArrowheads="1"/>
            </p:cNvSpPr>
            <p:nvPr/>
          </p:nvSpPr>
          <p:spPr bwMode="auto">
            <a:xfrm>
              <a:off x="2023" y="1225"/>
              <a:ext cx="67" cy="380"/>
            </a:xfrm>
            <a:prstGeom prst="rect">
              <a:avLst/>
            </a:prstGeom>
            <a:noFill/>
            <a:ln w="9525">
              <a:solidFill>
                <a:srgbClr val="660033"/>
              </a:solidFill>
              <a:miter lim="800000"/>
              <a:headEnd/>
              <a:tailEnd/>
            </a:ln>
          </p:spPr>
          <p:txBody>
            <a:bodyPr wrap="none" anchor="ctr"/>
            <a:lstStyle/>
            <a:p>
              <a:endParaRPr lang="en-US"/>
            </a:p>
          </p:txBody>
        </p:sp>
        <p:sp>
          <p:nvSpPr>
            <p:cNvPr id="10264" name="Text Box 1048"/>
            <p:cNvSpPr txBox="1">
              <a:spLocks noChangeArrowheads="1"/>
            </p:cNvSpPr>
            <p:nvPr/>
          </p:nvSpPr>
          <p:spPr bwMode="auto">
            <a:xfrm>
              <a:off x="510" y="583"/>
              <a:ext cx="484" cy="154"/>
            </a:xfrm>
            <a:prstGeom prst="rect">
              <a:avLst/>
            </a:prstGeom>
            <a:noFill/>
            <a:ln w="9525">
              <a:noFill/>
              <a:miter lim="800000"/>
              <a:headEnd/>
              <a:tailEnd/>
            </a:ln>
          </p:spPr>
          <p:txBody>
            <a:bodyPr wrap="none">
              <a:spAutoFit/>
            </a:bodyPr>
            <a:lstStyle/>
            <a:p>
              <a:r>
                <a:rPr lang="en-US" sz="1000" b="1">
                  <a:solidFill>
                    <a:srgbClr val="660033"/>
                  </a:solidFill>
                </a:rPr>
                <a:t>Roche IIA</a:t>
              </a:r>
            </a:p>
          </p:txBody>
        </p:sp>
        <p:sp>
          <p:nvSpPr>
            <p:cNvPr id="10265" name="Rectangle 1049"/>
            <p:cNvSpPr>
              <a:spLocks noChangeArrowheads="1"/>
            </p:cNvSpPr>
            <p:nvPr/>
          </p:nvSpPr>
          <p:spPr bwMode="auto">
            <a:xfrm>
              <a:off x="576" y="2374"/>
              <a:ext cx="67" cy="380"/>
            </a:xfrm>
            <a:prstGeom prst="rect">
              <a:avLst/>
            </a:prstGeom>
            <a:noFill/>
            <a:ln w="9525">
              <a:solidFill>
                <a:srgbClr val="660033"/>
              </a:solidFill>
              <a:miter lim="800000"/>
              <a:headEnd/>
              <a:tailEnd/>
            </a:ln>
          </p:spPr>
          <p:txBody>
            <a:bodyPr wrap="none" anchor="ctr"/>
            <a:lstStyle/>
            <a:p>
              <a:endParaRPr lang="en-US"/>
            </a:p>
          </p:txBody>
        </p:sp>
        <p:sp>
          <p:nvSpPr>
            <p:cNvPr id="10266" name="Rectangle 1050"/>
            <p:cNvSpPr>
              <a:spLocks noChangeArrowheads="1"/>
            </p:cNvSpPr>
            <p:nvPr/>
          </p:nvSpPr>
          <p:spPr bwMode="auto">
            <a:xfrm>
              <a:off x="1792" y="1227"/>
              <a:ext cx="67" cy="380"/>
            </a:xfrm>
            <a:prstGeom prst="rect">
              <a:avLst/>
            </a:prstGeom>
            <a:noFill/>
            <a:ln w="9525">
              <a:solidFill>
                <a:srgbClr val="660033"/>
              </a:solidFill>
              <a:miter lim="800000"/>
              <a:headEnd/>
              <a:tailEnd/>
            </a:ln>
          </p:spPr>
          <p:txBody>
            <a:bodyPr wrap="none" anchor="ctr"/>
            <a:lstStyle/>
            <a:p>
              <a:endParaRPr lang="en-US"/>
            </a:p>
          </p:txBody>
        </p:sp>
        <p:sp>
          <p:nvSpPr>
            <p:cNvPr id="10267" name="Rectangle 1051"/>
            <p:cNvSpPr>
              <a:spLocks noChangeArrowheads="1"/>
            </p:cNvSpPr>
            <p:nvPr/>
          </p:nvSpPr>
          <p:spPr bwMode="auto">
            <a:xfrm>
              <a:off x="688" y="1788"/>
              <a:ext cx="67" cy="380"/>
            </a:xfrm>
            <a:prstGeom prst="rect">
              <a:avLst/>
            </a:prstGeom>
            <a:noFill/>
            <a:ln w="9525">
              <a:solidFill>
                <a:srgbClr val="660033"/>
              </a:solidFill>
              <a:miter lim="800000"/>
              <a:headEnd/>
              <a:tailEnd/>
            </a:ln>
          </p:spPr>
          <p:txBody>
            <a:bodyPr wrap="none" anchor="ctr"/>
            <a:lstStyle/>
            <a:p>
              <a:endParaRPr lang="en-US"/>
            </a:p>
          </p:txBody>
        </p:sp>
        <p:sp>
          <p:nvSpPr>
            <p:cNvPr id="10268" name="Rectangle 1052"/>
            <p:cNvSpPr>
              <a:spLocks noChangeArrowheads="1"/>
            </p:cNvSpPr>
            <p:nvPr/>
          </p:nvSpPr>
          <p:spPr bwMode="auto">
            <a:xfrm>
              <a:off x="981" y="677"/>
              <a:ext cx="67" cy="380"/>
            </a:xfrm>
            <a:prstGeom prst="rect">
              <a:avLst/>
            </a:prstGeom>
            <a:noFill/>
            <a:ln w="9525">
              <a:solidFill>
                <a:srgbClr val="660033"/>
              </a:solidFill>
              <a:miter lim="800000"/>
              <a:headEnd/>
              <a:tailEnd/>
            </a:ln>
          </p:spPr>
          <p:txBody>
            <a:bodyPr wrap="none" anchor="ctr"/>
            <a:lstStyle/>
            <a:p>
              <a:endParaRPr lang="en-US"/>
            </a:p>
          </p:txBody>
        </p:sp>
        <p:sp>
          <p:nvSpPr>
            <p:cNvPr id="10269" name="Text Box 1053"/>
            <p:cNvSpPr txBox="1">
              <a:spLocks noChangeArrowheads="1"/>
            </p:cNvSpPr>
            <p:nvPr/>
          </p:nvSpPr>
          <p:spPr bwMode="auto">
            <a:xfrm>
              <a:off x="285" y="2239"/>
              <a:ext cx="484" cy="154"/>
            </a:xfrm>
            <a:prstGeom prst="rect">
              <a:avLst/>
            </a:prstGeom>
            <a:noFill/>
            <a:ln w="9525">
              <a:noFill/>
              <a:miter lim="800000"/>
              <a:headEnd/>
              <a:tailEnd/>
            </a:ln>
          </p:spPr>
          <p:txBody>
            <a:bodyPr wrap="none">
              <a:spAutoFit/>
            </a:bodyPr>
            <a:lstStyle/>
            <a:p>
              <a:r>
                <a:rPr lang="en-US" sz="1000" b="1">
                  <a:solidFill>
                    <a:srgbClr val="660033"/>
                  </a:solidFill>
                </a:rPr>
                <a:t>Roche IID</a:t>
              </a:r>
            </a:p>
          </p:txBody>
        </p:sp>
        <p:sp>
          <p:nvSpPr>
            <p:cNvPr id="10270" name="Text Box 1054"/>
            <p:cNvSpPr txBox="1">
              <a:spLocks noChangeArrowheads="1"/>
            </p:cNvSpPr>
            <p:nvPr/>
          </p:nvSpPr>
          <p:spPr bwMode="auto">
            <a:xfrm>
              <a:off x="1781" y="1100"/>
              <a:ext cx="484" cy="154"/>
            </a:xfrm>
            <a:prstGeom prst="rect">
              <a:avLst/>
            </a:prstGeom>
            <a:noFill/>
            <a:ln w="9525">
              <a:noFill/>
              <a:miter lim="800000"/>
              <a:headEnd/>
              <a:tailEnd/>
            </a:ln>
          </p:spPr>
          <p:txBody>
            <a:bodyPr wrap="none">
              <a:spAutoFit/>
            </a:bodyPr>
            <a:lstStyle/>
            <a:p>
              <a:r>
                <a:rPr lang="en-US" sz="1000" b="1">
                  <a:solidFill>
                    <a:srgbClr val="660033"/>
                  </a:solidFill>
                </a:rPr>
                <a:t>Roche IIB</a:t>
              </a:r>
            </a:p>
          </p:txBody>
        </p:sp>
        <p:sp>
          <p:nvSpPr>
            <p:cNvPr id="10271" name="Text Box 1055"/>
            <p:cNvSpPr txBox="1">
              <a:spLocks noChangeArrowheads="1"/>
            </p:cNvSpPr>
            <p:nvPr/>
          </p:nvSpPr>
          <p:spPr bwMode="auto">
            <a:xfrm>
              <a:off x="753" y="1655"/>
              <a:ext cx="484" cy="154"/>
            </a:xfrm>
            <a:prstGeom prst="rect">
              <a:avLst/>
            </a:prstGeom>
            <a:noFill/>
            <a:ln w="9525">
              <a:noFill/>
              <a:miter lim="800000"/>
              <a:headEnd/>
              <a:tailEnd/>
            </a:ln>
          </p:spPr>
          <p:txBody>
            <a:bodyPr wrap="none">
              <a:spAutoFit/>
            </a:bodyPr>
            <a:lstStyle/>
            <a:p>
              <a:r>
                <a:rPr lang="en-US" sz="1000" b="1">
                  <a:solidFill>
                    <a:srgbClr val="660033"/>
                  </a:solidFill>
                </a:rPr>
                <a:t>Roche IIC</a:t>
              </a:r>
            </a:p>
          </p:txBody>
        </p:sp>
        <p:grpSp>
          <p:nvGrpSpPr>
            <p:cNvPr id="5" name="Group 1056"/>
            <p:cNvGrpSpPr>
              <a:grpSpLocks/>
            </p:cNvGrpSpPr>
            <p:nvPr/>
          </p:nvGrpSpPr>
          <p:grpSpPr bwMode="auto">
            <a:xfrm>
              <a:off x="2618" y="2816"/>
              <a:ext cx="441" cy="364"/>
              <a:chOff x="7940" y="9500"/>
              <a:chExt cx="1102" cy="909"/>
            </a:xfrm>
          </p:grpSpPr>
          <p:sp>
            <p:nvSpPr>
              <p:cNvPr id="10289" name="Line 1057"/>
              <p:cNvSpPr>
                <a:spLocks noChangeShapeType="1"/>
              </p:cNvSpPr>
              <p:nvPr/>
            </p:nvSpPr>
            <p:spPr bwMode="auto">
              <a:xfrm>
                <a:off x="8226" y="9700"/>
                <a:ext cx="0" cy="709"/>
              </a:xfrm>
              <a:prstGeom prst="line">
                <a:avLst/>
              </a:prstGeom>
              <a:noFill/>
              <a:ln w="12700">
                <a:solidFill>
                  <a:srgbClr val="000000"/>
                </a:solidFill>
                <a:round/>
                <a:headEnd/>
                <a:tailEnd/>
              </a:ln>
            </p:spPr>
            <p:txBody>
              <a:bodyPr/>
              <a:lstStyle/>
              <a:p>
                <a:endParaRPr lang="en-US"/>
              </a:p>
            </p:txBody>
          </p:sp>
          <p:sp>
            <p:nvSpPr>
              <p:cNvPr id="10290" name="Line 1058"/>
              <p:cNvSpPr>
                <a:spLocks noChangeShapeType="1"/>
              </p:cNvSpPr>
              <p:nvPr/>
            </p:nvSpPr>
            <p:spPr bwMode="auto">
              <a:xfrm>
                <a:off x="7940" y="9711"/>
                <a:ext cx="288" cy="0"/>
              </a:xfrm>
              <a:prstGeom prst="line">
                <a:avLst/>
              </a:prstGeom>
              <a:noFill/>
              <a:ln w="12700">
                <a:solidFill>
                  <a:srgbClr val="000000"/>
                </a:solidFill>
                <a:round/>
                <a:headEnd type="triangle" w="med" len="med"/>
                <a:tailEnd/>
              </a:ln>
            </p:spPr>
            <p:txBody>
              <a:bodyPr/>
              <a:lstStyle/>
              <a:p>
                <a:endParaRPr lang="en-US"/>
              </a:p>
            </p:txBody>
          </p:sp>
          <p:sp>
            <p:nvSpPr>
              <p:cNvPr id="10291" name="Text Box 1059"/>
              <p:cNvSpPr txBox="1">
                <a:spLocks noChangeArrowheads="1"/>
              </p:cNvSpPr>
              <p:nvPr/>
            </p:nvSpPr>
            <p:spPr bwMode="auto">
              <a:xfrm>
                <a:off x="8140" y="9500"/>
                <a:ext cx="902" cy="519"/>
              </a:xfrm>
              <a:prstGeom prst="rect">
                <a:avLst/>
              </a:prstGeom>
              <a:noFill/>
              <a:ln w="9525">
                <a:noFill/>
                <a:miter lim="800000"/>
                <a:headEnd/>
                <a:tailEnd/>
              </a:ln>
            </p:spPr>
            <p:txBody>
              <a:bodyPr/>
              <a:lstStyle/>
              <a:p>
                <a:r>
                  <a:rPr lang="en-US" sz="1200">
                    <a:latin typeface="Arial Black" pitchFamily="34" charset="0"/>
                    <a:cs typeface="Arial" pitchFamily="34" charset="0"/>
                  </a:rPr>
                  <a:t>HV2</a:t>
                </a:r>
              </a:p>
            </p:txBody>
          </p:sp>
        </p:grpSp>
        <p:sp>
          <p:nvSpPr>
            <p:cNvPr id="10273" name="Text Box 1060"/>
            <p:cNvSpPr txBox="1">
              <a:spLocks noChangeArrowheads="1"/>
            </p:cNvSpPr>
            <p:nvPr/>
          </p:nvSpPr>
          <p:spPr bwMode="auto">
            <a:xfrm>
              <a:off x="2872" y="3670"/>
              <a:ext cx="642" cy="137"/>
            </a:xfrm>
            <a:prstGeom prst="rect">
              <a:avLst/>
            </a:prstGeom>
            <a:noFill/>
            <a:ln w="9525">
              <a:noFill/>
              <a:miter lim="800000"/>
              <a:headEnd/>
              <a:tailEnd/>
            </a:ln>
          </p:spPr>
          <p:txBody>
            <a:bodyPr/>
            <a:lstStyle/>
            <a:p>
              <a:pPr algn="ctr"/>
              <a:r>
                <a:rPr lang="en-US" sz="800" b="1">
                  <a:solidFill>
                    <a:srgbClr val="008000"/>
                  </a:solidFill>
                </a:rPr>
                <a:t>FBI D1 (H408)</a:t>
              </a:r>
              <a:endParaRPr lang="en-US"/>
            </a:p>
          </p:txBody>
        </p:sp>
        <p:sp>
          <p:nvSpPr>
            <p:cNvPr id="10274" name="Text Box 1061"/>
            <p:cNvSpPr txBox="1">
              <a:spLocks noChangeArrowheads="1"/>
            </p:cNvSpPr>
            <p:nvPr/>
          </p:nvSpPr>
          <p:spPr bwMode="auto">
            <a:xfrm>
              <a:off x="3464" y="3672"/>
              <a:ext cx="659" cy="137"/>
            </a:xfrm>
            <a:prstGeom prst="rect">
              <a:avLst/>
            </a:prstGeom>
            <a:noFill/>
            <a:ln w="9525">
              <a:noFill/>
              <a:miter lim="800000"/>
              <a:headEnd/>
              <a:tailEnd/>
            </a:ln>
          </p:spPr>
          <p:txBody>
            <a:bodyPr/>
            <a:lstStyle/>
            <a:p>
              <a:pPr algn="ctr"/>
              <a:r>
                <a:rPr lang="en-US" sz="800" b="1">
                  <a:solidFill>
                    <a:srgbClr val="660033"/>
                  </a:solidFill>
                </a:rPr>
                <a:t>Roche (RR429)</a:t>
              </a:r>
              <a:endParaRPr lang="en-US">
                <a:solidFill>
                  <a:srgbClr val="660033"/>
                </a:solidFill>
              </a:endParaRPr>
            </a:p>
          </p:txBody>
        </p:sp>
        <p:sp>
          <p:nvSpPr>
            <p:cNvPr id="10275" name="Line 1062"/>
            <p:cNvSpPr>
              <a:spLocks noChangeShapeType="1"/>
            </p:cNvSpPr>
            <p:nvPr/>
          </p:nvSpPr>
          <p:spPr bwMode="auto">
            <a:xfrm>
              <a:off x="2006" y="249"/>
              <a:ext cx="1232" cy="0"/>
            </a:xfrm>
            <a:prstGeom prst="line">
              <a:avLst/>
            </a:prstGeom>
            <a:noFill/>
            <a:ln w="12700">
              <a:solidFill>
                <a:srgbClr val="008000"/>
              </a:solidFill>
              <a:round/>
              <a:headEnd type="oval" w="med" len="med"/>
              <a:tailEnd type="triangle" w="med" len="med"/>
            </a:ln>
          </p:spPr>
          <p:txBody>
            <a:bodyPr/>
            <a:lstStyle/>
            <a:p>
              <a:endParaRPr lang="en-US"/>
            </a:p>
          </p:txBody>
        </p:sp>
        <p:sp>
          <p:nvSpPr>
            <p:cNvPr id="10276" name="Text Box 1063"/>
            <p:cNvSpPr txBox="1">
              <a:spLocks noChangeArrowheads="1"/>
            </p:cNvSpPr>
            <p:nvPr/>
          </p:nvSpPr>
          <p:spPr bwMode="auto">
            <a:xfrm>
              <a:off x="2171" y="136"/>
              <a:ext cx="829" cy="137"/>
            </a:xfrm>
            <a:prstGeom prst="rect">
              <a:avLst/>
            </a:prstGeom>
            <a:noFill/>
            <a:ln w="9525">
              <a:noFill/>
              <a:miter lim="800000"/>
              <a:headEnd/>
              <a:tailEnd/>
            </a:ln>
          </p:spPr>
          <p:txBody>
            <a:bodyPr/>
            <a:lstStyle/>
            <a:p>
              <a:pPr algn="ctr"/>
              <a:r>
                <a:rPr lang="en-US" sz="800" b="1">
                  <a:solidFill>
                    <a:srgbClr val="008000"/>
                  </a:solidFill>
                </a:rPr>
                <a:t>FBI C1 (L048)</a:t>
              </a:r>
              <a:endParaRPr lang="en-US"/>
            </a:p>
          </p:txBody>
        </p:sp>
        <p:sp>
          <p:nvSpPr>
            <p:cNvPr id="10277" name="Line 1064"/>
            <p:cNvSpPr>
              <a:spLocks noChangeShapeType="1"/>
            </p:cNvSpPr>
            <p:nvPr/>
          </p:nvSpPr>
          <p:spPr bwMode="auto">
            <a:xfrm>
              <a:off x="1139" y="160"/>
              <a:ext cx="1213" cy="1"/>
            </a:xfrm>
            <a:prstGeom prst="line">
              <a:avLst/>
            </a:prstGeom>
            <a:noFill/>
            <a:ln w="12700">
              <a:solidFill>
                <a:srgbClr val="660033"/>
              </a:solidFill>
              <a:round/>
              <a:headEnd type="oval" w="med" len="med"/>
              <a:tailEnd type="triangle" w="med" len="med"/>
            </a:ln>
          </p:spPr>
          <p:txBody>
            <a:bodyPr/>
            <a:lstStyle/>
            <a:p>
              <a:endParaRPr lang="en-US"/>
            </a:p>
          </p:txBody>
        </p:sp>
        <p:sp>
          <p:nvSpPr>
            <p:cNvPr id="10278" name="Text Box 1065"/>
            <p:cNvSpPr txBox="1">
              <a:spLocks noChangeArrowheads="1"/>
            </p:cNvSpPr>
            <p:nvPr/>
          </p:nvSpPr>
          <p:spPr bwMode="auto">
            <a:xfrm>
              <a:off x="1306" y="42"/>
              <a:ext cx="829" cy="137"/>
            </a:xfrm>
            <a:prstGeom prst="rect">
              <a:avLst/>
            </a:prstGeom>
            <a:noFill/>
            <a:ln w="9525">
              <a:noFill/>
              <a:miter lim="800000"/>
              <a:headEnd/>
              <a:tailEnd/>
            </a:ln>
          </p:spPr>
          <p:txBody>
            <a:bodyPr/>
            <a:lstStyle/>
            <a:p>
              <a:pPr algn="ctr"/>
              <a:r>
                <a:rPr lang="en-US" sz="800" b="1">
                  <a:solidFill>
                    <a:srgbClr val="660033"/>
                  </a:solidFill>
                </a:rPr>
                <a:t>Roche (F15)</a:t>
              </a:r>
              <a:endParaRPr lang="en-US">
                <a:solidFill>
                  <a:srgbClr val="660033"/>
                </a:solidFill>
              </a:endParaRPr>
            </a:p>
          </p:txBody>
        </p:sp>
        <p:sp>
          <p:nvSpPr>
            <p:cNvPr id="10279" name="Text Box 1066"/>
            <p:cNvSpPr txBox="1">
              <a:spLocks noChangeArrowheads="1"/>
            </p:cNvSpPr>
            <p:nvPr/>
          </p:nvSpPr>
          <p:spPr bwMode="auto">
            <a:xfrm>
              <a:off x="888" y="1790"/>
              <a:ext cx="248" cy="154"/>
            </a:xfrm>
            <a:prstGeom prst="rect">
              <a:avLst/>
            </a:prstGeom>
            <a:noFill/>
            <a:ln w="9525">
              <a:noFill/>
              <a:miter lim="800000"/>
              <a:headEnd/>
              <a:tailEnd/>
            </a:ln>
          </p:spPr>
          <p:txBody>
            <a:bodyPr wrap="none">
              <a:spAutoFit/>
            </a:bodyPr>
            <a:lstStyle/>
            <a:p>
              <a:r>
                <a:rPr lang="en-US" sz="1000" b="1">
                  <a:solidFill>
                    <a:srgbClr val="E93517"/>
                  </a:solidFill>
                </a:rPr>
                <a:t>195</a:t>
              </a:r>
            </a:p>
          </p:txBody>
        </p:sp>
        <p:sp>
          <p:nvSpPr>
            <p:cNvPr id="10280" name="Text Box 1067"/>
            <p:cNvSpPr txBox="1">
              <a:spLocks noChangeArrowheads="1"/>
            </p:cNvSpPr>
            <p:nvPr/>
          </p:nvSpPr>
          <p:spPr bwMode="auto">
            <a:xfrm>
              <a:off x="473" y="1802"/>
              <a:ext cx="248" cy="154"/>
            </a:xfrm>
            <a:prstGeom prst="rect">
              <a:avLst/>
            </a:prstGeom>
            <a:noFill/>
            <a:ln w="9525">
              <a:noFill/>
              <a:miter lim="800000"/>
              <a:headEnd/>
              <a:tailEnd/>
            </a:ln>
          </p:spPr>
          <p:txBody>
            <a:bodyPr wrap="none">
              <a:spAutoFit/>
            </a:bodyPr>
            <a:lstStyle/>
            <a:p>
              <a:r>
                <a:rPr lang="en-US" sz="1000" b="1">
                  <a:solidFill>
                    <a:srgbClr val="E93517"/>
                  </a:solidFill>
                </a:rPr>
                <a:t>189</a:t>
              </a:r>
            </a:p>
          </p:txBody>
        </p:sp>
        <p:sp>
          <p:nvSpPr>
            <p:cNvPr id="10281" name="Text Box 1068"/>
            <p:cNvSpPr txBox="1">
              <a:spLocks noChangeArrowheads="1"/>
            </p:cNvSpPr>
            <p:nvPr/>
          </p:nvSpPr>
          <p:spPr bwMode="auto">
            <a:xfrm>
              <a:off x="2228" y="1231"/>
              <a:ext cx="248" cy="154"/>
            </a:xfrm>
            <a:prstGeom prst="rect">
              <a:avLst/>
            </a:prstGeom>
            <a:noFill/>
            <a:ln w="9525">
              <a:noFill/>
              <a:miter lim="800000"/>
              <a:headEnd/>
              <a:tailEnd/>
            </a:ln>
          </p:spPr>
          <p:txBody>
            <a:bodyPr wrap="none">
              <a:spAutoFit/>
            </a:bodyPr>
            <a:lstStyle/>
            <a:p>
              <a:r>
                <a:rPr lang="en-US" sz="1000" b="1">
                  <a:solidFill>
                    <a:srgbClr val="E93517"/>
                  </a:solidFill>
                </a:rPr>
                <a:t>152</a:t>
              </a:r>
            </a:p>
          </p:txBody>
        </p:sp>
        <p:sp>
          <p:nvSpPr>
            <p:cNvPr id="10282" name="Text Box 1069"/>
            <p:cNvSpPr txBox="1">
              <a:spLocks noChangeArrowheads="1"/>
            </p:cNvSpPr>
            <p:nvPr/>
          </p:nvSpPr>
          <p:spPr bwMode="auto">
            <a:xfrm>
              <a:off x="356" y="2386"/>
              <a:ext cx="248" cy="154"/>
            </a:xfrm>
            <a:prstGeom prst="rect">
              <a:avLst/>
            </a:prstGeom>
            <a:noFill/>
            <a:ln w="9525">
              <a:noFill/>
              <a:miter lim="800000"/>
              <a:headEnd/>
              <a:tailEnd/>
            </a:ln>
          </p:spPr>
          <p:txBody>
            <a:bodyPr wrap="none">
              <a:spAutoFit/>
            </a:bodyPr>
            <a:lstStyle/>
            <a:p>
              <a:r>
                <a:rPr lang="en-US" sz="1000" b="1">
                  <a:solidFill>
                    <a:srgbClr val="E93517"/>
                  </a:solidFill>
                </a:rPr>
                <a:t>247</a:t>
              </a:r>
            </a:p>
          </p:txBody>
        </p:sp>
        <p:sp>
          <p:nvSpPr>
            <p:cNvPr id="10283" name="Rectangle 1070"/>
            <p:cNvSpPr>
              <a:spLocks noChangeArrowheads="1"/>
            </p:cNvSpPr>
            <p:nvPr/>
          </p:nvSpPr>
          <p:spPr bwMode="auto">
            <a:xfrm>
              <a:off x="1274" y="1785"/>
              <a:ext cx="63" cy="380"/>
            </a:xfrm>
            <a:prstGeom prst="rect">
              <a:avLst/>
            </a:prstGeom>
            <a:noFill/>
            <a:ln w="9525">
              <a:solidFill>
                <a:srgbClr val="660033"/>
              </a:solidFill>
              <a:miter lim="800000"/>
              <a:headEnd/>
              <a:tailEnd/>
            </a:ln>
          </p:spPr>
          <p:txBody>
            <a:bodyPr wrap="none" anchor="ctr"/>
            <a:lstStyle/>
            <a:p>
              <a:endParaRPr lang="en-US"/>
            </a:p>
          </p:txBody>
        </p:sp>
        <p:sp>
          <p:nvSpPr>
            <p:cNvPr id="10284" name="Rectangle 1071"/>
            <p:cNvSpPr>
              <a:spLocks noChangeArrowheads="1"/>
            </p:cNvSpPr>
            <p:nvPr/>
          </p:nvSpPr>
          <p:spPr bwMode="auto">
            <a:xfrm>
              <a:off x="1390" y="1785"/>
              <a:ext cx="63" cy="380"/>
            </a:xfrm>
            <a:prstGeom prst="rect">
              <a:avLst/>
            </a:prstGeom>
            <a:noFill/>
            <a:ln w="9525">
              <a:solidFill>
                <a:srgbClr val="660033"/>
              </a:solidFill>
              <a:miter lim="800000"/>
              <a:headEnd/>
              <a:tailEnd/>
            </a:ln>
          </p:spPr>
          <p:txBody>
            <a:bodyPr wrap="none" anchor="ctr"/>
            <a:lstStyle/>
            <a:p>
              <a:endParaRPr lang="en-US"/>
            </a:p>
          </p:txBody>
        </p:sp>
        <p:sp>
          <p:nvSpPr>
            <p:cNvPr id="10285" name="Text Box 1072"/>
            <p:cNvSpPr txBox="1">
              <a:spLocks noChangeArrowheads="1"/>
            </p:cNvSpPr>
            <p:nvPr/>
          </p:nvSpPr>
          <p:spPr bwMode="auto">
            <a:xfrm>
              <a:off x="1416" y="1800"/>
              <a:ext cx="248" cy="154"/>
            </a:xfrm>
            <a:prstGeom prst="rect">
              <a:avLst/>
            </a:prstGeom>
            <a:noFill/>
            <a:ln w="9525">
              <a:noFill/>
              <a:miter lim="800000"/>
              <a:headEnd/>
              <a:tailEnd/>
            </a:ln>
          </p:spPr>
          <p:txBody>
            <a:bodyPr wrap="none">
              <a:spAutoFit/>
            </a:bodyPr>
            <a:lstStyle/>
            <a:p>
              <a:r>
                <a:rPr lang="en-US" sz="1000" b="1">
                  <a:solidFill>
                    <a:srgbClr val="E93517"/>
                  </a:solidFill>
                </a:rPr>
                <a:t>200</a:t>
              </a:r>
            </a:p>
          </p:txBody>
        </p:sp>
        <p:sp>
          <p:nvSpPr>
            <p:cNvPr id="10286" name="Text Box 1073"/>
            <p:cNvSpPr txBox="1">
              <a:spLocks noChangeArrowheads="1"/>
            </p:cNvSpPr>
            <p:nvPr/>
          </p:nvSpPr>
          <p:spPr bwMode="auto">
            <a:xfrm>
              <a:off x="1168" y="1660"/>
              <a:ext cx="248" cy="154"/>
            </a:xfrm>
            <a:prstGeom prst="rect">
              <a:avLst/>
            </a:prstGeom>
            <a:noFill/>
            <a:ln w="9525">
              <a:noFill/>
              <a:miter lim="800000"/>
              <a:headEnd/>
              <a:tailEnd/>
            </a:ln>
          </p:spPr>
          <p:txBody>
            <a:bodyPr wrap="none">
              <a:spAutoFit/>
            </a:bodyPr>
            <a:lstStyle/>
            <a:p>
              <a:r>
                <a:rPr lang="en-US" sz="1000" b="1">
                  <a:solidFill>
                    <a:srgbClr val="E93517"/>
                  </a:solidFill>
                </a:rPr>
                <a:t>198</a:t>
              </a:r>
            </a:p>
          </p:txBody>
        </p:sp>
        <p:sp>
          <p:nvSpPr>
            <p:cNvPr id="10287" name="Line 1074"/>
            <p:cNvSpPr>
              <a:spLocks noChangeShapeType="1"/>
            </p:cNvSpPr>
            <p:nvPr/>
          </p:nvSpPr>
          <p:spPr bwMode="auto">
            <a:xfrm flipH="1">
              <a:off x="245" y="4032"/>
              <a:ext cx="496" cy="0"/>
            </a:xfrm>
            <a:prstGeom prst="line">
              <a:avLst/>
            </a:prstGeom>
            <a:noFill/>
            <a:ln w="9525">
              <a:solidFill>
                <a:srgbClr val="008000"/>
              </a:solidFill>
              <a:round/>
              <a:headEnd type="oval" w="med" len="med"/>
              <a:tailEnd/>
            </a:ln>
          </p:spPr>
          <p:txBody>
            <a:bodyPr/>
            <a:lstStyle/>
            <a:p>
              <a:endParaRPr lang="en-US"/>
            </a:p>
          </p:txBody>
        </p:sp>
        <p:sp>
          <p:nvSpPr>
            <p:cNvPr id="10288" name="Line 1075"/>
            <p:cNvSpPr>
              <a:spLocks noChangeShapeType="1"/>
            </p:cNvSpPr>
            <p:nvPr/>
          </p:nvSpPr>
          <p:spPr bwMode="auto">
            <a:xfrm flipH="1">
              <a:off x="246" y="4053"/>
              <a:ext cx="496" cy="0"/>
            </a:xfrm>
            <a:prstGeom prst="line">
              <a:avLst/>
            </a:prstGeom>
            <a:noFill/>
            <a:ln w="9525">
              <a:solidFill>
                <a:srgbClr val="660033"/>
              </a:solidFill>
              <a:round/>
              <a:headEnd type="oval" w="med" len="med"/>
              <a:tailEnd/>
            </a:ln>
          </p:spPr>
          <p:txBody>
            <a:bodyPr/>
            <a:lstStyle/>
            <a:p>
              <a:endParaRPr lang="en-US"/>
            </a:p>
          </p:txBody>
        </p:sp>
      </p:grpSp>
      <p:sp>
        <p:nvSpPr>
          <p:cNvPr id="10244" name="Text Box 1076"/>
          <p:cNvSpPr txBox="1">
            <a:spLocks noChangeArrowheads="1"/>
          </p:cNvSpPr>
          <p:nvPr/>
        </p:nvSpPr>
        <p:spPr bwMode="auto">
          <a:xfrm>
            <a:off x="9391650" y="254000"/>
            <a:ext cx="2571750" cy="366713"/>
          </a:xfrm>
          <a:prstGeom prst="rect">
            <a:avLst/>
          </a:prstGeom>
          <a:noFill/>
          <a:ln w="9525">
            <a:noFill/>
            <a:miter lim="800000"/>
            <a:headEnd/>
            <a:tailEnd/>
          </a:ln>
        </p:spPr>
        <p:txBody>
          <a:bodyPr wrap="none">
            <a:spAutoFit/>
          </a:bodyPr>
          <a:lstStyle/>
          <a:p>
            <a:r>
              <a:rPr lang="en-US" u="sng"/>
              <a:t>Hypervariable Region II</a:t>
            </a:r>
          </a:p>
        </p:txBody>
      </p:sp>
      <p:sp>
        <p:nvSpPr>
          <p:cNvPr id="10245" name="Text Box 1077"/>
          <p:cNvSpPr txBox="1">
            <a:spLocks noChangeArrowheads="1"/>
          </p:cNvSpPr>
          <p:nvPr/>
        </p:nvSpPr>
        <p:spPr bwMode="auto">
          <a:xfrm>
            <a:off x="10255250" y="635000"/>
            <a:ext cx="895350" cy="366713"/>
          </a:xfrm>
          <a:prstGeom prst="rect">
            <a:avLst/>
          </a:prstGeom>
          <a:noFill/>
          <a:ln w="9525">
            <a:noFill/>
            <a:miter lim="800000"/>
            <a:headEnd/>
            <a:tailEnd/>
          </a:ln>
        </p:spPr>
        <p:txBody>
          <a:bodyPr wrap="none">
            <a:spAutoFit/>
          </a:bodyPr>
          <a:lstStyle/>
          <a:p>
            <a:r>
              <a:rPr lang="en-US"/>
              <a:t>73-340</a:t>
            </a:r>
          </a:p>
        </p:txBody>
      </p:sp>
      <p:sp>
        <p:nvSpPr>
          <p:cNvPr id="10246" name="Text Box 1078"/>
          <p:cNvSpPr txBox="1">
            <a:spLocks noChangeArrowheads="1"/>
          </p:cNvSpPr>
          <p:nvPr/>
        </p:nvSpPr>
        <p:spPr bwMode="auto">
          <a:xfrm>
            <a:off x="9652000" y="1089025"/>
            <a:ext cx="2027238" cy="336550"/>
          </a:xfrm>
          <a:prstGeom prst="rect">
            <a:avLst/>
          </a:prstGeom>
          <a:noFill/>
          <a:ln w="9525">
            <a:noFill/>
            <a:miter lim="800000"/>
            <a:headEnd/>
            <a:tailEnd/>
          </a:ln>
        </p:spPr>
        <p:txBody>
          <a:bodyPr>
            <a:spAutoFit/>
          </a:bodyPr>
          <a:lstStyle/>
          <a:p>
            <a:pPr algn="ctr"/>
            <a:r>
              <a:rPr lang="en-US" sz="1600" i="1">
                <a:solidFill>
                  <a:schemeClr val="accent2"/>
                </a:solidFill>
              </a:rPr>
              <a:t>268 bp examined</a:t>
            </a:r>
          </a:p>
        </p:txBody>
      </p:sp>
      <p:grpSp>
        <p:nvGrpSpPr>
          <p:cNvPr id="6" name="Group 1079"/>
          <p:cNvGrpSpPr>
            <a:grpSpLocks/>
          </p:cNvGrpSpPr>
          <p:nvPr/>
        </p:nvGrpSpPr>
        <p:grpSpPr bwMode="auto">
          <a:xfrm>
            <a:off x="10033000" y="1795463"/>
            <a:ext cx="1417638" cy="3146425"/>
            <a:chOff x="4481" y="1131"/>
            <a:chExt cx="785" cy="1994"/>
          </a:xfrm>
        </p:grpSpPr>
        <p:sp>
          <p:nvSpPr>
            <p:cNvPr id="10250" name="Text Box 1080"/>
            <p:cNvSpPr txBox="1">
              <a:spLocks noChangeArrowheads="1"/>
            </p:cNvSpPr>
            <p:nvPr/>
          </p:nvSpPr>
          <p:spPr bwMode="auto">
            <a:xfrm>
              <a:off x="4495" y="1131"/>
              <a:ext cx="727" cy="1608"/>
            </a:xfrm>
            <a:prstGeom prst="rect">
              <a:avLst/>
            </a:prstGeom>
            <a:noFill/>
            <a:ln w="9525">
              <a:noFill/>
              <a:miter lim="800000"/>
              <a:headEnd/>
              <a:tailEnd/>
            </a:ln>
          </p:spPr>
          <p:txBody>
            <a:bodyPr wrap="none">
              <a:spAutoFit/>
            </a:bodyPr>
            <a:lstStyle/>
            <a:p>
              <a:pPr algn="ctr"/>
              <a:r>
                <a:rPr lang="en-US" sz="1600" u="sng"/>
                <a:t>SSO Probes</a:t>
              </a:r>
              <a:endParaRPr lang="en-US" sz="1600"/>
            </a:p>
            <a:p>
              <a:pPr algn="ctr"/>
              <a:r>
                <a:rPr lang="en-US" sz="1600"/>
                <a:t>73</a:t>
              </a:r>
            </a:p>
            <a:p>
              <a:pPr algn="ctr"/>
              <a:r>
                <a:rPr lang="en-US" sz="1600"/>
                <a:t>146</a:t>
              </a:r>
            </a:p>
            <a:p>
              <a:pPr algn="ctr"/>
              <a:r>
                <a:rPr lang="en-US" sz="1600"/>
                <a:t>150</a:t>
              </a:r>
            </a:p>
            <a:p>
              <a:pPr algn="ctr"/>
              <a:r>
                <a:rPr lang="en-US" sz="1600"/>
                <a:t>152</a:t>
              </a:r>
            </a:p>
            <a:p>
              <a:pPr algn="ctr"/>
              <a:r>
                <a:rPr lang="en-US" sz="1600"/>
                <a:t>189</a:t>
              </a:r>
            </a:p>
            <a:p>
              <a:pPr algn="ctr"/>
              <a:r>
                <a:rPr lang="en-US" sz="1600"/>
                <a:t>195</a:t>
              </a:r>
            </a:p>
            <a:p>
              <a:pPr algn="ctr"/>
              <a:r>
                <a:rPr lang="en-US" sz="1600"/>
                <a:t>198</a:t>
              </a:r>
            </a:p>
            <a:p>
              <a:pPr algn="ctr"/>
              <a:r>
                <a:rPr lang="en-US" sz="1600"/>
                <a:t>200</a:t>
              </a:r>
            </a:p>
            <a:p>
              <a:pPr algn="ctr"/>
              <a:r>
                <a:rPr lang="en-US" sz="1600"/>
                <a:t>247</a:t>
              </a:r>
            </a:p>
          </p:txBody>
        </p:sp>
        <p:sp>
          <p:nvSpPr>
            <p:cNvPr id="10251" name="Text Box 1081"/>
            <p:cNvSpPr txBox="1">
              <a:spLocks noChangeArrowheads="1"/>
            </p:cNvSpPr>
            <p:nvPr/>
          </p:nvSpPr>
          <p:spPr bwMode="auto">
            <a:xfrm>
              <a:off x="4481" y="2757"/>
              <a:ext cx="785" cy="368"/>
            </a:xfrm>
            <a:prstGeom prst="rect">
              <a:avLst/>
            </a:prstGeom>
            <a:solidFill>
              <a:srgbClr val="FFFF00"/>
            </a:solidFill>
            <a:ln w="9525">
              <a:noFill/>
              <a:miter lim="800000"/>
              <a:headEnd/>
              <a:tailEnd/>
            </a:ln>
          </p:spPr>
          <p:txBody>
            <a:bodyPr>
              <a:spAutoFit/>
            </a:bodyPr>
            <a:lstStyle/>
            <a:p>
              <a:pPr algn="ctr"/>
              <a:r>
                <a:rPr lang="en-US" sz="1600">
                  <a:solidFill>
                    <a:schemeClr val="accent2"/>
                  </a:solidFill>
                </a:rPr>
                <a:t>Only 9 sites examined</a:t>
              </a:r>
            </a:p>
          </p:txBody>
        </p:sp>
      </p:grpSp>
      <p:sp>
        <p:nvSpPr>
          <p:cNvPr id="10248" name="Rectangle 58"/>
          <p:cNvSpPr>
            <a:spLocks noChangeArrowheads="1"/>
          </p:cNvSpPr>
          <p:nvPr/>
        </p:nvSpPr>
        <p:spPr bwMode="auto">
          <a:xfrm>
            <a:off x="2693988" y="1628775"/>
            <a:ext cx="354012" cy="276225"/>
          </a:xfrm>
          <a:prstGeom prst="rect">
            <a:avLst/>
          </a:prstGeom>
          <a:noFill/>
          <a:ln w="9525">
            <a:noFill/>
            <a:miter lim="800000"/>
            <a:headEnd/>
            <a:tailEnd/>
          </a:ln>
        </p:spPr>
        <p:txBody>
          <a:bodyPr wrap="none">
            <a:spAutoFit/>
          </a:bodyPr>
          <a:lstStyle/>
          <a:p>
            <a:r>
              <a:rPr lang="en-US" sz="1200" b="1"/>
              <a:t>73</a:t>
            </a:r>
          </a:p>
        </p:txBody>
      </p:sp>
      <p:sp>
        <p:nvSpPr>
          <p:cNvPr id="10249" name="Rectangle 59"/>
          <p:cNvSpPr>
            <a:spLocks noChangeArrowheads="1"/>
          </p:cNvSpPr>
          <p:nvPr/>
        </p:nvSpPr>
        <p:spPr bwMode="auto">
          <a:xfrm>
            <a:off x="5503863" y="5029200"/>
            <a:ext cx="439737" cy="276225"/>
          </a:xfrm>
          <a:prstGeom prst="rect">
            <a:avLst/>
          </a:prstGeom>
          <a:noFill/>
          <a:ln w="9525">
            <a:noFill/>
            <a:miter lim="800000"/>
            <a:headEnd/>
            <a:tailEnd/>
          </a:ln>
        </p:spPr>
        <p:txBody>
          <a:bodyPr wrap="none">
            <a:spAutoFit/>
          </a:bodyPr>
          <a:lstStyle/>
          <a:p>
            <a:r>
              <a:rPr lang="en-US" sz="1200" b="1"/>
              <a:t>340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136525" y="163513"/>
            <a:ext cx="8472488" cy="304800"/>
          </a:xfrm>
          <a:prstGeom prst="rect">
            <a:avLst/>
          </a:prstGeom>
          <a:noFill/>
          <a:ln w="9525">
            <a:noFill/>
            <a:miter lim="800000"/>
            <a:headEnd/>
            <a:tailEnd/>
          </a:ln>
        </p:spPr>
        <p:txBody>
          <a:bodyPr>
            <a:spAutoFit/>
          </a:bodyPr>
          <a:lstStyle/>
          <a:p>
            <a:endParaRPr lang="en-US" sz="1400"/>
          </a:p>
        </p:txBody>
      </p:sp>
      <p:grpSp>
        <p:nvGrpSpPr>
          <p:cNvPr id="2" name="Group 3"/>
          <p:cNvGrpSpPr>
            <a:grpSpLocks/>
          </p:cNvGrpSpPr>
          <p:nvPr/>
        </p:nvGrpSpPr>
        <p:grpSpPr bwMode="auto">
          <a:xfrm>
            <a:off x="265113" y="457200"/>
            <a:ext cx="8769350" cy="5773738"/>
            <a:chOff x="167" y="288"/>
            <a:chExt cx="5524" cy="3637"/>
          </a:xfrm>
        </p:grpSpPr>
        <p:grpSp>
          <p:nvGrpSpPr>
            <p:cNvPr id="3" name="Group 4"/>
            <p:cNvGrpSpPr>
              <a:grpSpLocks/>
            </p:cNvGrpSpPr>
            <p:nvPr/>
          </p:nvGrpSpPr>
          <p:grpSpPr bwMode="auto">
            <a:xfrm>
              <a:off x="336" y="387"/>
              <a:ext cx="5073" cy="2055"/>
              <a:chOff x="336" y="1104"/>
              <a:chExt cx="5073" cy="2055"/>
            </a:xfrm>
          </p:grpSpPr>
          <p:graphicFrame>
            <p:nvGraphicFramePr>
              <p:cNvPr id="1026" name="Object 2"/>
              <p:cNvGraphicFramePr>
                <a:graphicFrameLocks noChangeAspect="1"/>
              </p:cNvGraphicFramePr>
              <p:nvPr/>
            </p:nvGraphicFramePr>
            <p:xfrm>
              <a:off x="352" y="1380"/>
              <a:ext cx="5057" cy="348"/>
            </p:xfrm>
            <a:graphic>
              <a:graphicData uri="http://schemas.openxmlformats.org/presentationml/2006/ole">
                <mc:AlternateContent xmlns:mc="http://schemas.openxmlformats.org/markup-compatibility/2006">
                  <mc:Choice xmlns:v="urn:schemas-microsoft-com:vml" Requires="v">
                    <p:oleObj spid="_x0000_s28676" name="Bitmap Image" r:id="rId4" imgW="8028571" imgH="552527" progId="Paint.Picture">
                      <p:embed/>
                    </p:oleObj>
                  </mc:Choice>
                  <mc:Fallback>
                    <p:oleObj name="Bitmap Image" r:id="rId4" imgW="8028571" imgH="55252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 y="1380"/>
                            <a:ext cx="5057"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336" y="2478"/>
              <a:ext cx="5039" cy="306"/>
            </p:xfrm>
            <a:graphic>
              <a:graphicData uri="http://schemas.openxmlformats.org/presentationml/2006/ole">
                <mc:AlternateContent xmlns:mc="http://schemas.openxmlformats.org/markup-compatibility/2006">
                  <mc:Choice xmlns:v="urn:schemas-microsoft-com:vml" Requires="v">
                    <p:oleObj spid="_x0000_s28677" name="Bitmap Image" r:id="rId6" imgW="8000000" imgH="485586" progId="Paint.Picture">
                      <p:embed/>
                    </p:oleObj>
                  </mc:Choice>
                  <mc:Fallback>
                    <p:oleObj name="Bitmap Image" r:id="rId6" imgW="8000000" imgH="485586"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 y="2478"/>
                            <a:ext cx="5039"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1" name="Text Box 7"/>
              <p:cNvSpPr txBox="1">
                <a:spLocks noChangeArrowheads="1"/>
              </p:cNvSpPr>
              <p:nvPr/>
            </p:nvSpPr>
            <p:spPr bwMode="auto">
              <a:xfrm>
                <a:off x="1776" y="2928"/>
                <a:ext cx="1108" cy="231"/>
              </a:xfrm>
              <a:prstGeom prst="rect">
                <a:avLst/>
              </a:prstGeom>
              <a:noFill/>
              <a:ln w="9525">
                <a:noFill/>
                <a:miter lim="800000"/>
                <a:headEnd/>
                <a:tailEnd/>
              </a:ln>
            </p:spPr>
            <p:txBody>
              <a:bodyPr wrap="none">
                <a:spAutoFit/>
              </a:bodyPr>
              <a:lstStyle/>
              <a:p>
                <a:pPr algn="ctr"/>
                <a:r>
                  <a:rPr lang="en-US" b="1"/>
                  <a:t>HV1 C-stretch </a:t>
                </a:r>
              </a:p>
            </p:txBody>
          </p:sp>
          <p:sp>
            <p:nvSpPr>
              <p:cNvPr id="1062" name="Rectangle 8"/>
              <p:cNvSpPr>
                <a:spLocks noChangeArrowheads="1"/>
              </p:cNvSpPr>
              <p:nvPr/>
            </p:nvSpPr>
            <p:spPr bwMode="auto">
              <a:xfrm>
                <a:off x="1920" y="1344"/>
                <a:ext cx="720" cy="432"/>
              </a:xfrm>
              <a:prstGeom prst="rect">
                <a:avLst/>
              </a:prstGeom>
              <a:noFill/>
              <a:ln w="19050">
                <a:solidFill>
                  <a:schemeClr val="tx1"/>
                </a:solidFill>
                <a:prstDash val="dash"/>
                <a:miter lim="800000"/>
                <a:headEnd/>
                <a:tailEnd/>
              </a:ln>
            </p:spPr>
            <p:txBody>
              <a:bodyPr wrap="none" anchor="ctr"/>
              <a:lstStyle/>
              <a:p>
                <a:endParaRPr lang="en-US"/>
              </a:p>
            </p:txBody>
          </p:sp>
          <p:sp>
            <p:nvSpPr>
              <p:cNvPr id="1063" name="Rectangle 9"/>
              <p:cNvSpPr>
                <a:spLocks noChangeArrowheads="1"/>
              </p:cNvSpPr>
              <p:nvPr/>
            </p:nvSpPr>
            <p:spPr bwMode="auto">
              <a:xfrm>
                <a:off x="1872" y="2400"/>
                <a:ext cx="864" cy="480"/>
              </a:xfrm>
              <a:prstGeom prst="rect">
                <a:avLst/>
              </a:prstGeom>
              <a:noFill/>
              <a:ln w="19050">
                <a:solidFill>
                  <a:schemeClr val="tx1"/>
                </a:solidFill>
                <a:prstDash val="dash"/>
                <a:miter lim="800000"/>
                <a:headEnd/>
                <a:tailEnd/>
              </a:ln>
            </p:spPr>
            <p:txBody>
              <a:bodyPr wrap="none" anchor="ctr"/>
              <a:lstStyle/>
              <a:p>
                <a:endParaRPr lang="en-US"/>
              </a:p>
            </p:txBody>
          </p:sp>
          <p:sp>
            <p:nvSpPr>
              <p:cNvPr id="1064" name="Text Box 10"/>
              <p:cNvSpPr txBox="1">
                <a:spLocks noChangeArrowheads="1"/>
              </p:cNvSpPr>
              <p:nvPr/>
            </p:nvSpPr>
            <p:spPr bwMode="auto">
              <a:xfrm>
                <a:off x="2043" y="1104"/>
                <a:ext cx="549" cy="212"/>
              </a:xfrm>
              <a:prstGeom prst="rect">
                <a:avLst/>
              </a:prstGeom>
              <a:noFill/>
              <a:ln w="9525">
                <a:noFill/>
                <a:miter lim="800000"/>
                <a:headEnd/>
                <a:tailEnd/>
              </a:ln>
            </p:spPr>
            <p:txBody>
              <a:bodyPr wrap="none">
                <a:spAutoFit/>
              </a:bodyPr>
              <a:lstStyle/>
              <a:p>
                <a:r>
                  <a:rPr lang="en-US" sz="1600" b="1"/>
                  <a:t>16189T</a:t>
                </a:r>
              </a:p>
            </p:txBody>
          </p:sp>
          <p:sp>
            <p:nvSpPr>
              <p:cNvPr id="1065" name="Text Box 11"/>
              <p:cNvSpPr txBox="1">
                <a:spLocks noChangeArrowheads="1"/>
              </p:cNvSpPr>
              <p:nvPr/>
            </p:nvSpPr>
            <p:spPr bwMode="auto">
              <a:xfrm>
                <a:off x="3096" y="2168"/>
                <a:ext cx="2179" cy="385"/>
              </a:xfrm>
              <a:prstGeom prst="rect">
                <a:avLst/>
              </a:prstGeom>
              <a:noFill/>
              <a:ln w="9525">
                <a:noFill/>
                <a:miter lim="800000"/>
                <a:headEnd/>
                <a:tailEnd/>
              </a:ln>
            </p:spPr>
            <p:txBody>
              <a:bodyPr>
                <a:spAutoFit/>
              </a:bodyPr>
              <a:lstStyle/>
              <a:p>
                <a:r>
                  <a:rPr lang="en-US" i="1"/>
                  <a:t>Poor quality sequence </a:t>
                </a:r>
              </a:p>
              <a:p>
                <a:r>
                  <a:rPr lang="en-US" sz="1600" i="1"/>
                  <a:t>(two length variants out of phase)</a:t>
                </a:r>
              </a:p>
            </p:txBody>
          </p:sp>
          <p:sp>
            <p:nvSpPr>
              <p:cNvPr id="1066" name="Text Box 12"/>
              <p:cNvSpPr txBox="1">
                <a:spLocks noChangeArrowheads="1"/>
              </p:cNvSpPr>
              <p:nvPr/>
            </p:nvSpPr>
            <p:spPr bwMode="auto">
              <a:xfrm>
                <a:off x="3308" y="1161"/>
                <a:ext cx="1588" cy="231"/>
              </a:xfrm>
              <a:prstGeom prst="rect">
                <a:avLst/>
              </a:prstGeom>
              <a:noFill/>
              <a:ln w="9525">
                <a:noFill/>
                <a:miter lim="800000"/>
                <a:headEnd/>
                <a:tailEnd/>
              </a:ln>
            </p:spPr>
            <p:txBody>
              <a:bodyPr wrap="none">
                <a:spAutoFit/>
              </a:bodyPr>
              <a:lstStyle/>
              <a:p>
                <a:r>
                  <a:rPr lang="en-US" i="1"/>
                  <a:t>Good quality sequence</a:t>
                </a:r>
              </a:p>
            </p:txBody>
          </p:sp>
        </p:grpSp>
        <p:sp>
          <p:nvSpPr>
            <p:cNvPr id="1031" name="Text Box 13"/>
            <p:cNvSpPr txBox="1">
              <a:spLocks noChangeArrowheads="1"/>
            </p:cNvSpPr>
            <p:nvPr/>
          </p:nvSpPr>
          <p:spPr bwMode="auto">
            <a:xfrm>
              <a:off x="512" y="2501"/>
              <a:ext cx="4300" cy="231"/>
            </a:xfrm>
            <a:prstGeom prst="rect">
              <a:avLst/>
            </a:prstGeom>
            <a:noFill/>
            <a:ln w="9525">
              <a:noFill/>
              <a:miter lim="800000"/>
              <a:headEnd/>
              <a:tailEnd/>
            </a:ln>
          </p:spPr>
          <p:txBody>
            <a:bodyPr wrap="none">
              <a:spAutoFit/>
            </a:bodyPr>
            <a:lstStyle/>
            <a:p>
              <a:r>
                <a:rPr lang="en-US"/>
                <a:t>Primer strategies typically used with C-stretch containing samples</a:t>
              </a:r>
            </a:p>
          </p:txBody>
        </p:sp>
        <p:sp>
          <p:nvSpPr>
            <p:cNvPr id="1032" name="Text Box 14"/>
            <p:cNvSpPr txBox="1">
              <a:spLocks noChangeArrowheads="1"/>
            </p:cNvSpPr>
            <p:nvPr/>
          </p:nvSpPr>
          <p:spPr bwMode="auto">
            <a:xfrm>
              <a:off x="167" y="288"/>
              <a:ext cx="294" cy="233"/>
            </a:xfrm>
            <a:prstGeom prst="rect">
              <a:avLst/>
            </a:prstGeom>
            <a:noFill/>
            <a:ln w="9525">
              <a:noFill/>
              <a:miter lim="800000"/>
              <a:headEnd/>
              <a:tailEnd/>
            </a:ln>
          </p:spPr>
          <p:txBody>
            <a:bodyPr wrap="none">
              <a:spAutoFit/>
            </a:bodyPr>
            <a:lstStyle/>
            <a:p>
              <a:r>
                <a:rPr lang="en-US" b="1"/>
                <a:t>(a)</a:t>
              </a:r>
            </a:p>
          </p:txBody>
        </p:sp>
        <p:sp>
          <p:nvSpPr>
            <p:cNvPr id="1033" name="Text Box 15"/>
            <p:cNvSpPr txBox="1">
              <a:spLocks noChangeArrowheads="1"/>
            </p:cNvSpPr>
            <p:nvPr/>
          </p:nvSpPr>
          <p:spPr bwMode="auto">
            <a:xfrm>
              <a:off x="205" y="1440"/>
              <a:ext cx="302" cy="233"/>
            </a:xfrm>
            <a:prstGeom prst="rect">
              <a:avLst/>
            </a:prstGeom>
            <a:noFill/>
            <a:ln w="9525">
              <a:noFill/>
              <a:miter lim="800000"/>
              <a:headEnd/>
              <a:tailEnd/>
            </a:ln>
          </p:spPr>
          <p:txBody>
            <a:bodyPr wrap="none">
              <a:spAutoFit/>
            </a:bodyPr>
            <a:lstStyle/>
            <a:p>
              <a:r>
                <a:rPr lang="en-US" b="1"/>
                <a:t>(b)</a:t>
              </a:r>
            </a:p>
          </p:txBody>
        </p:sp>
        <p:sp>
          <p:nvSpPr>
            <p:cNvPr id="1034" name="Text Box 16"/>
            <p:cNvSpPr txBox="1">
              <a:spLocks noChangeArrowheads="1"/>
            </p:cNvSpPr>
            <p:nvPr/>
          </p:nvSpPr>
          <p:spPr bwMode="auto">
            <a:xfrm>
              <a:off x="217" y="2442"/>
              <a:ext cx="294" cy="233"/>
            </a:xfrm>
            <a:prstGeom prst="rect">
              <a:avLst/>
            </a:prstGeom>
            <a:noFill/>
            <a:ln w="9525">
              <a:noFill/>
              <a:miter lim="800000"/>
              <a:headEnd/>
              <a:tailEnd/>
            </a:ln>
          </p:spPr>
          <p:txBody>
            <a:bodyPr wrap="none">
              <a:spAutoFit/>
            </a:bodyPr>
            <a:lstStyle/>
            <a:p>
              <a:r>
                <a:rPr lang="en-US" b="1"/>
                <a:t>(c)</a:t>
              </a:r>
            </a:p>
          </p:txBody>
        </p:sp>
        <p:sp>
          <p:nvSpPr>
            <p:cNvPr id="1035" name="Line 17"/>
            <p:cNvSpPr>
              <a:spLocks noChangeShapeType="1"/>
            </p:cNvSpPr>
            <p:nvPr/>
          </p:nvSpPr>
          <p:spPr bwMode="auto">
            <a:xfrm>
              <a:off x="644" y="3350"/>
              <a:ext cx="2124" cy="0"/>
            </a:xfrm>
            <a:prstGeom prst="line">
              <a:avLst/>
            </a:prstGeom>
            <a:noFill/>
            <a:ln w="9525">
              <a:solidFill>
                <a:schemeClr val="tx1"/>
              </a:solidFill>
              <a:round/>
              <a:headEnd/>
              <a:tailEnd/>
            </a:ln>
          </p:spPr>
          <p:txBody>
            <a:bodyPr/>
            <a:lstStyle/>
            <a:p>
              <a:endParaRPr lang="en-US"/>
            </a:p>
          </p:txBody>
        </p:sp>
        <p:sp>
          <p:nvSpPr>
            <p:cNvPr id="1036" name="Line 18"/>
            <p:cNvSpPr>
              <a:spLocks noChangeShapeType="1"/>
            </p:cNvSpPr>
            <p:nvPr/>
          </p:nvSpPr>
          <p:spPr bwMode="auto">
            <a:xfrm>
              <a:off x="716" y="3280"/>
              <a:ext cx="208" cy="0"/>
            </a:xfrm>
            <a:prstGeom prst="line">
              <a:avLst/>
            </a:prstGeom>
            <a:noFill/>
            <a:ln w="28575">
              <a:solidFill>
                <a:schemeClr val="tx1"/>
              </a:solidFill>
              <a:round/>
              <a:headEnd/>
              <a:tailEnd type="triangle" w="med" len="med"/>
            </a:ln>
          </p:spPr>
          <p:txBody>
            <a:bodyPr/>
            <a:lstStyle/>
            <a:p>
              <a:endParaRPr lang="en-US"/>
            </a:p>
          </p:txBody>
        </p:sp>
        <p:sp>
          <p:nvSpPr>
            <p:cNvPr id="1037" name="Line 19"/>
            <p:cNvSpPr>
              <a:spLocks noChangeShapeType="1"/>
            </p:cNvSpPr>
            <p:nvPr/>
          </p:nvSpPr>
          <p:spPr bwMode="auto">
            <a:xfrm>
              <a:off x="648" y="3394"/>
              <a:ext cx="2124" cy="0"/>
            </a:xfrm>
            <a:prstGeom prst="line">
              <a:avLst/>
            </a:prstGeom>
            <a:noFill/>
            <a:ln w="9525">
              <a:solidFill>
                <a:schemeClr val="tx1"/>
              </a:solidFill>
              <a:round/>
              <a:headEnd/>
              <a:tailEnd/>
            </a:ln>
          </p:spPr>
          <p:txBody>
            <a:bodyPr/>
            <a:lstStyle/>
            <a:p>
              <a:endParaRPr lang="en-US"/>
            </a:p>
          </p:txBody>
        </p:sp>
        <p:sp>
          <p:nvSpPr>
            <p:cNvPr id="1038" name="Rectangle 20"/>
            <p:cNvSpPr>
              <a:spLocks noChangeArrowheads="1"/>
            </p:cNvSpPr>
            <p:nvPr/>
          </p:nvSpPr>
          <p:spPr bwMode="auto">
            <a:xfrm>
              <a:off x="1602" y="3317"/>
              <a:ext cx="262" cy="9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39" name="Line 21"/>
            <p:cNvSpPr>
              <a:spLocks noChangeShapeType="1"/>
            </p:cNvSpPr>
            <p:nvPr/>
          </p:nvSpPr>
          <p:spPr bwMode="auto">
            <a:xfrm flipH="1">
              <a:off x="2560" y="3462"/>
              <a:ext cx="154" cy="0"/>
            </a:xfrm>
            <a:prstGeom prst="line">
              <a:avLst/>
            </a:prstGeom>
            <a:noFill/>
            <a:ln w="28575">
              <a:solidFill>
                <a:schemeClr val="tx1"/>
              </a:solidFill>
              <a:round/>
              <a:headEnd/>
              <a:tailEnd type="triangle" w="med" len="med"/>
            </a:ln>
          </p:spPr>
          <p:txBody>
            <a:bodyPr/>
            <a:lstStyle/>
            <a:p>
              <a:endParaRPr lang="en-US"/>
            </a:p>
          </p:txBody>
        </p:sp>
        <p:sp>
          <p:nvSpPr>
            <p:cNvPr id="1040" name="Line 22"/>
            <p:cNvSpPr>
              <a:spLocks noChangeShapeType="1"/>
            </p:cNvSpPr>
            <p:nvPr/>
          </p:nvSpPr>
          <p:spPr bwMode="auto">
            <a:xfrm>
              <a:off x="1809" y="3212"/>
              <a:ext cx="181" cy="0"/>
            </a:xfrm>
            <a:prstGeom prst="line">
              <a:avLst/>
            </a:prstGeom>
            <a:noFill/>
            <a:ln w="38100">
              <a:solidFill>
                <a:schemeClr val="tx1"/>
              </a:solidFill>
              <a:round/>
              <a:headEnd/>
              <a:tailEnd type="triangle" w="med" len="med"/>
            </a:ln>
          </p:spPr>
          <p:txBody>
            <a:bodyPr/>
            <a:lstStyle/>
            <a:p>
              <a:endParaRPr lang="en-US"/>
            </a:p>
          </p:txBody>
        </p:sp>
        <p:sp>
          <p:nvSpPr>
            <p:cNvPr id="1041" name="Line 23"/>
            <p:cNvSpPr>
              <a:spLocks noChangeShapeType="1"/>
            </p:cNvSpPr>
            <p:nvPr/>
          </p:nvSpPr>
          <p:spPr bwMode="auto">
            <a:xfrm flipH="1">
              <a:off x="1504" y="3562"/>
              <a:ext cx="190" cy="0"/>
            </a:xfrm>
            <a:prstGeom prst="line">
              <a:avLst/>
            </a:prstGeom>
            <a:noFill/>
            <a:ln w="38100">
              <a:solidFill>
                <a:schemeClr val="tx1"/>
              </a:solidFill>
              <a:round/>
              <a:headEnd/>
              <a:tailEnd type="triangle" w="med" len="med"/>
            </a:ln>
          </p:spPr>
          <p:txBody>
            <a:bodyPr/>
            <a:lstStyle/>
            <a:p>
              <a:endParaRPr lang="en-US"/>
            </a:p>
          </p:txBody>
        </p:sp>
        <p:sp>
          <p:nvSpPr>
            <p:cNvPr id="1042" name="Text Box 24"/>
            <p:cNvSpPr txBox="1">
              <a:spLocks noChangeArrowheads="1"/>
            </p:cNvSpPr>
            <p:nvPr/>
          </p:nvSpPr>
          <p:spPr bwMode="auto">
            <a:xfrm>
              <a:off x="1402" y="2908"/>
              <a:ext cx="722" cy="192"/>
            </a:xfrm>
            <a:prstGeom prst="rect">
              <a:avLst/>
            </a:prstGeom>
            <a:noFill/>
            <a:ln w="9525">
              <a:noFill/>
              <a:miter lim="800000"/>
              <a:headEnd/>
              <a:tailEnd/>
            </a:ln>
          </p:spPr>
          <p:txBody>
            <a:bodyPr>
              <a:spAutoFit/>
            </a:bodyPr>
            <a:lstStyle/>
            <a:p>
              <a:pPr algn="ctr"/>
              <a:r>
                <a:rPr lang="en-US" sz="1400" i="1"/>
                <a:t>C-stretch</a:t>
              </a:r>
            </a:p>
          </p:txBody>
        </p:sp>
        <p:sp>
          <p:nvSpPr>
            <p:cNvPr id="1043" name="Line 25"/>
            <p:cNvSpPr>
              <a:spLocks noChangeShapeType="1"/>
            </p:cNvSpPr>
            <p:nvPr/>
          </p:nvSpPr>
          <p:spPr bwMode="auto">
            <a:xfrm flipV="1">
              <a:off x="934" y="3283"/>
              <a:ext cx="936" cy="0"/>
            </a:xfrm>
            <a:prstGeom prst="line">
              <a:avLst/>
            </a:prstGeom>
            <a:noFill/>
            <a:ln w="9525">
              <a:solidFill>
                <a:schemeClr val="tx1"/>
              </a:solidFill>
              <a:prstDash val="dash"/>
              <a:round/>
              <a:headEnd/>
              <a:tailEnd type="triangle" w="med" len="med"/>
            </a:ln>
          </p:spPr>
          <p:txBody>
            <a:bodyPr/>
            <a:lstStyle/>
            <a:p>
              <a:endParaRPr lang="en-US"/>
            </a:p>
          </p:txBody>
        </p:sp>
        <p:sp>
          <p:nvSpPr>
            <p:cNvPr id="1044" name="Line 26"/>
            <p:cNvSpPr>
              <a:spLocks noChangeShapeType="1"/>
            </p:cNvSpPr>
            <p:nvPr/>
          </p:nvSpPr>
          <p:spPr bwMode="auto">
            <a:xfrm flipH="1">
              <a:off x="1597" y="3457"/>
              <a:ext cx="953" cy="0"/>
            </a:xfrm>
            <a:prstGeom prst="line">
              <a:avLst/>
            </a:prstGeom>
            <a:noFill/>
            <a:ln w="9525">
              <a:solidFill>
                <a:schemeClr val="tx1"/>
              </a:solidFill>
              <a:prstDash val="dash"/>
              <a:round/>
              <a:headEnd/>
              <a:tailEnd type="triangle" w="med" len="med"/>
            </a:ln>
          </p:spPr>
          <p:txBody>
            <a:bodyPr/>
            <a:lstStyle/>
            <a:p>
              <a:endParaRPr lang="en-US"/>
            </a:p>
          </p:txBody>
        </p:sp>
        <p:sp>
          <p:nvSpPr>
            <p:cNvPr id="1045" name="Line 27"/>
            <p:cNvSpPr>
              <a:spLocks noChangeShapeType="1"/>
            </p:cNvSpPr>
            <p:nvPr/>
          </p:nvSpPr>
          <p:spPr bwMode="auto">
            <a:xfrm flipH="1">
              <a:off x="709" y="3553"/>
              <a:ext cx="789" cy="0"/>
            </a:xfrm>
            <a:prstGeom prst="line">
              <a:avLst/>
            </a:prstGeom>
            <a:noFill/>
            <a:ln w="9525">
              <a:solidFill>
                <a:schemeClr val="tx1"/>
              </a:solidFill>
              <a:prstDash val="dash"/>
              <a:round/>
              <a:headEnd/>
              <a:tailEnd type="triangle" w="med" len="med"/>
            </a:ln>
          </p:spPr>
          <p:txBody>
            <a:bodyPr/>
            <a:lstStyle/>
            <a:p>
              <a:endParaRPr lang="en-US"/>
            </a:p>
          </p:txBody>
        </p:sp>
        <p:sp>
          <p:nvSpPr>
            <p:cNvPr id="1046" name="Line 28"/>
            <p:cNvSpPr>
              <a:spLocks noChangeShapeType="1"/>
            </p:cNvSpPr>
            <p:nvPr/>
          </p:nvSpPr>
          <p:spPr bwMode="auto">
            <a:xfrm>
              <a:off x="1996" y="3211"/>
              <a:ext cx="706" cy="0"/>
            </a:xfrm>
            <a:prstGeom prst="line">
              <a:avLst/>
            </a:prstGeom>
            <a:noFill/>
            <a:ln w="9525">
              <a:solidFill>
                <a:schemeClr val="tx1"/>
              </a:solidFill>
              <a:prstDash val="dash"/>
              <a:round/>
              <a:headEnd/>
              <a:tailEnd type="triangle" w="med" len="med"/>
            </a:ln>
          </p:spPr>
          <p:txBody>
            <a:bodyPr/>
            <a:lstStyle/>
            <a:p>
              <a:endParaRPr lang="en-US"/>
            </a:p>
          </p:txBody>
        </p:sp>
        <p:sp>
          <p:nvSpPr>
            <p:cNvPr id="1047" name="Line 29"/>
            <p:cNvSpPr>
              <a:spLocks noChangeShapeType="1"/>
            </p:cNvSpPr>
            <p:nvPr/>
          </p:nvSpPr>
          <p:spPr bwMode="auto">
            <a:xfrm>
              <a:off x="3344" y="3350"/>
              <a:ext cx="2124" cy="0"/>
            </a:xfrm>
            <a:prstGeom prst="line">
              <a:avLst/>
            </a:prstGeom>
            <a:noFill/>
            <a:ln w="9525">
              <a:solidFill>
                <a:schemeClr val="tx1"/>
              </a:solidFill>
              <a:round/>
              <a:headEnd/>
              <a:tailEnd/>
            </a:ln>
          </p:spPr>
          <p:txBody>
            <a:bodyPr/>
            <a:lstStyle/>
            <a:p>
              <a:endParaRPr lang="en-US"/>
            </a:p>
          </p:txBody>
        </p:sp>
        <p:sp>
          <p:nvSpPr>
            <p:cNvPr id="1048" name="Line 30"/>
            <p:cNvSpPr>
              <a:spLocks noChangeShapeType="1"/>
            </p:cNvSpPr>
            <p:nvPr/>
          </p:nvSpPr>
          <p:spPr bwMode="auto">
            <a:xfrm>
              <a:off x="3416" y="3280"/>
              <a:ext cx="208" cy="0"/>
            </a:xfrm>
            <a:prstGeom prst="line">
              <a:avLst/>
            </a:prstGeom>
            <a:noFill/>
            <a:ln w="28575">
              <a:solidFill>
                <a:schemeClr val="tx1"/>
              </a:solidFill>
              <a:round/>
              <a:headEnd/>
              <a:tailEnd type="triangle" w="med" len="med"/>
            </a:ln>
          </p:spPr>
          <p:txBody>
            <a:bodyPr/>
            <a:lstStyle/>
            <a:p>
              <a:endParaRPr lang="en-US"/>
            </a:p>
          </p:txBody>
        </p:sp>
        <p:sp>
          <p:nvSpPr>
            <p:cNvPr id="1049" name="Line 31"/>
            <p:cNvSpPr>
              <a:spLocks noChangeShapeType="1"/>
            </p:cNvSpPr>
            <p:nvPr/>
          </p:nvSpPr>
          <p:spPr bwMode="auto">
            <a:xfrm>
              <a:off x="3348" y="3394"/>
              <a:ext cx="2124" cy="0"/>
            </a:xfrm>
            <a:prstGeom prst="line">
              <a:avLst/>
            </a:prstGeom>
            <a:noFill/>
            <a:ln w="9525">
              <a:solidFill>
                <a:schemeClr val="tx1"/>
              </a:solidFill>
              <a:round/>
              <a:headEnd/>
              <a:tailEnd/>
            </a:ln>
          </p:spPr>
          <p:txBody>
            <a:bodyPr/>
            <a:lstStyle/>
            <a:p>
              <a:endParaRPr lang="en-US"/>
            </a:p>
          </p:txBody>
        </p:sp>
        <p:sp>
          <p:nvSpPr>
            <p:cNvPr id="1050" name="Rectangle 32"/>
            <p:cNvSpPr>
              <a:spLocks noChangeArrowheads="1"/>
            </p:cNvSpPr>
            <p:nvPr/>
          </p:nvSpPr>
          <p:spPr bwMode="auto">
            <a:xfrm>
              <a:off x="4302" y="3317"/>
              <a:ext cx="262" cy="9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51" name="Line 33"/>
            <p:cNvSpPr>
              <a:spLocks noChangeShapeType="1"/>
            </p:cNvSpPr>
            <p:nvPr/>
          </p:nvSpPr>
          <p:spPr bwMode="auto">
            <a:xfrm flipH="1">
              <a:off x="5260" y="3462"/>
              <a:ext cx="154" cy="0"/>
            </a:xfrm>
            <a:prstGeom prst="line">
              <a:avLst/>
            </a:prstGeom>
            <a:noFill/>
            <a:ln w="28575">
              <a:solidFill>
                <a:schemeClr val="tx1"/>
              </a:solidFill>
              <a:round/>
              <a:headEnd/>
              <a:tailEnd type="triangle" w="med" len="med"/>
            </a:ln>
          </p:spPr>
          <p:txBody>
            <a:bodyPr/>
            <a:lstStyle/>
            <a:p>
              <a:endParaRPr lang="en-US"/>
            </a:p>
          </p:txBody>
        </p:sp>
        <p:sp>
          <p:nvSpPr>
            <p:cNvPr id="1052" name="Text Box 34"/>
            <p:cNvSpPr txBox="1">
              <a:spLocks noChangeArrowheads="1"/>
            </p:cNvSpPr>
            <p:nvPr/>
          </p:nvSpPr>
          <p:spPr bwMode="auto">
            <a:xfrm>
              <a:off x="4102" y="2908"/>
              <a:ext cx="722" cy="192"/>
            </a:xfrm>
            <a:prstGeom prst="rect">
              <a:avLst/>
            </a:prstGeom>
            <a:noFill/>
            <a:ln w="9525">
              <a:noFill/>
              <a:miter lim="800000"/>
              <a:headEnd/>
              <a:tailEnd/>
            </a:ln>
          </p:spPr>
          <p:txBody>
            <a:bodyPr>
              <a:spAutoFit/>
            </a:bodyPr>
            <a:lstStyle/>
            <a:p>
              <a:pPr algn="ctr"/>
              <a:r>
                <a:rPr lang="en-US" sz="1400" i="1"/>
                <a:t>C-stretch</a:t>
              </a:r>
            </a:p>
          </p:txBody>
        </p:sp>
        <p:sp>
          <p:nvSpPr>
            <p:cNvPr id="1053" name="Line 35"/>
            <p:cNvSpPr>
              <a:spLocks noChangeShapeType="1"/>
            </p:cNvSpPr>
            <p:nvPr/>
          </p:nvSpPr>
          <p:spPr bwMode="auto">
            <a:xfrm flipV="1">
              <a:off x="3634" y="3283"/>
              <a:ext cx="936" cy="0"/>
            </a:xfrm>
            <a:prstGeom prst="line">
              <a:avLst/>
            </a:prstGeom>
            <a:noFill/>
            <a:ln w="9525">
              <a:solidFill>
                <a:schemeClr val="tx1"/>
              </a:solidFill>
              <a:prstDash val="dash"/>
              <a:round/>
              <a:headEnd/>
              <a:tailEnd type="triangle" w="med" len="med"/>
            </a:ln>
          </p:spPr>
          <p:txBody>
            <a:bodyPr/>
            <a:lstStyle/>
            <a:p>
              <a:endParaRPr lang="en-US"/>
            </a:p>
          </p:txBody>
        </p:sp>
        <p:sp>
          <p:nvSpPr>
            <p:cNvPr id="1054" name="Line 36"/>
            <p:cNvSpPr>
              <a:spLocks noChangeShapeType="1"/>
            </p:cNvSpPr>
            <p:nvPr/>
          </p:nvSpPr>
          <p:spPr bwMode="auto">
            <a:xfrm>
              <a:off x="3416" y="3214"/>
              <a:ext cx="208" cy="0"/>
            </a:xfrm>
            <a:prstGeom prst="line">
              <a:avLst/>
            </a:prstGeom>
            <a:noFill/>
            <a:ln w="19050">
              <a:solidFill>
                <a:schemeClr val="tx1"/>
              </a:solidFill>
              <a:round/>
              <a:headEnd/>
              <a:tailEnd type="triangle" w="med" len="med"/>
            </a:ln>
          </p:spPr>
          <p:txBody>
            <a:bodyPr/>
            <a:lstStyle/>
            <a:p>
              <a:endParaRPr lang="en-US"/>
            </a:p>
          </p:txBody>
        </p:sp>
        <p:sp>
          <p:nvSpPr>
            <p:cNvPr id="1055" name="Line 37"/>
            <p:cNvSpPr>
              <a:spLocks noChangeShapeType="1"/>
            </p:cNvSpPr>
            <p:nvPr/>
          </p:nvSpPr>
          <p:spPr bwMode="auto">
            <a:xfrm flipH="1">
              <a:off x="5265" y="3534"/>
              <a:ext cx="154" cy="0"/>
            </a:xfrm>
            <a:prstGeom prst="line">
              <a:avLst/>
            </a:prstGeom>
            <a:noFill/>
            <a:ln w="19050">
              <a:solidFill>
                <a:schemeClr val="tx1"/>
              </a:solidFill>
              <a:round/>
              <a:headEnd/>
              <a:tailEnd type="triangle" w="med" len="med"/>
            </a:ln>
          </p:spPr>
          <p:txBody>
            <a:bodyPr/>
            <a:lstStyle/>
            <a:p>
              <a:endParaRPr lang="en-US"/>
            </a:p>
          </p:txBody>
        </p:sp>
        <p:sp>
          <p:nvSpPr>
            <p:cNvPr id="1056" name="Line 38"/>
            <p:cNvSpPr>
              <a:spLocks noChangeShapeType="1"/>
            </p:cNvSpPr>
            <p:nvPr/>
          </p:nvSpPr>
          <p:spPr bwMode="auto">
            <a:xfrm flipH="1">
              <a:off x="4297" y="3457"/>
              <a:ext cx="953" cy="0"/>
            </a:xfrm>
            <a:prstGeom prst="line">
              <a:avLst/>
            </a:prstGeom>
            <a:noFill/>
            <a:ln w="9525">
              <a:solidFill>
                <a:schemeClr val="tx1"/>
              </a:solidFill>
              <a:prstDash val="dash"/>
              <a:round/>
              <a:headEnd/>
              <a:tailEnd type="triangle" w="med" len="med"/>
            </a:ln>
          </p:spPr>
          <p:txBody>
            <a:bodyPr/>
            <a:lstStyle/>
            <a:p>
              <a:endParaRPr lang="en-US"/>
            </a:p>
          </p:txBody>
        </p:sp>
        <p:sp>
          <p:nvSpPr>
            <p:cNvPr id="1057" name="Line 39"/>
            <p:cNvSpPr>
              <a:spLocks noChangeShapeType="1"/>
            </p:cNvSpPr>
            <p:nvPr/>
          </p:nvSpPr>
          <p:spPr bwMode="auto">
            <a:xfrm flipH="1">
              <a:off x="4309" y="3535"/>
              <a:ext cx="945" cy="0"/>
            </a:xfrm>
            <a:prstGeom prst="line">
              <a:avLst/>
            </a:prstGeom>
            <a:noFill/>
            <a:ln w="9525">
              <a:solidFill>
                <a:schemeClr val="tx1"/>
              </a:solidFill>
              <a:prstDash val="dash"/>
              <a:round/>
              <a:headEnd/>
              <a:tailEnd type="triangle" w="med" len="med"/>
            </a:ln>
          </p:spPr>
          <p:txBody>
            <a:bodyPr/>
            <a:lstStyle/>
            <a:p>
              <a:endParaRPr lang="en-US"/>
            </a:p>
          </p:txBody>
        </p:sp>
        <p:sp>
          <p:nvSpPr>
            <p:cNvPr id="1058" name="Line 40"/>
            <p:cNvSpPr>
              <a:spLocks noChangeShapeType="1"/>
            </p:cNvSpPr>
            <p:nvPr/>
          </p:nvSpPr>
          <p:spPr bwMode="auto">
            <a:xfrm flipV="1">
              <a:off x="3634" y="3211"/>
              <a:ext cx="936" cy="0"/>
            </a:xfrm>
            <a:prstGeom prst="line">
              <a:avLst/>
            </a:prstGeom>
            <a:noFill/>
            <a:ln w="9525">
              <a:solidFill>
                <a:schemeClr val="tx1"/>
              </a:solidFill>
              <a:prstDash val="dash"/>
              <a:round/>
              <a:headEnd/>
              <a:tailEnd type="triangle" w="med" len="med"/>
            </a:ln>
          </p:spPr>
          <p:txBody>
            <a:bodyPr/>
            <a:lstStyle/>
            <a:p>
              <a:endParaRPr lang="en-US"/>
            </a:p>
          </p:txBody>
        </p:sp>
        <p:sp>
          <p:nvSpPr>
            <p:cNvPr id="1059" name="Text Box 41"/>
            <p:cNvSpPr txBox="1">
              <a:spLocks noChangeArrowheads="1"/>
            </p:cNvSpPr>
            <p:nvPr/>
          </p:nvSpPr>
          <p:spPr bwMode="auto">
            <a:xfrm>
              <a:off x="915" y="3708"/>
              <a:ext cx="1512" cy="212"/>
            </a:xfrm>
            <a:prstGeom prst="rect">
              <a:avLst/>
            </a:prstGeom>
            <a:noFill/>
            <a:ln w="9525">
              <a:noFill/>
              <a:miter lim="800000"/>
              <a:headEnd/>
              <a:tailEnd/>
            </a:ln>
          </p:spPr>
          <p:txBody>
            <a:bodyPr wrap="none">
              <a:spAutoFit/>
            </a:bodyPr>
            <a:lstStyle/>
            <a:p>
              <a:r>
                <a:rPr lang="en-US" sz="1600" b="1" i="1"/>
                <a:t>Use of internal primers</a:t>
              </a:r>
            </a:p>
          </p:txBody>
        </p:sp>
        <p:sp>
          <p:nvSpPr>
            <p:cNvPr id="1060" name="Text Box 42"/>
            <p:cNvSpPr txBox="1">
              <a:spLocks noChangeArrowheads="1"/>
            </p:cNvSpPr>
            <p:nvPr/>
          </p:nvSpPr>
          <p:spPr bwMode="auto">
            <a:xfrm>
              <a:off x="3198" y="3713"/>
              <a:ext cx="2493" cy="212"/>
            </a:xfrm>
            <a:prstGeom prst="rect">
              <a:avLst/>
            </a:prstGeom>
            <a:noFill/>
            <a:ln w="9525">
              <a:noFill/>
              <a:miter lim="800000"/>
              <a:headEnd/>
              <a:tailEnd/>
            </a:ln>
          </p:spPr>
          <p:txBody>
            <a:bodyPr wrap="none">
              <a:spAutoFit/>
            </a:bodyPr>
            <a:lstStyle/>
            <a:p>
              <a:r>
                <a:rPr lang="en-US" sz="1600" b="1" i="1"/>
                <a:t>Double reactions from the same strand</a:t>
              </a: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081088" y="168275"/>
            <a:ext cx="184150" cy="304800"/>
          </a:xfrm>
          <a:prstGeom prst="rect">
            <a:avLst/>
          </a:prstGeom>
          <a:noFill/>
          <a:ln w="9525">
            <a:noFill/>
            <a:miter lim="800000"/>
            <a:headEnd/>
            <a:tailEnd/>
          </a:ln>
        </p:spPr>
        <p:txBody>
          <a:bodyPr wrap="none">
            <a:spAutoFit/>
          </a:bodyPr>
          <a:lstStyle/>
          <a:p>
            <a:endParaRPr lang="en-US" sz="1400"/>
          </a:p>
        </p:txBody>
      </p:sp>
      <p:sp>
        <p:nvSpPr>
          <p:cNvPr id="11267" name="Rectangle 3"/>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en-US"/>
          </a:p>
        </p:txBody>
      </p:sp>
      <p:sp>
        <p:nvSpPr>
          <p:cNvPr id="11268" name="Text Box 4"/>
          <p:cNvSpPr txBox="1">
            <a:spLocks noChangeArrowheads="1"/>
          </p:cNvSpPr>
          <p:nvPr/>
        </p:nvSpPr>
        <p:spPr bwMode="auto">
          <a:xfrm>
            <a:off x="1438275" y="4211638"/>
            <a:ext cx="1616075" cy="915987"/>
          </a:xfrm>
          <a:prstGeom prst="rect">
            <a:avLst/>
          </a:prstGeom>
          <a:noFill/>
          <a:ln w="9525">
            <a:noFill/>
            <a:miter lim="800000"/>
            <a:headEnd/>
            <a:tailEnd/>
          </a:ln>
        </p:spPr>
        <p:txBody>
          <a:bodyPr>
            <a:spAutoFit/>
          </a:bodyPr>
          <a:lstStyle/>
          <a:p>
            <a:pPr algn="ctr"/>
            <a:r>
              <a:rPr lang="en-US" b="1" u="sng"/>
              <a:t>Sample Q</a:t>
            </a:r>
          </a:p>
          <a:p>
            <a:pPr algn="ctr"/>
            <a:r>
              <a:rPr lang="en-US"/>
              <a:t>16093C</a:t>
            </a:r>
          </a:p>
          <a:p>
            <a:pPr algn="ctr"/>
            <a:r>
              <a:rPr lang="en-US"/>
              <a:t>16129A</a:t>
            </a:r>
          </a:p>
        </p:txBody>
      </p:sp>
      <p:sp>
        <p:nvSpPr>
          <p:cNvPr id="11269" name="Text Box 5"/>
          <p:cNvSpPr txBox="1">
            <a:spLocks noChangeArrowheads="1"/>
          </p:cNvSpPr>
          <p:nvPr/>
        </p:nvSpPr>
        <p:spPr bwMode="auto">
          <a:xfrm>
            <a:off x="3425825" y="4211638"/>
            <a:ext cx="1616075" cy="915987"/>
          </a:xfrm>
          <a:prstGeom prst="rect">
            <a:avLst/>
          </a:prstGeom>
          <a:noFill/>
          <a:ln w="9525">
            <a:noFill/>
            <a:miter lim="800000"/>
            <a:headEnd/>
            <a:tailEnd/>
          </a:ln>
        </p:spPr>
        <p:txBody>
          <a:bodyPr>
            <a:spAutoFit/>
          </a:bodyPr>
          <a:lstStyle/>
          <a:p>
            <a:pPr algn="ctr"/>
            <a:r>
              <a:rPr lang="en-US" b="1" u="sng"/>
              <a:t>Sample K</a:t>
            </a:r>
          </a:p>
          <a:p>
            <a:pPr algn="ctr"/>
            <a:r>
              <a:rPr lang="en-US"/>
              <a:t>16093C</a:t>
            </a:r>
          </a:p>
          <a:p>
            <a:pPr algn="ctr"/>
            <a:r>
              <a:rPr lang="en-US"/>
              <a:t>16129A</a:t>
            </a:r>
          </a:p>
        </p:txBody>
      </p:sp>
      <p:grpSp>
        <p:nvGrpSpPr>
          <p:cNvPr id="2" name="Group 6"/>
          <p:cNvGrpSpPr>
            <a:grpSpLocks/>
          </p:cNvGrpSpPr>
          <p:nvPr/>
        </p:nvGrpSpPr>
        <p:grpSpPr bwMode="auto">
          <a:xfrm>
            <a:off x="352425" y="1874838"/>
            <a:ext cx="7877175" cy="1277937"/>
            <a:chOff x="222" y="1181"/>
            <a:chExt cx="4962" cy="805"/>
          </a:xfrm>
        </p:grpSpPr>
        <p:sp>
          <p:nvSpPr>
            <p:cNvPr id="11273" name="Rectangle 7"/>
            <p:cNvSpPr>
              <a:spLocks noChangeArrowheads="1"/>
            </p:cNvSpPr>
            <p:nvPr/>
          </p:nvSpPr>
          <p:spPr bwMode="auto">
            <a:xfrm>
              <a:off x="599" y="1277"/>
              <a:ext cx="4538" cy="192"/>
            </a:xfrm>
            <a:prstGeom prst="rect">
              <a:avLst/>
            </a:prstGeom>
            <a:noFill/>
            <a:ln w="9525">
              <a:noFill/>
              <a:miter lim="800000"/>
              <a:headEnd/>
              <a:tailEnd/>
            </a:ln>
          </p:spPr>
          <p:txBody>
            <a:bodyPr wrap="none" anchor="ctr">
              <a:spAutoFit/>
            </a:bodyPr>
            <a:lstStyle/>
            <a:p>
              <a:pPr>
                <a:tabLst>
                  <a:tab pos="0" algn="l"/>
                  <a:tab pos="609600" algn="l"/>
                  <a:tab pos="1217613" algn="l"/>
                  <a:tab pos="1827213" algn="l"/>
                  <a:tab pos="2435225" algn="l"/>
                  <a:tab pos="3044825" algn="l"/>
                  <a:tab pos="3654425" algn="l"/>
                  <a:tab pos="4262438" algn="l"/>
                  <a:tab pos="4872038" algn="l"/>
                  <a:tab pos="5480050" algn="l"/>
                  <a:tab pos="6089650" algn="l"/>
                </a:tabLst>
              </a:pPr>
              <a:r>
                <a:rPr lang="en-US" sz="1400">
                  <a:latin typeface="Courier New" pitchFamily="49" charset="0"/>
                </a:rPr>
                <a:t>ACCGCTATGT ATTTCGTACA TTACTGCCAG CCACCATGAA TATTGTACGG TACCATAAAT </a:t>
              </a:r>
            </a:p>
          </p:txBody>
        </p:sp>
        <p:sp>
          <p:nvSpPr>
            <p:cNvPr id="11274" name="Rectangle 8"/>
            <p:cNvSpPr>
              <a:spLocks noChangeArrowheads="1"/>
            </p:cNvSpPr>
            <p:nvPr/>
          </p:nvSpPr>
          <p:spPr bwMode="auto">
            <a:xfrm>
              <a:off x="610" y="1181"/>
              <a:ext cx="4574" cy="154"/>
            </a:xfrm>
            <a:prstGeom prst="rect">
              <a:avLst/>
            </a:prstGeom>
            <a:noFill/>
            <a:ln w="9525">
              <a:noFill/>
              <a:miter lim="800000"/>
              <a:headEnd/>
              <a:tailEnd/>
            </a:ln>
          </p:spPr>
          <p:txBody>
            <a:bodyPr anchor="ctr">
              <a:spAutoFit/>
            </a:bodyPr>
            <a:lstStyle/>
            <a:p>
              <a:r>
                <a:rPr lang="en-US" sz="1000"/>
                <a:t>                    16090      	 16100                        16110                       16120                       16130                         16140 </a:t>
              </a:r>
            </a:p>
          </p:txBody>
        </p:sp>
        <p:sp>
          <p:nvSpPr>
            <p:cNvPr id="11275" name="Text Box 9"/>
            <p:cNvSpPr txBox="1">
              <a:spLocks noChangeArrowheads="1"/>
            </p:cNvSpPr>
            <p:nvPr/>
          </p:nvSpPr>
          <p:spPr bwMode="auto">
            <a:xfrm>
              <a:off x="222" y="1248"/>
              <a:ext cx="424" cy="212"/>
            </a:xfrm>
            <a:prstGeom prst="rect">
              <a:avLst/>
            </a:prstGeom>
            <a:noFill/>
            <a:ln w="9525">
              <a:noFill/>
              <a:miter lim="800000"/>
              <a:headEnd/>
              <a:tailEnd/>
            </a:ln>
          </p:spPr>
          <p:txBody>
            <a:bodyPr wrap="none">
              <a:spAutoFit/>
            </a:bodyPr>
            <a:lstStyle/>
            <a:p>
              <a:r>
                <a:rPr lang="en-US" sz="1600" b="1">
                  <a:latin typeface="Courier New" pitchFamily="49" charset="0"/>
                </a:rPr>
                <a:t>rCRS</a:t>
              </a:r>
            </a:p>
          </p:txBody>
        </p:sp>
        <p:sp>
          <p:nvSpPr>
            <p:cNvPr id="11276" name="Rectangle 10"/>
            <p:cNvSpPr>
              <a:spLocks noChangeArrowheads="1"/>
            </p:cNvSpPr>
            <p:nvPr/>
          </p:nvSpPr>
          <p:spPr bwMode="auto">
            <a:xfrm>
              <a:off x="599" y="1488"/>
              <a:ext cx="4538" cy="192"/>
            </a:xfrm>
            <a:prstGeom prst="rect">
              <a:avLst/>
            </a:prstGeom>
            <a:noFill/>
            <a:ln w="9525">
              <a:noFill/>
              <a:miter lim="800000"/>
              <a:headEnd/>
              <a:tailEnd/>
            </a:ln>
          </p:spPr>
          <p:txBody>
            <a:bodyPr wrap="none" anchor="ctr">
              <a:spAutoFit/>
            </a:bodyPr>
            <a:lstStyle/>
            <a:p>
              <a:pPr>
                <a:tabLst>
                  <a:tab pos="0" algn="l"/>
                  <a:tab pos="609600" algn="l"/>
                  <a:tab pos="1217613" algn="l"/>
                  <a:tab pos="1827213" algn="l"/>
                  <a:tab pos="2435225" algn="l"/>
                  <a:tab pos="3044825" algn="l"/>
                  <a:tab pos="3654425" algn="l"/>
                  <a:tab pos="4262438" algn="l"/>
                  <a:tab pos="4872038" algn="l"/>
                  <a:tab pos="5480050" algn="l"/>
                  <a:tab pos="6089650" algn="l"/>
                </a:tabLst>
              </a:pPr>
              <a:r>
                <a:rPr lang="en-US" sz="1400">
                  <a:latin typeface="Courier New" pitchFamily="49" charset="0"/>
                </a:rPr>
                <a:t>ACCGCTATGT AT</a:t>
              </a:r>
              <a:r>
                <a:rPr lang="en-US" sz="1400" b="1">
                  <a:latin typeface="Courier New" pitchFamily="49" charset="0"/>
                </a:rPr>
                <a:t>C</a:t>
              </a:r>
              <a:r>
                <a:rPr lang="en-US" sz="1400">
                  <a:latin typeface="Courier New" pitchFamily="49" charset="0"/>
                </a:rPr>
                <a:t>TCGTACA TTACTGCCAG CCACCATGAA TATTGTAC</a:t>
              </a:r>
              <a:r>
                <a:rPr lang="en-US" sz="1400" b="1">
                  <a:latin typeface="Courier New" pitchFamily="49" charset="0"/>
                </a:rPr>
                <a:t>A</a:t>
              </a:r>
              <a:r>
                <a:rPr lang="en-US" sz="1400">
                  <a:latin typeface="Courier New" pitchFamily="49" charset="0"/>
                </a:rPr>
                <a:t>G TACCATAAAT </a:t>
              </a:r>
            </a:p>
          </p:txBody>
        </p:sp>
        <p:sp>
          <p:nvSpPr>
            <p:cNvPr id="11277" name="Text Box 11"/>
            <p:cNvSpPr txBox="1">
              <a:spLocks noChangeArrowheads="1"/>
            </p:cNvSpPr>
            <p:nvPr/>
          </p:nvSpPr>
          <p:spPr bwMode="auto">
            <a:xfrm>
              <a:off x="383" y="1465"/>
              <a:ext cx="193" cy="212"/>
            </a:xfrm>
            <a:prstGeom prst="rect">
              <a:avLst/>
            </a:prstGeom>
            <a:noFill/>
            <a:ln w="9525">
              <a:noFill/>
              <a:miter lim="800000"/>
              <a:headEnd/>
              <a:tailEnd/>
            </a:ln>
          </p:spPr>
          <p:txBody>
            <a:bodyPr wrap="none">
              <a:spAutoFit/>
            </a:bodyPr>
            <a:lstStyle/>
            <a:p>
              <a:r>
                <a:rPr lang="en-US" sz="1600" b="1">
                  <a:latin typeface="Courier New" pitchFamily="49" charset="0"/>
                </a:rPr>
                <a:t>Q</a:t>
              </a:r>
            </a:p>
          </p:txBody>
        </p:sp>
        <p:sp>
          <p:nvSpPr>
            <p:cNvPr id="11278" name="Text Box 12"/>
            <p:cNvSpPr txBox="1">
              <a:spLocks noChangeArrowheads="1"/>
            </p:cNvSpPr>
            <p:nvPr/>
          </p:nvSpPr>
          <p:spPr bwMode="auto">
            <a:xfrm>
              <a:off x="383" y="1668"/>
              <a:ext cx="193" cy="212"/>
            </a:xfrm>
            <a:prstGeom prst="rect">
              <a:avLst/>
            </a:prstGeom>
            <a:noFill/>
            <a:ln w="9525">
              <a:noFill/>
              <a:miter lim="800000"/>
              <a:headEnd/>
              <a:tailEnd/>
            </a:ln>
          </p:spPr>
          <p:txBody>
            <a:bodyPr wrap="none">
              <a:spAutoFit/>
            </a:bodyPr>
            <a:lstStyle/>
            <a:p>
              <a:r>
                <a:rPr lang="en-US" sz="1600" b="1">
                  <a:latin typeface="Courier New" pitchFamily="49" charset="0"/>
                </a:rPr>
                <a:t>K</a:t>
              </a:r>
            </a:p>
          </p:txBody>
        </p:sp>
        <p:sp>
          <p:nvSpPr>
            <p:cNvPr id="11279" name="Rectangle 13"/>
            <p:cNvSpPr>
              <a:spLocks noChangeArrowheads="1"/>
            </p:cNvSpPr>
            <p:nvPr/>
          </p:nvSpPr>
          <p:spPr bwMode="auto">
            <a:xfrm>
              <a:off x="599" y="1680"/>
              <a:ext cx="4538" cy="192"/>
            </a:xfrm>
            <a:prstGeom prst="rect">
              <a:avLst/>
            </a:prstGeom>
            <a:noFill/>
            <a:ln w="9525">
              <a:noFill/>
              <a:miter lim="800000"/>
              <a:headEnd/>
              <a:tailEnd/>
            </a:ln>
          </p:spPr>
          <p:txBody>
            <a:bodyPr wrap="none" anchor="ctr">
              <a:spAutoFit/>
            </a:bodyPr>
            <a:lstStyle/>
            <a:p>
              <a:pPr>
                <a:tabLst>
                  <a:tab pos="0" algn="l"/>
                  <a:tab pos="609600" algn="l"/>
                  <a:tab pos="1217613" algn="l"/>
                  <a:tab pos="1827213" algn="l"/>
                  <a:tab pos="2435225" algn="l"/>
                  <a:tab pos="3044825" algn="l"/>
                  <a:tab pos="3654425" algn="l"/>
                  <a:tab pos="4262438" algn="l"/>
                  <a:tab pos="4872038" algn="l"/>
                  <a:tab pos="5480050" algn="l"/>
                  <a:tab pos="6089650" algn="l"/>
                </a:tabLst>
              </a:pPr>
              <a:r>
                <a:rPr lang="en-US" sz="1400">
                  <a:latin typeface="Courier New" pitchFamily="49" charset="0"/>
                </a:rPr>
                <a:t>ACCGCTATGT AT</a:t>
              </a:r>
              <a:r>
                <a:rPr lang="en-US" sz="1400" b="1">
                  <a:latin typeface="Courier New" pitchFamily="49" charset="0"/>
                </a:rPr>
                <a:t>C</a:t>
              </a:r>
              <a:r>
                <a:rPr lang="en-US" sz="1400">
                  <a:latin typeface="Courier New" pitchFamily="49" charset="0"/>
                </a:rPr>
                <a:t>TCGTACA TTACTGCCAG CCACCATGAA TATTGTAC</a:t>
              </a:r>
              <a:r>
                <a:rPr lang="en-US" sz="1400" b="1">
                  <a:latin typeface="Courier New" pitchFamily="49" charset="0"/>
                </a:rPr>
                <a:t>A</a:t>
              </a:r>
              <a:r>
                <a:rPr lang="en-US" sz="1400">
                  <a:latin typeface="Courier New" pitchFamily="49" charset="0"/>
                </a:rPr>
                <a:t>G TACCATAAAT </a:t>
              </a:r>
            </a:p>
          </p:txBody>
        </p:sp>
        <p:sp>
          <p:nvSpPr>
            <p:cNvPr id="11280" name="Line 14"/>
            <p:cNvSpPr>
              <a:spLocks noChangeShapeType="1"/>
            </p:cNvSpPr>
            <p:nvPr/>
          </p:nvSpPr>
          <p:spPr bwMode="auto">
            <a:xfrm>
              <a:off x="288" y="1440"/>
              <a:ext cx="4800" cy="0"/>
            </a:xfrm>
            <a:prstGeom prst="line">
              <a:avLst/>
            </a:prstGeom>
            <a:noFill/>
            <a:ln w="9525">
              <a:solidFill>
                <a:schemeClr val="tx1"/>
              </a:solidFill>
              <a:round/>
              <a:headEnd/>
              <a:tailEnd/>
            </a:ln>
          </p:spPr>
          <p:txBody>
            <a:bodyPr/>
            <a:lstStyle/>
            <a:p>
              <a:endParaRPr lang="en-US"/>
            </a:p>
          </p:txBody>
        </p:sp>
        <p:sp>
          <p:nvSpPr>
            <p:cNvPr id="11281" name="Rectangle 15"/>
            <p:cNvSpPr>
              <a:spLocks noChangeArrowheads="1"/>
            </p:cNvSpPr>
            <p:nvPr/>
          </p:nvSpPr>
          <p:spPr bwMode="auto">
            <a:xfrm>
              <a:off x="1515" y="1298"/>
              <a:ext cx="78" cy="688"/>
            </a:xfrm>
            <a:prstGeom prst="rect">
              <a:avLst/>
            </a:prstGeom>
            <a:noFill/>
            <a:ln w="9525">
              <a:solidFill>
                <a:schemeClr val="tx1"/>
              </a:solidFill>
              <a:prstDash val="dash"/>
              <a:miter lim="800000"/>
              <a:headEnd/>
              <a:tailEnd/>
            </a:ln>
          </p:spPr>
          <p:txBody>
            <a:bodyPr wrap="none" anchor="ctr"/>
            <a:lstStyle/>
            <a:p>
              <a:endParaRPr lang="en-US"/>
            </a:p>
          </p:txBody>
        </p:sp>
        <p:sp>
          <p:nvSpPr>
            <p:cNvPr id="11282" name="Rectangle 16"/>
            <p:cNvSpPr>
              <a:spLocks noChangeArrowheads="1"/>
            </p:cNvSpPr>
            <p:nvPr/>
          </p:nvSpPr>
          <p:spPr bwMode="auto">
            <a:xfrm>
              <a:off x="4127" y="1305"/>
              <a:ext cx="78" cy="678"/>
            </a:xfrm>
            <a:prstGeom prst="rect">
              <a:avLst/>
            </a:prstGeom>
            <a:noFill/>
            <a:ln w="9525">
              <a:solidFill>
                <a:schemeClr val="tx1"/>
              </a:solidFill>
              <a:prstDash val="dash"/>
              <a:miter lim="800000"/>
              <a:headEnd/>
              <a:tailEnd/>
            </a:ln>
          </p:spPr>
          <p:txBody>
            <a:bodyPr wrap="none" anchor="ctr"/>
            <a:lstStyle/>
            <a:p>
              <a:endParaRPr lang="en-US"/>
            </a:p>
          </p:txBody>
        </p:sp>
      </p:grpSp>
      <p:sp>
        <p:nvSpPr>
          <p:cNvPr id="11271" name="Text Box 17"/>
          <p:cNvSpPr txBox="1">
            <a:spLocks noChangeArrowheads="1"/>
          </p:cNvSpPr>
          <p:nvPr/>
        </p:nvSpPr>
        <p:spPr bwMode="auto">
          <a:xfrm>
            <a:off x="423863" y="1173163"/>
            <a:ext cx="6745287" cy="366712"/>
          </a:xfrm>
          <a:prstGeom prst="rect">
            <a:avLst/>
          </a:prstGeom>
          <a:noFill/>
          <a:ln w="9525">
            <a:noFill/>
            <a:miter lim="800000"/>
            <a:headEnd/>
            <a:tailEnd/>
          </a:ln>
        </p:spPr>
        <p:txBody>
          <a:bodyPr>
            <a:spAutoFit/>
          </a:bodyPr>
          <a:lstStyle/>
          <a:p>
            <a:r>
              <a:rPr lang="en-US"/>
              <a:t>(a) mtDNA Sequences Aligned with rCRS </a:t>
            </a:r>
            <a:r>
              <a:rPr lang="en-US" sz="1600"/>
              <a:t>(positions 16071-16140)</a:t>
            </a:r>
          </a:p>
        </p:txBody>
      </p:sp>
      <p:sp>
        <p:nvSpPr>
          <p:cNvPr id="11272" name="Text Box 18"/>
          <p:cNvSpPr txBox="1">
            <a:spLocks noChangeArrowheads="1"/>
          </p:cNvSpPr>
          <p:nvPr/>
        </p:nvSpPr>
        <p:spPr bwMode="auto">
          <a:xfrm>
            <a:off x="423863" y="3503613"/>
            <a:ext cx="5162550" cy="366712"/>
          </a:xfrm>
          <a:prstGeom prst="rect">
            <a:avLst/>
          </a:prstGeom>
          <a:noFill/>
          <a:ln w="9525">
            <a:noFill/>
            <a:miter lim="800000"/>
            <a:headEnd/>
            <a:tailEnd/>
          </a:ln>
        </p:spPr>
        <p:txBody>
          <a:bodyPr wrap="none">
            <a:spAutoFit/>
          </a:bodyPr>
          <a:lstStyle/>
          <a:p>
            <a:r>
              <a:rPr lang="en-US"/>
              <a:t>(b) Reporting Format with Differences from rCRS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3213" y="811213"/>
            <a:ext cx="8286750" cy="2681287"/>
            <a:chOff x="192" y="2046"/>
            <a:chExt cx="5220" cy="1689"/>
          </a:xfrm>
        </p:grpSpPr>
        <p:graphicFrame>
          <p:nvGraphicFramePr>
            <p:cNvPr id="2051" name="Object 3"/>
            <p:cNvGraphicFramePr>
              <a:graphicFrameLocks noChangeAspect="1"/>
            </p:cNvGraphicFramePr>
            <p:nvPr/>
          </p:nvGraphicFramePr>
          <p:xfrm>
            <a:off x="288" y="2282"/>
            <a:ext cx="5088" cy="953"/>
          </p:xfrm>
          <a:graphic>
            <a:graphicData uri="http://schemas.openxmlformats.org/presentationml/2006/ole">
              <mc:AlternateContent xmlns:mc="http://schemas.openxmlformats.org/markup-compatibility/2006">
                <mc:Choice xmlns:v="urn:schemas-microsoft-com:vml" Requires="v">
                  <p:oleObj spid="_x0000_s29700" name="Bitmap Image" r:id="rId4" imgW="3215238" imgH="1059048" progId="Paint.Picture">
                    <p:embed/>
                  </p:oleObj>
                </mc:Choice>
                <mc:Fallback>
                  <p:oleObj name="Bitmap Image" r:id="rId4" imgW="3215238" imgH="1059048"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t="43170"/>
                        <a:stretch>
                          <a:fillRect/>
                        </a:stretch>
                      </p:blipFill>
                      <p:spPr bwMode="auto">
                        <a:xfrm>
                          <a:off x="288" y="2282"/>
                          <a:ext cx="5088" cy="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4"/>
            <p:cNvSpPr txBox="1">
              <a:spLocks noChangeArrowheads="1"/>
            </p:cNvSpPr>
            <p:nvPr/>
          </p:nvSpPr>
          <p:spPr bwMode="auto">
            <a:xfrm>
              <a:off x="2382" y="3331"/>
              <a:ext cx="586" cy="404"/>
            </a:xfrm>
            <a:prstGeom prst="rect">
              <a:avLst/>
            </a:prstGeom>
            <a:noFill/>
            <a:ln w="9525">
              <a:noFill/>
              <a:miter lim="800000"/>
              <a:headEnd/>
              <a:tailEnd/>
            </a:ln>
          </p:spPr>
          <p:txBody>
            <a:bodyPr>
              <a:spAutoFit/>
            </a:bodyPr>
            <a:lstStyle/>
            <a:p>
              <a:pPr algn="ctr"/>
              <a:r>
                <a:rPr lang="en-US" b="1"/>
                <a:t>16093 (C/T)</a:t>
              </a:r>
            </a:p>
          </p:txBody>
        </p:sp>
        <p:sp>
          <p:nvSpPr>
            <p:cNvPr id="2057" name="Rectangle 5"/>
            <p:cNvSpPr>
              <a:spLocks noChangeArrowheads="1"/>
            </p:cNvSpPr>
            <p:nvPr/>
          </p:nvSpPr>
          <p:spPr bwMode="auto">
            <a:xfrm>
              <a:off x="192" y="3283"/>
              <a:ext cx="516" cy="231"/>
            </a:xfrm>
            <a:prstGeom prst="rect">
              <a:avLst/>
            </a:prstGeom>
            <a:noFill/>
            <a:ln w="9525">
              <a:noFill/>
              <a:miter lim="800000"/>
              <a:headEnd/>
              <a:tailEnd/>
            </a:ln>
          </p:spPr>
          <p:txBody>
            <a:bodyPr wrap="none">
              <a:spAutoFit/>
            </a:bodyPr>
            <a:lstStyle/>
            <a:p>
              <a:r>
                <a:rPr lang="en-US"/>
                <a:t>16086</a:t>
              </a:r>
            </a:p>
          </p:txBody>
        </p:sp>
        <p:sp>
          <p:nvSpPr>
            <p:cNvPr id="2058" name="Rectangle 6"/>
            <p:cNvSpPr>
              <a:spLocks noChangeArrowheads="1"/>
            </p:cNvSpPr>
            <p:nvPr/>
          </p:nvSpPr>
          <p:spPr bwMode="auto">
            <a:xfrm>
              <a:off x="4896" y="3292"/>
              <a:ext cx="516" cy="231"/>
            </a:xfrm>
            <a:prstGeom prst="rect">
              <a:avLst/>
            </a:prstGeom>
            <a:noFill/>
            <a:ln w="9525">
              <a:noFill/>
              <a:miter lim="800000"/>
              <a:headEnd/>
              <a:tailEnd/>
            </a:ln>
          </p:spPr>
          <p:txBody>
            <a:bodyPr wrap="none">
              <a:spAutoFit/>
            </a:bodyPr>
            <a:lstStyle/>
            <a:p>
              <a:r>
                <a:rPr lang="en-US"/>
                <a:t>16101</a:t>
              </a:r>
            </a:p>
          </p:txBody>
        </p:sp>
        <p:pic>
          <p:nvPicPr>
            <p:cNvPr id="2059" name="Picture 7"/>
            <p:cNvPicPr>
              <a:picLocks noChangeAspect="1" noChangeArrowheads="1"/>
            </p:cNvPicPr>
            <p:nvPr/>
          </p:nvPicPr>
          <p:blipFill>
            <a:blip r:embed="rId6" cstate="print"/>
            <a:srcRect b="84615"/>
            <a:stretch>
              <a:fillRect/>
            </a:stretch>
          </p:blipFill>
          <p:spPr bwMode="auto">
            <a:xfrm>
              <a:off x="288" y="2046"/>
              <a:ext cx="5088" cy="259"/>
            </a:xfrm>
            <a:prstGeom prst="rect">
              <a:avLst/>
            </a:prstGeom>
            <a:noFill/>
            <a:ln w="9525">
              <a:noFill/>
              <a:miter lim="800000"/>
              <a:headEnd/>
              <a:tailEnd/>
            </a:ln>
          </p:spPr>
        </p:pic>
        <p:sp>
          <p:nvSpPr>
            <p:cNvPr id="2060" name="Line 8"/>
            <p:cNvSpPr>
              <a:spLocks noChangeShapeType="1"/>
            </p:cNvSpPr>
            <p:nvPr/>
          </p:nvSpPr>
          <p:spPr bwMode="auto">
            <a:xfrm>
              <a:off x="2650" y="2388"/>
              <a:ext cx="0" cy="450"/>
            </a:xfrm>
            <a:prstGeom prst="line">
              <a:avLst/>
            </a:prstGeom>
            <a:noFill/>
            <a:ln w="38100">
              <a:solidFill>
                <a:schemeClr val="tx1"/>
              </a:solidFill>
              <a:round/>
              <a:headEnd/>
              <a:tailEnd type="triangle" w="med" len="med"/>
            </a:ln>
          </p:spPr>
          <p:txBody>
            <a:bodyPr/>
            <a:lstStyle/>
            <a:p>
              <a:endParaRPr lang="en-US"/>
            </a:p>
          </p:txBody>
        </p:sp>
      </p:grpSp>
      <p:grpSp>
        <p:nvGrpSpPr>
          <p:cNvPr id="3" name="Group 9"/>
          <p:cNvGrpSpPr>
            <a:grpSpLocks/>
          </p:cNvGrpSpPr>
          <p:nvPr/>
        </p:nvGrpSpPr>
        <p:grpSpPr bwMode="auto">
          <a:xfrm>
            <a:off x="533400" y="3949700"/>
            <a:ext cx="8001000" cy="1990725"/>
            <a:chOff x="336" y="618"/>
            <a:chExt cx="5040" cy="1254"/>
          </a:xfrm>
        </p:grpSpPr>
        <p:graphicFrame>
          <p:nvGraphicFramePr>
            <p:cNvPr id="2050" name="Object 2"/>
            <p:cNvGraphicFramePr>
              <a:graphicFrameLocks noChangeAspect="1"/>
            </p:cNvGraphicFramePr>
            <p:nvPr/>
          </p:nvGraphicFramePr>
          <p:xfrm>
            <a:off x="336" y="618"/>
            <a:ext cx="5040" cy="264"/>
          </p:xfrm>
          <a:graphic>
            <a:graphicData uri="http://schemas.openxmlformats.org/presentationml/2006/ole">
              <mc:AlternateContent xmlns:mc="http://schemas.openxmlformats.org/markup-compatibility/2006">
                <mc:Choice xmlns:v="urn:schemas-microsoft-com:vml" Requires="v">
                  <p:oleObj spid="_x0000_s29701" name="Bitmap Image" r:id="rId7" imgW="2979048" imgH="1409822" progId="Paint.Picture">
                    <p:embed/>
                  </p:oleObj>
                </mc:Choice>
                <mc:Fallback>
                  <p:oleObj name="Bitmap Image" r:id="rId7" imgW="2979048" imgH="1409822" progId="Paint.Picture">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b="88857"/>
                        <a:stretch>
                          <a:fillRect/>
                        </a:stretch>
                      </p:blipFill>
                      <p:spPr bwMode="auto">
                        <a:xfrm>
                          <a:off x="336" y="618"/>
                          <a:ext cx="5040"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5" name="Picture 11"/>
            <p:cNvPicPr>
              <a:picLocks noChangeAspect="1" noChangeArrowheads="1"/>
            </p:cNvPicPr>
            <p:nvPr/>
          </p:nvPicPr>
          <p:blipFill>
            <a:blip r:embed="rId9" cstate="print"/>
            <a:srcRect t="51888"/>
            <a:stretch>
              <a:fillRect/>
            </a:stretch>
          </p:blipFill>
          <p:spPr bwMode="auto">
            <a:xfrm>
              <a:off x="336" y="932"/>
              <a:ext cx="5040" cy="940"/>
            </a:xfrm>
            <a:prstGeom prst="rect">
              <a:avLst/>
            </a:prstGeom>
            <a:noFill/>
            <a:ln w="9525">
              <a:noFill/>
              <a:miter lim="800000"/>
              <a:headEnd/>
              <a:tailEnd/>
            </a:ln>
          </p:spPr>
        </p:pic>
      </p:grpSp>
      <p:sp>
        <p:nvSpPr>
          <p:cNvPr id="2054" name="Rectangle 12"/>
          <p:cNvSpPr>
            <a:spLocks noChangeArrowheads="1"/>
          </p:cNvSpPr>
          <p:nvPr/>
        </p:nvSpPr>
        <p:spPr bwMode="auto">
          <a:xfrm>
            <a:off x="3938588" y="269875"/>
            <a:ext cx="633412" cy="5978525"/>
          </a:xfrm>
          <a:prstGeom prst="rect">
            <a:avLst/>
          </a:prstGeom>
          <a:noFill/>
          <a:ln w="9525">
            <a:solidFill>
              <a:schemeClr val="tx1"/>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41325" y="700088"/>
            <a:ext cx="8702675" cy="336550"/>
          </a:xfrm>
          <a:prstGeom prst="rect">
            <a:avLst/>
          </a:prstGeom>
          <a:noFill/>
          <a:ln w="9525">
            <a:noFill/>
            <a:miter lim="800000"/>
            <a:headEnd/>
            <a:tailEnd/>
          </a:ln>
        </p:spPr>
        <p:txBody>
          <a:bodyPr>
            <a:spAutoFit/>
          </a:bodyPr>
          <a:lstStyle/>
          <a:p>
            <a:endParaRPr lang="en-US" sz="1600"/>
          </a:p>
        </p:txBody>
      </p:sp>
      <p:sp>
        <p:nvSpPr>
          <p:cNvPr id="12291" name="Text Box 3"/>
          <p:cNvSpPr txBox="1">
            <a:spLocks noChangeArrowheads="1"/>
          </p:cNvSpPr>
          <p:nvPr/>
        </p:nvSpPr>
        <p:spPr bwMode="auto">
          <a:xfrm>
            <a:off x="565150" y="4586288"/>
            <a:ext cx="2009775" cy="366712"/>
          </a:xfrm>
          <a:prstGeom prst="rect">
            <a:avLst/>
          </a:prstGeom>
          <a:noFill/>
          <a:ln w="9525">
            <a:noFill/>
            <a:miter lim="800000"/>
            <a:headEnd/>
            <a:tailEnd/>
          </a:ln>
        </p:spPr>
        <p:txBody>
          <a:bodyPr wrap="none">
            <a:spAutoFit/>
          </a:bodyPr>
          <a:lstStyle/>
          <a:p>
            <a:r>
              <a:rPr lang="en-US" b="1"/>
              <a:t>(b)</a:t>
            </a:r>
            <a:r>
              <a:rPr lang="en-US"/>
              <a:t> </a:t>
            </a:r>
            <a:r>
              <a:rPr lang="en-US" sz="1600"/>
              <a:t>Reported Types</a:t>
            </a:r>
          </a:p>
        </p:txBody>
      </p:sp>
      <p:sp>
        <p:nvSpPr>
          <p:cNvPr id="12292" name="Text Box 4"/>
          <p:cNvSpPr txBox="1">
            <a:spLocks noChangeArrowheads="1"/>
          </p:cNvSpPr>
          <p:nvPr/>
        </p:nvSpPr>
        <p:spPr bwMode="auto">
          <a:xfrm>
            <a:off x="1616075" y="5046663"/>
            <a:ext cx="3354388" cy="457200"/>
          </a:xfrm>
          <a:prstGeom prst="rect">
            <a:avLst/>
          </a:prstGeom>
          <a:noFill/>
          <a:ln w="9525">
            <a:noFill/>
            <a:miter lim="800000"/>
            <a:headEnd/>
            <a:tailEnd/>
          </a:ln>
        </p:spPr>
        <p:txBody>
          <a:bodyPr wrap="none">
            <a:spAutoFit/>
          </a:bodyPr>
          <a:lstStyle/>
          <a:p>
            <a:r>
              <a:rPr lang="en-US" sz="2400" b="1"/>
              <a:t>K</a:t>
            </a:r>
            <a:r>
              <a:rPr lang="en-US" sz="2400"/>
              <a:t>:   1-1-1-1-1-1-1-1-1-1</a:t>
            </a:r>
          </a:p>
        </p:txBody>
      </p:sp>
      <p:sp>
        <p:nvSpPr>
          <p:cNvPr id="12293" name="Text Box 5"/>
          <p:cNvSpPr txBox="1">
            <a:spLocks noChangeArrowheads="1"/>
          </p:cNvSpPr>
          <p:nvPr/>
        </p:nvSpPr>
        <p:spPr bwMode="auto">
          <a:xfrm>
            <a:off x="1582738" y="5580063"/>
            <a:ext cx="3535362" cy="457200"/>
          </a:xfrm>
          <a:prstGeom prst="rect">
            <a:avLst/>
          </a:prstGeom>
          <a:noFill/>
          <a:ln w="9525">
            <a:noFill/>
            <a:miter lim="800000"/>
            <a:headEnd/>
            <a:tailEnd/>
          </a:ln>
        </p:spPr>
        <p:txBody>
          <a:bodyPr wrap="none">
            <a:spAutoFit/>
          </a:bodyPr>
          <a:lstStyle/>
          <a:p>
            <a:r>
              <a:rPr lang="en-US" sz="2400" b="1"/>
              <a:t>Q</a:t>
            </a:r>
            <a:r>
              <a:rPr lang="en-US" sz="2400"/>
              <a:t>:   1-2-3-2-0-1-4-2-2-</a:t>
            </a:r>
            <a:r>
              <a:rPr lang="en-US" i="1"/>
              <a:t>w</a:t>
            </a:r>
            <a:r>
              <a:rPr lang="en-US" sz="2400"/>
              <a:t>1</a:t>
            </a:r>
          </a:p>
        </p:txBody>
      </p:sp>
      <p:grpSp>
        <p:nvGrpSpPr>
          <p:cNvPr id="2" name="Group 6"/>
          <p:cNvGrpSpPr>
            <a:grpSpLocks/>
          </p:cNvGrpSpPr>
          <p:nvPr/>
        </p:nvGrpSpPr>
        <p:grpSpPr bwMode="auto">
          <a:xfrm>
            <a:off x="431800" y="423863"/>
            <a:ext cx="8407400" cy="3851275"/>
            <a:chOff x="272" y="267"/>
            <a:chExt cx="5296" cy="2426"/>
          </a:xfrm>
        </p:grpSpPr>
        <p:sp>
          <p:nvSpPr>
            <p:cNvPr id="12295" name="Rectangle 7"/>
            <p:cNvSpPr>
              <a:spLocks noChangeArrowheads="1"/>
            </p:cNvSpPr>
            <p:nvPr/>
          </p:nvSpPr>
          <p:spPr bwMode="auto">
            <a:xfrm>
              <a:off x="384" y="1745"/>
              <a:ext cx="5184" cy="247"/>
            </a:xfrm>
            <a:prstGeom prst="rect">
              <a:avLst/>
            </a:prstGeom>
            <a:noFill/>
            <a:ln w="9525">
              <a:solidFill>
                <a:schemeClr val="tx1"/>
              </a:solidFill>
              <a:miter lim="800000"/>
              <a:headEnd/>
              <a:tailEnd/>
            </a:ln>
          </p:spPr>
          <p:txBody>
            <a:bodyPr wrap="none" anchor="ctr"/>
            <a:lstStyle/>
            <a:p>
              <a:endParaRPr lang="en-US"/>
            </a:p>
          </p:txBody>
        </p:sp>
        <p:grpSp>
          <p:nvGrpSpPr>
            <p:cNvPr id="3" name="Group 8"/>
            <p:cNvGrpSpPr>
              <a:grpSpLocks/>
            </p:cNvGrpSpPr>
            <p:nvPr/>
          </p:nvGrpSpPr>
          <p:grpSpPr bwMode="auto">
            <a:xfrm>
              <a:off x="528" y="465"/>
              <a:ext cx="4608" cy="1239"/>
              <a:chOff x="528" y="777"/>
              <a:chExt cx="4608" cy="1239"/>
            </a:xfrm>
          </p:grpSpPr>
          <p:sp>
            <p:nvSpPr>
              <p:cNvPr id="12325" name="Text Box 9"/>
              <p:cNvSpPr txBox="1">
                <a:spLocks noChangeArrowheads="1"/>
              </p:cNvSpPr>
              <p:nvPr/>
            </p:nvSpPr>
            <p:spPr bwMode="auto">
              <a:xfrm>
                <a:off x="1228" y="1152"/>
                <a:ext cx="260" cy="231"/>
              </a:xfrm>
              <a:prstGeom prst="rect">
                <a:avLst/>
              </a:prstGeom>
              <a:noFill/>
              <a:ln w="9525">
                <a:noFill/>
                <a:miter lim="800000"/>
                <a:headEnd/>
                <a:tailEnd/>
              </a:ln>
            </p:spPr>
            <p:txBody>
              <a:bodyPr wrap="none">
                <a:spAutoFit/>
              </a:bodyPr>
              <a:lstStyle/>
              <a:p>
                <a:r>
                  <a:rPr lang="en-US" b="1"/>
                  <a:t>IA</a:t>
                </a:r>
              </a:p>
            </p:txBody>
          </p:sp>
          <p:sp>
            <p:nvSpPr>
              <p:cNvPr id="12326" name="Text Box 10"/>
              <p:cNvSpPr txBox="1">
                <a:spLocks noChangeArrowheads="1"/>
              </p:cNvSpPr>
              <p:nvPr/>
            </p:nvSpPr>
            <p:spPr bwMode="auto">
              <a:xfrm>
                <a:off x="840" y="1616"/>
                <a:ext cx="178" cy="192"/>
              </a:xfrm>
              <a:prstGeom prst="rect">
                <a:avLst/>
              </a:prstGeom>
              <a:noFill/>
              <a:ln w="9525">
                <a:noFill/>
                <a:miter lim="800000"/>
                <a:headEnd/>
                <a:tailEnd/>
              </a:ln>
            </p:spPr>
            <p:txBody>
              <a:bodyPr wrap="none">
                <a:spAutoFit/>
              </a:bodyPr>
              <a:lstStyle/>
              <a:p>
                <a:r>
                  <a:rPr lang="en-US" sz="1400"/>
                  <a:t>1</a:t>
                </a:r>
              </a:p>
            </p:txBody>
          </p:sp>
          <p:sp>
            <p:nvSpPr>
              <p:cNvPr id="12327" name="Text Box 11"/>
              <p:cNvSpPr txBox="1">
                <a:spLocks noChangeArrowheads="1"/>
              </p:cNvSpPr>
              <p:nvPr/>
            </p:nvSpPr>
            <p:spPr bwMode="auto">
              <a:xfrm>
                <a:off x="984" y="1616"/>
                <a:ext cx="178" cy="192"/>
              </a:xfrm>
              <a:prstGeom prst="rect">
                <a:avLst/>
              </a:prstGeom>
              <a:noFill/>
              <a:ln w="9525">
                <a:noFill/>
                <a:miter lim="800000"/>
                <a:headEnd/>
                <a:tailEnd/>
              </a:ln>
            </p:spPr>
            <p:txBody>
              <a:bodyPr wrap="none">
                <a:spAutoFit/>
              </a:bodyPr>
              <a:lstStyle/>
              <a:p>
                <a:r>
                  <a:rPr lang="en-US" sz="1400"/>
                  <a:t>2</a:t>
                </a:r>
              </a:p>
            </p:txBody>
          </p:sp>
          <p:grpSp>
            <p:nvGrpSpPr>
              <p:cNvPr id="4" name="Group 12"/>
              <p:cNvGrpSpPr>
                <a:grpSpLocks/>
              </p:cNvGrpSpPr>
              <p:nvPr/>
            </p:nvGrpSpPr>
            <p:grpSpPr bwMode="auto">
              <a:xfrm>
                <a:off x="796" y="1632"/>
                <a:ext cx="4176" cy="384"/>
                <a:chOff x="796" y="1632"/>
                <a:chExt cx="4176" cy="384"/>
              </a:xfrm>
            </p:grpSpPr>
            <p:sp>
              <p:nvSpPr>
                <p:cNvPr id="12373" name="Line 13"/>
                <p:cNvSpPr>
                  <a:spLocks noChangeShapeType="1"/>
                </p:cNvSpPr>
                <p:nvPr/>
              </p:nvSpPr>
              <p:spPr bwMode="auto">
                <a:xfrm>
                  <a:off x="1199" y="1632"/>
                  <a:ext cx="0" cy="384"/>
                </a:xfrm>
                <a:prstGeom prst="line">
                  <a:avLst/>
                </a:prstGeom>
                <a:noFill/>
                <a:ln w="38100">
                  <a:solidFill>
                    <a:schemeClr val="tx1"/>
                  </a:solidFill>
                  <a:round/>
                  <a:headEnd/>
                  <a:tailEnd/>
                </a:ln>
              </p:spPr>
              <p:txBody>
                <a:bodyPr/>
                <a:lstStyle/>
                <a:p>
                  <a:endParaRPr lang="en-US"/>
                </a:p>
              </p:txBody>
            </p:sp>
            <p:sp>
              <p:nvSpPr>
                <p:cNvPr id="12374" name="Line 14"/>
                <p:cNvSpPr>
                  <a:spLocks noChangeShapeType="1"/>
                </p:cNvSpPr>
                <p:nvPr/>
              </p:nvSpPr>
              <p:spPr bwMode="auto">
                <a:xfrm>
                  <a:off x="1334" y="1632"/>
                  <a:ext cx="0" cy="384"/>
                </a:xfrm>
                <a:prstGeom prst="line">
                  <a:avLst/>
                </a:prstGeom>
                <a:noFill/>
                <a:ln w="38100">
                  <a:solidFill>
                    <a:schemeClr val="tx1"/>
                  </a:solidFill>
                  <a:round/>
                  <a:headEnd/>
                  <a:tailEnd/>
                </a:ln>
              </p:spPr>
              <p:txBody>
                <a:bodyPr/>
                <a:lstStyle/>
                <a:p>
                  <a:endParaRPr lang="en-US"/>
                </a:p>
              </p:txBody>
            </p:sp>
            <p:sp>
              <p:nvSpPr>
                <p:cNvPr id="12375" name="Line 15"/>
                <p:cNvSpPr>
                  <a:spLocks noChangeShapeType="1"/>
                </p:cNvSpPr>
                <p:nvPr/>
              </p:nvSpPr>
              <p:spPr bwMode="auto">
                <a:xfrm>
                  <a:off x="1468" y="1632"/>
                  <a:ext cx="0" cy="384"/>
                </a:xfrm>
                <a:prstGeom prst="line">
                  <a:avLst/>
                </a:prstGeom>
                <a:noFill/>
                <a:ln w="38100">
                  <a:solidFill>
                    <a:schemeClr val="tx1"/>
                  </a:solidFill>
                  <a:round/>
                  <a:headEnd/>
                  <a:tailEnd/>
                </a:ln>
              </p:spPr>
              <p:txBody>
                <a:bodyPr/>
                <a:lstStyle/>
                <a:p>
                  <a:endParaRPr lang="en-US"/>
                </a:p>
              </p:txBody>
            </p:sp>
            <p:sp>
              <p:nvSpPr>
                <p:cNvPr id="12376" name="Line 16"/>
                <p:cNvSpPr>
                  <a:spLocks noChangeShapeType="1"/>
                </p:cNvSpPr>
                <p:nvPr/>
              </p:nvSpPr>
              <p:spPr bwMode="auto">
                <a:xfrm>
                  <a:off x="1602" y="1824"/>
                  <a:ext cx="0" cy="192"/>
                </a:xfrm>
                <a:prstGeom prst="line">
                  <a:avLst/>
                </a:prstGeom>
                <a:noFill/>
                <a:ln w="38100">
                  <a:solidFill>
                    <a:schemeClr val="tx1"/>
                  </a:solidFill>
                  <a:round/>
                  <a:headEnd/>
                  <a:tailEnd/>
                </a:ln>
              </p:spPr>
              <p:txBody>
                <a:bodyPr/>
                <a:lstStyle/>
                <a:p>
                  <a:endParaRPr lang="en-US"/>
                </a:p>
              </p:txBody>
            </p:sp>
            <p:sp>
              <p:nvSpPr>
                <p:cNvPr id="12377" name="Line 17"/>
                <p:cNvSpPr>
                  <a:spLocks noChangeShapeType="1"/>
                </p:cNvSpPr>
                <p:nvPr/>
              </p:nvSpPr>
              <p:spPr bwMode="auto">
                <a:xfrm>
                  <a:off x="1737" y="1824"/>
                  <a:ext cx="0" cy="192"/>
                </a:xfrm>
                <a:prstGeom prst="line">
                  <a:avLst/>
                </a:prstGeom>
                <a:noFill/>
                <a:ln w="38100">
                  <a:solidFill>
                    <a:schemeClr val="tx1"/>
                  </a:solidFill>
                  <a:round/>
                  <a:headEnd/>
                  <a:tailEnd/>
                </a:ln>
              </p:spPr>
              <p:txBody>
                <a:bodyPr/>
                <a:lstStyle/>
                <a:p>
                  <a:endParaRPr lang="en-US"/>
                </a:p>
              </p:txBody>
            </p:sp>
            <p:sp>
              <p:nvSpPr>
                <p:cNvPr id="12378" name="Line 18"/>
                <p:cNvSpPr>
                  <a:spLocks noChangeShapeType="1"/>
                </p:cNvSpPr>
                <p:nvPr/>
              </p:nvSpPr>
              <p:spPr bwMode="auto">
                <a:xfrm>
                  <a:off x="1871" y="1824"/>
                  <a:ext cx="0" cy="192"/>
                </a:xfrm>
                <a:prstGeom prst="line">
                  <a:avLst/>
                </a:prstGeom>
                <a:noFill/>
                <a:ln w="38100">
                  <a:solidFill>
                    <a:schemeClr val="tx1"/>
                  </a:solidFill>
                  <a:round/>
                  <a:headEnd/>
                  <a:tailEnd/>
                </a:ln>
              </p:spPr>
              <p:txBody>
                <a:bodyPr/>
                <a:lstStyle/>
                <a:p>
                  <a:endParaRPr lang="en-US"/>
                </a:p>
              </p:txBody>
            </p:sp>
            <p:sp>
              <p:nvSpPr>
                <p:cNvPr id="12379" name="Line 19"/>
                <p:cNvSpPr>
                  <a:spLocks noChangeShapeType="1"/>
                </p:cNvSpPr>
                <p:nvPr/>
              </p:nvSpPr>
              <p:spPr bwMode="auto">
                <a:xfrm>
                  <a:off x="2006" y="1824"/>
                  <a:ext cx="0" cy="192"/>
                </a:xfrm>
                <a:prstGeom prst="line">
                  <a:avLst/>
                </a:prstGeom>
                <a:noFill/>
                <a:ln w="38100">
                  <a:solidFill>
                    <a:schemeClr val="tx1"/>
                  </a:solidFill>
                  <a:round/>
                  <a:headEnd/>
                  <a:tailEnd/>
                </a:ln>
              </p:spPr>
              <p:txBody>
                <a:bodyPr/>
                <a:lstStyle/>
                <a:p>
                  <a:endParaRPr lang="en-US"/>
                </a:p>
              </p:txBody>
            </p:sp>
            <p:sp>
              <p:nvSpPr>
                <p:cNvPr id="12380" name="Line 20"/>
                <p:cNvSpPr>
                  <a:spLocks noChangeShapeType="1"/>
                </p:cNvSpPr>
                <p:nvPr/>
              </p:nvSpPr>
              <p:spPr bwMode="auto">
                <a:xfrm>
                  <a:off x="2140" y="1632"/>
                  <a:ext cx="0" cy="384"/>
                </a:xfrm>
                <a:prstGeom prst="line">
                  <a:avLst/>
                </a:prstGeom>
                <a:noFill/>
                <a:ln w="38100">
                  <a:solidFill>
                    <a:schemeClr val="tx1"/>
                  </a:solidFill>
                  <a:round/>
                  <a:headEnd/>
                  <a:tailEnd/>
                </a:ln>
              </p:spPr>
              <p:txBody>
                <a:bodyPr/>
                <a:lstStyle/>
                <a:p>
                  <a:endParaRPr lang="en-US"/>
                </a:p>
              </p:txBody>
            </p:sp>
            <p:sp>
              <p:nvSpPr>
                <p:cNvPr id="12381" name="Line 21"/>
                <p:cNvSpPr>
                  <a:spLocks noChangeShapeType="1"/>
                </p:cNvSpPr>
                <p:nvPr/>
              </p:nvSpPr>
              <p:spPr bwMode="auto">
                <a:xfrm>
                  <a:off x="2274" y="1632"/>
                  <a:ext cx="0" cy="384"/>
                </a:xfrm>
                <a:prstGeom prst="line">
                  <a:avLst/>
                </a:prstGeom>
                <a:noFill/>
                <a:ln w="38100">
                  <a:solidFill>
                    <a:schemeClr val="tx1"/>
                  </a:solidFill>
                  <a:round/>
                  <a:headEnd/>
                  <a:tailEnd/>
                </a:ln>
              </p:spPr>
              <p:txBody>
                <a:bodyPr/>
                <a:lstStyle/>
                <a:p>
                  <a:endParaRPr lang="en-US"/>
                </a:p>
              </p:txBody>
            </p:sp>
            <p:sp>
              <p:nvSpPr>
                <p:cNvPr id="12382" name="Line 22"/>
                <p:cNvSpPr>
                  <a:spLocks noChangeShapeType="1"/>
                </p:cNvSpPr>
                <p:nvPr/>
              </p:nvSpPr>
              <p:spPr bwMode="auto">
                <a:xfrm>
                  <a:off x="1065" y="1824"/>
                  <a:ext cx="0" cy="192"/>
                </a:xfrm>
                <a:prstGeom prst="line">
                  <a:avLst/>
                </a:prstGeom>
                <a:noFill/>
                <a:ln w="38100">
                  <a:solidFill>
                    <a:schemeClr val="tx1"/>
                  </a:solidFill>
                  <a:round/>
                  <a:headEnd/>
                  <a:tailEnd/>
                </a:ln>
              </p:spPr>
              <p:txBody>
                <a:bodyPr/>
                <a:lstStyle/>
                <a:p>
                  <a:endParaRPr lang="en-US"/>
                </a:p>
              </p:txBody>
            </p:sp>
            <p:sp>
              <p:nvSpPr>
                <p:cNvPr id="12383" name="Line 23"/>
                <p:cNvSpPr>
                  <a:spLocks noChangeShapeType="1"/>
                </p:cNvSpPr>
                <p:nvPr/>
              </p:nvSpPr>
              <p:spPr bwMode="auto">
                <a:xfrm>
                  <a:off x="930" y="1824"/>
                  <a:ext cx="0" cy="192"/>
                </a:xfrm>
                <a:prstGeom prst="line">
                  <a:avLst/>
                </a:prstGeom>
                <a:noFill/>
                <a:ln w="38100">
                  <a:solidFill>
                    <a:schemeClr val="tx1"/>
                  </a:solidFill>
                  <a:round/>
                  <a:headEnd/>
                  <a:tailEnd/>
                </a:ln>
              </p:spPr>
              <p:txBody>
                <a:bodyPr/>
                <a:lstStyle/>
                <a:p>
                  <a:endParaRPr lang="en-US"/>
                </a:p>
              </p:txBody>
            </p:sp>
            <p:sp>
              <p:nvSpPr>
                <p:cNvPr id="12384" name="Line 24"/>
                <p:cNvSpPr>
                  <a:spLocks noChangeShapeType="1"/>
                </p:cNvSpPr>
                <p:nvPr/>
              </p:nvSpPr>
              <p:spPr bwMode="auto">
                <a:xfrm>
                  <a:off x="2409" y="1824"/>
                  <a:ext cx="0" cy="192"/>
                </a:xfrm>
                <a:prstGeom prst="line">
                  <a:avLst/>
                </a:prstGeom>
                <a:noFill/>
                <a:ln w="38100">
                  <a:solidFill>
                    <a:schemeClr val="tx1"/>
                  </a:solidFill>
                  <a:round/>
                  <a:headEnd/>
                  <a:tailEnd/>
                </a:ln>
              </p:spPr>
              <p:txBody>
                <a:bodyPr/>
                <a:lstStyle/>
                <a:p>
                  <a:endParaRPr lang="en-US"/>
                </a:p>
              </p:txBody>
            </p:sp>
            <p:sp>
              <p:nvSpPr>
                <p:cNvPr id="12385" name="Line 25"/>
                <p:cNvSpPr>
                  <a:spLocks noChangeShapeType="1"/>
                </p:cNvSpPr>
                <p:nvPr/>
              </p:nvSpPr>
              <p:spPr bwMode="auto">
                <a:xfrm>
                  <a:off x="2543" y="1824"/>
                  <a:ext cx="0" cy="192"/>
                </a:xfrm>
                <a:prstGeom prst="line">
                  <a:avLst/>
                </a:prstGeom>
                <a:noFill/>
                <a:ln w="38100">
                  <a:solidFill>
                    <a:schemeClr val="tx1"/>
                  </a:solidFill>
                  <a:round/>
                  <a:headEnd/>
                  <a:tailEnd/>
                </a:ln>
              </p:spPr>
              <p:txBody>
                <a:bodyPr/>
                <a:lstStyle/>
                <a:p>
                  <a:endParaRPr lang="en-US"/>
                </a:p>
              </p:txBody>
            </p:sp>
            <p:sp>
              <p:nvSpPr>
                <p:cNvPr id="12386" name="Line 26"/>
                <p:cNvSpPr>
                  <a:spLocks noChangeShapeType="1"/>
                </p:cNvSpPr>
                <p:nvPr/>
              </p:nvSpPr>
              <p:spPr bwMode="auto">
                <a:xfrm>
                  <a:off x="2678" y="1824"/>
                  <a:ext cx="0" cy="192"/>
                </a:xfrm>
                <a:prstGeom prst="line">
                  <a:avLst/>
                </a:prstGeom>
                <a:noFill/>
                <a:ln w="38100">
                  <a:solidFill>
                    <a:schemeClr val="tx1"/>
                  </a:solidFill>
                  <a:round/>
                  <a:headEnd/>
                  <a:tailEnd/>
                </a:ln>
              </p:spPr>
              <p:txBody>
                <a:bodyPr/>
                <a:lstStyle/>
                <a:p>
                  <a:endParaRPr lang="en-US"/>
                </a:p>
              </p:txBody>
            </p:sp>
            <p:sp>
              <p:nvSpPr>
                <p:cNvPr id="12387" name="Line 27"/>
                <p:cNvSpPr>
                  <a:spLocks noChangeShapeType="1"/>
                </p:cNvSpPr>
                <p:nvPr/>
              </p:nvSpPr>
              <p:spPr bwMode="auto">
                <a:xfrm>
                  <a:off x="2812" y="1632"/>
                  <a:ext cx="0" cy="384"/>
                </a:xfrm>
                <a:prstGeom prst="line">
                  <a:avLst/>
                </a:prstGeom>
                <a:noFill/>
                <a:ln w="38100">
                  <a:solidFill>
                    <a:schemeClr val="tx1"/>
                  </a:solidFill>
                  <a:round/>
                  <a:headEnd/>
                  <a:tailEnd/>
                </a:ln>
              </p:spPr>
              <p:txBody>
                <a:bodyPr/>
                <a:lstStyle/>
                <a:p>
                  <a:endParaRPr lang="en-US"/>
                </a:p>
              </p:txBody>
            </p:sp>
            <p:sp>
              <p:nvSpPr>
                <p:cNvPr id="12388" name="Line 28"/>
                <p:cNvSpPr>
                  <a:spLocks noChangeShapeType="1"/>
                </p:cNvSpPr>
                <p:nvPr/>
              </p:nvSpPr>
              <p:spPr bwMode="auto">
                <a:xfrm>
                  <a:off x="2946" y="1632"/>
                  <a:ext cx="0" cy="384"/>
                </a:xfrm>
                <a:prstGeom prst="line">
                  <a:avLst/>
                </a:prstGeom>
                <a:noFill/>
                <a:ln w="38100">
                  <a:solidFill>
                    <a:schemeClr val="tx1"/>
                  </a:solidFill>
                  <a:round/>
                  <a:headEnd/>
                  <a:tailEnd/>
                </a:ln>
              </p:spPr>
              <p:txBody>
                <a:bodyPr/>
                <a:lstStyle/>
                <a:p>
                  <a:endParaRPr lang="en-US"/>
                </a:p>
              </p:txBody>
            </p:sp>
            <p:sp>
              <p:nvSpPr>
                <p:cNvPr id="12389" name="Line 29"/>
                <p:cNvSpPr>
                  <a:spLocks noChangeShapeType="1"/>
                </p:cNvSpPr>
                <p:nvPr/>
              </p:nvSpPr>
              <p:spPr bwMode="auto">
                <a:xfrm>
                  <a:off x="3081" y="1824"/>
                  <a:ext cx="0" cy="192"/>
                </a:xfrm>
                <a:prstGeom prst="line">
                  <a:avLst/>
                </a:prstGeom>
                <a:noFill/>
                <a:ln w="38100">
                  <a:solidFill>
                    <a:schemeClr val="tx1"/>
                  </a:solidFill>
                  <a:round/>
                  <a:headEnd/>
                  <a:tailEnd/>
                </a:ln>
              </p:spPr>
              <p:txBody>
                <a:bodyPr/>
                <a:lstStyle/>
                <a:p>
                  <a:endParaRPr lang="en-US"/>
                </a:p>
              </p:txBody>
            </p:sp>
            <p:sp>
              <p:nvSpPr>
                <p:cNvPr id="12390" name="Line 30"/>
                <p:cNvSpPr>
                  <a:spLocks noChangeShapeType="1"/>
                </p:cNvSpPr>
                <p:nvPr/>
              </p:nvSpPr>
              <p:spPr bwMode="auto">
                <a:xfrm>
                  <a:off x="3215" y="1824"/>
                  <a:ext cx="0" cy="192"/>
                </a:xfrm>
                <a:prstGeom prst="line">
                  <a:avLst/>
                </a:prstGeom>
                <a:noFill/>
                <a:ln w="38100">
                  <a:solidFill>
                    <a:schemeClr val="tx1"/>
                  </a:solidFill>
                  <a:round/>
                  <a:headEnd/>
                  <a:tailEnd/>
                </a:ln>
              </p:spPr>
              <p:txBody>
                <a:bodyPr/>
                <a:lstStyle/>
                <a:p>
                  <a:endParaRPr lang="en-US"/>
                </a:p>
              </p:txBody>
            </p:sp>
            <p:sp>
              <p:nvSpPr>
                <p:cNvPr id="12391" name="Line 31"/>
                <p:cNvSpPr>
                  <a:spLocks noChangeShapeType="1"/>
                </p:cNvSpPr>
                <p:nvPr/>
              </p:nvSpPr>
              <p:spPr bwMode="auto">
                <a:xfrm>
                  <a:off x="3350" y="1824"/>
                  <a:ext cx="0" cy="192"/>
                </a:xfrm>
                <a:prstGeom prst="line">
                  <a:avLst/>
                </a:prstGeom>
                <a:noFill/>
                <a:ln w="38100">
                  <a:solidFill>
                    <a:schemeClr val="tx1"/>
                  </a:solidFill>
                  <a:round/>
                  <a:headEnd/>
                  <a:tailEnd/>
                </a:ln>
              </p:spPr>
              <p:txBody>
                <a:bodyPr/>
                <a:lstStyle/>
                <a:p>
                  <a:endParaRPr lang="en-US"/>
                </a:p>
              </p:txBody>
            </p:sp>
            <p:sp>
              <p:nvSpPr>
                <p:cNvPr id="12392" name="Line 32"/>
                <p:cNvSpPr>
                  <a:spLocks noChangeShapeType="1"/>
                </p:cNvSpPr>
                <p:nvPr/>
              </p:nvSpPr>
              <p:spPr bwMode="auto">
                <a:xfrm>
                  <a:off x="3484" y="1824"/>
                  <a:ext cx="0" cy="192"/>
                </a:xfrm>
                <a:prstGeom prst="line">
                  <a:avLst/>
                </a:prstGeom>
                <a:noFill/>
                <a:ln w="38100">
                  <a:solidFill>
                    <a:schemeClr val="tx1"/>
                  </a:solidFill>
                  <a:round/>
                  <a:headEnd/>
                  <a:tailEnd/>
                </a:ln>
              </p:spPr>
              <p:txBody>
                <a:bodyPr/>
                <a:lstStyle/>
                <a:p>
                  <a:endParaRPr lang="en-US"/>
                </a:p>
              </p:txBody>
            </p:sp>
            <p:sp>
              <p:nvSpPr>
                <p:cNvPr id="12393" name="Line 33"/>
                <p:cNvSpPr>
                  <a:spLocks noChangeShapeType="1"/>
                </p:cNvSpPr>
                <p:nvPr/>
              </p:nvSpPr>
              <p:spPr bwMode="auto">
                <a:xfrm>
                  <a:off x="3618" y="1824"/>
                  <a:ext cx="0" cy="192"/>
                </a:xfrm>
                <a:prstGeom prst="line">
                  <a:avLst/>
                </a:prstGeom>
                <a:noFill/>
                <a:ln w="38100">
                  <a:solidFill>
                    <a:schemeClr val="tx1"/>
                  </a:solidFill>
                  <a:round/>
                  <a:headEnd/>
                  <a:tailEnd/>
                </a:ln>
              </p:spPr>
              <p:txBody>
                <a:bodyPr/>
                <a:lstStyle/>
                <a:p>
                  <a:endParaRPr lang="en-US"/>
                </a:p>
              </p:txBody>
            </p:sp>
            <p:sp>
              <p:nvSpPr>
                <p:cNvPr id="12394" name="Line 34"/>
                <p:cNvSpPr>
                  <a:spLocks noChangeShapeType="1"/>
                </p:cNvSpPr>
                <p:nvPr/>
              </p:nvSpPr>
              <p:spPr bwMode="auto">
                <a:xfrm>
                  <a:off x="3753" y="1824"/>
                  <a:ext cx="0" cy="192"/>
                </a:xfrm>
                <a:prstGeom prst="line">
                  <a:avLst/>
                </a:prstGeom>
                <a:noFill/>
                <a:ln w="38100">
                  <a:solidFill>
                    <a:schemeClr val="tx1"/>
                  </a:solidFill>
                  <a:round/>
                  <a:headEnd/>
                  <a:tailEnd/>
                </a:ln>
              </p:spPr>
              <p:txBody>
                <a:bodyPr/>
                <a:lstStyle/>
                <a:p>
                  <a:endParaRPr lang="en-US"/>
                </a:p>
              </p:txBody>
            </p:sp>
            <p:sp>
              <p:nvSpPr>
                <p:cNvPr id="12395" name="Line 35"/>
                <p:cNvSpPr>
                  <a:spLocks noChangeShapeType="1"/>
                </p:cNvSpPr>
                <p:nvPr/>
              </p:nvSpPr>
              <p:spPr bwMode="auto">
                <a:xfrm>
                  <a:off x="4031" y="1632"/>
                  <a:ext cx="0" cy="384"/>
                </a:xfrm>
                <a:prstGeom prst="line">
                  <a:avLst/>
                </a:prstGeom>
                <a:noFill/>
                <a:ln w="38100">
                  <a:solidFill>
                    <a:schemeClr val="tx1"/>
                  </a:solidFill>
                  <a:round/>
                  <a:headEnd/>
                  <a:tailEnd/>
                </a:ln>
              </p:spPr>
              <p:txBody>
                <a:bodyPr/>
                <a:lstStyle/>
                <a:p>
                  <a:endParaRPr lang="en-US"/>
                </a:p>
              </p:txBody>
            </p:sp>
            <p:sp>
              <p:nvSpPr>
                <p:cNvPr id="12396" name="Line 36"/>
                <p:cNvSpPr>
                  <a:spLocks noChangeShapeType="1"/>
                </p:cNvSpPr>
                <p:nvPr/>
              </p:nvSpPr>
              <p:spPr bwMode="auto">
                <a:xfrm>
                  <a:off x="4166" y="1632"/>
                  <a:ext cx="0" cy="384"/>
                </a:xfrm>
                <a:prstGeom prst="line">
                  <a:avLst/>
                </a:prstGeom>
                <a:noFill/>
                <a:ln w="38100">
                  <a:solidFill>
                    <a:schemeClr val="tx1"/>
                  </a:solidFill>
                  <a:round/>
                  <a:headEnd/>
                  <a:tailEnd/>
                </a:ln>
              </p:spPr>
              <p:txBody>
                <a:bodyPr/>
                <a:lstStyle/>
                <a:p>
                  <a:endParaRPr lang="en-US"/>
                </a:p>
              </p:txBody>
            </p:sp>
            <p:sp>
              <p:nvSpPr>
                <p:cNvPr id="12397" name="Line 37"/>
                <p:cNvSpPr>
                  <a:spLocks noChangeShapeType="1"/>
                </p:cNvSpPr>
                <p:nvPr/>
              </p:nvSpPr>
              <p:spPr bwMode="auto">
                <a:xfrm>
                  <a:off x="4300" y="1632"/>
                  <a:ext cx="0" cy="384"/>
                </a:xfrm>
                <a:prstGeom prst="line">
                  <a:avLst/>
                </a:prstGeom>
                <a:noFill/>
                <a:ln w="38100">
                  <a:solidFill>
                    <a:schemeClr val="tx1"/>
                  </a:solidFill>
                  <a:round/>
                  <a:headEnd/>
                  <a:tailEnd/>
                </a:ln>
              </p:spPr>
              <p:txBody>
                <a:bodyPr/>
                <a:lstStyle/>
                <a:p>
                  <a:endParaRPr lang="en-US"/>
                </a:p>
              </p:txBody>
            </p:sp>
            <p:sp>
              <p:nvSpPr>
                <p:cNvPr id="12398" name="Line 38"/>
                <p:cNvSpPr>
                  <a:spLocks noChangeShapeType="1"/>
                </p:cNvSpPr>
                <p:nvPr/>
              </p:nvSpPr>
              <p:spPr bwMode="auto">
                <a:xfrm>
                  <a:off x="4434" y="1632"/>
                  <a:ext cx="0" cy="384"/>
                </a:xfrm>
                <a:prstGeom prst="line">
                  <a:avLst/>
                </a:prstGeom>
                <a:noFill/>
                <a:ln w="38100">
                  <a:solidFill>
                    <a:schemeClr val="tx1"/>
                  </a:solidFill>
                  <a:round/>
                  <a:headEnd/>
                  <a:tailEnd/>
                </a:ln>
              </p:spPr>
              <p:txBody>
                <a:bodyPr/>
                <a:lstStyle/>
                <a:p>
                  <a:endParaRPr lang="en-US"/>
                </a:p>
              </p:txBody>
            </p:sp>
            <p:sp>
              <p:nvSpPr>
                <p:cNvPr id="12399" name="Line 39"/>
                <p:cNvSpPr>
                  <a:spLocks noChangeShapeType="1"/>
                </p:cNvSpPr>
                <p:nvPr/>
              </p:nvSpPr>
              <p:spPr bwMode="auto">
                <a:xfrm>
                  <a:off x="4569" y="1824"/>
                  <a:ext cx="0" cy="192"/>
                </a:xfrm>
                <a:prstGeom prst="line">
                  <a:avLst/>
                </a:prstGeom>
                <a:noFill/>
                <a:ln w="38100">
                  <a:solidFill>
                    <a:schemeClr val="tx1"/>
                  </a:solidFill>
                  <a:round/>
                  <a:headEnd/>
                  <a:tailEnd/>
                </a:ln>
              </p:spPr>
              <p:txBody>
                <a:bodyPr/>
                <a:lstStyle/>
                <a:p>
                  <a:endParaRPr lang="en-US"/>
                </a:p>
              </p:txBody>
            </p:sp>
            <p:sp>
              <p:nvSpPr>
                <p:cNvPr id="12400" name="Line 40"/>
                <p:cNvSpPr>
                  <a:spLocks noChangeShapeType="1"/>
                </p:cNvSpPr>
                <p:nvPr/>
              </p:nvSpPr>
              <p:spPr bwMode="auto">
                <a:xfrm>
                  <a:off x="4703" y="1824"/>
                  <a:ext cx="0" cy="192"/>
                </a:xfrm>
                <a:prstGeom prst="line">
                  <a:avLst/>
                </a:prstGeom>
                <a:noFill/>
                <a:ln w="38100">
                  <a:solidFill>
                    <a:schemeClr val="tx1"/>
                  </a:solidFill>
                  <a:round/>
                  <a:headEnd/>
                  <a:tailEnd/>
                </a:ln>
              </p:spPr>
              <p:txBody>
                <a:bodyPr/>
                <a:lstStyle/>
                <a:p>
                  <a:endParaRPr lang="en-US"/>
                </a:p>
              </p:txBody>
            </p:sp>
            <p:sp>
              <p:nvSpPr>
                <p:cNvPr id="12401" name="Line 41"/>
                <p:cNvSpPr>
                  <a:spLocks noChangeShapeType="1"/>
                </p:cNvSpPr>
                <p:nvPr/>
              </p:nvSpPr>
              <p:spPr bwMode="auto">
                <a:xfrm>
                  <a:off x="4838" y="1632"/>
                  <a:ext cx="0" cy="384"/>
                </a:xfrm>
                <a:prstGeom prst="line">
                  <a:avLst/>
                </a:prstGeom>
                <a:noFill/>
                <a:ln w="38100">
                  <a:solidFill>
                    <a:schemeClr val="tx1"/>
                  </a:solidFill>
                  <a:round/>
                  <a:headEnd/>
                  <a:tailEnd/>
                </a:ln>
              </p:spPr>
              <p:txBody>
                <a:bodyPr/>
                <a:lstStyle/>
                <a:p>
                  <a:endParaRPr lang="en-US"/>
                </a:p>
              </p:txBody>
            </p:sp>
            <p:sp>
              <p:nvSpPr>
                <p:cNvPr id="12402" name="Line 42"/>
                <p:cNvSpPr>
                  <a:spLocks noChangeShapeType="1"/>
                </p:cNvSpPr>
                <p:nvPr/>
              </p:nvSpPr>
              <p:spPr bwMode="auto">
                <a:xfrm>
                  <a:off x="4972" y="1632"/>
                  <a:ext cx="0" cy="384"/>
                </a:xfrm>
                <a:prstGeom prst="line">
                  <a:avLst/>
                </a:prstGeom>
                <a:noFill/>
                <a:ln w="38100">
                  <a:solidFill>
                    <a:schemeClr val="tx1"/>
                  </a:solidFill>
                  <a:round/>
                  <a:headEnd/>
                  <a:tailEnd/>
                </a:ln>
              </p:spPr>
              <p:txBody>
                <a:bodyPr/>
                <a:lstStyle/>
                <a:p>
                  <a:endParaRPr lang="en-US"/>
                </a:p>
              </p:txBody>
            </p:sp>
            <p:sp>
              <p:nvSpPr>
                <p:cNvPr id="12403" name="Line 43"/>
                <p:cNvSpPr>
                  <a:spLocks noChangeShapeType="1"/>
                </p:cNvSpPr>
                <p:nvPr/>
              </p:nvSpPr>
              <p:spPr bwMode="auto">
                <a:xfrm>
                  <a:off x="796" y="1824"/>
                  <a:ext cx="0" cy="192"/>
                </a:xfrm>
                <a:prstGeom prst="line">
                  <a:avLst/>
                </a:prstGeom>
                <a:noFill/>
                <a:ln w="76200">
                  <a:solidFill>
                    <a:schemeClr val="tx1"/>
                  </a:solidFill>
                  <a:round/>
                  <a:headEnd/>
                  <a:tailEnd/>
                </a:ln>
              </p:spPr>
              <p:txBody>
                <a:bodyPr/>
                <a:lstStyle/>
                <a:p>
                  <a:endParaRPr lang="en-US"/>
                </a:p>
              </p:txBody>
            </p:sp>
          </p:grpSp>
          <p:sp>
            <p:nvSpPr>
              <p:cNvPr id="12329" name="Text Box 44"/>
              <p:cNvSpPr txBox="1">
                <a:spLocks noChangeArrowheads="1"/>
              </p:cNvSpPr>
              <p:nvPr/>
            </p:nvSpPr>
            <p:spPr bwMode="auto">
              <a:xfrm>
                <a:off x="1660" y="1257"/>
                <a:ext cx="288" cy="231"/>
              </a:xfrm>
              <a:prstGeom prst="rect">
                <a:avLst/>
              </a:prstGeom>
              <a:noFill/>
              <a:ln w="9525">
                <a:noFill/>
                <a:miter lim="800000"/>
                <a:headEnd/>
                <a:tailEnd/>
              </a:ln>
            </p:spPr>
            <p:txBody>
              <a:bodyPr>
                <a:spAutoFit/>
              </a:bodyPr>
              <a:lstStyle/>
              <a:p>
                <a:r>
                  <a:rPr lang="en-US" b="1"/>
                  <a:t>IC</a:t>
                </a:r>
              </a:p>
            </p:txBody>
          </p:sp>
          <p:sp>
            <p:nvSpPr>
              <p:cNvPr id="12330" name="Text Box 45"/>
              <p:cNvSpPr txBox="1">
                <a:spLocks noChangeArrowheads="1"/>
              </p:cNvSpPr>
              <p:nvPr/>
            </p:nvSpPr>
            <p:spPr bwMode="auto">
              <a:xfrm>
                <a:off x="2044" y="1152"/>
                <a:ext cx="260" cy="231"/>
              </a:xfrm>
              <a:prstGeom prst="rect">
                <a:avLst/>
              </a:prstGeom>
              <a:noFill/>
              <a:ln w="9525">
                <a:noFill/>
                <a:miter lim="800000"/>
                <a:headEnd/>
                <a:tailEnd/>
              </a:ln>
            </p:spPr>
            <p:txBody>
              <a:bodyPr wrap="none">
                <a:spAutoFit/>
              </a:bodyPr>
              <a:lstStyle/>
              <a:p>
                <a:r>
                  <a:rPr lang="en-US" b="1"/>
                  <a:t>ID</a:t>
                </a:r>
              </a:p>
            </p:txBody>
          </p:sp>
          <p:sp>
            <p:nvSpPr>
              <p:cNvPr id="12331" name="Text Box 46"/>
              <p:cNvSpPr txBox="1">
                <a:spLocks noChangeArrowheads="1"/>
              </p:cNvSpPr>
              <p:nvPr/>
            </p:nvSpPr>
            <p:spPr bwMode="auto">
              <a:xfrm>
                <a:off x="2408" y="1248"/>
                <a:ext cx="252" cy="231"/>
              </a:xfrm>
              <a:prstGeom prst="rect">
                <a:avLst/>
              </a:prstGeom>
              <a:noFill/>
              <a:ln w="9525">
                <a:noFill/>
                <a:miter lim="800000"/>
                <a:headEnd/>
                <a:tailEnd/>
              </a:ln>
            </p:spPr>
            <p:txBody>
              <a:bodyPr wrap="none">
                <a:spAutoFit/>
              </a:bodyPr>
              <a:lstStyle/>
              <a:p>
                <a:r>
                  <a:rPr lang="en-US" b="1"/>
                  <a:t>IE</a:t>
                </a:r>
              </a:p>
            </p:txBody>
          </p:sp>
          <p:sp>
            <p:nvSpPr>
              <p:cNvPr id="12332" name="Text Box 47"/>
              <p:cNvSpPr txBox="1">
                <a:spLocks noChangeArrowheads="1"/>
              </p:cNvSpPr>
              <p:nvPr/>
            </p:nvSpPr>
            <p:spPr bwMode="auto">
              <a:xfrm>
                <a:off x="2744" y="1152"/>
                <a:ext cx="356" cy="231"/>
              </a:xfrm>
              <a:prstGeom prst="rect">
                <a:avLst/>
              </a:prstGeom>
              <a:noFill/>
              <a:ln w="9525">
                <a:noFill/>
                <a:miter lim="800000"/>
                <a:headEnd/>
                <a:tailEnd/>
              </a:ln>
            </p:spPr>
            <p:txBody>
              <a:bodyPr>
                <a:spAutoFit/>
              </a:bodyPr>
              <a:lstStyle/>
              <a:p>
                <a:r>
                  <a:rPr lang="en-US" b="1"/>
                  <a:t>IIA</a:t>
                </a:r>
              </a:p>
            </p:txBody>
          </p:sp>
          <p:sp>
            <p:nvSpPr>
              <p:cNvPr id="12333" name="Text Box 48"/>
              <p:cNvSpPr txBox="1">
                <a:spLocks noChangeArrowheads="1"/>
              </p:cNvSpPr>
              <p:nvPr/>
            </p:nvSpPr>
            <p:spPr bwMode="auto">
              <a:xfrm>
                <a:off x="3320" y="1248"/>
                <a:ext cx="300" cy="231"/>
              </a:xfrm>
              <a:prstGeom prst="rect">
                <a:avLst/>
              </a:prstGeom>
              <a:noFill/>
              <a:ln w="9525">
                <a:noFill/>
                <a:miter lim="800000"/>
                <a:headEnd/>
                <a:tailEnd/>
              </a:ln>
            </p:spPr>
            <p:txBody>
              <a:bodyPr wrap="none">
                <a:spAutoFit/>
              </a:bodyPr>
              <a:lstStyle/>
              <a:p>
                <a:r>
                  <a:rPr lang="en-US" b="1"/>
                  <a:t>IIB</a:t>
                </a:r>
              </a:p>
            </p:txBody>
          </p:sp>
          <p:sp>
            <p:nvSpPr>
              <p:cNvPr id="12334" name="Text Box 49"/>
              <p:cNvSpPr txBox="1">
                <a:spLocks noChangeArrowheads="1"/>
              </p:cNvSpPr>
              <p:nvPr/>
            </p:nvSpPr>
            <p:spPr bwMode="auto">
              <a:xfrm>
                <a:off x="4088" y="1152"/>
                <a:ext cx="300" cy="231"/>
              </a:xfrm>
              <a:prstGeom prst="rect">
                <a:avLst/>
              </a:prstGeom>
              <a:noFill/>
              <a:ln w="9525">
                <a:noFill/>
                <a:miter lim="800000"/>
                <a:headEnd/>
                <a:tailEnd/>
              </a:ln>
            </p:spPr>
            <p:txBody>
              <a:bodyPr wrap="none">
                <a:spAutoFit/>
              </a:bodyPr>
              <a:lstStyle/>
              <a:p>
                <a:r>
                  <a:rPr lang="en-US" b="1"/>
                  <a:t>IIC</a:t>
                </a:r>
              </a:p>
            </p:txBody>
          </p:sp>
          <p:sp>
            <p:nvSpPr>
              <p:cNvPr id="12335" name="Text Box 50"/>
              <p:cNvSpPr txBox="1">
                <a:spLocks noChangeArrowheads="1"/>
              </p:cNvSpPr>
              <p:nvPr/>
            </p:nvSpPr>
            <p:spPr bwMode="auto">
              <a:xfrm>
                <a:off x="4472" y="1248"/>
                <a:ext cx="300" cy="231"/>
              </a:xfrm>
              <a:prstGeom prst="rect">
                <a:avLst/>
              </a:prstGeom>
              <a:noFill/>
              <a:ln w="9525">
                <a:noFill/>
                <a:miter lim="800000"/>
                <a:headEnd/>
                <a:tailEnd/>
              </a:ln>
            </p:spPr>
            <p:txBody>
              <a:bodyPr wrap="none">
                <a:spAutoFit/>
              </a:bodyPr>
              <a:lstStyle/>
              <a:p>
                <a:r>
                  <a:rPr lang="en-US" b="1"/>
                  <a:t>IID</a:t>
                </a:r>
              </a:p>
            </p:txBody>
          </p:sp>
          <p:sp>
            <p:nvSpPr>
              <p:cNvPr id="12336" name="Text Box 51"/>
              <p:cNvSpPr txBox="1">
                <a:spLocks noChangeArrowheads="1"/>
              </p:cNvSpPr>
              <p:nvPr/>
            </p:nvSpPr>
            <p:spPr bwMode="auto">
              <a:xfrm>
                <a:off x="4780" y="1248"/>
                <a:ext cx="356" cy="231"/>
              </a:xfrm>
              <a:prstGeom prst="rect">
                <a:avLst/>
              </a:prstGeom>
              <a:noFill/>
              <a:ln w="9525">
                <a:noFill/>
                <a:miter lim="800000"/>
                <a:headEnd/>
                <a:tailEnd/>
              </a:ln>
            </p:spPr>
            <p:txBody>
              <a:bodyPr wrap="none">
                <a:spAutoFit/>
              </a:bodyPr>
              <a:lstStyle/>
              <a:p>
                <a:r>
                  <a:rPr lang="en-US" b="1"/>
                  <a:t>189</a:t>
                </a:r>
              </a:p>
            </p:txBody>
          </p:sp>
          <p:sp>
            <p:nvSpPr>
              <p:cNvPr id="12337" name="Text Box 52"/>
              <p:cNvSpPr txBox="1">
                <a:spLocks noChangeArrowheads="1"/>
              </p:cNvSpPr>
              <p:nvPr/>
            </p:nvSpPr>
            <p:spPr bwMode="auto">
              <a:xfrm>
                <a:off x="700" y="1296"/>
                <a:ext cx="516" cy="231"/>
              </a:xfrm>
              <a:prstGeom prst="rect">
                <a:avLst/>
              </a:prstGeom>
              <a:noFill/>
              <a:ln w="9525">
                <a:noFill/>
                <a:miter lim="800000"/>
                <a:headEnd/>
                <a:tailEnd/>
              </a:ln>
            </p:spPr>
            <p:txBody>
              <a:bodyPr wrap="none">
                <a:spAutoFit/>
              </a:bodyPr>
              <a:lstStyle/>
              <a:p>
                <a:r>
                  <a:rPr lang="en-US" b="1"/>
                  <a:t>16093</a:t>
                </a:r>
              </a:p>
            </p:txBody>
          </p:sp>
          <p:sp>
            <p:nvSpPr>
              <p:cNvPr id="12338" name="Text Box 53"/>
              <p:cNvSpPr txBox="1">
                <a:spLocks noChangeArrowheads="1"/>
              </p:cNvSpPr>
              <p:nvPr/>
            </p:nvSpPr>
            <p:spPr bwMode="auto">
              <a:xfrm>
                <a:off x="1584" y="777"/>
                <a:ext cx="480" cy="231"/>
              </a:xfrm>
              <a:prstGeom prst="rect">
                <a:avLst/>
              </a:prstGeom>
              <a:noFill/>
              <a:ln w="9525">
                <a:noFill/>
                <a:miter lim="800000"/>
                <a:headEnd/>
                <a:tailEnd/>
              </a:ln>
            </p:spPr>
            <p:txBody>
              <a:bodyPr>
                <a:spAutoFit/>
              </a:bodyPr>
              <a:lstStyle/>
              <a:p>
                <a:pPr algn="ctr"/>
                <a:r>
                  <a:rPr lang="en-US" b="1"/>
                  <a:t>HVI</a:t>
                </a:r>
              </a:p>
            </p:txBody>
          </p:sp>
          <p:sp>
            <p:nvSpPr>
              <p:cNvPr id="12339" name="Text Box 54"/>
              <p:cNvSpPr txBox="1">
                <a:spLocks noChangeArrowheads="1"/>
              </p:cNvSpPr>
              <p:nvPr/>
            </p:nvSpPr>
            <p:spPr bwMode="auto">
              <a:xfrm>
                <a:off x="3600" y="777"/>
                <a:ext cx="396" cy="231"/>
              </a:xfrm>
              <a:prstGeom prst="rect">
                <a:avLst/>
              </a:prstGeom>
              <a:noFill/>
              <a:ln w="9525">
                <a:noFill/>
                <a:miter lim="800000"/>
                <a:headEnd/>
                <a:tailEnd/>
              </a:ln>
            </p:spPr>
            <p:txBody>
              <a:bodyPr wrap="none">
                <a:spAutoFit/>
              </a:bodyPr>
              <a:lstStyle/>
              <a:p>
                <a:pPr algn="ctr"/>
                <a:r>
                  <a:rPr lang="en-US" b="1"/>
                  <a:t>HVII</a:t>
                </a:r>
              </a:p>
            </p:txBody>
          </p:sp>
          <p:sp>
            <p:nvSpPr>
              <p:cNvPr id="12340" name="AutoShape 55"/>
              <p:cNvSpPr>
                <a:spLocks/>
              </p:cNvSpPr>
              <p:nvPr/>
            </p:nvSpPr>
            <p:spPr bwMode="auto">
              <a:xfrm rot="-5400000">
                <a:off x="1680" y="144"/>
                <a:ext cx="96" cy="1920"/>
              </a:xfrm>
              <a:prstGeom prst="rightBracket">
                <a:avLst>
                  <a:gd name="adj" fmla="val 0"/>
                </a:avLst>
              </a:prstGeom>
              <a:noFill/>
              <a:ln w="28575">
                <a:solidFill>
                  <a:schemeClr val="tx1"/>
                </a:solidFill>
                <a:round/>
                <a:headEnd/>
                <a:tailEnd/>
              </a:ln>
            </p:spPr>
            <p:txBody>
              <a:bodyPr wrap="none" anchor="ctr"/>
              <a:lstStyle/>
              <a:p>
                <a:endParaRPr lang="en-US"/>
              </a:p>
            </p:txBody>
          </p:sp>
          <p:sp>
            <p:nvSpPr>
              <p:cNvPr id="12341" name="AutoShape 56"/>
              <p:cNvSpPr>
                <a:spLocks/>
              </p:cNvSpPr>
              <p:nvPr/>
            </p:nvSpPr>
            <p:spPr bwMode="auto">
              <a:xfrm rot="-5400000">
                <a:off x="3792" y="0"/>
                <a:ext cx="96" cy="2208"/>
              </a:xfrm>
              <a:prstGeom prst="rightBracket">
                <a:avLst>
                  <a:gd name="adj" fmla="val 0"/>
                </a:avLst>
              </a:prstGeom>
              <a:noFill/>
              <a:ln w="28575">
                <a:solidFill>
                  <a:schemeClr val="tx1"/>
                </a:solidFill>
                <a:round/>
                <a:headEnd/>
                <a:tailEnd/>
              </a:ln>
            </p:spPr>
            <p:txBody>
              <a:bodyPr wrap="none" anchor="ctr"/>
              <a:lstStyle/>
              <a:p>
                <a:endParaRPr lang="en-US"/>
              </a:p>
            </p:txBody>
          </p:sp>
          <p:sp>
            <p:nvSpPr>
              <p:cNvPr id="12342" name="Text Box 57"/>
              <p:cNvSpPr txBox="1">
                <a:spLocks noChangeArrowheads="1"/>
              </p:cNvSpPr>
              <p:nvPr/>
            </p:nvSpPr>
            <p:spPr bwMode="auto">
              <a:xfrm>
                <a:off x="1118" y="1440"/>
                <a:ext cx="178" cy="192"/>
              </a:xfrm>
              <a:prstGeom prst="rect">
                <a:avLst/>
              </a:prstGeom>
              <a:noFill/>
              <a:ln w="9525">
                <a:noFill/>
                <a:miter lim="800000"/>
                <a:headEnd/>
                <a:tailEnd/>
              </a:ln>
            </p:spPr>
            <p:txBody>
              <a:bodyPr wrap="none">
                <a:spAutoFit/>
              </a:bodyPr>
              <a:lstStyle/>
              <a:p>
                <a:r>
                  <a:rPr lang="en-US" sz="1400"/>
                  <a:t>1</a:t>
                </a:r>
              </a:p>
            </p:txBody>
          </p:sp>
          <p:sp>
            <p:nvSpPr>
              <p:cNvPr id="12343" name="Text Box 58"/>
              <p:cNvSpPr txBox="1">
                <a:spLocks noChangeArrowheads="1"/>
              </p:cNvSpPr>
              <p:nvPr/>
            </p:nvSpPr>
            <p:spPr bwMode="auto">
              <a:xfrm>
                <a:off x="1262" y="1440"/>
                <a:ext cx="178" cy="192"/>
              </a:xfrm>
              <a:prstGeom prst="rect">
                <a:avLst/>
              </a:prstGeom>
              <a:noFill/>
              <a:ln w="9525">
                <a:noFill/>
                <a:miter lim="800000"/>
                <a:headEnd/>
                <a:tailEnd/>
              </a:ln>
            </p:spPr>
            <p:txBody>
              <a:bodyPr wrap="none">
                <a:spAutoFit/>
              </a:bodyPr>
              <a:lstStyle/>
              <a:p>
                <a:r>
                  <a:rPr lang="en-US" sz="1400"/>
                  <a:t>2</a:t>
                </a:r>
              </a:p>
            </p:txBody>
          </p:sp>
          <p:sp>
            <p:nvSpPr>
              <p:cNvPr id="12344" name="Text Box 59"/>
              <p:cNvSpPr txBox="1">
                <a:spLocks noChangeArrowheads="1"/>
              </p:cNvSpPr>
              <p:nvPr/>
            </p:nvSpPr>
            <p:spPr bwMode="auto">
              <a:xfrm>
                <a:off x="1502" y="1632"/>
                <a:ext cx="178" cy="192"/>
              </a:xfrm>
              <a:prstGeom prst="rect">
                <a:avLst/>
              </a:prstGeom>
              <a:noFill/>
              <a:ln w="9525">
                <a:noFill/>
                <a:miter lim="800000"/>
                <a:headEnd/>
                <a:tailEnd/>
              </a:ln>
            </p:spPr>
            <p:txBody>
              <a:bodyPr wrap="none">
                <a:spAutoFit/>
              </a:bodyPr>
              <a:lstStyle/>
              <a:p>
                <a:r>
                  <a:rPr lang="en-US" sz="1400"/>
                  <a:t>1</a:t>
                </a:r>
              </a:p>
            </p:txBody>
          </p:sp>
          <p:sp>
            <p:nvSpPr>
              <p:cNvPr id="12345" name="Text Box 60"/>
              <p:cNvSpPr txBox="1">
                <a:spLocks noChangeArrowheads="1"/>
              </p:cNvSpPr>
              <p:nvPr/>
            </p:nvSpPr>
            <p:spPr bwMode="auto">
              <a:xfrm>
                <a:off x="1646" y="1632"/>
                <a:ext cx="178" cy="192"/>
              </a:xfrm>
              <a:prstGeom prst="rect">
                <a:avLst/>
              </a:prstGeom>
              <a:noFill/>
              <a:ln w="9525">
                <a:noFill/>
                <a:miter lim="800000"/>
                <a:headEnd/>
                <a:tailEnd/>
              </a:ln>
            </p:spPr>
            <p:txBody>
              <a:bodyPr wrap="none">
                <a:spAutoFit/>
              </a:bodyPr>
              <a:lstStyle/>
              <a:p>
                <a:r>
                  <a:rPr lang="en-US" sz="1400"/>
                  <a:t>2</a:t>
                </a:r>
              </a:p>
            </p:txBody>
          </p:sp>
          <p:sp>
            <p:nvSpPr>
              <p:cNvPr id="12346" name="Text Box 61"/>
              <p:cNvSpPr txBox="1">
                <a:spLocks noChangeArrowheads="1"/>
              </p:cNvSpPr>
              <p:nvPr/>
            </p:nvSpPr>
            <p:spPr bwMode="auto">
              <a:xfrm>
                <a:off x="1790" y="1632"/>
                <a:ext cx="178" cy="192"/>
              </a:xfrm>
              <a:prstGeom prst="rect">
                <a:avLst/>
              </a:prstGeom>
              <a:noFill/>
              <a:ln w="9525">
                <a:noFill/>
                <a:miter lim="800000"/>
                <a:headEnd/>
                <a:tailEnd/>
              </a:ln>
            </p:spPr>
            <p:txBody>
              <a:bodyPr wrap="none">
                <a:spAutoFit/>
              </a:bodyPr>
              <a:lstStyle/>
              <a:p>
                <a:r>
                  <a:rPr lang="en-US" sz="1400"/>
                  <a:t>3</a:t>
                </a:r>
              </a:p>
            </p:txBody>
          </p:sp>
          <p:sp>
            <p:nvSpPr>
              <p:cNvPr id="12347" name="Text Box 62"/>
              <p:cNvSpPr txBox="1">
                <a:spLocks noChangeArrowheads="1"/>
              </p:cNvSpPr>
              <p:nvPr/>
            </p:nvSpPr>
            <p:spPr bwMode="auto">
              <a:xfrm>
                <a:off x="1920" y="1632"/>
                <a:ext cx="178" cy="192"/>
              </a:xfrm>
              <a:prstGeom prst="rect">
                <a:avLst/>
              </a:prstGeom>
              <a:noFill/>
              <a:ln w="9525">
                <a:noFill/>
                <a:miter lim="800000"/>
                <a:headEnd/>
                <a:tailEnd/>
              </a:ln>
            </p:spPr>
            <p:txBody>
              <a:bodyPr wrap="none">
                <a:spAutoFit/>
              </a:bodyPr>
              <a:lstStyle/>
              <a:p>
                <a:r>
                  <a:rPr lang="en-US" sz="1400"/>
                  <a:t>4</a:t>
                </a:r>
              </a:p>
            </p:txBody>
          </p:sp>
          <p:sp>
            <p:nvSpPr>
              <p:cNvPr id="12348" name="Text Box 63"/>
              <p:cNvSpPr txBox="1">
                <a:spLocks noChangeArrowheads="1"/>
              </p:cNvSpPr>
              <p:nvPr/>
            </p:nvSpPr>
            <p:spPr bwMode="auto">
              <a:xfrm>
                <a:off x="2030" y="1440"/>
                <a:ext cx="178" cy="192"/>
              </a:xfrm>
              <a:prstGeom prst="rect">
                <a:avLst/>
              </a:prstGeom>
              <a:noFill/>
              <a:ln w="9525">
                <a:noFill/>
                <a:miter lim="800000"/>
                <a:headEnd/>
                <a:tailEnd/>
              </a:ln>
            </p:spPr>
            <p:txBody>
              <a:bodyPr wrap="none">
                <a:spAutoFit/>
              </a:bodyPr>
              <a:lstStyle/>
              <a:p>
                <a:r>
                  <a:rPr lang="en-US" sz="1400"/>
                  <a:t>1</a:t>
                </a:r>
              </a:p>
            </p:txBody>
          </p:sp>
          <p:sp>
            <p:nvSpPr>
              <p:cNvPr id="12349" name="Text Box 64"/>
              <p:cNvSpPr txBox="1">
                <a:spLocks noChangeArrowheads="1"/>
              </p:cNvSpPr>
              <p:nvPr/>
            </p:nvSpPr>
            <p:spPr bwMode="auto">
              <a:xfrm>
                <a:off x="2174" y="1440"/>
                <a:ext cx="178" cy="192"/>
              </a:xfrm>
              <a:prstGeom prst="rect">
                <a:avLst/>
              </a:prstGeom>
              <a:noFill/>
              <a:ln w="9525">
                <a:noFill/>
                <a:miter lim="800000"/>
                <a:headEnd/>
                <a:tailEnd/>
              </a:ln>
            </p:spPr>
            <p:txBody>
              <a:bodyPr wrap="none">
                <a:spAutoFit/>
              </a:bodyPr>
              <a:lstStyle/>
              <a:p>
                <a:r>
                  <a:rPr lang="en-US" sz="1400"/>
                  <a:t>2</a:t>
                </a:r>
              </a:p>
            </p:txBody>
          </p:sp>
          <p:sp>
            <p:nvSpPr>
              <p:cNvPr id="12350" name="Text Box 65"/>
              <p:cNvSpPr txBox="1">
                <a:spLocks noChangeArrowheads="1"/>
              </p:cNvSpPr>
              <p:nvPr/>
            </p:nvSpPr>
            <p:spPr bwMode="auto">
              <a:xfrm>
                <a:off x="2304" y="1632"/>
                <a:ext cx="178" cy="192"/>
              </a:xfrm>
              <a:prstGeom prst="rect">
                <a:avLst/>
              </a:prstGeom>
              <a:noFill/>
              <a:ln w="9525">
                <a:noFill/>
                <a:miter lim="800000"/>
                <a:headEnd/>
                <a:tailEnd/>
              </a:ln>
            </p:spPr>
            <p:txBody>
              <a:bodyPr wrap="none">
                <a:spAutoFit/>
              </a:bodyPr>
              <a:lstStyle/>
              <a:p>
                <a:r>
                  <a:rPr lang="en-US" sz="1400"/>
                  <a:t>1</a:t>
                </a:r>
              </a:p>
            </p:txBody>
          </p:sp>
          <p:sp>
            <p:nvSpPr>
              <p:cNvPr id="12351" name="Text Box 66"/>
              <p:cNvSpPr txBox="1">
                <a:spLocks noChangeArrowheads="1"/>
              </p:cNvSpPr>
              <p:nvPr/>
            </p:nvSpPr>
            <p:spPr bwMode="auto">
              <a:xfrm>
                <a:off x="2448" y="1632"/>
                <a:ext cx="178" cy="192"/>
              </a:xfrm>
              <a:prstGeom prst="rect">
                <a:avLst/>
              </a:prstGeom>
              <a:noFill/>
              <a:ln w="9525">
                <a:noFill/>
                <a:miter lim="800000"/>
                <a:headEnd/>
                <a:tailEnd/>
              </a:ln>
            </p:spPr>
            <p:txBody>
              <a:bodyPr wrap="none">
                <a:spAutoFit/>
              </a:bodyPr>
              <a:lstStyle/>
              <a:p>
                <a:r>
                  <a:rPr lang="en-US" sz="1400"/>
                  <a:t>2</a:t>
                </a:r>
              </a:p>
            </p:txBody>
          </p:sp>
          <p:sp>
            <p:nvSpPr>
              <p:cNvPr id="12352" name="Text Box 67"/>
              <p:cNvSpPr txBox="1">
                <a:spLocks noChangeArrowheads="1"/>
              </p:cNvSpPr>
              <p:nvPr/>
            </p:nvSpPr>
            <p:spPr bwMode="auto">
              <a:xfrm>
                <a:off x="2702" y="1440"/>
                <a:ext cx="178" cy="192"/>
              </a:xfrm>
              <a:prstGeom prst="rect">
                <a:avLst/>
              </a:prstGeom>
              <a:noFill/>
              <a:ln w="9525">
                <a:noFill/>
                <a:miter lim="800000"/>
                <a:headEnd/>
                <a:tailEnd/>
              </a:ln>
            </p:spPr>
            <p:txBody>
              <a:bodyPr wrap="none">
                <a:spAutoFit/>
              </a:bodyPr>
              <a:lstStyle/>
              <a:p>
                <a:r>
                  <a:rPr lang="en-US" sz="1400"/>
                  <a:t>1</a:t>
                </a:r>
              </a:p>
            </p:txBody>
          </p:sp>
          <p:sp>
            <p:nvSpPr>
              <p:cNvPr id="12353" name="Text Box 68"/>
              <p:cNvSpPr txBox="1">
                <a:spLocks noChangeArrowheads="1"/>
              </p:cNvSpPr>
              <p:nvPr/>
            </p:nvSpPr>
            <p:spPr bwMode="auto">
              <a:xfrm>
                <a:off x="2846" y="1440"/>
                <a:ext cx="178" cy="192"/>
              </a:xfrm>
              <a:prstGeom prst="rect">
                <a:avLst/>
              </a:prstGeom>
              <a:noFill/>
              <a:ln w="9525">
                <a:noFill/>
                <a:miter lim="800000"/>
                <a:headEnd/>
                <a:tailEnd/>
              </a:ln>
            </p:spPr>
            <p:txBody>
              <a:bodyPr wrap="none">
                <a:spAutoFit/>
              </a:bodyPr>
              <a:lstStyle/>
              <a:p>
                <a:r>
                  <a:rPr lang="en-US" sz="1400"/>
                  <a:t>2</a:t>
                </a:r>
              </a:p>
            </p:txBody>
          </p:sp>
          <p:sp>
            <p:nvSpPr>
              <p:cNvPr id="12354" name="Text Box 69"/>
              <p:cNvSpPr txBox="1">
                <a:spLocks noChangeArrowheads="1"/>
              </p:cNvSpPr>
              <p:nvPr/>
            </p:nvSpPr>
            <p:spPr bwMode="auto">
              <a:xfrm>
                <a:off x="2976" y="1632"/>
                <a:ext cx="178" cy="192"/>
              </a:xfrm>
              <a:prstGeom prst="rect">
                <a:avLst/>
              </a:prstGeom>
              <a:noFill/>
              <a:ln w="9525">
                <a:noFill/>
                <a:miter lim="800000"/>
                <a:headEnd/>
                <a:tailEnd/>
              </a:ln>
            </p:spPr>
            <p:txBody>
              <a:bodyPr wrap="none">
                <a:spAutoFit/>
              </a:bodyPr>
              <a:lstStyle/>
              <a:p>
                <a:r>
                  <a:rPr lang="en-US" sz="1400"/>
                  <a:t>1</a:t>
                </a:r>
              </a:p>
            </p:txBody>
          </p:sp>
          <p:sp>
            <p:nvSpPr>
              <p:cNvPr id="12355" name="Text Box 70"/>
              <p:cNvSpPr txBox="1">
                <a:spLocks noChangeArrowheads="1"/>
              </p:cNvSpPr>
              <p:nvPr/>
            </p:nvSpPr>
            <p:spPr bwMode="auto">
              <a:xfrm>
                <a:off x="3120" y="1632"/>
                <a:ext cx="178" cy="192"/>
              </a:xfrm>
              <a:prstGeom prst="rect">
                <a:avLst/>
              </a:prstGeom>
              <a:noFill/>
              <a:ln w="9525">
                <a:noFill/>
                <a:miter lim="800000"/>
                <a:headEnd/>
                <a:tailEnd/>
              </a:ln>
            </p:spPr>
            <p:txBody>
              <a:bodyPr wrap="none">
                <a:spAutoFit/>
              </a:bodyPr>
              <a:lstStyle/>
              <a:p>
                <a:r>
                  <a:rPr lang="en-US" sz="1400"/>
                  <a:t>2</a:t>
                </a:r>
              </a:p>
            </p:txBody>
          </p:sp>
          <p:sp>
            <p:nvSpPr>
              <p:cNvPr id="12356" name="Text Box 71"/>
              <p:cNvSpPr txBox="1">
                <a:spLocks noChangeArrowheads="1"/>
              </p:cNvSpPr>
              <p:nvPr/>
            </p:nvSpPr>
            <p:spPr bwMode="auto">
              <a:xfrm>
                <a:off x="3264" y="1632"/>
                <a:ext cx="178" cy="192"/>
              </a:xfrm>
              <a:prstGeom prst="rect">
                <a:avLst/>
              </a:prstGeom>
              <a:noFill/>
              <a:ln w="9525">
                <a:noFill/>
                <a:miter lim="800000"/>
                <a:headEnd/>
                <a:tailEnd/>
              </a:ln>
            </p:spPr>
            <p:txBody>
              <a:bodyPr wrap="none">
                <a:spAutoFit/>
              </a:bodyPr>
              <a:lstStyle/>
              <a:p>
                <a:r>
                  <a:rPr lang="en-US" sz="1400"/>
                  <a:t>3</a:t>
                </a:r>
              </a:p>
            </p:txBody>
          </p:sp>
          <p:sp>
            <p:nvSpPr>
              <p:cNvPr id="12357" name="Text Box 72"/>
              <p:cNvSpPr txBox="1">
                <a:spLocks noChangeArrowheads="1"/>
              </p:cNvSpPr>
              <p:nvPr/>
            </p:nvSpPr>
            <p:spPr bwMode="auto">
              <a:xfrm>
                <a:off x="3374" y="1632"/>
                <a:ext cx="178" cy="192"/>
              </a:xfrm>
              <a:prstGeom prst="rect">
                <a:avLst/>
              </a:prstGeom>
              <a:noFill/>
              <a:ln w="9525">
                <a:noFill/>
                <a:miter lim="800000"/>
                <a:headEnd/>
                <a:tailEnd/>
              </a:ln>
            </p:spPr>
            <p:txBody>
              <a:bodyPr wrap="none">
                <a:spAutoFit/>
              </a:bodyPr>
              <a:lstStyle/>
              <a:p>
                <a:r>
                  <a:rPr lang="en-US" sz="1400"/>
                  <a:t>4</a:t>
                </a:r>
              </a:p>
            </p:txBody>
          </p:sp>
          <p:sp>
            <p:nvSpPr>
              <p:cNvPr id="12358" name="Text Box 73"/>
              <p:cNvSpPr txBox="1">
                <a:spLocks noChangeArrowheads="1"/>
              </p:cNvSpPr>
              <p:nvPr/>
            </p:nvSpPr>
            <p:spPr bwMode="auto">
              <a:xfrm>
                <a:off x="3518" y="1632"/>
                <a:ext cx="178" cy="192"/>
              </a:xfrm>
              <a:prstGeom prst="rect">
                <a:avLst/>
              </a:prstGeom>
              <a:noFill/>
              <a:ln w="9525">
                <a:noFill/>
                <a:miter lim="800000"/>
                <a:headEnd/>
                <a:tailEnd/>
              </a:ln>
            </p:spPr>
            <p:txBody>
              <a:bodyPr wrap="none">
                <a:spAutoFit/>
              </a:bodyPr>
              <a:lstStyle/>
              <a:p>
                <a:r>
                  <a:rPr lang="en-US" sz="1400"/>
                  <a:t>5</a:t>
                </a:r>
              </a:p>
            </p:txBody>
          </p:sp>
          <p:sp>
            <p:nvSpPr>
              <p:cNvPr id="12359" name="Text Box 74"/>
              <p:cNvSpPr txBox="1">
                <a:spLocks noChangeArrowheads="1"/>
              </p:cNvSpPr>
              <p:nvPr/>
            </p:nvSpPr>
            <p:spPr bwMode="auto">
              <a:xfrm>
                <a:off x="3648" y="1632"/>
                <a:ext cx="178" cy="192"/>
              </a:xfrm>
              <a:prstGeom prst="rect">
                <a:avLst/>
              </a:prstGeom>
              <a:noFill/>
              <a:ln w="9525">
                <a:noFill/>
                <a:miter lim="800000"/>
                <a:headEnd/>
                <a:tailEnd/>
              </a:ln>
            </p:spPr>
            <p:txBody>
              <a:bodyPr wrap="none">
                <a:spAutoFit/>
              </a:bodyPr>
              <a:lstStyle/>
              <a:p>
                <a:r>
                  <a:rPr lang="en-US" sz="1400"/>
                  <a:t>6</a:t>
                </a:r>
              </a:p>
            </p:txBody>
          </p:sp>
          <p:sp>
            <p:nvSpPr>
              <p:cNvPr id="12360" name="Text Box 75"/>
              <p:cNvSpPr txBox="1">
                <a:spLocks noChangeArrowheads="1"/>
              </p:cNvSpPr>
              <p:nvPr/>
            </p:nvSpPr>
            <p:spPr bwMode="auto">
              <a:xfrm>
                <a:off x="3950" y="1440"/>
                <a:ext cx="178" cy="192"/>
              </a:xfrm>
              <a:prstGeom prst="rect">
                <a:avLst/>
              </a:prstGeom>
              <a:noFill/>
              <a:ln w="9525">
                <a:noFill/>
                <a:miter lim="800000"/>
                <a:headEnd/>
                <a:tailEnd/>
              </a:ln>
            </p:spPr>
            <p:txBody>
              <a:bodyPr wrap="none">
                <a:spAutoFit/>
              </a:bodyPr>
              <a:lstStyle/>
              <a:p>
                <a:r>
                  <a:rPr lang="en-US" sz="1400"/>
                  <a:t>1</a:t>
                </a:r>
              </a:p>
            </p:txBody>
          </p:sp>
          <p:sp>
            <p:nvSpPr>
              <p:cNvPr id="12361" name="Text Box 76"/>
              <p:cNvSpPr txBox="1">
                <a:spLocks noChangeArrowheads="1"/>
              </p:cNvSpPr>
              <p:nvPr/>
            </p:nvSpPr>
            <p:spPr bwMode="auto">
              <a:xfrm>
                <a:off x="4094" y="1440"/>
                <a:ext cx="178" cy="192"/>
              </a:xfrm>
              <a:prstGeom prst="rect">
                <a:avLst/>
              </a:prstGeom>
              <a:noFill/>
              <a:ln w="9525">
                <a:noFill/>
                <a:miter lim="800000"/>
                <a:headEnd/>
                <a:tailEnd/>
              </a:ln>
            </p:spPr>
            <p:txBody>
              <a:bodyPr wrap="none">
                <a:spAutoFit/>
              </a:bodyPr>
              <a:lstStyle/>
              <a:p>
                <a:r>
                  <a:rPr lang="en-US" sz="1400"/>
                  <a:t>2</a:t>
                </a:r>
              </a:p>
            </p:txBody>
          </p:sp>
          <p:sp>
            <p:nvSpPr>
              <p:cNvPr id="12362" name="Text Box 77"/>
              <p:cNvSpPr txBox="1">
                <a:spLocks noChangeArrowheads="1"/>
              </p:cNvSpPr>
              <p:nvPr/>
            </p:nvSpPr>
            <p:spPr bwMode="auto">
              <a:xfrm>
                <a:off x="4224" y="1440"/>
                <a:ext cx="178" cy="192"/>
              </a:xfrm>
              <a:prstGeom prst="rect">
                <a:avLst/>
              </a:prstGeom>
              <a:noFill/>
              <a:ln w="9525">
                <a:noFill/>
                <a:miter lim="800000"/>
                <a:headEnd/>
                <a:tailEnd/>
              </a:ln>
            </p:spPr>
            <p:txBody>
              <a:bodyPr wrap="none">
                <a:spAutoFit/>
              </a:bodyPr>
              <a:lstStyle/>
              <a:p>
                <a:r>
                  <a:rPr lang="en-US" sz="1400"/>
                  <a:t>4</a:t>
                </a:r>
              </a:p>
            </p:txBody>
          </p:sp>
          <p:sp>
            <p:nvSpPr>
              <p:cNvPr id="12363" name="Text Box 78"/>
              <p:cNvSpPr txBox="1">
                <a:spLocks noChangeArrowheads="1"/>
              </p:cNvSpPr>
              <p:nvPr/>
            </p:nvSpPr>
            <p:spPr bwMode="auto">
              <a:xfrm>
                <a:off x="4368" y="1440"/>
                <a:ext cx="178" cy="192"/>
              </a:xfrm>
              <a:prstGeom prst="rect">
                <a:avLst/>
              </a:prstGeom>
              <a:noFill/>
              <a:ln w="9525">
                <a:noFill/>
                <a:miter lim="800000"/>
                <a:headEnd/>
                <a:tailEnd/>
              </a:ln>
            </p:spPr>
            <p:txBody>
              <a:bodyPr wrap="none">
                <a:spAutoFit/>
              </a:bodyPr>
              <a:lstStyle/>
              <a:p>
                <a:r>
                  <a:rPr lang="en-US" sz="1400"/>
                  <a:t>5</a:t>
                </a:r>
              </a:p>
            </p:txBody>
          </p:sp>
          <p:sp>
            <p:nvSpPr>
              <p:cNvPr id="12364" name="Text Box 79"/>
              <p:cNvSpPr txBox="1">
                <a:spLocks noChangeArrowheads="1"/>
              </p:cNvSpPr>
              <p:nvPr/>
            </p:nvSpPr>
            <p:spPr bwMode="auto">
              <a:xfrm>
                <a:off x="4478" y="1632"/>
                <a:ext cx="178" cy="192"/>
              </a:xfrm>
              <a:prstGeom prst="rect">
                <a:avLst/>
              </a:prstGeom>
              <a:noFill/>
              <a:ln w="9525">
                <a:noFill/>
                <a:miter lim="800000"/>
                <a:headEnd/>
                <a:tailEnd/>
              </a:ln>
            </p:spPr>
            <p:txBody>
              <a:bodyPr wrap="none">
                <a:spAutoFit/>
              </a:bodyPr>
              <a:lstStyle/>
              <a:p>
                <a:r>
                  <a:rPr lang="en-US" sz="1400"/>
                  <a:t>1</a:t>
                </a:r>
              </a:p>
            </p:txBody>
          </p:sp>
          <p:sp>
            <p:nvSpPr>
              <p:cNvPr id="12365" name="Text Box 80"/>
              <p:cNvSpPr txBox="1">
                <a:spLocks noChangeArrowheads="1"/>
              </p:cNvSpPr>
              <p:nvPr/>
            </p:nvSpPr>
            <p:spPr bwMode="auto">
              <a:xfrm>
                <a:off x="4622" y="1632"/>
                <a:ext cx="178" cy="192"/>
              </a:xfrm>
              <a:prstGeom prst="rect">
                <a:avLst/>
              </a:prstGeom>
              <a:noFill/>
              <a:ln w="9525">
                <a:noFill/>
                <a:miter lim="800000"/>
                <a:headEnd/>
                <a:tailEnd/>
              </a:ln>
            </p:spPr>
            <p:txBody>
              <a:bodyPr wrap="none">
                <a:spAutoFit/>
              </a:bodyPr>
              <a:lstStyle/>
              <a:p>
                <a:r>
                  <a:rPr lang="en-US" sz="1400"/>
                  <a:t>2</a:t>
                </a:r>
              </a:p>
            </p:txBody>
          </p:sp>
          <p:sp>
            <p:nvSpPr>
              <p:cNvPr id="12366" name="Text Box 81"/>
              <p:cNvSpPr txBox="1">
                <a:spLocks noChangeArrowheads="1"/>
              </p:cNvSpPr>
              <p:nvPr/>
            </p:nvSpPr>
            <p:spPr bwMode="auto">
              <a:xfrm>
                <a:off x="4752" y="1440"/>
                <a:ext cx="178" cy="192"/>
              </a:xfrm>
              <a:prstGeom prst="rect">
                <a:avLst/>
              </a:prstGeom>
              <a:noFill/>
              <a:ln w="9525">
                <a:noFill/>
                <a:miter lim="800000"/>
                <a:headEnd/>
                <a:tailEnd/>
              </a:ln>
            </p:spPr>
            <p:txBody>
              <a:bodyPr wrap="none">
                <a:spAutoFit/>
              </a:bodyPr>
              <a:lstStyle/>
              <a:p>
                <a:r>
                  <a:rPr lang="en-US" sz="1400"/>
                  <a:t>1</a:t>
                </a:r>
              </a:p>
            </p:txBody>
          </p:sp>
          <p:sp>
            <p:nvSpPr>
              <p:cNvPr id="12367" name="Text Box 82"/>
              <p:cNvSpPr txBox="1">
                <a:spLocks noChangeArrowheads="1"/>
              </p:cNvSpPr>
              <p:nvPr/>
            </p:nvSpPr>
            <p:spPr bwMode="auto">
              <a:xfrm>
                <a:off x="4896" y="1440"/>
                <a:ext cx="178" cy="192"/>
              </a:xfrm>
              <a:prstGeom prst="rect">
                <a:avLst/>
              </a:prstGeom>
              <a:noFill/>
              <a:ln w="9525">
                <a:noFill/>
                <a:miter lim="800000"/>
                <a:headEnd/>
                <a:tailEnd/>
              </a:ln>
            </p:spPr>
            <p:txBody>
              <a:bodyPr wrap="none">
                <a:spAutoFit/>
              </a:bodyPr>
              <a:lstStyle/>
              <a:p>
                <a:r>
                  <a:rPr lang="en-US" sz="1400"/>
                  <a:t>2</a:t>
                </a:r>
              </a:p>
            </p:txBody>
          </p:sp>
          <p:sp>
            <p:nvSpPr>
              <p:cNvPr id="12368" name="Text Box 83"/>
              <p:cNvSpPr txBox="1">
                <a:spLocks noChangeArrowheads="1"/>
              </p:cNvSpPr>
              <p:nvPr/>
            </p:nvSpPr>
            <p:spPr bwMode="auto">
              <a:xfrm>
                <a:off x="2592" y="1632"/>
                <a:ext cx="178" cy="192"/>
              </a:xfrm>
              <a:prstGeom prst="rect">
                <a:avLst/>
              </a:prstGeom>
              <a:noFill/>
              <a:ln w="9525">
                <a:noFill/>
                <a:miter lim="800000"/>
                <a:headEnd/>
                <a:tailEnd/>
              </a:ln>
            </p:spPr>
            <p:txBody>
              <a:bodyPr wrap="none">
                <a:spAutoFit/>
              </a:bodyPr>
              <a:lstStyle/>
              <a:p>
                <a:r>
                  <a:rPr lang="en-US" sz="1400"/>
                  <a:t>3</a:t>
                </a:r>
              </a:p>
            </p:txBody>
          </p:sp>
          <p:sp>
            <p:nvSpPr>
              <p:cNvPr id="12369" name="Text Box 84"/>
              <p:cNvSpPr txBox="1">
                <a:spLocks noChangeArrowheads="1"/>
              </p:cNvSpPr>
              <p:nvPr/>
            </p:nvSpPr>
            <p:spPr bwMode="auto">
              <a:xfrm>
                <a:off x="1392" y="1440"/>
                <a:ext cx="178" cy="192"/>
              </a:xfrm>
              <a:prstGeom prst="rect">
                <a:avLst/>
              </a:prstGeom>
              <a:noFill/>
              <a:ln w="9525">
                <a:noFill/>
                <a:miter lim="800000"/>
                <a:headEnd/>
                <a:tailEnd/>
              </a:ln>
            </p:spPr>
            <p:txBody>
              <a:bodyPr wrap="none">
                <a:spAutoFit/>
              </a:bodyPr>
              <a:lstStyle/>
              <a:p>
                <a:r>
                  <a:rPr lang="en-US" sz="1400"/>
                  <a:t>3</a:t>
                </a:r>
              </a:p>
            </p:txBody>
          </p:sp>
          <p:sp>
            <p:nvSpPr>
              <p:cNvPr id="12370" name="Text Box 85"/>
              <p:cNvSpPr txBox="1">
                <a:spLocks noChangeArrowheads="1"/>
              </p:cNvSpPr>
              <p:nvPr/>
            </p:nvSpPr>
            <p:spPr bwMode="auto">
              <a:xfrm>
                <a:off x="528" y="1632"/>
                <a:ext cx="290" cy="192"/>
              </a:xfrm>
              <a:prstGeom prst="rect">
                <a:avLst/>
              </a:prstGeom>
              <a:noFill/>
              <a:ln w="9525">
                <a:noFill/>
                <a:miter lim="800000"/>
                <a:headEnd/>
                <a:tailEnd/>
              </a:ln>
            </p:spPr>
            <p:txBody>
              <a:bodyPr wrap="none">
                <a:spAutoFit/>
              </a:bodyPr>
              <a:lstStyle/>
              <a:p>
                <a:r>
                  <a:rPr lang="en-US" sz="1400"/>
                  <a:t>Ref</a:t>
                </a:r>
              </a:p>
            </p:txBody>
          </p:sp>
          <p:sp>
            <p:nvSpPr>
              <p:cNvPr id="12371" name="Line 86"/>
              <p:cNvSpPr>
                <a:spLocks noChangeShapeType="1"/>
              </p:cNvSpPr>
              <p:nvPr/>
            </p:nvSpPr>
            <p:spPr bwMode="auto">
              <a:xfrm>
                <a:off x="3888" y="1824"/>
                <a:ext cx="0" cy="192"/>
              </a:xfrm>
              <a:prstGeom prst="line">
                <a:avLst/>
              </a:prstGeom>
              <a:noFill/>
              <a:ln w="38100">
                <a:solidFill>
                  <a:schemeClr val="tx1"/>
                </a:solidFill>
                <a:round/>
                <a:headEnd/>
                <a:tailEnd/>
              </a:ln>
            </p:spPr>
            <p:txBody>
              <a:bodyPr/>
              <a:lstStyle/>
              <a:p>
                <a:endParaRPr lang="en-US"/>
              </a:p>
            </p:txBody>
          </p:sp>
          <p:sp>
            <p:nvSpPr>
              <p:cNvPr id="12372" name="Text Box 87"/>
              <p:cNvSpPr txBox="1">
                <a:spLocks noChangeArrowheads="1"/>
              </p:cNvSpPr>
              <p:nvPr/>
            </p:nvSpPr>
            <p:spPr bwMode="auto">
              <a:xfrm>
                <a:off x="3792" y="1632"/>
                <a:ext cx="178" cy="192"/>
              </a:xfrm>
              <a:prstGeom prst="rect">
                <a:avLst/>
              </a:prstGeom>
              <a:noFill/>
              <a:ln w="9525">
                <a:noFill/>
                <a:miter lim="800000"/>
                <a:headEnd/>
                <a:tailEnd/>
              </a:ln>
            </p:spPr>
            <p:txBody>
              <a:bodyPr wrap="none">
                <a:spAutoFit/>
              </a:bodyPr>
              <a:lstStyle/>
              <a:p>
                <a:r>
                  <a:rPr lang="en-US" sz="1400"/>
                  <a:t>7</a:t>
                </a:r>
              </a:p>
            </p:txBody>
          </p:sp>
        </p:grpSp>
        <p:sp>
          <p:nvSpPr>
            <p:cNvPr id="12297" name="Line 88"/>
            <p:cNvSpPr>
              <a:spLocks noChangeShapeType="1"/>
            </p:cNvSpPr>
            <p:nvPr/>
          </p:nvSpPr>
          <p:spPr bwMode="auto">
            <a:xfrm>
              <a:off x="792" y="1752"/>
              <a:ext cx="0" cy="240"/>
            </a:xfrm>
            <a:prstGeom prst="line">
              <a:avLst/>
            </a:prstGeom>
            <a:noFill/>
            <a:ln w="76200">
              <a:solidFill>
                <a:schemeClr val="tx1"/>
              </a:solidFill>
              <a:round/>
              <a:headEnd/>
              <a:tailEnd/>
            </a:ln>
          </p:spPr>
          <p:txBody>
            <a:bodyPr/>
            <a:lstStyle/>
            <a:p>
              <a:endParaRPr lang="en-US"/>
            </a:p>
          </p:txBody>
        </p:sp>
        <p:sp>
          <p:nvSpPr>
            <p:cNvPr id="12298" name="Line 89"/>
            <p:cNvSpPr>
              <a:spLocks noChangeShapeType="1"/>
            </p:cNvSpPr>
            <p:nvPr/>
          </p:nvSpPr>
          <p:spPr bwMode="auto">
            <a:xfrm>
              <a:off x="912" y="1752"/>
              <a:ext cx="0" cy="240"/>
            </a:xfrm>
            <a:prstGeom prst="line">
              <a:avLst/>
            </a:prstGeom>
            <a:noFill/>
            <a:ln w="76200">
              <a:solidFill>
                <a:schemeClr val="bg2"/>
              </a:solidFill>
              <a:round/>
              <a:headEnd/>
              <a:tailEnd/>
            </a:ln>
          </p:spPr>
          <p:txBody>
            <a:bodyPr/>
            <a:lstStyle/>
            <a:p>
              <a:endParaRPr lang="en-US"/>
            </a:p>
          </p:txBody>
        </p:sp>
        <p:sp>
          <p:nvSpPr>
            <p:cNvPr id="12299" name="Line 90"/>
            <p:cNvSpPr>
              <a:spLocks noChangeShapeType="1"/>
            </p:cNvSpPr>
            <p:nvPr/>
          </p:nvSpPr>
          <p:spPr bwMode="auto">
            <a:xfrm>
              <a:off x="1200" y="1752"/>
              <a:ext cx="0" cy="240"/>
            </a:xfrm>
            <a:prstGeom prst="line">
              <a:avLst/>
            </a:prstGeom>
            <a:noFill/>
            <a:ln w="76200">
              <a:solidFill>
                <a:schemeClr val="bg2"/>
              </a:solidFill>
              <a:round/>
              <a:headEnd/>
              <a:tailEnd/>
            </a:ln>
          </p:spPr>
          <p:txBody>
            <a:bodyPr/>
            <a:lstStyle/>
            <a:p>
              <a:endParaRPr lang="en-US"/>
            </a:p>
          </p:txBody>
        </p:sp>
        <p:sp>
          <p:nvSpPr>
            <p:cNvPr id="12300" name="Line 91"/>
            <p:cNvSpPr>
              <a:spLocks noChangeShapeType="1"/>
            </p:cNvSpPr>
            <p:nvPr/>
          </p:nvSpPr>
          <p:spPr bwMode="auto">
            <a:xfrm>
              <a:off x="1584" y="1752"/>
              <a:ext cx="0" cy="240"/>
            </a:xfrm>
            <a:prstGeom prst="line">
              <a:avLst/>
            </a:prstGeom>
            <a:noFill/>
            <a:ln w="76200">
              <a:solidFill>
                <a:schemeClr val="bg2"/>
              </a:solidFill>
              <a:round/>
              <a:headEnd/>
              <a:tailEnd/>
            </a:ln>
          </p:spPr>
          <p:txBody>
            <a:bodyPr/>
            <a:lstStyle/>
            <a:p>
              <a:endParaRPr lang="en-US"/>
            </a:p>
          </p:txBody>
        </p:sp>
        <p:sp>
          <p:nvSpPr>
            <p:cNvPr id="12301" name="Line 92"/>
            <p:cNvSpPr>
              <a:spLocks noChangeShapeType="1"/>
            </p:cNvSpPr>
            <p:nvPr/>
          </p:nvSpPr>
          <p:spPr bwMode="auto">
            <a:xfrm>
              <a:off x="2160" y="1752"/>
              <a:ext cx="0" cy="240"/>
            </a:xfrm>
            <a:prstGeom prst="line">
              <a:avLst/>
            </a:prstGeom>
            <a:noFill/>
            <a:ln w="76200">
              <a:solidFill>
                <a:schemeClr val="bg2"/>
              </a:solidFill>
              <a:round/>
              <a:headEnd/>
              <a:tailEnd/>
            </a:ln>
          </p:spPr>
          <p:txBody>
            <a:bodyPr/>
            <a:lstStyle/>
            <a:p>
              <a:endParaRPr lang="en-US"/>
            </a:p>
          </p:txBody>
        </p:sp>
        <p:sp>
          <p:nvSpPr>
            <p:cNvPr id="12302" name="Line 93"/>
            <p:cNvSpPr>
              <a:spLocks noChangeShapeType="1"/>
            </p:cNvSpPr>
            <p:nvPr/>
          </p:nvSpPr>
          <p:spPr bwMode="auto">
            <a:xfrm>
              <a:off x="2400" y="1752"/>
              <a:ext cx="0" cy="240"/>
            </a:xfrm>
            <a:prstGeom prst="line">
              <a:avLst/>
            </a:prstGeom>
            <a:noFill/>
            <a:ln w="76200">
              <a:solidFill>
                <a:schemeClr val="bg2"/>
              </a:solidFill>
              <a:round/>
              <a:headEnd/>
              <a:tailEnd/>
            </a:ln>
          </p:spPr>
          <p:txBody>
            <a:bodyPr/>
            <a:lstStyle/>
            <a:p>
              <a:endParaRPr lang="en-US"/>
            </a:p>
          </p:txBody>
        </p:sp>
        <p:sp>
          <p:nvSpPr>
            <p:cNvPr id="12303" name="Line 94"/>
            <p:cNvSpPr>
              <a:spLocks noChangeShapeType="1"/>
            </p:cNvSpPr>
            <p:nvPr/>
          </p:nvSpPr>
          <p:spPr bwMode="auto">
            <a:xfrm>
              <a:off x="2832" y="1752"/>
              <a:ext cx="0" cy="240"/>
            </a:xfrm>
            <a:prstGeom prst="line">
              <a:avLst/>
            </a:prstGeom>
            <a:noFill/>
            <a:ln w="76200">
              <a:solidFill>
                <a:schemeClr val="bg2"/>
              </a:solidFill>
              <a:round/>
              <a:headEnd/>
              <a:tailEnd/>
            </a:ln>
          </p:spPr>
          <p:txBody>
            <a:bodyPr/>
            <a:lstStyle/>
            <a:p>
              <a:endParaRPr lang="en-US"/>
            </a:p>
          </p:txBody>
        </p:sp>
        <p:sp>
          <p:nvSpPr>
            <p:cNvPr id="12304" name="Line 95"/>
            <p:cNvSpPr>
              <a:spLocks noChangeShapeType="1"/>
            </p:cNvSpPr>
            <p:nvPr/>
          </p:nvSpPr>
          <p:spPr bwMode="auto">
            <a:xfrm>
              <a:off x="3072" y="1752"/>
              <a:ext cx="0" cy="240"/>
            </a:xfrm>
            <a:prstGeom prst="line">
              <a:avLst/>
            </a:prstGeom>
            <a:noFill/>
            <a:ln w="76200">
              <a:solidFill>
                <a:schemeClr val="bg2"/>
              </a:solidFill>
              <a:round/>
              <a:headEnd/>
              <a:tailEnd/>
            </a:ln>
          </p:spPr>
          <p:txBody>
            <a:bodyPr/>
            <a:lstStyle/>
            <a:p>
              <a:endParaRPr lang="en-US"/>
            </a:p>
          </p:txBody>
        </p:sp>
        <p:sp>
          <p:nvSpPr>
            <p:cNvPr id="12305" name="Line 96"/>
            <p:cNvSpPr>
              <a:spLocks noChangeShapeType="1"/>
            </p:cNvSpPr>
            <p:nvPr/>
          </p:nvSpPr>
          <p:spPr bwMode="auto">
            <a:xfrm>
              <a:off x="4032" y="1752"/>
              <a:ext cx="0" cy="240"/>
            </a:xfrm>
            <a:prstGeom prst="line">
              <a:avLst/>
            </a:prstGeom>
            <a:noFill/>
            <a:ln w="76200">
              <a:solidFill>
                <a:schemeClr val="bg2"/>
              </a:solidFill>
              <a:round/>
              <a:headEnd/>
              <a:tailEnd/>
            </a:ln>
          </p:spPr>
          <p:txBody>
            <a:bodyPr/>
            <a:lstStyle/>
            <a:p>
              <a:endParaRPr lang="en-US"/>
            </a:p>
          </p:txBody>
        </p:sp>
        <p:sp>
          <p:nvSpPr>
            <p:cNvPr id="12306" name="Line 97"/>
            <p:cNvSpPr>
              <a:spLocks noChangeShapeType="1"/>
            </p:cNvSpPr>
            <p:nvPr/>
          </p:nvSpPr>
          <p:spPr bwMode="auto">
            <a:xfrm>
              <a:off x="4560" y="1752"/>
              <a:ext cx="0" cy="240"/>
            </a:xfrm>
            <a:prstGeom prst="line">
              <a:avLst/>
            </a:prstGeom>
            <a:noFill/>
            <a:ln w="76200">
              <a:solidFill>
                <a:schemeClr val="bg2"/>
              </a:solidFill>
              <a:round/>
              <a:headEnd/>
              <a:tailEnd/>
            </a:ln>
          </p:spPr>
          <p:txBody>
            <a:bodyPr/>
            <a:lstStyle/>
            <a:p>
              <a:endParaRPr lang="en-US"/>
            </a:p>
          </p:txBody>
        </p:sp>
        <p:sp>
          <p:nvSpPr>
            <p:cNvPr id="12307" name="Line 98"/>
            <p:cNvSpPr>
              <a:spLocks noChangeShapeType="1"/>
            </p:cNvSpPr>
            <p:nvPr/>
          </p:nvSpPr>
          <p:spPr bwMode="auto">
            <a:xfrm>
              <a:off x="4848" y="1752"/>
              <a:ext cx="0" cy="240"/>
            </a:xfrm>
            <a:prstGeom prst="line">
              <a:avLst/>
            </a:prstGeom>
            <a:noFill/>
            <a:ln w="76200">
              <a:solidFill>
                <a:schemeClr val="bg2"/>
              </a:solidFill>
              <a:round/>
              <a:headEnd/>
              <a:tailEnd/>
            </a:ln>
          </p:spPr>
          <p:txBody>
            <a:bodyPr/>
            <a:lstStyle/>
            <a:p>
              <a:endParaRPr lang="en-US"/>
            </a:p>
          </p:txBody>
        </p:sp>
        <p:sp>
          <p:nvSpPr>
            <p:cNvPr id="12308" name="Text Box 99"/>
            <p:cNvSpPr txBox="1">
              <a:spLocks noChangeArrowheads="1"/>
            </p:cNvSpPr>
            <p:nvPr/>
          </p:nvSpPr>
          <p:spPr bwMode="auto">
            <a:xfrm>
              <a:off x="5260" y="1761"/>
              <a:ext cx="220" cy="231"/>
            </a:xfrm>
            <a:prstGeom prst="rect">
              <a:avLst/>
            </a:prstGeom>
            <a:noFill/>
            <a:ln w="9525">
              <a:noFill/>
              <a:miter lim="800000"/>
              <a:headEnd/>
              <a:tailEnd/>
            </a:ln>
          </p:spPr>
          <p:txBody>
            <a:bodyPr wrap="none">
              <a:spAutoFit/>
            </a:bodyPr>
            <a:lstStyle/>
            <a:p>
              <a:r>
                <a:rPr lang="en-US" b="1">
                  <a:solidFill>
                    <a:srgbClr val="0000FF"/>
                  </a:solidFill>
                </a:rPr>
                <a:t>K</a:t>
              </a:r>
            </a:p>
          </p:txBody>
        </p:sp>
        <p:sp>
          <p:nvSpPr>
            <p:cNvPr id="12309" name="Rectangle 100"/>
            <p:cNvSpPr>
              <a:spLocks noChangeArrowheads="1"/>
            </p:cNvSpPr>
            <p:nvPr/>
          </p:nvSpPr>
          <p:spPr bwMode="auto">
            <a:xfrm>
              <a:off x="384" y="2081"/>
              <a:ext cx="5184" cy="247"/>
            </a:xfrm>
            <a:prstGeom prst="rect">
              <a:avLst/>
            </a:prstGeom>
            <a:noFill/>
            <a:ln w="9525">
              <a:solidFill>
                <a:schemeClr val="tx1"/>
              </a:solidFill>
              <a:miter lim="800000"/>
              <a:headEnd/>
              <a:tailEnd/>
            </a:ln>
          </p:spPr>
          <p:txBody>
            <a:bodyPr wrap="none" anchor="ctr"/>
            <a:lstStyle/>
            <a:p>
              <a:endParaRPr lang="en-US"/>
            </a:p>
          </p:txBody>
        </p:sp>
        <p:sp>
          <p:nvSpPr>
            <p:cNvPr id="12310" name="Line 101"/>
            <p:cNvSpPr>
              <a:spLocks noChangeShapeType="1"/>
            </p:cNvSpPr>
            <p:nvPr/>
          </p:nvSpPr>
          <p:spPr bwMode="auto">
            <a:xfrm>
              <a:off x="792" y="2088"/>
              <a:ext cx="0" cy="240"/>
            </a:xfrm>
            <a:prstGeom prst="line">
              <a:avLst/>
            </a:prstGeom>
            <a:noFill/>
            <a:ln w="76200">
              <a:solidFill>
                <a:schemeClr val="tx1"/>
              </a:solidFill>
              <a:round/>
              <a:headEnd/>
              <a:tailEnd/>
            </a:ln>
          </p:spPr>
          <p:txBody>
            <a:bodyPr/>
            <a:lstStyle/>
            <a:p>
              <a:endParaRPr lang="en-US"/>
            </a:p>
          </p:txBody>
        </p:sp>
        <p:sp>
          <p:nvSpPr>
            <p:cNvPr id="12311" name="Line 102"/>
            <p:cNvSpPr>
              <a:spLocks noChangeShapeType="1"/>
            </p:cNvSpPr>
            <p:nvPr/>
          </p:nvSpPr>
          <p:spPr bwMode="auto">
            <a:xfrm>
              <a:off x="912" y="2088"/>
              <a:ext cx="0" cy="240"/>
            </a:xfrm>
            <a:prstGeom prst="line">
              <a:avLst/>
            </a:prstGeom>
            <a:noFill/>
            <a:ln w="76200">
              <a:solidFill>
                <a:schemeClr val="bg2"/>
              </a:solidFill>
              <a:round/>
              <a:headEnd/>
              <a:tailEnd/>
            </a:ln>
          </p:spPr>
          <p:txBody>
            <a:bodyPr/>
            <a:lstStyle/>
            <a:p>
              <a:endParaRPr lang="en-US"/>
            </a:p>
          </p:txBody>
        </p:sp>
        <p:sp>
          <p:nvSpPr>
            <p:cNvPr id="12312" name="Line 103"/>
            <p:cNvSpPr>
              <a:spLocks noChangeShapeType="1"/>
            </p:cNvSpPr>
            <p:nvPr/>
          </p:nvSpPr>
          <p:spPr bwMode="auto">
            <a:xfrm>
              <a:off x="1344" y="2088"/>
              <a:ext cx="0" cy="240"/>
            </a:xfrm>
            <a:prstGeom prst="line">
              <a:avLst/>
            </a:prstGeom>
            <a:noFill/>
            <a:ln w="76200">
              <a:solidFill>
                <a:schemeClr val="bg2"/>
              </a:solidFill>
              <a:round/>
              <a:headEnd/>
              <a:tailEnd/>
            </a:ln>
          </p:spPr>
          <p:txBody>
            <a:bodyPr/>
            <a:lstStyle/>
            <a:p>
              <a:endParaRPr lang="en-US"/>
            </a:p>
          </p:txBody>
        </p:sp>
        <p:sp>
          <p:nvSpPr>
            <p:cNvPr id="12313" name="Line 104"/>
            <p:cNvSpPr>
              <a:spLocks noChangeShapeType="1"/>
            </p:cNvSpPr>
            <p:nvPr/>
          </p:nvSpPr>
          <p:spPr bwMode="auto">
            <a:xfrm>
              <a:off x="1872" y="2088"/>
              <a:ext cx="0" cy="240"/>
            </a:xfrm>
            <a:prstGeom prst="line">
              <a:avLst/>
            </a:prstGeom>
            <a:noFill/>
            <a:ln w="76200">
              <a:solidFill>
                <a:schemeClr val="bg2"/>
              </a:solidFill>
              <a:round/>
              <a:headEnd/>
              <a:tailEnd/>
            </a:ln>
          </p:spPr>
          <p:txBody>
            <a:bodyPr/>
            <a:lstStyle/>
            <a:p>
              <a:endParaRPr lang="en-US"/>
            </a:p>
          </p:txBody>
        </p:sp>
        <p:sp>
          <p:nvSpPr>
            <p:cNvPr id="12314" name="Line 105"/>
            <p:cNvSpPr>
              <a:spLocks noChangeShapeType="1"/>
            </p:cNvSpPr>
            <p:nvPr/>
          </p:nvSpPr>
          <p:spPr bwMode="auto">
            <a:xfrm>
              <a:off x="2256" y="2088"/>
              <a:ext cx="0" cy="240"/>
            </a:xfrm>
            <a:prstGeom prst="line">
              <a:avLst/>
            </a:prstGeom>
            <a:noFill/>
            <a:ln w="76200">
              <a:solidFill>
                <a:schemeClr val="bg2"/>
              </a:solidFill>
              <a:round/>
              <a:headEnd/>
              <a:tailEnd/>
            </a:ln>
          </p:spPr>
          <p:txBody>
            <a:bodyPr/>
            <a:lstStyle/>
            <a:p>
              <a:endParaRPr lang="en-US"/>
            </a:p>
          </p:txBody>
        </p:sp>
        <p:sp>
          <p:nvSpPr>
            <p:cNvPr id="12315" name="Line 106"/>
            <p:cNvSpPr>
              <a:spLocks noChangeShapeType="1"/>
            </p:cNvSpPr>
            <p:nvPr/>
          </p:nvSpPr>
          <p:spPr bwMode="auto">
            <a:xfrm>
              <a:off x="2832" y="2088"/>
              <a:ext cx="0" cy="240"/>
            </a:xfrm>
            <a:prstGeom prst="line">
              <a:avLst/>
            </a:prstGeom>
            <a:noFill/>
            <a:ln w="76200">
              <a:solidFill>
                <a:schemeClr val="bg2"/>
              </a:solidFill>
              <a:round/>
              <a:headEnd/>
              <a:tailEnd/>
            </a:ln>
          </p:spPr>
          <p:txBody>
            <a:bodyPr/>
            <a:lstStyle/>
            <a:p>
              <a:endParaRPr lang="en-US"/>
            </a:p>
          </p:txBody>
        </p:sp>
        <p:sp>
          <p:nvSpPr>
            <p:cNvPr id="12316" name="Line 107"/>
            <p:cNvSpPr>
              <a:spLocks noChangeShapeType="1"/>
            </p:cNvSpPr>
            <p:nvPr/>
          </p:nvSpPr>
          <p:spPr bwMode="auto">
            <a:xfrm>
              <a:off x="3504" y="2088"/>
              <a:ext cx="0" cy="240"/>
            </a:xfrm>
            <a:prstGeom prst="line">
              <a:avLst/>
            </a:prstGeom>
            <a:noFill/>
            <a:ln w="76200">
              <a:solidFill>
                <a:schemeClr val="bg2"/>
              </a:solidFill>
              <a:round/>
              <a:headEnd/>
              <a:tailEnd/>
            </a:ln>
          </p:spPr>
          <p:txBody>
            <a:bodyPr/>
            <a:lstStyle/>
            <a:p>
              <a:endParaRPr lang="en-US"/>
            </a:p>
          </p:txBody>
        </p:sp>
        <p:sp>
          <p:nvSpPr>
            <p:cNvPr id="12317" name="Line 108"/>
            <p:cNvSpPr>
              <a:spLocks noChangeShapeType="1"/>
            </p:cNvSpPr>
            <p:nvPr/>
          </p:nvSpPr>
          <p:spPr bwMode="auto">
            <a:xfrm>
              <a:off x="4176" y="2088"/>
              <a:ext cx="0" cy="240"/>
            </a:xfrm>
            <a:prstGeom prst="line">
              <a:avLst/>
            </a:prstGeom>
            <a:noFill/>
            <a:ln w="76200">
              <a:solidFill>
                <a:schemeClr val="bg2"/>
              </a:solidFill>
              <a:round/>
              <a:headEnd/>
              <a:tailEnd/>
            </a:ln>
          </p:spPr>
          <p:txBody>
            <a:bodyPr/>
            <a:lstStyle/>
            <a:p>
              <a:endParaRPr lang="en-US"/>
            </a:p>
          </p:txBody>
        </p:sp>
        <p:sp>
          <p:nvSpPr>
            <p:cNvPr id="12318" name="Line 109"/>
            <p:cNvSpPr>
              <a:spLocks noChangeShapeType="1"/>
            </p:cNvSpPr>
            <p:nvPr/>
          </p:nvSpPr>
          <p:spPr bwMode="auto">
            <a:xfrm>
              <a:off x="4704" y="2088"/>
              <a:ext cx="0" cy="240"/>
            </a:xfrm>
            <a:prstGeom prst="line">
              <a:avLst/>
            </a:prstGeom>
            <a:noFill/>
            <a:ln w="76200">
              <a:solidFill>
                <a:schemeClr val="bg2"/>
              </a:solidFill>
              <a:round/>
              <a:headEnd/>
              <a:tailEnd/>
            </a:ln>
          </p:spPr>
          <p:txBody>
            <a:bodyPr/>
            <a:lstStyle/>
            <a:p>
              <a:endParaRPr lang="en-US"/>
            </a:p>
          </p:txBody>
        </p:sp>
        <p:sp>
          <p:nvSpPr>
            <p:cNvPr id="12319" name="Line 110"/>
            <p:cNvSpPr>
              <a:spLocks noChangeShapeType="1"/>
            </p:cNvSpPr>
            <p:nvPr/>
          </p:nvSpPr>
          <p:spPr bwMode="auto">
            <a:xfrm>
              <a:off x="4848" y="2088"/>
              <a:ext cx="0" cy="240"/>
            </a:xfrm>
            <a:prstGeom prst="line">
              <a:avLst/>
            </a:prstGeom>
            <a:noFill/>
            <a:ln w="76200">
              <a:pattFill prst="wdUpDiag">
                <a:fgClr>
                  <a:srgbClr val="DDDDDD"/>
                </a:fgClr>
                <a:bgClr>
                  <a:schemeClr val="bg2"/>
                </a:bgClr>
              </a:pattFill>
              <a:round/>
              <a:headEnd/>
              <a:tailEnd/>
            </a:ln>
          </p:spPr>
          <p:txBody>
            <a:bodyPr/>
            <a:lstStyle/>
            <a:p>
              <a:endParaRPr lang="en-US"/>
            </a:p>
          </p:txBody>
        </p:sp>
        <p:sp>
          <p:nvSpPr>
            <p:cNvPr id="12320" name="Text Box 111"/>
            <p:cNvSpPr txBox="1">
              <a:spLocks noChangeArrowheads="1"/>
            </p:cNvSpPr>
            <p:nvPr/>
          </p:nvSpPr>
          <p:spPr bwMode="auto">
            <a:xfrm>
              <a:off x="5260" y="2097"/>
              <a:ext cx="228" cy="231"/>
            </a:xfrm>
            <a:prstGeom prst="rect">
              <a:avLst/>
            </a:prstGeom>
            <a:noFill/>
            <a:ln w="9525">
              <a:noFill/>
              <a:miter lim="800000"/>
              <a:headEnd/>
              <a:tailEnd/>
            </a:ln>
          </p:spPr>
          <p:txBody>
            <a:bodyPr wrap="none">
              <a:spAutoFit/>
            </a:bodyPr>
            <a:lstStyle/>
            <a:p>
              <a:r>
                <a:rPr lang="en-US" b="1">
                  <a:solidFill>
                    <a:srgbClr val="0000FF"/>
                  </a:solidFill>
                </a:rPr>
                <a:t>Q</a:t>
              </a:r>
            </a:p>
          </p:txBody>
        </p:sp>
        <p:sp>
          <p:nvSpPr>
            <p:cNvPr id="12321" name="Rectangle 112"/>
            <p:cNvSpPr>
              <a:spLocks noChangeArrowheads="1"/>
            </p:cNvSpPr>
            <p:nvPr/>
          </p:nvSpPr>
          <p:spPr bwMode="auto">
            <a:xfrm>
              <a:off x="272" y="267"/>
              <a:ext cx="294" cy="233"/>
            </a:xfrm>
            <a:prstGeom prst="rect">
              <a:avLst/>
            </a:prstGeom>
            <a:noFill/>
            <a:ln w="9525">
              <a:noFill/>
              <a:miter lim="800000"/>
              <a:headEnd/>
              <a:tailEnd/>
            </a:ln>
          </p:spPr>
          <p:txBody>
            <a:bodyPr wrap="none">
              <a:spAutoFit/>
            </a:bodyPr>
            <a:lstStyle/>
            <a:p>
              <a:r>
                <a:rPr lang="en-US" b="1"/>
                <a:t>(a)</a:t>
              </a:r>
            </a:p>
          </p:txBody>
        </p:sp>
        <p:sp>
          <p:nvSpPr>
            <p:cNvPr id="12322" name="Line 113"/>
            <p:cNvSpPr>
              <a:spLocks noChangeShapeType="1"/>
            </p:cNvSpPr>
            <p:nvPr/>
          </p:nvSpPr>
          <p:spPr bwMode="auto">
            <a:xfrm flipH="1" flipV="1">
              <a:off x="4846" y="2430"/>
              <a:ext cx="12" cy="263"/>
            </a:xfrm>
            <a:prstGeom prst="line">
              <a:avLst/>
            </a:prstGeom>
            <a:noFill/>
            <a:ln w="9525">
              <a:solidFill>
                <a:schemeClr val="tx1"/>
              </a:solidFill>
              <a:round/>
              <a:headEnd/>
              <a:tailEnd type="triangle" w="med" len="med"/>
            </a:ln>
          </p:spPr>
          <p:txBody>
            <a:bodyPr/>
            <a:lstStyle/>
            <a:p>
              <a:endParaRPr lang="en-US"/>
            </a:p>
          </p:txBody>
        </p:sp>
        <p:sp>
          <p:nvSpPr>
            <p:cNvPr id="12323" name="AutoShape 114"/>
            <p:cNvSpPr>
              <a:spLocks/>
            </p:cNvSpPr>
            <p:nvPr/>
          </p:nvSpPr>
          <p:spPr bwMode="auto">
            <a:xfrm rot="5400000">
              <a:off x="2511" y="2262"/>
              <a:ext cx="75" cy="376"/>
            </a:xfrm>
            <a:prstGeom prst="rightBrace">
              <a:avLst>
                <a:gd name="adj1" fmla="val 41778"/>
                <a:gd name="adj2" fmla="val 50000"/>
              </a:avLst>
            </a:prstGeom>
            <a:noFill/>
            <a:ln w="9525">
              <a:solidFill>
                <a:schemeClr val="tx1"/>
              </a:solidFill>
              <a:round/>
              <a:headEnd/>
              <a:tailEnd/>
            </a:ln>
          </p:spPr>
          <p:txBody>
            <a:bodyPr wrap="none" anchor="ctr"/>
            <a:lstStyle/>
            <a:p>
              <a:endParaRPr lang="en-US"/>
            </a:p>
          </p:txBody>
        </p:sp>
        <p:sp>
          <p:nvSpPr>
            <p:cNvPr id="12324" name="Text Box 115"/>
            <p:cNvSpPr txBox="1">
              <a:spLocks noChangeArrowheads="1"/>
            </p:cNvSpPr>
            <p:nvPr/>
          </p:nvSpPr>
          <p:spPr bwMode="auto">
            <a:xfrm>
              <a:off x="2203" y="2462"/>
              <a:ext cx="674" cy="212"/>
            </a:xfrm>
            <a:prstGeom prst="rect">
              <a:avLst/>
            </a:prstGeom>
            <a:noFill/>
            <a:ln w="9525">
              <a:noFill/>
              <a:miter lim="800000"/>
              <a:headEnd/>
              <a:tailEnd/>
            </a:ln>
          </p:spPr>
          <p:txBody>
            <a:bodyPr>
              <a:spAutoFit/>
            </a:bodyPr>
            <a:lstStyle/>
            <a:p>
              <a:pPr algn="ctr"/>
              <a:r>
                <a:rPr lang="en-US" sz="1600"/>
                <a:t>“blank”</a:t>
              </a:r>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Chapter 15 – X-chromosome</a:t>
            </a:r>
          </a:p>
        </p:txBody>
      </p:sp>
      <p:sp>
        <p:nvSpPr>
          <p:cNvPr id="3" name="Subtitle 2"/>
          <p:cNvSpPr>
            <a:spLocks noGrp="1"/>
          </p:cNvSpPr>
          <p:nvPr>
            <p:ph type="subTitle" idx="1"/>
          </p:nvPr>
        </p:nvSpPr>
        <p:spPr/>
        <p:txBody>
          <a:bodyPr rtlCol="0"/>
          <a:lstStyle/>
          <a:p>
            <a:pPr eaLnBrk="1" fontAlgn="auto" hangingPunct="1">
              <a:spcAft>
                <a:spcPts val="0"/>
              </a:spcAft>
              <a:defRPr/>
            </a:pPr>
            <a:endParaRPr lang="en-US" smtClean="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00200"/>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1905000" y="1600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a:stCxn id="2" idx="3"/>
            <a:endCxn id="3" idx="2"/>
          </p:cNvCxnSpPr>
          <p:nvPr/>
        </p:nvCxnSpPr>
        <p:spPr>
          <a:xfrm>
            <a:off x="1295400" y="18288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4800" y="533400"/>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371600" y="533400"/>
            <a:ext cx="457200" cy="457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a:stCxn id="7" idx="3"/>
            <a:endCxn id="8" idx="2"/>
          </p:cNvCxnSpPr>
          <p:nvPr/>
        </p:nvCxnSpPr>
        <p:spPr>
          <a:xfrm>
            <a:off x="762000" y="762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2" idx="0"/>
          </p:cNvCxnSpPr>
          <p:nvPr/>
        </p:nvCxnSpPr>
        <p:spPr>
          <a:xfrm rot="5400000">
            <a:off x="647700" y="11811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181100" y="224790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371600" y="2667000"/>
            <a:ext cx="457200" cy="457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3" name="TextBox 17"/>
          <p:cNvSpPr txBox="1">
            <a:spLocks noChangeArrowheads="1"/>
          </p:cNvSpPr>
          <p:nvPr/>
        </p:nvSpPr>
        <p:spPr bwMode="auto">
          <a:xfrm>
            <a:off x="1371600" y="1001713"/>
            <a:ext cx="441325" cy="369887"/>
          </a:xfrm>
          <a:prstGeom prst="rect">
            <a:avLst/>
          </a:prstGeom>
          <a:noFill/>
          <a:ln w="9525">
            <a:noFill/>
            <a:miter lim="800000"/>
            <a:headEnd/>
            <a:tailEnd/>
          </a:ln>
        </p:spPr>
        <p:txBody>
          <a:bodyPr wrap="none">
            <a:spAutoFit/>
          </a:bodyPr>
          <a:lstStyle/>
          <a:p>
            <a:r>
              <a:rPr lang="en-US"/>
              <a:t>X</a:t>
            </a:r>
            <a:r>
              <a:rPr lang="en-US" baseline="-25000"/>
              <a:t>A</a:t>
            </a:r>
          </a:p>
        </p:txBody>
      </p:sp>
      <p:sp>
        <p:nvSpPr>
          <p:cNvPr id="3084" name="TextBox 20"/>
          <p:cNvSpPr txBox="1">
            <a:spLocks noChangeArrowheads="1"/>
          </p:cNvSpPr>
          <p:nvPr/>
        </p:nvSpPr>
        <p:spPr bwMode="auto">
          <a:xfrm>
            <a:off x="1447800" y="3287713"/>
            <a:ext cx="441325" cy="369887"/>
          </a:xfrm>
          <a:prstGeom prst="rect">
            <a:avLst/>
          </a:prstGeom>
          <a:noFill/>
          <a:ln w="9525">
            <a:noFill/>
            <a:miter lim="800000"/>
            <a:headEnd/>
            <a:tailEnd/>
          </a:ln>
        </p:spPr>
        <p:txBody>
          <a:bodyPr wrap="none">
            <a:spAutoFit/>
          </a:bodyPr>
          <a:lstStyle/>
          <a:p>
            <a:r>
              <a:rPr lang="en-US"/>
              <a:t>X</a:t>
            </a:r>
            <a:r>
              <a:rPr lang="en-US" baseline="-25000"/>
              <a:t>A</a:t>
            </a:r>
          </a:p>
        </p:txBody>
      </p:sp>
      <p:sp>
        <p:nvSpPr>
          <p:cNvPr id="3085" name="TextBox 21"/>
          <p:cNvSpPr txBox="1">
            <a:spLocks noChangeArrowheads="1"/>
          </p:cNvSpPr>
          <p:nvPr/>
        </p:nvSpPr>
        <p:spPr bwMode="auto">
          <a:xfrm>
            <a:off x="854075" y="2057400"/>
            <a:ext cx="441325" cy="369888"/>
          </a:xfrm>
          <a:prstGeom prst="rect">
            <a:avLst/>
          </a:prstGeom>
          <a:noFill/>
          <a:ln w="9525">
            <a:noFill/>
            <a:miter lim="800000"/>
            <a:headEnd/>
            <a:tailEnd/>
          </a:ln>
        </p:spPr>
        <p:txBody>
          <a:bodyPr wrap="none">
            <a:spAutoFit/>
          </a:bodyPr>
          <a:lstStyle/>
          <a:p>
            <a:r>
              <a:rPr lang="en-US"/>
              <a:t>X</a:t>
            </a:r>
            <a:r>
              <a:rPr lang="en-US" baseline="-25000"/>
              <a:t>A</a:t>
            </a:r>
          </a:p>
        </p:txBody>
      </p:sp>
      <p:sp>
        <p:nvSpPr>
          <p:cNvPr id="23" name="Rectangle 22"/>
          <p:cNvSpPr/>
          <p:nvPr/>
        </p:nvSpPr>
        <p:spPr>
          <a:xfrm>
            <a:off x="3048000" y="1066800"/>
            <a:ext cx="457200" cy="457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4114800" y="1066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5" name="Straight Connector 24"/>
          <p:cNvCxnSpPr>
            <a:stCxn id="23" idx="3"/>
            <a:endCxn id="24" idx="2"/>
          </p:cNvCxnSpPr>
          <p:nvPr/>
        </p:nvCxnSpPr>
        <p:spPr>
          <a:xfrm>
            <a:off x="3505200" y="1295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90900" y="171450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581400" y="2133600"/>
            <a:ext cx="457200" cy="457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1" name="TextBox 27"/>
          <p:cNvSpPr txBox="1">
            <a:spLocks noChangeArrowheads="1"/>
          </p:cNvSpPr>
          <p:nvPr/>
        </p:nvSpPr>
        <p:spPr bwMode="auto">
          <a:xfrm>
            <a:off x="3581400" y="2678113"/>
            <a:ext cx="441325" cy="369887"/>
          </a:xfrm>
          <a:prstGeom prst="rect">
            <a:avLst/>
          </a:prstGeom>
          <a:noFill/>
          <a:ln w="9525">
            <a:noFill/>
            <a:miter lim="800000"/>
            <a:headEnd/>
            <a:tailEnd/>
          </a:ln>
        </p:spPr>
        <p:txBody>
          <a:bodyPr wrap="none">
            <a:spAutoFit/>
          </a:bodyPr>
          <a:lstStyle/>
          <a:p>
            <a:r>
              <a:rPr lang="en-US"/>
              <a:t>X</a:t>
            </a:r>
            <a:r>
              <a:rPr lang="en-US" baseline="-25000"/>
              <a:t>A</a:t>
            </a:r>
          </a:p>
        </p:txBody>
      </p:sp>
      <p:sp>
        <p:nvSpPr>
          <p:cNvPr id="3092" name="TextBox 28"/>
          <p:cNvSpPr txBox="1">
            <a:spLocks noChangeArrowheads="1"/>
          </p:cNvSpPr>
          <p:nvPr/>
        </p:nvSpPr>
        <p:spPr bwMode="auto">
          <a:xfrm>
            <a:off x="3063875" y="609600"/>
            <a:ext cx="441325" cy="369888"/>
          </a:xfrm>
          <a:prstGeom prst="rect">
            <a:avLst/>
          </a:prstGeom>
          <a:noFill/>
          <a:ln w="9525">
            <a:noFill/>
            <a:miter lim="800000"/>
            <a:headEnd/>
            <a:tailEnd/>
          </a:ln>
        </p:spPr>
        <p:txBody>
          <a:bodyPr wrap="none">
            <a:spAutoFit/>
          </a:bodyPr>
          <a:lstStyle/>
          <a:p>
            <a:r>
              <a:rPr lang="en-US"/>
              <a:t>X</a:t>
            </a:r>
            <a:r>
              <a:rPr lang="en-US" baseline="-25000"/>
              <a:t>A</a:t>
            </a:r>
          </a:p>
        </p:txBody>
      </p:sp>
      <p:sp>
        <p:nvSpPr>
          <p:cNvPr id="30" name="Rectangle 29"/>
          <p:cNvSpPr/>
          <p:nvPr/>
        </p:nvSpPr>
        <p:spPr>
          <a:xfrm>
            <a:off x="5181600" y="990600"/>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6248400" y="990600"/>
            <a:ext cx="457200" cy="457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p:cNvCxnSpPr>
            <a:stCxn id="30" idx="3"/>
            <a:endCxn id="31" idx="2"/>
          </p:cNvCxnSpPr>
          <p:nvPr/>
        </p:nvCxnSpPr>
        <p:spPr>
          <a:xfrm>
            <a:off x="5638800" y="12192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24500" y="163830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3097" name="TextBox 35"/>
          <p:cNvSpPr txBox="1">
            <a:spLocks noChangeArrowheads="1"/>
          </p:cNvSpPr>
          <p:nvPr/>
        </p:nvSpPr>
        <p:spPr bwMode="auto">
          <a:xfrm>
            <a:off x="6264275" y="533400"/>
            <a:ext cx="441325" cy="369888"/>
          </a:xfrm>
          <a:prstGeom prst="rect">
            <a:avLst/>
          </a:prstGeom>
          <a:noFill/>
          <a:ln w="9525">
            <a:noFill/>
            <a:miter lim="800000"/>
            <a:headEnd/>
            <a:tailEnd/>
          </a:ln>
        </p:spPr>
        <p:txBody>
          <a:bodyPr wrap="none">
            <a:spAutoFit/>
          </a:bodyPr>
          <a:lstStyle/>
          <a:p>
            <a:r>
              <a:rPr lang="en-US"/>
              <a:t>X</a:t>
            </a:r>
            <a:r>
              <a:rPr lang="en-US" baseline="-25000"/>
              <a:t>A</a:t>
            </a:r>
          </a:p>
        </p:txBody>
      </p:sp>
      <p:cxnSp>
        <p:nvCxnSpPr>
          <p:cNvPr id="38" name="Straight Connector 37"/>
          <p:cNvCxnSpPr/>
          <p:nvPr/>
        </p:nvCxnSpPr>
        <p:spPr>
          <a:xfrm rot="5400000">
            <a:off x="4038600" y="990600"/>
            <a:ext cx="6096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715000" y="2057400"/>
            <a:ext cx="457200" cy="457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0" name="TextBox 39"/>
          <p:cNvSpPr txBox="1">
            <a:spLocks noChangeArrowheads="1"/>
          </p:cNvSpPr>
          <p:nvPr/>
        </p:nvSpPr>
        <p:spPr bwMode="auto">
          <a:xfrm>
            <a:off x="5730875" y="2678113"/>
            <a:ext cx="441325" cy="369887"/>
          </a:xfrm>
          <a:prstGeom prst="rect">
            <a:avLst/>
          </a:prstGeom>
          <a:noFill/>
          <a:ln w="9525">
            <a:noFill/>
            <a:miter lim="800000"/>
            <a:headEnd/>
            <a:tailEnd/>
          </a:ln>
        </p:spPr>
        <p:txBody>
          <a:bodyPr wrap="none">
            <a:spAutoFit/>
          </a:bodyPr>
          <a:lstStyle/>
          <a:p>
            <a:r>
              <a:rPr lang="en-US"/>
              <a:t>X</a:t>
            </a:r>
            <a:r>
              <a:rPr lang="en-US" baseline="-25000"/>
              <a:t>A</a:t>
            </a:r>
          </a:p>
        </p:txBody>
      </p:sp>
      <p:cxnSp>
        <p:nvCxnSpPr>
          <p:cNvPr id="41" name="Straight Connector 40"/>
          <p:cNvCxnSpPr/>
          <p:nvPr/>
        </p:nvCxnSpPr>
        <p:spPr>
          <a:xfrm rot="5400000">
            <a:off x="5105400" y="914400"/>
            <a:ext cx="6096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315200" y="990600"/>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8382000" y="990600"/>
            <a:ext cx="457200" cy="457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4" name="Straight Connector 43"/>
          <p:cNvCxnSpPr>
            <a:stCxn id="42" idx="3"/>
            <a:endCxn id="43" idx="2"/>
          </p:cNvCxnSpPr>
          <p:nvPr/>
        </p:nvCxnSpPr>
        <p:spPr>
          <a:xfrm>
            <a:off x="7772400" y="12192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7658100" y="163830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848600" y="2057400"/>
            <a:ext cx="457200" cy="457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7" name="TextBox 46"/>
          <p:cNvSpPr txBox="1">
            <a:spLocks noChangeArrowheads="1"/>
          </p:cNvSpPr>
          <p:nvPr/>
        </p:nvSpPr>
        <p:spPr bwMode="auto">
          <a:xfrm>
            <a:off x="7620000" y="2590800"/>
            <a:ext cx="1001713" cy="369888"/>
          </a:xfrm>
          <a:prstGeom prst="rect">
            <a:avLst/>
          </a:prstGeom>
          <a:noFill/>
          <a:ln w="9525">
            <a:noFill/>
            <a:miter lim="800000"/>
            <a:headEnd/>
            <a:tailEnd/>
          </a:ln>
        </p:spPr>
        <p:txBody>
          <a:bodyPr wrap="none">
            <a:spAutoFit/>
          </a:bodyPr>
          <a:lstStyle/>
          <a:p>
            <a:r>
              <a:rPr lang="en-US"/>
              <a:t>X</a:t>
            </a:r>
            <a:r>
              <a:rPr lang="en-US" baseline="-25000"/>
              <a:t>A </a:t>
            </a:r>
            <a:r>
              <a:rPr lang="en-US"/>
              <a:t>or X</a:t>
            </a:r>
            <a:r>
              <a:rPr lang="en-US" baseline="-25000"/>
              <a:t>B</a:t>
            </a:r>
          </a:p>
        </p:txBody>
      </p:sp>
      <p:sp>
        <p:nvSpPr>
          <p:cNvPr id="3108" name="TextBox 47"/>
          <p:cNvSpPr txBox="1">
            <a:spLocks noChangeArrowheads="1"/>
          </p:cNvSpPr>
          <p:nvPr/>
        </p:nvSpPr>
        <p:spPr bwMode="auto">
          <a:xfrm>
            <a:off x="8229600" y="533400"/>
            <a:ext cx="696913" cy="554038"/>
          </a:xfrm>
          <a:prstGeom prst="rect">
            <a:avLst/>
          </a:prstGeom>
          <a:noFill/>
          <a:ln w="9525">
            <a:noFill/>
            <a:miter lim="800000"/>
            <a:headEnd/>
            <a:tailEnd/>
          </a:ln>
        </p:spPr>
        <p:txBody>
          <a:bodyPr wrap="none">
            <a:spAutoFit/>
          </a:bodyPr>
          <a:lstStyle/>
          <a:p>
            <a:r>
              <a:rPr lang="en-US"/>
              <a:t>X</a:t>
            </a:r>
            <a:r>
              <a:rPr lang="en-US" baseline="-25000"/>
              <a:t>A</a:t>
            </a:r>
            <a:r>
              <a:rPr lang="en-US"/>
              <a:t>X</a:t>
            </a:r>
            <a:r>
              <a:rPr lang="en-US" baseline="-25000"/>
              <a:t>B</a:t>
            </a:r>
          </a:p>
          <a:p>
            <a:endParaRPr lang="en-US" baseline="-25000"/>
          </a:p>
        </p:txBody>
      </p:sp>
      <p:cxnSp>
        <p:nvCxnSpPr>
          <p:cNvPr id="49" name="Straight Connector 48"/>
          <p:cNvCxnSpPr/>
          <p:nvPr/>
        </p:nvCxnSpPr>
        <p:spPr>
          <a:xfrm rot="5400000">
            <a:off x="7239000" y="914400"/>
            <a:ext cx="6096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172200" y="4267200"/>
            <a:ext cx="457200" cy="457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7239000" y="4267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2" name="Straight Connector 51"/>
          <p:cNvCxnSpPr>
            <a:stCxn id="50" idx="3"/>
            <a:endCxn id="51" idx="2"/>
          </p:cNvCxnSpPr>
          <p:nvPr/>
        </p:nvCxnSpPr>
        <p:spPr>
          <a:xfrm>
            <a:off x="6629400" y="4495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6515100" y="491490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6705600" y="5334000"/>
            <a:ext cx="457200" cy="457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5" name="TextBox 54"/>
          <p:cNvSpPr txBox="1">
            <a:spLocks noChangeArrowheads="1"/>
          </p:cNvSpPr>
          <p:nvPr/>
        </p:nvSpPr>
        <p:spPr bwMode="auto">
          <a:xfrm>
            <a:off x="6781800" y="5954713"/>
            <a:ext cx="441325" cy="369887"/>
          </a:xfrm>
          <a:prstGeom prst="rect">
            <a:avLst/>
          </a:prstGeom>
          <a:noFill/>
          <a:ln w="9525">
            <a:noFill/>
            <a:miter lim="800000"/>
            <a:headEnd/>
            <a:tailEnd/>
          </a:ln>
        </p:spPr>
        <p:txBody>
          <a:bodyPr wrap="none">
            <a:spAutoFit/>
          </a:bodyPr>
          <a:lstStyle/>
          <a:p>
            <a:r>
              <a:rPr lang="en-US"/>
              <a:t>X</a:t>
            </a:r>
            <a:r>
              <a:rPr lang="en-US" baseline="-25000"/>
              <a:t>A</a:t>
            </a:r>
          </a:p>
        </p:txBody>
      </p:sp>
      <p:sp>
        <p:nvSpPr>
          <p:cNvPr id="3116" name="TextBox 55"/>
          <p:cNvSpPr txBox="1">
            <a:spLocks noChangeArrowheads="1"/>
          </p:cNvSpPr>
          <p:nvPr/>
        </p:nvSpPr>
        <p:spPr bwMode="auto">
          <a:xfrm>
            <a:off x="6188075" y="4724400"/>
            <a:ext cx="441325" cy="369888"/>
          </a:xfrm>
          <a:prstGeom prst="rect">
            <a:avLst/>
          </a:prstGeom>
          <a:noFill/>
          <a:ln w="9525">
            <a:noFill/>
            <a:miter lim="800000"/>
            <a:headEnd/>
            <a:tailEnd/>
          </a:ln>
        </p:spPr>
        <p:txBody>
          <a:bodyPr wrap="none">
            <a:spAutoFit/>
          </a:bodyPr>
          <a:lstStyle/>
          <a:p>
            <a:r>
              <a:rPr lang="en-US"/>
              <a:t>X</a:t>
            </a:r>
            <a:r>
              <a:rPr lang="en-US" baseline="-25000"/>
              <a:t>A</a:t>
            </a:r>
          </a:p>
        </p:txBody>
      </p:sp>
      <p:sp>
        <p:nvSpPr>
          <p:cNvPr id="57" name="Oval 56"/>
          <p:cNvSpPr/>
          <p:nvPr/>
        </p:nvSpPr>
        <p:spPr>
          <a:xfrm>
            <a:off x="5105400" y="4267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8" name="Straight Connector 57"/>
          <p:cNvCxnSpPr/>
          <p:nvPr/>
        </p:nvCxnSpPr>
        <p:spPr>
          <a:xfrm>
            <a:off x="5562600" y="4495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5448300" y="491490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638800" y="5334000"/>
            <a:ext cx="457200" cy="457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1" name="TextBox 60"/>
          <p:cNvSpPr txBox="1">
            <a:spLocks noChangeArrowheads="1"/>
          </p:cNvSpPr>
          <p:nvPr/>
        </p:nvSpPr>
        <p:spPr bwMode="auto">
          <a:xfrm>
            <a:off x="5715000" y="5954713"/>
            <a:ext cx="441325" cy="369887"/>
          </a:xfrm>
          <a:prstGeom prst="rect">
            <a:avLst/>
          </a:prstGeom>
          <a:noFill/>
          <a:ln w="9525">
            <a:noFill/>
            <a:miter lim="800000"/>
            <a:headEnd/>
            <a:tailEnd/>
          </a:ln>
        </p:spPr>
        <p:txBody>
          <a:bodyPr wrap="none">
            <a:spAutoFit/>
          </a:bodyPr>
          <a:lstStyle/>
          <a:p>
            <a:r>
              <a:rPr lang="en-US"/>
              <a:t>X</a:t>
            </a:r>
            <a:r>
              <a:rPr lang="en-US" baseline="-25000"/>
              <a:t>A</a:t>
            </a:r>
          </a:p>
        </p:txBody>
      </p:sp>
      <p:sp>
        <p:nvSpPr>
          <p:cNvPr id="3122" name="TextBox 61"/>
          <p:cNvSpPr txBox="1">
            <a:spLocks noChangeArrowheads="1"/>
          </p:cNvSpPr>
          <p:nvPr/>
        </p:nvSpPr>
        <p:spPr bwMode="auto">
          <a:xfrm>
            <a:off x="5384800" y="6411913"/>
            <a:ext cx="2262188" cy="369887"/>
          </a:xfrm>
          <a:prstGeom prst="rect">
            <a:avLst/>
          </a:prstGeom>
          <a:noFill/>
          <a:ln w="9525">
            <a:noFill/>
            <a:miter lim="800000"/>
            <a:headEnd/>
            <a:tailEnd/>
          </a:ln>
        </p:spPr>
        <p:txBody>
          <a:bodyPr wrap="none">
            <a:spAutoFit/>
          </a:bodyPr>
          <a:lstStyle/>
          <a:p>
            <a:r>
              <a:rPr lang="en-US" b="1"/>
              <a:t>Half-sisters testing</a:t>
            </a:r>
          </a:p>
        </p:txBody>
      </p:sp>
      <p:sp>
        <p:nvSpPr>
          <p:cNvPr id="3123" name="TextBox 62"/>
          <p:cNvSpPr txBox="1">
            <a:spLocks noChangeArrowheads="1"/>
          </p:cNvSpPr>
          <p:nvPr/>
        </p:nvSpPr>
        <p:spPr bwMode="auto">
          <a:xfrm>
            <a:off x="304800" y="3886200"/>
            <a:ext cx="2667000" cy="646113"/>
          </a:xfrm>
          <a:prstGeom prst="rect">
            <a:avLst/>
          </a:prstGeom>
          <a:noFill/>
          <a:ln w="9525">
            <a:noFill/>
            <a:miter lim="800000"/>
            <a:headEnd/>
            <a:tailEnd/>
          </a:ln>
        </p:spPr>
        <p:txBody>
          <a:bodyPr>
            <a:spAutoFit/>
          </a:bodyPr>
          <a:lstStyle/>
          <a:p>
            <a:pPr algn="ctr"/>
            <a:r>
              <a:rPr lang="en-US" b="1"/>
              <a:t>Paternal grandmother-granddaughter</a:t>
            </a:r>
          </a:p>
        </p:txBody>
      </p:sp>
      <p:sp>
        <p:nvSpPr>
          <p:cNvPr id="64" name="Rectangle 63"/>
          <p:cNvSpPr/>
          <p:nvPr/>
        </p:nvSpPr>
        <p:spPr>
          <a:xfrm>
            <a:off x="2743200" y="381000"/>
            <a:ext cx="62484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5" name="TextBox 64"/>
          <p:cNvSpPr txBox="1">
            <a:spLocks noChangeArrowheads="1"/>
          </p:cNvSpPr>
          <p:nvPr/>
        </p:nvSpPr>
        <p:spPr bwMode="auto">
          <a:xfrm>
            <a:off x="5041900" y="3211513"/>
            <a:ext cx="2044700" cy="369887"/>
          </a:xfrm>
          <a:prstGeom prst="rect">
            <a:avLst/>
          </a:prstGeom>
          <a:noFill/>
          <a:ln w="9525">
            <a:noFill/>
            <a:miter lim="800000"/>
            <a:headEnd/>
            <a:tailEnd/>
          </a:ln>
        </p:spPr>
        <p:txBody>
          <a:bodyPr wrap="none">
            <a:spAutoFit/>
          </a:bodyPr>
          <a:lstStyle/>
          <a:p>
            <a:r>
              <a:rPr lang="en-US" b="1"/>
              <a:t>Deficiency cases</a:t>
            </a:r>
          </a:p>
        </p:txBody>
      </p:sp>
      <p:cxnSp>
        <p:nvCxnSpPr>
          <p:cNvPr id="55" name="Straight Connector 54"/>
          <p:cNvCxnSpPr/>
          <p:nvPr/>
        </p:nvCxnSpPr>
        <p:spPr>
          <a:xfrm rot="5400000">
            <a:off x="762000" y="1524000"/>
            <a:ext cx="609600" cy="609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530975" y="2055813"/>
            <a:ext cx="685800" cy="609600"/>
            <a:chOff x="1104" y="1632"/>
            <a:chExt cx="432" cy="384"/>
          </a:xfrm>
        </p:grpSpPr>
        <p:sp>
          <p:nvSpPr>
            <p:cNvPr id="7336" name="Freeform 3"/>
            <p:cNvSpPr>
              <a:spLocks/>
            </p:cNvSpPr>
            <p:nvPr/>
          </p:nvSpPr>
          <p:spPr bwMode="auto">
            <a:xfrm>
              <a:off x="1104" y="1632"/>
              <a:ext cx="432" cy="384"/>
            </a:xfrm>
            <a:custGeom>
              <a:avLst/>
              <a:gdLst>
                <a:gd name="T0" fmla="*/ 0 w 432"/>
                <a:gd name="T1" fmla="*/ 144 h 384"/>
                <a:gd name="T2" fmla="*/ 0 w 432"/>
                <a:gd name="T3" fmla="*/ 192 h 384"/>
                <a:gd name="T4" fmla="*/ 48 w 432"/>
                <a:gd name="T5" fmla="*/ 240 h 384"/>
                <a:gd name="T6" fmla="*/ 48 w 432"/>
                <a:gd name="T7" fmla="*/ 336 h 384"/>
                <a:gd name="T8" fmla="*/ 96 w 432"/>
                <a:gd name="T9" fmla="*/ 336 h 384"/>
                <a:gd name="T10" fmla="*/ 240 w 432"/>
                <a:gd name="T11" fmla="*/ 384 h 384"/>
                <a:gd name="T12" fmla="*/ 336 w 432"/>
                <a:gd name="T13" fmla="*/ 384 h 384"/>
                <a:gd name="T14" fmla="*/ 432 w 432"/>
                <a:gd name="T15" fmla="*/ 288 h 384"/>
                <a:gd name="T16" fmla="*/ 384 w 432"/>
                <a:gd name="T17" fmla="*/ 240 h 384"/>
                <a:gd name="T18" fmla="*/ 432 w 432"/>
                <a:gd name="T19" fmla="*/ 144 h 384"/>
                <a:gd name="T20" fmla="*/ 384 w 432"/>
                <a:gd name="T21" fmla="*/ 48 h 384"/>
                <a:gd name="T22" fmla="*/ 336 w 432"/>
                <a:gd name="T23" fmla="*/ 0 h 384"/>
                <a:gd name="T24" fmla="*/ 288 w 432"/>
                <a:gd name="T25" fmla="*/ 0 h 384"/>
                <a:gd name="T26" fmla="*/ 192 w 432"/>
                <a:gd name="T27" fmla="*/ 0 h 384"/>
                <a:gd name="T28" fmla="*/ 144 w 432"/>
                <a:gd name="T29" fmla="*/ 48 h 384"/>
                <a:gd name="T30" fmla="*/ 144 w 432"/>
                <a:gd name="T31" fmla="*/ 96 h 384"/>
                <a:gd name="T32" fmla="*/ 96 w 432"/>
                <a:gd name="T33" fmla="*/ 48 h 384"/>
                <a:gd name="T34" fmla="*/ 48 w 432"/>
                <a:gd name="T35" fmla="*/ 48 h 384"/>
                <a:gd name="T36" fmla="*/ 48 w 432"/>
                <a:gd name="T37" fmla="*/ 96 h 384"/>
                <a:gd name="T38" fmla="*/ 0 w 432"/>
                <a:gd name="T39" fmla="*/ 96 h 384"/>
                <a:gd name="T40" fmla="*/ 0 w 432"/>
                <a:gd name="T41" fmla="*/ 144 h 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2"/>
                <a:gd name="T64" fmla="*/ 0 h 384"/>
                <a:gd name="T65" fmla="*/ 432 w 432"/>
                <a:gd name="T66" fmla="*/ 384 h 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2" h="384">
                  <a:moveTo>
                    <a:pt x="0" y="144"/>
                  </a:moveTo>
                  <a:lnTo>
                    <a:pt x="0" y="192"/>
                  </a:lnTo>
                  <a:lnTo>
                    <a:pt x="48" y="240"/>
                  </a:lnTo>
                  <a:lnTo>
                    <a:pt x="48" y="336"/>
                  </a:lnTo>
                  <a:lnTo>
                    <a:pt x="96" y="336"/>
                  </a:lnTo>
                  <a:lnTo>
                    <a:pt x="240" y="384"/>
                  </a:lnTo>
                  <a:lnTo>
                    <a:pt x="336" y="384"/>
                  </a:lnTo>
                  <a:lnTo>
                    <a:pt x="432" y="288"/>
                  </a:lnTo>
                  <a:lnTo>
                    <a:pt x="384" y="240"/>
                  </a:lnTo>
                  <a:lnTo>
                    <a:pt x="432" y="144"/>
                  </a:lnTo>
                  <a:lnTo>
                    <a:pt x="384" y="48"/>
                  </a:lnTo>
                  <a:lnTo>
                    <a:pt x="336" y="0"/>
                  </a:lnTo>
                  <a:lnTo>
                    <a:pt x="288" y="0"/>
                  </a:lnTo>
                  <a:lnTo>
                    <a:pt x="192" y="0"/>
                  </a:lnTo>
                  <a:lnTo>
                    <a:pt x="144" y="48"/>
                  </a:lnTo>
                  <a:lnTo>
                    <a:pt x="144" y="96"/>
                  </a:lnTo>
                  <a:lnTo>
                    <a:pt x="96" y="48"/>
                  </a:lnTo>
                  <a:lnTo>
                    <a:pt x="48" y="48"/>
                  </a:lnTo>
                  <a:lnTo>
                    <a:pt x="48" y="96"/>
                  </a:lnTo>
                  <a:lnTo>
                    <a:pt x="0" y="96"/>
                  </a:lnTo>
                  <a:lnTo>
                    <a:pt x="0" y="144"/>
                  </a:lnTo>
                  <a:close/>
                </a:path>
              </a:pathLst>
            </a:custGeom>
            <a:solidFill>
              <a:schemeClr val="bg1"/>
            </a:solidFill>
            <a:ln w="9525">
              <a:solidFill>
                <a:schemeClr val="bg2"/>
              </a:solidFill>
              <a:round/>
              <a:headEnd/>
              <a:tailEnd/>
            </a:ln>
          </p:spPr>
          <p:txBody>
            <a:bodyPr/>
            <a:lstStyle/>
            <a:p>
              <a:endParaRPr lang="en-US"/>
            </a:p>
          </p:txBody>
        </p:sp>
        <p:sp>
          <p:nvSpPr>
            <p:cNvPr id="7337" name="Oval 4"/>
            <p:cNvSpPr>
              <a:spLocks noChangeArrowheads="1"/>
            </p:cNvSpPr>
            <p:nvPr/>
          </p:nvSpPr>
          <p:spPr bwMode="auto">
            <a:xfrm>
              <a:off x="1296" y="1776"/>
              <a:ext cx="48" cy="96"/>
            </a:xfrm>
            <a:prstGeom prst="ellipse">
              <a:avLst/>
            </a:prstGeom>
            <a:solidFill>
              <a:schemeClr val="bg2"/>
            </a:solidFill>
            <a:ln w="9525">
              <a:solidFill>
                <a:schemeClr val="bg2"/>
              </a:solidFill>
              <a:round/>
              <a:headEnd/>
              <a:tailEnd/>
            </a:ln>
          </p:spPr>
          <p:txBody>
            <a:bodyPr wrap="none" anchor="ctr"/>
            <a:lstStyle/>
            <a:p>
              <a:endParaRPr lang="en-US"/>
            </a:p>
          </p:txBody>
        </p:sp>
      </p:grpSp>
      <p:grpSp>
        <p:nvGrpSpPr>
          <p:cNvPr id="3" name="Group 5"/>
          <p:cNvGrpSpPr>
            <a:grpSpLocks/>
          </p:cNvGrpSpPr>
          <p:nvPr/>
        </p:nvGrpSpPr>
        <p:grpSpPr bwMode="auto">
          <a:xfrm>
            <a:off x="1463675" y="1544638"/>
            <a:ext cx="685800" cy="609600"/>
            <a:chOff x="1104" y="1632"/>
            <a:chExt cx="432" cy="384"/>
          </a:xfrm>
        </p:grpSpPr>
        <p:sp>
          <p:nvSpPr>
            <p:cNvPr id="7334" name="Freeform 6"/>
            <p:cNvSpPr>
              <a:spLocks/>
            </p:cNvSpPr>
            <p:nvPr/>
          </p:nvSpPr>
          <p:spPr bwMode="auto">
            <a:xfrm>
              <a:off x="1104" y="1632"/>
              <a:ext cx="432" cy="384"/>
            </a:xfrm>
            <a:custGeom>
              <a:avLst/>
              <a:gdLst>
                <a:gd name="T0" fmla="*/ 0 w 432"/>
                <a:gd name="T1" fmla="*/ 144 h 384"/>
                <a:gd name="T2" fmla="*/ 0 w 432"/>
                <a:gd name="T3" fmla="*/ 192 h 384"/>
                <a:gd name="T4" fmla="*/ 48 w 432"/>
                <a:gd name="T5" fmla="*/ 240 h 384"/>
                <a:gd name="T6" fmla="*/ 48 w 432"/>
                <a:gd name="T7" fmla="*/ 336 h 384"/>
                <a:gd name="T8" fmla="*/ 96 w 432"/>
                <a:gd name="T9" fmla="*/ 336 h 384"/>
                <a:gd name="T10" fmla="*/ 240 w 432"/>
                <a:gd name="T11" fmla="*/ 384 h 384"/>
                <a:gd name="T12" fmla="*/ 336 w 432"/>
                <a:gd name="T13" fmla="*/ 384 h 384"/>
                <a:gd name="T14" fmla="*/ 432 w 432"/>
                <a:gd name="T15" fmla="*/ 288 h 384"/>
                <a:gd name="T16" fmla="*/ 384 w 432"/>
                <a:gd name="T17" fmla="*/ 240 h 384"/>
                <a:gd name="T18" fmla="*/ 432 w 432"/>
                <a:gd name="T19" fmla="*/ 144 h 384"/>
                <a:gd name="T20" fmla="*/ 384 w 432"/>
                <a:gd name="T21" fmla="*/ 48 h 384"/>
                <a:gd name="T22" fmla="*/ 336 w 432"/>
                <a:gd name="T23" fmla="*/ 0 h 384"/>
                <a:gd name="T24" fmla="*/ 288 w 432"/>
                <a:gd name="T25" fmla="*/ 0 h 384"/>
                <a:gd name="T26" fmla="*/ 192 w 432"/>
                <a:gd name="T27" fmla="*/ 0 h 384"/>
                <a:gd name="T28" fmla="*/ 144 w 432"/>
                <a:gd name="T29" fmla="*/ 48 h 384"/>
                <a:gd name="T30" fmla="*/ 144 w 432"/>
                <a:gd name="T31" fmla="*/ 96 h 384"/>
                <a:gd name="T32" fmla="*/ 96 w 432"/>
                <a:gd name="T33" fmla="*/ 48 h 384"/>
                <a:gd name="T34" fmla="*/ 48 w 432"/>
                <a:gd name="T35" fmla="*/ 48 h 384"/>
                <a:gd name="T36" fmla="*/ 48 w 432"/>
                <a:gd name="T37" fmla="*/ 96 h 384"/>
                <a:gd name="T38" fmla="*/ 0 w 432"/>
                <a:gd name="T39" fmla="*/ 96 h 384"/>
                <a:gd name="T40" fmla="*/ 0 w 432"/>
                <a:gd name="T41" fmla="*/ 144 h 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2"/>
                <a:gd name="T64" fmla="*/ 0 h 384"/>
                <a:gd name="T65" fmla="*/ 432 w 432"/>
                <a:gd name="T66" fmla="*/ 384 h 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2" h="384">
                  <a:moveTo>
                    <a:pt x="0" y="144"/>
                  </a:moveTo>
                  <a:lnTo>
                    <a:pt x="0" y="192"/>
                  </a:lnTo>
                  <a:lnTo>
                    <a:pt x="48" y="240"/>
                  </a:lnTo>
                  <a:lnTo>
                    <a:pt x="48" y="336"/>
                  </a:lnTo>
                  <a:lnTo>
                    <a:pt x="96" y="336"/>
                  </a:lnTo>
                  <a:lnTo>
                    <a:pt x="240" y="384"/>
                  </a:lnTo>
                  <a:lnTo>
                    <a:pt x="336" y="384"/>
                  </a:lnTo>
                  <a:lnTo>
                    <a:pt x="432" y="288"/>
                  </a:lnTo>
                  <a:lnTo>
                    <a:pt x="384" y="240"/>
                  </a:lnTo>
                  <a:lnTo>
                    <a:pt x="432" y="144"/>
                  </a:lnTo>
                  <a:lnTo>
                    <a:pt x="384" y="48"/>
                  </a:lnTo>
                  <a:lnTo>
                    <a:pt x="336" y="0"/>
                  </a:lnTo>
                  <a:lnTo>
                    <a:pt x="288" y="0"/>
                  </a:lnTo>
                  <a:lnTo>
                    <a:pt x="192" y="0"/>
                  </a:lnTo>
                  <a:lnTo>
                    <a:pt x="144" y="48"/>
                  </a:lnTo>
                  <a:lnTo>
                    <a:pt x="144" y="96"/>
                  </a:lnTo>
                  <a:lnTo>
                    <a:pt x="96" y="48"/>
                  </a:lnTo>
                  <a:lnTo>
                    <a:pt x="48" y="48"/>
                  </a:lnTo>
                  <a:lnTo>
                    <a:pt x="48" y="96"/>
                  </a:lnTo>
                  <a:lnTo>
                    <a:pt x="0" y="96"/>
                  </a:lnTo>
                  <a:lnTo>
                    <a:pt x="0" y="144"/>
                  </a:lnTo>
                  <a:close/>
                </a:path>
              </a:pathLst>
            </a:custGeom>
            <a:solidFill>
              <a:schemeClr val="bg1"/>
            </a:solidFill>
            <a:ln w="9525">
              <a:solidFill>
                <a:schemeClr val="tx1"/>
              </a:solidFill>
              <a:round/>
              <a:headEnd/>
              <a:tailEnd/>
            </a:ln>
          </p:spPr>
          <p:txBody>
            <a:bodyPr/>
            <a:lstStyle/>
            <a:p>
              <a:endParaRPr lang="en-US"/>
            </a:p>
          </p:txBody>
        </p:sp>
        <p:sp>
          <p:nvSpPr>
            <p:cNvPr id="7335" name="Oval 7"/>
            <p:cNvSpPr>
              <a:spLocks noChangeArrowheads="1"/>
            </p:cNvSpPr>
            <p:nvPr/>
          </p:nvSpPr>
          <p:spPr bwMode="auto">
            <a:xfrm>
              <a:off x="1296" y="1776"/>
              <a:ext cx="48" cy="96"/>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4" name="Group 8"/>
          <p:cNvGrpSpPr>
            <a:grpSpLocks/>
          </p:cNvGrpSpPr>
          <p:nvPr/>
        </p:nvGrpSpPr>
        <p:grpSpPr bwMode="auto">
          <a:xfrm>
            <a:off x="1616075" y="2535238"/>
            <a:ext cx="685800" cy="609600"/>
            <a:chOff x="1104" y="1632"/>
            <a:chExt cx="432" cy="384"/>
          </a:xfrm>
        </p:grpSpPr>
        <p:sp>
          <p:nvSpPr>
            <p:cNvPr id="7332" name="Freeform 9"/>
            <p:cNvSpPr>
              <a:spLocks/>
            </p:cNvSpPr>
            <p:nvPr/>
          </p:nvSpPr>
          <p:spPr bwMode="auto">
            <a:xfrm>
              <a:off x="1104" y="1632"/>
              <a:ext cx="432" cy="384"/>
            </a:xfrm>
            <a:custGeom>
              <a:avLst/>
              <a:gdLst>
                <a:gd name="T0" fmla="*/ 0 w 432"/>
                <a:gd name="T1" fmla="*/ 144 h 384"/>
                <a:gd name="T2" fmla="*/ 0 w 432"/>
                <a:gd name="T3" fmla="*/ 192 h 384"/>
                <a:gd name="T4" fmla="*/ 48 w 432"/>
                <a:gd name="T5" fmla="*/ 240 h 384"/>
                <a:gd name="T6" fmla="*/ 48 w 432"/>
                <a:gd name="T7" fmla="*/ 336 h 384"/>
                <a:gd name="T8" fmla="*/ 96 w 432"/>
                <a:gd name="T9" fmla="*/ 336 h 384"/>
                <a:gd name="T10" fmla="*/ 240 w 432"/>
                <a:gd name="T11" fmla="*/ 384 h 384"/>
                <a:gd name="T12" fmla="*/ 336 w 432"/>
                <a:gd name="T13" fmla="*/ 384 h 384"/>
                <a:gd name="T14" fmla="*/ 432 w 432"/>
                <a:gd name="T15" fmla="*/ 288 h 384"/>
                <a:gd name="T16" fmla="*/ 384 w 432"/>
                <a:gd name="T17" fmla="*/ 240 h 384"/>
                <a:gd name="T18" fmla="*/ 432 w 432"/>
                <a:gd name="T19" fmla="*/ 144 h 384"/>
                <a:gd name="T20" fmla="*/ 384 w 432"/>
                <a:gd name="T21" fmla="*/ 48 h 384"/>
                <a:gd name="T22" fmla="*/ 336 w 432"/>
                <a:gd name="T23" fmla="*/ 0 h 384"/>
                <a:gd name="T24" fmla="*/ 288 w 432"/>
                <a:gd name="T25" fmla="*/ 0 h 384"/>
                <a:gd name="T26" fmla="*/ 192 w 432"/>
                <a:gd name="T27" fmla="*/ 0 h 384"/>
                <a:gd name="T28" fmla="*/ 144 w 432"/>
                <a:gd name="T29" fmla="*/ 48 h 384"/>
                <a:gd name="T30" fmla="*/ 144 w 432"/>
                <a:gd name="T31" fmla="*/ 96 h 384"/>
                <a:gd name="T32" fmla="*/ 96 w 432"/>
                <a:gd name="T33" fmla="*/ 48 h 384"/>
                <a:gd name="T34" fmla="*/ 48 w 432"/>
                <a:gd name="T35" fmla="*/ 48 h 384"/>
                <a:gd name="T36" fmla="*/ 48 w 432"/>
                <a:gd name="T37" fmla="*/ 96 h 384"/>
                <a:gd name="T38" fmla="*/ 0 w 432"/>
                <a:gd name="T39" fmla="*/ 96 h 384"/>
                <a:gd name="T40" fmla="*/ 0 w 432"/>
                <a:gd name="T41" fmla="*/ 144 h 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2"/>
                <a:gd name="T64" fmla="*/ 0 h 384"/>
                <a:gd name="T65" fmla="*/ 432 w 432"/>
                <a:gd name="T66" fmla="*/ 384 h 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2" h="384">
                  <a:moveTo>
                    <a:pt x="0" y="144"/>
                  </a:moveTo>
                  <a:lnTo>
                    <a:pt x="0" y="192"/>
                  </a:lnTo>
                  <a:lnTo>
                    <a:pt x="48" y="240"/>
                  </a:lnTo>
                  <a:lnTo>
                    <a:pt x="48" y="336"/>
                  </a:lnTo>
                  <a:lnTo>
                    <a:pt x="96" y="336"/>
                  </a:lnTo>
                  <a:lnTo>
                    <a:pt x="240" y="384"/>
                  </a:lnTo>
                  <a:lnTo>
                    <a:pt x="336" y="384"/>
                  </a:lnTo>
                  <a:lnTo>
                    <a:pt x="432" y="288"/>
                  </a:lnTo>
                  <a:lnTo>
                    <a:pt x="384" y="240"/>
                  </a:lnTo>
                  <a:lnTo>
                    <a:pt x="432" y="144"/>
                  </a:lnTo>
                  <a:lnTo>
                    <a:pt x="384" y="48"/>
                  </a:lnTo>
                  <a:lnTo>
                    <a:pt x="336" y="0"/>
                  </a:lnTo>
                  <a:lnTo>
                    <a:pt x="288" y="0"/>
                  </a:lnTo>
                  <a:lnTo>
                    <a:pt x="192" y="0"/>
                  </a:lnTo>
                  <a:lnTo>
                    <a:pt x="144" y="48"/>
                  </a:lnTo>
                  <a:lnTo>
                    <a:pt x="144" y="96"/>
                  </a:lnTo>
                  <a:lnTo>
                    <a:pt x="96" y="48"/>
                  </a:lnTo>
                  <a:lnTo>
                    <a:pt x="48" y="48"/>
                  </a:lnTo>
                  <a:lnTo>
                    <a:pt x="48" y="96"/>
                  </a:lnTo>
                  <a:lnTo>
                    <a:pt x="0" y="96"/>
                  </a:lnTo>
                  <a:lnTo>
                    <a:pt x="0" y="144"/>
                  </a:lnTo>
                  <a:close/>
                </a:path>
              </a:pathLst>
            </a:custGeom>
            <a:solidFill>
              <a:schemeClr val="bg1"/>
            </a:solidFill>
            <a:ln w="9525">
              <a:solidFill>
                <a:schemeClr val="tx1"/>
              </a:solidFill>
              <a:round/>
              <a:headEnd/>
              <a:tailEnd/>
            </a:ln>
          </p:spPr>
          <p:txBody>
            <a:bodyPr/>
            <a:lstStyle/>
            <a:p>
              <a:endParaRPr lang="en-US"/>
            </a:p>
          </p:txBody>
        </p:sp>
        <p:sp>
          <p:nvSpPr>
            <p:cNvPr id="7333" name="Oval 10"/>
            <p:cNvSpPr>
              <a:spLocks noChangeArrowheads="1"/>
            </p:cNvSpPr>
            <p:nvPr/>
          </p:nvSpPr>
          <p:spPr bwMode="auto">
            <a:xfrm>
              <a:off x="1296" y="1776"/>
              <a:ext cx="48" cy="96"/>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5" name="Group 11"/>
          <p:cNvGrpSpPr>
            <a:grpSpLocks/>
          </p:cNvGrpSpPr>
          <p:nvPr/>
        </p:nvGrpSpPr>
        <p:grpSpPr bwMode="auto">
          <a:xfrm>
            <a:off x="701675" y="1773238"/>
            <a:ext cx="685800" cy="609600"/>
            <a:chOff x="1104" y="1632"/>
            <a:chExt cx="432" cy="384"/>
          </a:xfrm>
        </p:grpSpPr>
        <p:sp>
          <p:nvSpPr>
            <p:cNvPr id="7330" name="Freeform 12"/>
            <p:cNvSpPr>
              <a:spLocks/>
            </p:cNvSpPr>
            <p:nvPr/>
          </p:nvSpPr>
          <p:spPr bwMode="auto">
            <a:xfrm>
              <a:off x="1104" y="1632"/>
              <a:ext cx="432" cy="384"/>
            </a:xfrm>
            <a:custGeom>
              <a:avLst/>
              <a:gdLst>
                <a:gd name="T0" fmla="*/ 0 w 432"/>
                <a:gd name="T1" fmla="*/ 144 h 384"/>
                <a:gd name="T2" fmla="*/ 0 w 432"/>
                <a:gd name="T3" fmla="*/ 192 h 384"/>
                <a:gd name="T4" fmla="*/ 48 w 432"/>
                <a:gd name="T5" fmla="*/ 240 h 384"/>
                <a:gd name="T6" fmla="*/ 48 w 432"/>
                <a:gd name="T7" fmla="*/ 336 h 384"/>
                <a:gd name="T8" fmla="*/ 96 w 432"/>
                <a:gd name="T9" fmla="*/ 336 h 384"/>
                <a:gd name="T10" fmla="*/ 240 w 432"/>
                <a:gd name="T11" fmla="*/ 384 h 384"/>
                <a:gd name="T12" fmla="*/ 336 w 432"/>
                <a:gd name="T13" fmla="*/ 384 h 384"/>
                <a:gd name="T14" fmla="*/ 432 w 432"/>
                <a:gd name="T15" fmla="*/ 288 h 384"/>
                <a:gd name="T16" fmla="*/ 384 w 432"/>
                <a:gd name="T17" fmla="*/ 240 h 384"/>
                <a:gd name="T18" fmla="*/ 432 w 432"/>
                <a:gd name="T19" fmla="*/ 144 h 384"/>
                <a:gd name="T20" fmla="*/ 384 w 432"/>
                <a:gd name="T21" fmla="*/ 48 h 384"/>
                <a:gd name="T22" fmla="*/ 336 w 432"/>
                <a:gd name="T23" fmla="*/ 0 h 384"/>
                <a:gd name="T24" fmla="*/ 288 w 432"/>
                <a:gd name="T25" fmla="*/ 0 h 384"/>
                <a:gd name="T26" fmla="*/ 192 w 432"/>
                <a:gd name="T27" fmla="*/ 0 h 384"/>
                <a:gd name="T28" fmla="*/ 144 w 432"/>
                <a:gd name="T29" fmla="*/ 48 h 384"/>
                <a:gd name="T30" fmla="*/ 144 w 432"/>
                <a:gd name="T31" fmla="*/ 96 h 384"/>
                <a:gd name="T32" fmla="*/ 96 w 432"/>
                <a:gd name="T33" fmla="*/ 48 h 384"/>
                <a:gd name="T34" fmla="*/ 48 w 432"/>
                <a:gd name="T35" fmla="*/ 48 h 384"/>
                <a:gd name="T36" fmla="*/ 48 w 432"/>
                <a:gd name="T37" fmla="*/ 96 h 384"/>
                <a:gd name="T38" fmla="*/ 0 w 432"/>
                <a:gd name="T39" fmla="*/ 96 h 384"/>
                <a:gd name="T40" fmla="*/ 0 w 432"/>
                <a:gd name="T41" fmla="*/ 144 h 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2"/>
                <a:gd name="T64" fmla="*/ 0 h 384"/>
                <a:gd name="T65" fmla="*/ 432 w 432"/>
                <a:gd name="T66" fmla="*/ 384 h 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2" h="384">
                  <a:moveTo>
                    <a:pt x="0" y="144"/>
                  </a:moveTo>
                  <a:lnTo>
                    <a:pt x="0" y="192"/>
                  </a:lnTo>
                  <a:lnTo>
                    <a:pt x="48" y="240"/>
                  </a:lnTo>
                  <a:lnTo>
                    <a:pt x="48" y="336"/>
                  </a:lnTo>
                  <a:lnTo>
                    <a:pt x="96" y="336"/>
                  </a:lnTo>
                  <a:lnTo>
                    <a:pt x="240" y="384"/>
                  </a:lnTo>
                  <a:lnTo>
                    <a:pt x="336" y="384"/>
                  </a:lnTo>
                  <a:lnTo>
                    <a:pt x="432" y="288"/>
                  </a:lnTo>
                  <a:lnTo>
                    <a:pt x="384" y="240"/>
                  </a:lnTo>
                  <a:lnTo>
                    <a:pt x="432" y="144"/>
                  </a:lnTo>
                  <a:lnTo>
                    <a:pt x="384" y="48"/>
                  </a:lnTo>
                  <a:lnTo>
                    <a:pt x="336" y="0"/>
                  </a:lnTo>
                  <a:lnTo>
                    <a:pt x="288" y="0"/>
                  </a:lnTo>
                  <a:lnTo>
                    <a:pt x="192" y="0"/>
                  </a:lnTo>
                  <a:lnTo>
                    <a:pt x="144" y="48"/>
                  </a:lnTo>
                  <a:lnTo>
                    <a:pt x="144" y="96"/>
                  </a:lnTo>
                  <a:lnTo>
                    <a:pt x="96" y="48"/>
                  </a:lnTo>
                  <a:lnTo>
                    <a:pt x="48" y="48"/>
                  </a:lnTo>
                  <a:lnTo>
                    <a:pt x="48" y="96"/>
                  </a:lnTo>
                  <a:lnTo>
                    <a:pt x="0" y="96"/>
                  </a:lnTo>
                  <a:lnTo>
                    <a:pt x="0" y="144"/>
                  </a:lnTo>
                  <a:close/>
                </a:path>
              </a:pathLst>
            </a:custGeom>
            <a:solidFill>
              <a:schemeClr val="bg1"/>
            </a:solidFill>
            <a:ln w="9525">
              <a:solidFill>
                <a:schemeClr val="tx1"/>
              </a:solidFill>
              <a:round/>
              <a:headEnd/>
              <a:tailEnd/>
            </a:ln>
          </p:spPr>
          <p:txBody>
            <a:bodyPr/>
            <a:lstStyle/>
            <a:p>
              <a:endParaRPr lang="en-US"/>
            </a:p>
          </p:txBody>
        </p:sp>
        <p:sp>
          <p:nvSpPr>
            <p:cNvPr id="7331" name="Oval 13"/>
            <p:cNvSpPr>
              <a:spLocks noChangeArrowheads="1"/>
            </p:cNvSpPr>
            <p:nvPr/>
          </p:nvSpPr>
          <p:spPr bwMode="auto">
            <a:xfrm>
              <a:off x="1296" y="1776"/>
              <a:ext cx="48" cy="96"/>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6" name="Group 14"/>
          <p:cNvGrpSpPr>
            <a:grpSpLocks/>
          </p:cNvGrpSpPr>
          <p:nvPr/>
        </p:nvGrpSpPr>
        <p:grpSpPr bwMode="auto">
          <a:xfrm>
            <a:off x="768350" y="2459038"/>
            <a:ext cx="771525" cy="152400"/>
            <a:chOff x="522" y="1296"/>
            <a:chExt cx="678" cy="144"/>
          </a:xfrm>
        </p:grpSpPr>
        <p:sp>
          <p:nvSpPr>
            <p:cNvPr id="7328" name="Oval 15"/>
            <p:cNvSpPr>
              <a:spLocks noChangeArrowheads="1"/>
            </p:cNvSpPr>
            <p:nvPr/>
          </p:nvSpPr>
          <p:spPr bwMode="auto">
            <a:xfrm>
              <a:off x="912" y="1296"/>
              <a:ext cx="288"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29" name="Freeform 16"/>
            <p:cNvSpPr>
              <a:spLocks/>
            </p:cNvSpPr>
            <p:nvPr/>
          </p:nvSpPr>
          <p:spPr bwMode="auto">
            <a:xfrm>
              <a:off x="522" y="1351"/>
              <a:ext cx="390" cy="71"/>
            </a:xfrm>
            <a:custGeom>
              <a:avLst/>
              <a:gdLst>
                <a:gd name="T0" fmla="*/ 390 w 390"/>
                <a:gd name="T1" fmla="*/ 17 h 71"/>
                <a:gd name="T2" fmla="*/ 252 w 390"/>
                <a:gd name="T3" fmla="*/ 29 h 71"/>
                <a:gd name="T4" fmla="*/ 240 w 390"/>
                <a:gd name="T5" fmla="*/ 47 h 71"/>
                <a:gd name="T6" fmla="*/ 204 w 390"/>
                <a:gd name="T7" fmla="*/ 71 h 71"/>
                <a:gd name="T8" fmla="*/ 168 w 390"/>
                <a:gd name="T9" fmla="*/ 29 h 71"/>
                <a:gd name="T10" fmla="*/ 132 w 390"/>
                <a:gd name="T11" fmla="*/ 17 h 71"/>
                <a:gd name="T12" fmla="*/ 54 w 390"/>
                <a:gd name="T13" fmla="*/ 41 h 71"/>
                <a:gd name="T14" fmla="*/ 0 w 390"/>
                <a:gd name="T15" fmla="*/ 71 h 71"/>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71"/>
                <a:gd name="T26" fmla="*/ 390 w 390"/>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71">
                  <a:moveTo>
                    <a:pt x="390" y="17"/>
                  </a:moveTo>
                  <a:cubicBezTo>
                    <a:pt x="344" y="19"/>
                    <a:pt x="288" y="0"/>
                    <a:pt x="252" y="29"/>
                  </a:cubicBezTo>
                  <a:cubicBezTo>
                    <a:pt x="246" y="34"/>
                    <a:pt x="245" y="42"/>
                    <a:pt x="240" y="47"/>
                  </a:cubicBezTo>
                  <a:cubicBezTo>
                    <a:pt x="229" y="56"/>
                    <a:pt x="204" y="71"/>
                    <a:pt x="204" y="71"/>
                  </a:cubicBezTo>
                  <a:cubicBezTo>
                    <a:pt x="167" y="59"/>
                    <a:pt x="194" y="45"/>
                    <a:pt x="168" y="29"/>
                  </a:cubicBezTo>
                  <a:cubicBezTo>
                    <a:pt x="157" y="22"/>
                    <a:pt x="132" y="17"/>
                    <a:pt x="132" y="17"/>
                  </a:cubicBezTo>
                  <a:cubicBezTo>
                    <a:pt x="97" y="22"/>
                    <a:pt x="82" y="23"/>
                    <a:pt x="54" y="41"/>
                  </a:cubicBezTo>
                  <a:cubicBezTo>
                    <a:pt x="46" y="66"/>
                    <a:pt x="27" y="71"/>
                    <a:pt x="0" y="71"/>
                  </a:cubicBezTo>
                </a:path>
              </a:pathLst>
            </a:custGeom>
            <a:noFill/>
            <a:ln w="9525">
              <a:solidFill>
                <a:schemeClr val="tx1"/>
              </a:solidFill>
              <a:round/>
              <a:headEnd/>
              <a:tailEnd/>
            </a:ln>
          </p:spPr>
          <p:txBody>
            <a:bodyPr/>
            <a:lstStyle/>
            <a:p>
              <a:endParaRPr lang="en-US"/>
            </a:p>
          </p:txBody>
        </p:sp>
      </p:grpSp>
      <p:grpSp>
        <p:nvGrpSpPr>
          <p:cNvPr id="7" name="Group 17"/>
          <p:cNvGrpSpPr>
            <a:grpSpLocks/>
          </p:cNvGrpSpPr>
          <p:nvPr/>
        </p:nvGrpSpPr>
        <p:grpSpPr bwMode="auto">
          <a:xfrm rot="-1246948">
            <a:off x="1073150" y="2840038"/>
            <a:ext cx="771525" cy="152400"/>
            <a:chOff x="522" y="1296"/>
            <a:chExt cx="678" cy="144"/>
          </a:xfrm>
        </p:grpSpPr>
        <p:sp>
          <p:nvSpPr>
            <p:cNvPr id="7326" name="Oval 18"/>
            <p:cNvSpPr>
              <a:spLocks noChangeArrowheads="1"/>
            </p:cNvSpPr>
            <p:nvPr/>
          </p:nvSpPr>
          <p:spPr bwMode="auto">
            <a:xfrm>
              <a:off x="912" y="1296"/>
              <a:ext cx="288"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27" name="Freeform 19"/>
            <p:cNvSpPr>
              <a:spLocks/>
            </p:cNvSpPr>
            <p:nvPr/>
          </p:nvSpPr>
          <p:spPr bwMode="auto">
            <a:xfrm>
              <a:off x="522" y="1351"/>
              <a:ext cx="390" cy="71"/>
            </a:xfrm>
            <a:custGeom>
              <a:avLst/>
              <a:gdLst>
                <a:gd name="T0" fmla="*/ 390 w 390"/>
                <a:gd name="T1" fmla="*/ 17 h 71"/>
                <a:gd name="T2" fmla="*/ 252 w 390"/>
                <a:gd name="T3" fmla="*/ 29 h 71"/>
                <a:gd name="T4" fmla="*/ 240 w 390"/>
                <a:gd name="T5" fmla="*/ 47 h 71"/>
                <a:gd name="T6" fmla="*/ 204 w 390"/>
                <a:gd name="T7" fmla="*/ 71 h 71"/>
                <a:gd name="T8" fmla="*/ 168 w 390"/>
                <a:gd name="T9" fmla="*/ 29 h 71"/>
                <a:gd name="T10" fmla="*/ 132 w 390"/>
                <a:gd name="T11" fmla="*/ 17 h 71"/>
                <a:gd name="T12" fmla="*/ 54 w 390"/>
                <a:gd name="T13" fmla="*/ 41 h 71"/>
                <a:gd name="T14" fmla="*/ 0 w 390"/>
                <a:gd name="T15" fmla="*/ 71 h 71"/>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71"/>
                <a:gd name="T26" fmla="*/ 390 w 390"/>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71">
                  <a:moveTo>
                    <a:pt x="390" y="17"/>
                  </a:moveTo>
                  <a:cubicBezTo>
                    <a:pt x="344" y="19"/>
                    <a:pt x="288" y="0"/>
                    <a:pt x="252" y="29"/>
                  </a:cubicBezTo>
                  <a:cubicBezTo>
                    <a:pt x="246" y="34"/>
                    <a:pt x="245" y="42"/>
                    <a:pt x="240" y="47"/>
                  </a:cubicBezTo>
                  <a:cubicBezTo>
                    <a:pt x="229" y="56"/>
                    <a:pt x="204" y="71"/>
                    <a:pt x="204" y="71"/>
                  </a:cubicBezTo>
                  <a:cubicBezTo>
                    <a:pt x="167" y="59"/>
                    <a:pt x="194" y="45"/>
                    <a:pt x="168" y="29"/>
                  </a:cubicBezTo>
                  <a:cubicBezTo>
                    <a:pt x="157" y="22"/>
                    <a:pt x="132" y="17"/>
                    <a:pt x="132" y="17"/>
                  </a:cubicBezTo>
                  <a:cubicBezTo>
                    <a:pt x="97" y="22"/>
                    <a:pt x="82" y="23"/>
                    <a:pt x="54" y="41"/>
                  </a:cubicBezTo>
                  <a:cubicBezTo>
                    <a:pt x="46" y="66"/>
                    <a:pt x="27" y="71"/>
                    <a:pt x="0" y="71"/>
                  </a:cubicBezTo>
                </a:path>
              </a:pathLst>
            </a:custGeom>
            <a:noFill/>
            <a:ln w="9525">
              <a:solidFill>
                <a:schemeClr val="tx1"/>
              </a:solidFill>
              <a:round/>
              <a:headEnd/>
              <a:tailEnd/>
            </a:ln>
          </p:spPr>
          <p:txBody>
            <a:bodyPr/>
            <a:lstStyle/>
            <a:p>
              <a:endParaRPr lang="en-US"/>
            </a:p>
          </p:txBody>
        </p:sp>
      </p:grpSp>
      <p:grpSp>
        <p:nvGrpSpPr>
          <p:cNvPr id="8" name="Group 20"/>
          <p:cNvGrpSpPr>
            <a:grpSpLocks/>
          </p:cNvGrpSpPr>
          <p:nvPr/>
        </p:nvGrpSpPr>
        <p:grpSpPr bwMode="auto">
          <a:xfrm rot="-8061920">
            <a:off x="1154112" y="2159001"/>
            <a:ext cx="771525" cy="152400"/>
            <a:chOff x="522" y="1296"/>
            <a:chExt cx="678" cy="144"/>
          </a:xfrm>
        </p:grpSpPr>
        <p:sp>
          <p:nvSpPr>
            <p:cNvPr id="7324" name="Oval 21"/>
            <p:cNvSpPr>
              <a:spLocks noChangeArrowheads="1"/>
            </p:cNvSpPr>
            <p:nvPr/>
          </p:nvSpPr>
          <p:spPr bwMode="auto">
            <a:xfrm>
              <a:off x="912" y="1296"/>
              <a:ext cx="288"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25" name="Freeform 22"/>
            <p:cNvSpPr>
              <a:spLocks/>
            </p:cNvSpPr>
            <p:nvPr/>
          </p:nvSpPr>
          <p:spPr bwMode="auto">
            <a:xfrm>
              <a:off x="522" y="1351"/>
              <a:ext cx="390" cy="71"/>
            </a:xfrm>
            <a:custGeom>
              <a:avLst/>
              <a:gdLst>
                <a:gd name="T0" fmla="*/ 390 w 390"/>
                <a:gd name="T1" fmla="*/ 17 h 71"/>
                <a:gd name="T2" fmla="*/ 252 w 390"/>
                <a:gd name="T3" fmla="*/ 29 h 71"/>
                <a:gd name="T4" fmla="*/ 240 w 390"/>
                <a:gd name="T5" fmla="*/ 47 h 71"/>
                <a:gd name="T6" fmla="*/ 204 w 390"/>
                <a:gd name="T7" fmla="*/ 71 h 71"/>
                <a:gd name="T8" fmla="*/ 168 w 390"/>
                <a:gd name="T9" fmla="*/ 29 h 71"/>
                <a:gd name="T10" fmla="*/ 132 w 390"/>
                <a:gd name="T11" fmla="*/ 17 h 71"/>
                <a:gd name="T12" fmla="*/ 54 w 390"/>
                <a:gd name="T13" fmla="*/ 41 h 71"/>
                <a:gd name="T14" fmla="*/ 0 w 390"/>
                <a:gd name="T15" fmla="*/ 71 h 71"/>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71"/>
                <a:gd name="T26" fmla="*/ 390 w 390"/>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71">
                  <a:moveTo>
                    <a:pt x="390" y="17"/>
                  </a:moveTo>
                  <a:cubicBezTo>
                    <a:pt x="344" y="19"/>
                    <a:pt x="288" y="0"/>
                    <a:pt x="252" y="29"/>
                  </a:cubicBezTo>
                  <a:cubicBezTo>
                    <a:pt x="246" y="34"/>
                    <a:pt x="245" y="42"/>
                    <a:pt x="240" y="47"/>
                  </a:cubicBezTo>
                  <a:cubicBezTo>
                    <a:pt x="229" y="56"/>
                    <a:pt x="204" y="71"/>
                    <a:pt x="204" y="71"/>
                  </a:cubicBezTo>
                  <a:cubicBezTo>
                    <a:pt x="167" y="59"/>
                    <a:pt x="194" y="45"/>
                    <a:pt x="168" y="29"/>
                  </a:cubicBezTo>
                  <a:cubicBezTo>
                    <a:pt x="157" y="22"/>
                    <a:pt x="132" y="17"/>
                    <a:pt x="132" y="17"/>
                  </a:cubicBezTo>
                  <a:cubicBezTo>
                    <a:pt x="97" y="22"/>
                    <a:pt x="82" y="23"/>
                    <a:pt x="54" y="41"/>
                  </a:cubicBezTo>
                  <a:cubicBezTo>
                    <a:pt x="46" y="66"/>
                    <a:pt x="27" y="71"/>
                    <a:pt x="0" y="71"/>
                  </a:cubicBezTo>
                </a:path>
              </a:pathLst>
            </a:custGeom>
            <a:noFill/>
            <a:ln w="9525">
              <a:solidFill>
                <a:schemeClr val="tx1"/>
              </a:solidFill>
              <a:round/>
              <a:headEnd/>
              <a:tailEnd/>
            </a:ln>
          </p:spPr>
          <p:txBody>
            <a:bodyPr/>
            <a:lstStyle/>
            <a:p>
              <a:endParaRPr lang="en-US"/>
            </a:p>
          </p:txBody>
        </p:sp>
      </p:grpSp>
      <p:grpSp>
        <p:nvGrpSpPr>
          <p:cNvPr id="9" name="Group 23"/>
          <p:cNvGrpSpPr>
            <a:grpSpLocks/>
          </p:cNvGrpSpPr>
          <p:nvPr/>
        </p:nvGrpSpPr>
        <p:grpSpPr bwMode="auto">
          <a:xfrm rot="-8061920">
            <a:off x="1763712" y="2311401"/>
            <a:ext cx="771525" cy="152400"/>
            <a:chOff x="522" y="1296"/>
            <a:chExt cx="678" cy="144"/>
          </a:xfrm>
        </p:grpSpPr>
        <p:sp>
          <p:nvSpPr>
            <p:cNvPr id="7322" name="Oval 24"/>
            <p:cNvSpPr>
              <a:spLocks noChangeArrowheads="1"/>
            </p:cNvSpPr>
            <p:nvPr/>
          </p:nvSpPr>
          <p:spPr bwMode="auto">
            <a:xfrm>
              <a:off x="912" y="1296"/>
              <a:ext cx="288"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23" name="Freeform 25"/>
            <p:cNvSpPr>
              <a:spLocks/>
            </p:cNvSpPr>
            <p:nvPr/>
          </p:nvSpPr>
          <p:spPr bwMode="auto">
            <a:xfrm>
              <a:off x="522" y="1351"/>
              <a:ext cx="390" cy="71"/>
            </a:xfrm>
            <a:custGeom>
              <a:avLst/>
              <a:gdLst>
                <a:gd name="T0" fmla="*/ 390 w 390"/>
                <a:gd name="T1" fmla="*/ 17 h 71"/>
                <a:gd name="T2" fmla="*/ 252 w 390"/>
                <a:gd name="T3" fmla="*/ 29 h 71"/>
                <a:gd name="T4" fmla="*/ 240 w 390"/>
                <a:gd name="T5" fmla="*/ 47 h 71"/>
                <a:gd name="T6" fmla="*/ 204 w 390"/>
                <a:gd name="T7" fmla="*/ 71 h 71"/>
                <a:gd name="T8" fmla="*/ 168 w 390"/>
                <a:gd name="T9" fmla="*/ 29 h 71"/>
                <a:gd name="T10" fmla="*/ 132 w 390"/>
                <a:gd name="T11" fmla="*/ 17 h 71"/>
                <a:gd name="T12" fmla="*/ 54 w 390"/>
                <a:gd name="T13" fmla="*/ 41 h 71"/>
                <a:gd name="T14" fmla="*/ 0 w 390"/>
                <a:gd name="T15" fmla="*/ 71 h 71"/>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71"/>
                <a:gd name="T26" fmla="*/ 390 w 390"/>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71">
                  <a:moveTo>
                    <a:pt x="390" y="17"/>
                  </a:moveTo>
                  <a:cubicBezTo>
                    <a:pt x="344" y="19"/>
                    <a:pt x="288" y="0"/>
                    <a:pt x="252" y="29"/>
                  </a:cubicBezTo>
                  <a:cubicBezTo>
                    <a:pt x="246" y="34"/>
                    <a:pt x="245" y="42"/>
                    <a:pt x="240" y="47"/>
                  </a:cubicBezTo>
                  <a:cubicBezTo>
                    <a:pt x="229" y="56"/>
                    <a:pt x="204" y="71"/>
                    <a:pt x="204" y="71"/>
                  </a:cubicBezTo>
                  <a:cubicBezTo>
                    <a:pt x="167" y="59"/>
                    <a:pt x="194" y="45"/>
                    <a:pt x="168" y="29"/>
                  </a:cubicBezTo>
                  <a:cubicBezTo>
                    <a:pt x="157" y="22"/>
                    <a:pt x="132" y="17"/>
                    <a:pt x="132" y="17"/>
                  </a:cubicBezTo>
                  <a:cubicBezTo>
                    <a:pt x="97" y="22"/>
                    <a:pt x="82" y="23"/>
                    <a:pt x="54" y="41"/>
                  </a:cubicBezTo>
                  <a:cubicBezTo>
                    <a:pt x="46" y="66"/>
                    <a:pt x="27" y="71"/>
                    <a:pt x="0" y="71"/>
                  </a:cubicBezTo>
                </a:path>
              </a:pathLst>
            </a:custGeom>
            <a:noFill/>
            <a:ln w="9525">
              <a:solidFill>
                <a:schemeClr val="tx1"/>
              </a:solidFill>
              <a:round/>
              <a:headEnd/>
              <a:tailEnd/>
            </a:ln>
          </p:spPr>
          <p:txBody>
            <a:bodyPr/>
            <a:lstStyle/>
            <a:p>
              <a:endParaRPr lang="en-US"/>
            </a:p>
          </p:txBody>
        </p:sp>
      </p:grpSp>
      <p:grpSp>
        <p:nvGrpSpPr>
          <p:cNvPr id="10" name="Group 26"/>
          <p:cNvGrpSpPr>
            <a:grpSpLocks/>
          </p:cNvGrpSpPr>
          <p:nvPr/>
        </p:nvGrpSpPr>
        <p:grpSpPr bwMode="auto">
          <a:xfrm>
            <a:off x="3048000" y="1752600"/>
            <a:ext cx="990600" cy="2057400"/>
            <a:chOff x="2256" y="1008"/>
            <a:chExt cx="624" cy="1296"/>
          </a:xfrm>
        </p:grpSpPr>
        <p:sp>
          <p:nvSpPr>
            <p:cNvPr id="7318" name="AutoShape 27"/>
            <p:cNvSpPr>
              <a:spLocks noChangeArrowheads="1"/>
            </p:cNvSpPr>
            <p:nvPr/>
          </p:nvSpPr>
          <p:spPr bwMode="auto">
            <a:xfrm>
              <a:off x="2256" y="1728"/>
              <a:ext cx="624"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473 w 21600"/>
                <a:gd name="T13" fmla="*/ 6488 h 21600"/>
                <a:gd name="T14" fmla="*/ 15127 w 21600"/>
                <a:gd name="T15" fmla="*/ 15113 h 21600"/>
              </a:gdLst>
              <a:ahLst/>
              <a:cxnLst>
                <a:cxn ang="T8">
                  <a:pos x="T0" y="T1"/>
                </a:cxn>
                <a:cxn ang="T9">
                  <a:pos x="T2" y="T3"/>
                </a:cxn>
                <a:cxn ang="T10">
                  <a:pos x="T4" y="T5"/>
                </a:cxn>
                <a:cxn ang="T11">
                  <a:pos x="T6" y="T7"/>
                </a:cxn>
              </a:cxnLst>
              <a:rect l="T12" t="T13" r="T14" b="T15"/>
              <a:pathLst>
                <a:path w="21600" h="21600">
                  <a:moveTo>
                    <a:pt x="0" y="0"/>
                  </a:moveTo>
                  <a:lnTo>
                    <a:pt x="9346" y="21600"/>
                  </a:lnTo>
                  <a:lnTo>
                    <a:pt x="12254"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7319" name="Rectangle 28"/>
            <p:cNvSpPr>
              <a:spLocks noChangeArrowheads="1"/>
            </p:cNvSpPr>
            <p:nvPr/>
          </p:nvSpPr>
          <p:spPr bwMode="auto">
            <a:xfrm>
              <a:off x="2256" y="1104"/>
              <a:ext cx="624" cy="624"/>
            </a:xfrm>
            <a:prstGeom prst="rect">
              <a:avLst/>
            </a:prstGeom>
            <a:noFill/>
            <a:ln w="9525">
              <a:solidFill>
                <a:schemeClr val="tx1"/>
              </a:solidFill>
              <a:miter lim="800000"/>
              <a:headEnd/>
              <a:tailEnd/>
            </a:ln>
          </p:spPr>
          <p:txBody>
            <a:bodyPr wrap="none" anchor="ctr"/>
            <a:lstStyle/>
            <a:p>
              <a:endParaRPr lang="en-US"/>
            </a:p>
          </p:txBody>
        </p:sp>
        <p:sp>
          <p:nvSpPr>
            <p:cNvPr id="7320" name="Rectangle 29"/>
            <p:cNvSpPr>
              <a:spLocks noChangeArrowheads="1"/>
            </p:cNvSpPr>
            <p:nvPr/>
          </p:nvSpPr>
          <p:spPr bwMode="auto">
            <a:xfrm>
              <a:off x="2304" y="1680"/>
              <a:ext cx="528" cy="96"/>
            </a:xfrm>
            <a:prstGeom prst="rect">
              <a:avLst/>
            </a:prstGeom>
            <a:solidFill>
              <a:schemeClr val="bg1"/>
            </a:solidFill>
            <a:ln w="9525">
              <a:noFill/>
              <a:miter lim="800000"/>
              <a:headEnd/>
              <a:tailEnd/>
            </a:ln>
          </p:spPr>
          <p:txBody>
            <a:bodyPr wrap="none" anchor="ctr"/>
            <a:lstStyle/>
            <a:p>
              <a:endParaRPr lang="en-US"/>
            </a:p>
          </p:txBody>
        </p:sp>
        <p:sp>
          <p:nvSpPr>
            <p:cNvPr id="7321" name="Oval 30"/>
            <p:cNvSpPr>
              <a:spLocks noChangeArrowheads="1"/>
            </p:cNvSpPr>
            <p:nvPr/>
          </p:nvSpPr>
          <p:spPr bwMode="auto">
            <a:xfrm>
              <a:off x="2256" y="1008"/>
              <a:ext cx="624" cy="144"/>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7179" name="AutoShape 31"/>
          <p:cNvSpPr>
            <a:spLocks noChangeArrowheads="1"/>
          </p:cNvSpPr>
          <p:nvPr/>
        </p:nvSpPr>
        <p:spPr bwMode="auto">
          <a:xfrm>
            <a:off x="1311275" y="630238"/>
            <a:ext cx="2651125" cy="914400"/>
          </a:xfrm>
          <a:prstGeom prst="curvedDownArrow">
            <a:avLst>
              <a:gd name="adj1" fmla="val 19798"/>
              <a:gd name="adj2" fmla="val 112415"/>
              <a:gd name="adj3" fmla="val 47917"/>
            </a:avLst>
          </a:prstGeom>
          <a:solidFill>
            <a:schemeClr val="bg2"/>
          </a:solidFill>
          <a:ln w="9525">
            <a:solidFill>
              <a:schemeClr val="tx1"/>
            </a:solidFill>
            <a:miter lim="800000"/>
            <a:headEnd/>
            <a:tailEnd/>
          </a:ln>
        </p:spPr>
        <p:txBody>
          <a:bodyPr wrap="none" anchor="ctr"/>
          <a:lstStyle/>
          <a:p>
            <a:endParaRPr lang="en-US"/>
          </a:p>
        </p:txBody>
      </p:sp>
      <p:grpSp>
        <p:nvGrpSpPr>
          <p:cNvPr id="11" name="Group 32"/>
          <p:cNvGrpSpPr>
            <a:grpSpLocks/>
          </p:cNvGrpSpPr>
          <p:nvPr/>
        </p:nvGrpSpPr>
        <p:grpSpPr bwMode="auto">
          <a:xfrm>
            <a:off x="3276600" y="2514600"/>
            <a:ext cx="685800" cy="609600"/>
            <a:chOff x="1104" y="1632"/>
            <a:chExt cx="432" cy="384"/>
          </a:xfrm>
        </p:grpSpPr>
        <p:sp>
          <p:nvSpPr>
            <p:cNvPr id="7316" name="Freeform 33"/>
            <p:cNvSpPr>
              <a:spLocks/>
            </p:cNvSpPr>
            <p:nvPr/>
          </p:nvSpPr>
          <p:spPr bwMode="auto">
            <a:xfrm>
              <a:off x="1104" y="1632"/>
              <a:ext cx="432" cy="384"/>
            </a:xfrm>
            <a:custGeom>
              <a:avLst/>
              <a:gdLst>
                <a:gd name="T0" fmla="*/ 0 w 432"/>
                <a:gd name="T1" fmla="*/ 144 h 384"/>
                <a:gd name="T2" fmla="*/ 0 w 432"/>
                <a:gd name="T3" fmla="*/ 192 h 384"/>
                <a:gd name="T4" fmla="*/ 48 w 432"/>
                <a:gd name="T5" fmla="*/ 240 h 384"/>
                <a:gd name="T6" fmla="*/ 48 w 432"/>
                <a:gd name="T7" fmla="*/ 336 h 384"/>
                <a:gd name="T8" fmla="*/ 96 w 432"/>
                <a:gd name="T9" fmla="*/ 336 h 384"/>
                <a:gd name="T10" fmla="*/ 240 w 432"/>
                <a:gd name="T11" fmla="*/ 384 h 384"/>
                <a:gd name="T12" fmla="*/ 336 w 432"/>
                <a:gd name="T13" fmla="*/ 384 h 384"/>
                <a:gd name="T14" fmla="*/ 432 w 432"/>
                <a:gd name="T15" fmla="*/ 288 h 384"/>
                <a:gd name="T16" fmla="*/ 384 w 432"/>
                <a:gd name="T17" fmla="*/ 240 h 384"/>
                <a:gd name="T18" fmla="*/ 432 w 432"/>
                <a:gd name="T19" fmla="*/ 144 h 384"/>
                <a:gd name="T20" fmla="*/ 384 w 432"/>
                <a:gd name="T21" fmla="*/ 48 h 384"/>
                <a:gd name="T22" fmla="*/ 336 w 432"/>
                <a:gd name="T23" fmla="*/ 0 h 384"/>
                <a:gd name="T24" fmla="*/ 288 w 432"/>
                <a:gd name="T25" fmla="*/ 0 h 384"/>
                <a:gd name="T26" fmla="*/ 192 w 432"/>
                <a:gd name="T27" fmla="*/ 0 h 384"/>
                <a:gd name="T28" fmla="*/ 144 w 432"/>
                <a:gd name="T29" fmla="*/ 48 h 384"/>
                <a:gd name="T30" fmla="*/ 144 w 432"/>
                <a:gd name="T31" fmla="*/ 96 h 384"/>
                <a:gd name="T32" fmla="*/ 96 w 432"/>
                <a:gd name="T33" fmla="*/ 48 h 384"/>
                <a:gd name="T34" fmla="*/ 48 w 432"/>
                <a:gd name="T35" fmla="*/ 48 h 384"/>
                <a:gd name="T36" fmla="*/ 48 w 432"/>
                <a:gd name="T37" fmla="*/ 96 h 384"/>
                <a:gd name="T38" fmla="*/ 0 w 432"/>
                <a:gd name="T39" fmla="*/ 96 h 384"/>
                <a:gd name="T40" fmla="*/ 0 w 432"/>
                <a:gd name="T41" fmla="*/ 144 h 3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2"/>
                <a:gd name="T64" fmla="*/ 0 h 384"/>
                <a:gd name="T65" fmla="*/ 432 w 432"/>
                <a:gd name="T66" fmla="*/ 384 h 3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2" h="384">
                  <a:moveTo>
                    <a:pt x="0" y="144"/>
                  </a:moveTo>
                  <a:lnTo>
                    <a:pt x="0" y="192"/>
                  </a:lnTo>
                  <a:lnTo>
                    <a:pt x="48" y="240"/>
                  </a:lnTo>
                  <a:lnTo>
                    <a:pt x="48" y="336"/>
                  </a:lnTo>
                  <a:lnTo>
                    <a:pt x="96" y="336"/>
                  </a:lnTo>
                  <a:lnTo>
                    <a:pt x="240" y="384"/>
                  </a:lnTo>
                  <a:lnTo>
                    <a:pt x="336" y="384"/>
                  </a:lnTo>
                  <a:lnTo>
                    <a:pt x="432" y="288"/>
                  </a:lnTo>
                  <a:lnTo>
                    <a:pt x="384" y="240"/>
                  </a:lnTo>
                  <a:lnTo>
                    <a:pt x="432" y="144"/>
                  </a:lnTo>
                  <a:lnTo>
                    <a:pt x="384" y="48"/>
                  </a:lnTo>
                  <a:lnTo>
                    <a:pt x="336" y="0"/>
                  </a:lnTo>
                  <a:lnTo>
                    <a:pt x="288" y="0"/>
                  </a:lnTo>
                  <a:lnTo>
                    <a:pt x="192" y="0"/>
                  </a:lnTo>
                  <a:lnTo>
                    <a:pt x="144" y="48"/>
                  </a:lnTo>
                  <a:lnTo>
                    <a:pt x="144" y="96"/>
                  </a:lnTo>
                  <a:lnTo>
                    <a:pt x="96" y="48"/>
                  </a:lnTo>
                  <a:lnTo>
                    <a:pt x="48" y="48"/>
                  </a:lnTo>
                  <a:lnTo>
                    <a:pt x="48" y="96"/>
                  </a:lnTo>
                  <a:lnTo>
                    <a:pt x="0" y="96"/>
                  </a:lnTo>
                  <a:lnTo>
                    <a:pt x="0" y="144"/>
                  </a:lnTo>
                  <a:close/>
                </a:path>
              </a:pathLst>
            </a:custGeom>
            <a:solidFill>
              <a:schemeClr val="bg1"/>
            </a:solidFill>
            <a:ln w="9525">
              <a:solidFill>
                <a:schemeClr val="tx1"/>
              </a:solidFill>
              <a:round/>
              <a:headEnd/>
              <a:tailEnd/>
            </a:ln>
          </p:spPr>
          <p:txBody>
            <a:bodyPr/>
            <a:lstStyle/>
            <a:p>
              <a:endParaRPr lang="en-US"/>
            </a:p>
          </p:txBody>
        </p:sp>
        <p:sp>
          <p:nvSpPr>
            <p:cNvPr id="7317" name="Oval 34"/>
            <p:cNvSpPr>
              <a:spLocks noChangeArrowheads="1"/>
            </p:cNvSpPr>
            <p:nvPr/>
          </p:nvSpPr>
          <p:spPr bwMode="auto">
            <a:xfrm>
              <a:off x="1296" y="1776"/>
              <a:ext cx="48" cy="96"/>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12" name="Group 35"/>
          <p:cNvGrpSpPr>
            <a:grpSpLocks/>
          </p:cNvGrpSpPr>
          <p:nvPr/>
        </p:nvGrpSpPr>
        <p:grpSpPr bwMode="auto">
          <a:xfrm rot="3137401">
            <a:off x="3043237" y="2976563"/>
            <a:ext cx="771525" cy="152400"/>
            <a:chOff x="522" y="1296"/>
            <a:chExt cx="678" cy="144"/>
          </a:xfrm>
        </p:grpSpPr>
        <p:sp>
          <p:nvSpPr>
            <p:cNvPr id="7314" name="Oval 36"/>
            <p:cNvSpPr>
              <a:spLocks noChangeArrowheads="1"/>
            </p:cNvSpPr>
            <p:nvPr/>
          </p:nvSpPr>
          <p:spPr bwMode="auto">
            <a:xfrm>
              <a:off x="912" y="1296"/>
              <a:ext cx="288"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15" name="Freeform 37"/>
            <p:cNvSpPr>
              <a:spLocks/>
            </p:cNvSpPr>
            <p:nvPr/>
          </p:nvSpPr>
          <p:spPr bwMode="auto">
            <a:xfrm>
              <a:off x="522" y="1351"/>
              <a:ext cx="390" cy="71"/>
            </a:xfrm>
            <a:custGeom>
              <a:avLst/>
              <a:gdLst>
                <a:gd name="T0" fmla="*/ 390 w 390"/>
                <a:gd name="T1" fmla="*/ 17 h 71"/>
                <a:gd name="T2" fmla="*/ 252 w 390"/>
                <a:gd name="T3" fmla="*/ 29 h 71"/>
                <a:gd name="T4" fmla="*/ 240 w 390"/>
                <a:gd name="T5" fmla="*/ 47 h 71"/>
                <a:gd name="T6" fmla="*/ 204 w 390"/>
                <a:gd name="T7" fmla="*/ 71 h 71"/>
                <a:gd name="T8" fmla="*/ 168 w 390"/>
                <a:gd name="T9" fmla="*/ 29 h 71"/>
                <a:gd name="T10" fmla="*/ 132 w 390"/>
                <a:gd name="T11" fmla="*/ 17 h 71"/>
                <a:gd name="T12" fmla="*/ 54 w 390"/>
                <a:gd name="T13" fmla="*/ 41 h 71"/>
                <a:gd name="T14" fmla="*/ 0 w 390"/>
                <a:gd name="T15" fmla="*/ 71 h 71"/>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71"/>
                <a:gd name="T26" fmla="*/ 390 w 390"/>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71">
                  <a:moveTo>
                    <a:pt x="390" y="17"/>
                  </a:moveTo>
                  <a:cubicBezTo>
                    <a:pt x="344" y="19"/>
                    <a:pt x="288" y="0"/>
                    <a:pt x="252" y="29"/>
                  </a:cubicBezTo>
                  <a:cubicBezTo>
                    <a:pt x="246" y="34"/>
                    <a:pt x="245" y="42"/>
                    <a:pt x="240" y="47"/>
                  </a:cubicBezTo>
                  <a:cubicBezTo>
                    <a:pt x="229" y="56"/>
                    <a:pt x="204" y="71"/>
                    <a:pt x="204" y="71"/>
                  </a:cubicBezTo>
                  <a:cubicBezTo>
                    <a:pt x="167" y="59"/>
                    <a:pt x="194" y="45"/>
                    <a:pt x="168" y="29"/>
                  </a:cubicBezTo>
                  <a:cubicBezTo>
                    <a:pt x="157" y="22"/>
                    <a:pt x="132" y="17"/>
                    <a:pt x="132" y="17"/>
                  </a:cubicBezTo>
                  <a:cubicBezTo>
                    <a:pt x="97" y="22"/>
                    <a:pt x="82" y="23"/>
                    <a:pt x="54" y="41"/>
                  </a:cubicBezTo>
                  <a:cubicBezTo>
                    <a:pt x="46" y="66"/>
                    <a:pt x="27" y="71"/>
                    <a:pt x="0" y="71"/>
                  </a:cubicBezTo>
                </a:path>
              </a:pathLst>
            </a:custGeom>
            <a:noFill/>
            <a:ln w="9525">
              <a:solidFill>
                <a:schemeClr val="tx1"/>
              </a:solidFill>
              <a:round/>
              <a:headEnd/>
              <a:tailEnd/>
            </a:ln>
          </p:spPr>
          <p:txBody>
            <a:bodyPr/>
            <a:lstStyle/>
            <a:p>
              <a:endParaRPr lang="en-US"/>
            </a:p>
          </p:txBody>
        </p:sp>
      </p:grpSp>
      <p:sp>
        <p:nvSpPr>
          <p:cNvPr id="7182" name="Text Box 38"/>
          <p:cNvSpPr txBox="1">
            <a:spLocks noChangeArrowheads="1"/>
          </p:cNvSpPr>
          <p:nvPr/>
        </p:nvSpPr>
        <p:spPr bwMode="auto">
          <a:xfrm>
            <a:off x="396875" y="3173413"/>
            <a:ext cx="2225675" cy="825500"/>
          </a:xfrm>
          <a:prstGeom prst="rect">
            <a:avLst/>
          </a:prstGeom>
          <a:noFill/>
          <a:ln w="9525">
            <a:noFill/>
            <a:miter lim="800000"/>
            <a:headEnd/>
            <a:tailEnd/>
          </a:ln>
        </p:spPr>
        <p:txBody>
          <a:bodyPr>
            <a:spAutoFit/>
          </a:bodyPr>
          <a:lstStyle/>
          <a:p>
            <a:pPr algn="ctr"/>
            <a:r>
              <a:rPr lang="en-US" sz="1600"/>
              <a:t>Perpetrator’s sperm mixed with victim’s epithelial cells</a:t>
            </a:r>
          </a:p>
        </p:txBody>
      </p:sp>
      <p:grpSp>
        <p:nvGrpSpPr>
          <p:cNvPr id="13" name="Group 39"/>
          <p:cNvGrpSpPr>
            <a:grpSpLocks/>
          </p:cNvGrpSpPr>
          <p:nvPr/>
        </p:nvGrpSpPr>
        <p:grpSpPr bwMode="auto">
          <a:xfrm>
            <a:off x="6477000" y="1752600"/>
            <a:ext cx="990600" cy="2057400"/>
            <a:chOff x="2256" y="1008"/>
            <a:chExt cx="624" cy="1296"/>
          </a:xfrm>
        </p:grpSpPr>
        <p:sp>
          <p:nvSpPr>
            <p:cNvPr id="7310" name="AutoShape 40"/>
            <p:cNvSpPr>
              <a:spLocks noChangeArrowheads="1"/>
            </p:cNvSpPr>
            <p:nvPr/>
          </p:nvSpPr>
          <p:spPr bwMode="auto">
            <a:xfrm>
              <a:off x="2256" y="1728"/>
              <a:ext cx="624"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473 w 21600"/>
                <a:gd name="T13" fmla="*/ 6488 h 21600"/>
                <a:gd name="T14" fmla="*/ 15127 w 21600"/>
                <a:gd name="T15" fmla="*/ 15113 h 21600"/>
              </a:gdLst>
              <a:ahLst/>
              <a:cxnLst>
                <a:cxn ang="T8">
                  <a:pos x="T0" y="T1"/>
                </a:cxn>
                <a:cxn ang="T9">
                  <a:pos x="T2" y="T3"/>
                </a:cxn>
                <a:cxn ang="T10">
                  <a:pos x="T4" y="T5"/>
                </a:cxn>
                <a:cxn ang="T11">
                  <a:pos x="T6" y="T7"/>
                </a:cxn>
              </a:cxnLst>
              <a:rect l="T12" t="T13" r="T14" b="T15"/>
              <a:pathLst>
                <a:path w="21600" h="21600">
                  <a:moveTo>
                    <a:pt x="0" y="0"/>
                  </a:moveTo>
                  <a:lnTo>
                    <a:pt x="9346" y="21600"/>
                  </a:lnTo>
                  <a:lnTo>
                    <a:pt x="12254"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7311" name="Rectangle 41"/>
            <p:cNvSpPr>
              <a:spLocks noChangeArrowheads="1"/>
            </p:cNvSpPr>
            <p:nvPr/>
          </p:nvSpPr>
          <p:spPr bwMode="auto">
            <a:xfrm>
              <a:off x="2256" y="1104"/>
              <a:ext cx="624" cy="624"/>
            </a:xfrm>
            <a:prstGeom prst="rect">
              <a:avLst/>
            </a:prstGeom>
            <a:noFill/>
            <a:ln w="9525">
              <a:solidFill>
                <a:schemeClr val="tx1"/>
              </a:solidFill>
              <a:miter lim="800000"/>
              <a:headEnd/>
              <a:tailEnd/>
            </a:ln>
          </p:spPr>
          <p:txBody>
            <a:bodyPr wrap="none" anchor="ctr"/>
            <a:lstStyle/>
            <a:p>
              <a:endParaRPr lang="en-US"/>
            </a:p>
          </p:txBody>
        </p:sp>
        <p:sp>
          <p:nvSpPr>
            <p:cNvPr id="7312" name="Rectangle 42"/>
            <p:cNvSpPr>
              <a:spLocks noChangeArrowheads="1"/>
            </p:cNvSpPr>
            <p:nvPr/>
          </p:nvSpPr>
          <p:spPr bwMode="auto">
            <a:xfrm>
              <a:off x="2304" y="1680"/>
              <a:ext cx="528" cy="96"/>
            </a:xfrm>
            <a:prstGeom prst="rect">
              <a:avLst/>
            </a:prstGeom>
            <a:solidFill>
              <a:schemeClr val="bg1"/>
            </a:solidFill>
            <a:ln w="9525">
              <a:noFill/>
              <a:miter lim="800000"/>
              <a:headEnd/>
              <a:tailEnd/>
            </a:ln>
          </p:spPr>
          <p:txBody>
            <a:bodyPr wrap="none" anchor="ctr"/>
            <a:lstStyle/>
            <a:p>
              <a:endParaRPr lang="en-US"/>
            </a:p>
          </p:txBody>
        </p:sp>
        <p:sp>
          <p:nvSpPr>
            <p:cNvPr id="7313" name="Oval 43"/>
            <p:cNvSpPr>
              <a:spLocks noChangeArrowheads="1"/>
            </p:cNvSpPr>
            <p:nvPr/>
          </p:nvSpPr>
          <p:spPr bwMode="auto">
            <a:xfrm>
              <a:off x="2256" y="1008"/>
              <a:ext cx="62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14" name="Group 44"/>
          <p:cNvGrpSpPr>
            <a:grpSpLocks/>
          </p:cNvGrpSpPr>
          <p:nvPr/>
        </p:nvGrpSpPr>
        <p:grpSpPr bwMode="auto">
          <a:xfrm>
            <a:off x="4249738" y="2794000"/>
            <a:ext cx="1819275" cy="285750"/>
            <a:chOff x="2388" y="4761"/>
            <a:chExt cx="2244" cy="550"/>
          </a:xfrm>
        </p:grpSpPr>
        <p:grpSp>
          <p:nvGrpSpPr>
            <p:cNvPr id="15" name="Group 45"/>
            <p:cNvGrpSpPr>
              <a:grpSpLocks/>
            </p:cNvGrpSpPr>
            <p:nvPr/>
          </p:nvGrpSpPr>
          <p:grpSpPr bwMode="auto">
            <a:xfrm>
              <a:off x="2388" y="4770"/>
              <a:ext cx="690" cy="470"/>
              <a:chOff x="4720" y="3790"/>
              <a:chExt cx="440" cy="280"/>
            </a:xfrm>
          </p:grpSpPr>
          <p:sp>
            <p:nvSpPr>
              <p:cNvPr id="7308" name="AutoShape 46"/>
              <p:cNvSpPr>
                <a:spLocks noChangeArrowheads="1"/>
              </p:cNvSpPr>
              <p:nvPr/>
            </p:nvSpPr>
            <p:spPr bwMode="auto">
              <a:xfrm>
                <a:off x="4720" y="3790"/>
                <a:ext cx="200" cy="280"/>
              </a:xfrm>
              <a:prstGeom prst="curvedRightArrow">
                <a:avLst>
                  <a:gd name="adj1" fmla="val 28000"/>
                  <a:gd name="adj2" fmla="val 56000"/>
                  <a:gd name="adj3" fmla="val 33333"/>
                </a:avLst>
              </a:prstGeom>
              <a:noFill/>
              <a:ln w="9525">
                <a:solidFill>
                  <a:srgbClr val="000000"/>
                </a:solidFill>
                <a:miter lim="800000"/>
                <a:headEnd/>
                <a:tailEnd/>
              </a:ln>
            </p:spPr>
            <p:txBody>
              <a:bodyPr/>
              <a:lstStyle/>
              <a:p>
                <a:endParaRPr lang="en-US"/>
              </a:p>
            </p:txBody>
          </p:sp>
          <p:sp>
            <p:nvSpPr>
              <p:cNvPr id="7309" name="AutoShape 47"/>
              <p:cNvSpPr>
                <a:spLocks noChangeArrowheads="1"/>
              </p:cNvSpPr>
              <p:nvPr/>
            </p:nvSpPr>
            <p:spPr bwMode="auto">
              <a:xfrm rot="-10154248">
                <a:off x="4960" y="3790"/>
                <a:ext cx="200" cy="280"/>
              </a:xfrm>
              <a:prstGeom prst="curvedRightArrow">
                <a:avLst>
                  <a:gd name="adj1" fmla="val 28000"/>
                  <a:gd name="adj2" fmla="val 56000"/>
                  <a:gd name="adj3" fmla="val 33333"/>
                </a:avLst>
              </a:prstGeom>
              <a:noFill/>
              <a:ln w="9525">
                <a:solidFill>
                  <a:srgbClr val="000000"/>
                </a:solidFill>
                <a:miter lim="800000"/>
                <a:headEnd/>
                <a:tailEnd/>
              </a:ln>
            </p:spPr>
            <p:txBody>
              <a:bodyPr/>
              <a:lstStyle/>
              <a:p>
                <a:endParaRPr lang="en-US"/>
              </a:p>
            </p:txBody>
          </p:sp>
        </p:grpSp>
        <p:sp>
          <p:nvSpPr>
            <p:cNvPr id="7307" name="Text Box 48"/>
            <p:cNvSpPr txBox="1">
              <a:spLocks noChangeArrowheads="1"/>
            </p:cNvSpPr>
            <p:nvPr/>
          </p:nvSpPr>
          <p:spPr bwMode="auto">
            <a:xfrm>
              <a:off x="3084" y="4761"/>
              <a:ext cx="1548" cy="550"/>
            </a:xfrm>
            <a:prstGeom prst="rect">
              <a:avLst/>
            </a:prstGeom>
            <a:noFill/>
            <a:ln w="9525">
              <a:noFill/>
              <a:miter lim="800000"/>
              <a:headEnd/>
              <a:tailEnd/>
            </a:ln>
          </p:spPr>
          <p:txBody>
            <a:bodyPr/>
            <a:lstStyle/>
            <a:p>
              <a:pPr algn="ctr"/>
              <a:r>
                <a:rPr lang="en-US"/>
                <a:t>Centrifuge</a:t>
              </a:r>
            </a:p>
          </p:txBody>
        </p:sp>
      </p:grpSp>
      <p:sp>
        <p:nvSpPr>
          <p:cNvPr id="7185" name="Text Box 49"/>
          <p:cNvSpPr txBox="1">
            <a:spLocks noChangeArrowheads="1"/>
          </p:cNvSpPr>
          <p:nvPr/>
        </p:nvSpPr>
        <p:spPr bwMode="auto">
          <a:xfrm>
            <a:off x="7366000" y="3771900"/>
            <a:ext cx="1557338" cy="669925"/>
          </a:xfrm>
          <a:prstGeom prst="rect">
            <a:avLst/>
          </a:prstGeom>
          <a:noFill/>
          <a:ln w="9525">
            <a:noFill/>
            <a:miter lim="800000"/>
            <a:headEnd/>
            <a:tailEnd/>
          </a:ln>
        </p:spPr>
        <p:txBody>
          <a:bodyPr/>
          <a:lstStyle/>
          <a:p>
            <a:pPr algn="ctr"/>
            <a:r>
              <a:rPr lang="en-US" i="1"/>
              <a:t>REMOVE supernatant</a:t>
            </a:r>
            <a:endParaRPr lang="en-US"/>
          </a:p>
        </p:txBody>
      </p:sp>
      <p:sp>
        <p:nvSpPr>
          <p:cNvPr id="7186" name="Freeform 50"/>
          <p:cNvSpPr>
            <a:spLocks/>
          </p:cNvSpPr>
          <p:nvPr/>
        </p:nvSpPr>
        <p:spPr bwMode="auto">
          <a:xfrm flipH="1">
            <a:off x="3810000" y="1219200"/>
            <a:ext cx="714375" cy="457200"/>
          </a:xfrm>
          <a:custGeom>
            <a:avLst/>
            <a:gdLst>
              <a:gd name="T0" fmla="*/ 0 w 750"/>
              <a:gd name="T1" fmla="*/ 2147483647 h 302"/>
              <a:gd name="T2" fmla="*/ 2147483647 w 750"/>
              <a:gd name="T3" fmla="*/ 2147483647 h 302"/>
              <a:gd name="T4" fmla="*/ 2147483647 w 750"/>
              <a:gd name="T5" fmla="*/ 2147483647 h 302"/>
              <a:gd name="T6" fmla="*/ 0 60000 65536"/>
              <a:gd name="T7" fmla="*/ 0 60000 65536"/>
              <a:gd name="T8" fmla="*/ 0 60000 65536"/>
              <a:gd name="T9" fmla="*/ 0 w 750"/>
              <a:gd name="T10" fmla="*/ 0 h 302"/>
              <a:gd name="T11" fmla="*/ 750 w 750"/>
              <a:gd name="T12" fmla="*/ 302 h 302"/>
            </a:gdLst>
            <a:ahLst/>
            <a:cxnLst>
              <a:cxn ang="T6">
                <a:pos x="T0" y="T1"/>
              </a:cxn>
              <a:cxn ang="T7">
                <a:pos x="T2" y="T3"/>
              </a:cxn>
              <a:cxn ang="T8">
                <a:pos x="T4" y="T5"/>
              </a:cxn>
            </a:cxnLst>
            <a:rect l="T9" t="T10" r="T11" b="T12"/>
            <a:pathLst>
              <a:path w="750" h="302">
                <a:moveTo>
                  <a:pt x="0" y="107"/>
                </a:moveTo>
                <a:cubicBezTo>
                  <a:pt x="230" y="53"/>
                  <a:pt x="460" y="0"/>
                  <a:pt x="585" y="32"/>
                </a:cubicBezTo>
                <a:cubicBezTo>
                  <a:pt x="710" y="64"/>
                  <a:pt x="733" y="260"/>
                  <a:pt x="750" y="302"/>
                </a:cubicBezTo>
              </a:path>
            </a:pathLst>
          </a:custGeom>
          <a:noFill/>
          <a:ln w="76200" cmpd="sng">
            <a:solidFill>
              <a:srgbClr val="000000"/>
            </a:solidFill>
            <a:round/>
            <a:headEnd type="none" w="med" len="med"/>
            <a:tailEnd type="triangle" w="med" len="med"/>
          </a:ln>
        </p:spPr>
        <p:txBody>
          <a:bodyPr/>
          <a:lstStyle/>
          <a:p>
            <a:endParaRPr lang="en-US"/>
          </a:p>
        </p:txBody>
      </p:sp>
      <p:sp>
        <p:nvSpPr>
          <p:cNvPr id="7187" name="Text Box 51"/>
          <p:cNvSpPr txBox="1">
            <a:spLocks noChangeArrowheads="1"/>
          </p:cNvSpPr>
          <p:nvPr/>
        </p:nvSpPr>
        <p:spPr bwMode="auto">
          <a:xfrm>
            <a:off x="4267200" y="914400"/>
            <a:ext cx="2057400" cy="914400"/>
          </a:xfrm>
          <a:prstGeom prst="rect">
            <a:avLst/>
          </a:prstGeom>
          <a:noFill/>
          <a:ln w="9525">
            <a:noFill/>
            <a:miter lim="800000"/>
            <a:headEnd/>
            <a:tailEnd/>
          </a:ln>
        </p:spPr>
        <p:txBody>
          <a:bodyPr/>
          <a:lstStyle/>
          <a:p>
            <a:pPr algn="ctr"/>
            <a:r>
              <a:rPr lang="en-US" i="1"/>
              <a:t>SDS, EDTA and </a:t>
            </a:r>
          </a:p>
          <a:p>
            <a:pPr algn="ctr"/>
            <a:r>
              <a:rPr lang="en-US"/>
              <a:t>proteinase K </a:t>
            </a:r>
          </a:p>
          <a:p>
            <a:pPr algn="ctr"/>
            <a:r>
              <a:rPr lang="en-US"/>
              <a:t>(cell lysis buffer)</a:t>
            </a:r>
          </a:p>
        </p:txBody>
      </p:sp>
      <p:sp>
        <p:nvSpPr>
          <p:cNvPr id="7188" name="Rectangle 52"/>
          <p:cNvSpPr>
            <a:spLocks noChangeArrowheads="1"/>
          </p:cNvSpPr>
          <p:nvPr/>
        </p:nvSpPr>
        <p:spPr bwMode="auto">
          <a:xfrm rot="2450422">
            <a:off x="463550" y="1720850"/>
            <a:ext cx="1284288" cy="955675"/>
          </a:xfrm>
          <a:prstGeom prst="rect">
            <a:avLst/>
          </a:prstGeom>
          <a:noFill/>
          <a:ln w="9525">
            <a:solidFill>
              <a:schemeClr val="tx1"/>
            </a:solidFill>
            <a:prstDash val="dash"/>
            <a:miter lim="800000"/>
            <a:headEnd/>
            <a:tailEnd/>
          </a:ln>
        </p:spPr>
        <p:txBody>
          <a:bodyPr wrap="none" anchor="ctr"/>
          <a:lstStyle/>
          <a:p>
            <a:endParaRPr lang="en-US"/>
          </a:p>
        </p:txBody>
      </p:sp>
      <p:grpSp>
        <p:nvGrpSpPr>
          <p:cNvPr id="16" name="Group 53"/>
          <p:cNvGrpSpPr>
            <a:grpSpLocks/>
          </p:cNvGrpSpPr>
          <p:nvPr/>
        </p:nvGrpSpPr>
        <p:grpSpPr bwMode="auto">
          <a:xfrm>
            <a:off x="3124200" y="2438400"/>
            <a:ext cx="771525" cy="152400"/>
            <a:chOff x="522" y="1296"/>
            <a:chExt cx="678" cy="144"/>
          </a:xfrm>
        </p:grpSpPr>
        <p:sp>
          <p:nvSpPr>
            <p:cNvPr id="7304" name="Oval 54"/>
            <p:cNvSpPr>
              <a:spLocks noChangeArrowheads="1"/>
            </p:cNvSpPr>
            <p:nvPr/>
          </p:nvSpPr>
          <p:spPr bwMode="auto">
            <a:xfrm>
              <a:off x="912" y="1296"/>
              <a:ext cx="288"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05" name="Freeform 55"/>
            <p:cNvSpPr>
              <a:spLocks/>
            </p:cNvSpPr>
            <p:nvPr/>
          </p:nvSpPr>
          <p:spPr bwMode="auto">
            <a:xfrm>
              <a:off x="522" y="1351"/>
              <a:ext cx="390" cy="71"/>
            </a:xfrm>
            <a:custGeom>
              <a:avLst/>
              <a:gdLst>
                <a:gd name="T0" fmla="*/ 390 w 390"/>
                <a:gd name="T1" fmla="*/ 17 h 71"/>
                <a:gd name="T2" fmla="*/ 252 w 390"/>
                <a:gd name="T3" fmla="*/ 29 h 71"/>
                <a:gd name="T4" fmla="*/ 240 w 390"/>
                <a:gd name="T5" fmla="*/ 47 h 71"/>
                <a:gd name="T6" fmla="*/ 204 w 390"/>
                <a:gd name="T7" fmla="*/ 71 h 71"/>
                <a:gd name="T8" fmla="*/ 168 w 390"/>
                <a:gd name="T9" fmla="*/ 29 h 71"/>
                <a:gd name="T10" fmla="*/ 132 w 390"/>
                <a:gd name="T11" fmla="*/ 17 h 71"/>
                <a:gd name="T12" fmla="*/ 54 w 390"/>
                <a:gd name="T13" fmla="*/ 41 h 71"/>
                <a:gd name="T14" fmla="*/ 0 w 390"/>
                <a:gd name="T15" fmla="*/ 71 h 71"/>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71"/>
                <a:gd name="T26" fmla="*/ 390 w 390"/>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71">
                  <a:moveTo>
                    <a:pt x="390" y="17"/>
                  </a:moveTo>
                  <a:cubicBezTo>
                    <a:pt x="344" y="19"/>
                    <a:pt x="288" y="0"/>
                    <a:pt x="252" y="29"/>
                  </a:cubicBezTo>
                  <a:cubicBezTo>
                    <a:pt x="246" y="34"/>
                    <a:pt x="245" y="42"/>
                    <a:pt x="240" y="47"/>
                  </a:cubicBezTo>
                  <a:cubicBezTo>
                    <a:pt x="229" y="56"/>
                    <a:pt x="204" y="71"/>
                    <a:pt x="204" y="71"/>
                  </a:cubicBezTo>
                  <a:cubicBezTo>
                    <a:pt x="167" y="59"/>
                    <a:pt x="194" y="45"/>
                    <a:pt x="168" y="29"/>
                  </a:cubicBezTo>
                  <a:cubicBezTo>
                    <a:pt x="157" y="22"/>
                    <a:pt x="132" y="17"/>
                    <a:pt x="132" y="17"/>
                  </a:cubicBezTo>
                  <a:cubicBezTo>
                    <a:pt x="97" y="22"/>
                    <a:pt x="82" y="23"/>
                    <a:pt x="54" y="41"/>
                  </a:cubicBezTo>
                  <a:cubicBezTo>
                    <a:pt x="46" y="66"/>
                    <a:pt x="27" y="71"/>
                    <a:pt x="0" y="71"/>
                  </a:cubicBezTo>
                </a:path>
              </a:pathLst>
            </a:custGeom>
            <a:noFill/>
            <a:ln w="9525">
              <a:solidFill>
                <a:schemeClr val="tx1"/>
              </a:solidFill>
              <a:round/>
              <a:headEnd/>
              <a:tailEnd/>
            </a:ln>
          </p:spPr>
          <p:txBody>
            <a:bodyPr/>
            <a:lstStyle/>
            <a:p>
              <a:endParaRPr lang="en-US"/>
            </a:p>
          </p:txBody>
        </p:sp>
      </p:grpSp>
      <p:sp>
        <p:nvSpPr>
          <p:cNvPr id="7190" name="Text Box 56"/>
          <p:cNvSpPr txBox="1">
            <a:spLocks noChangeArrowheads="1"/>
          </p:cNvSpPr>
          <p:nvPr/>
        </p:nvSpPr>
        <p:spPr bwMode="auto">
          <a:xfrm>
            <a:off x="212725" y="180975"/>
            <a:ext cx="1387475" cy="1190625"/>
          </a:xfrm>
          <a:prstGeom prst="rect">
            <a:avLst/>
          </a:prstGeom>
          <a:noFill/>
          <a:ln w="9525">
            <a:noFill/>
            <a:miter lim="800000"/>
            <a:headEnd/>
            <a:tailEnd/>
          </a:ln>
        </p:spPr>
        <p:txBody>
          <a:bodyPr>
            <a:spAutoFit/>
          </a:bodyPr>
          <a:lstStyle/>
          <a:p>
            <a:r>
              <a:rPr lang="en-US"/>
              <a:t>Remove a portion of the mixed stain</a:t>
            </a:r>
          </a:p>
        </p:txBody>
      </p:sp>
      <p:sp>
        <p:nvSpPr>
          <p:cNvPr id="7191" name="Text Box 57"/>
          <p:cNvSpPr txBox="1">
            <a:spLocks noChangeArrowheads="1"/>
          </p:cNvSpPr>
          <p:nvPr/>
        </p:nvSpPr>
        <p:spPr bwMode="auto">
          <a:xfrm>
            <a:off x="2535238" y="4125913"/>
            <a:ext cx="2209800" cy="685800"/>
          </a:xfrm>
          <a:prstGeom prst="rect">
            <a:avLst/>
          </a:prstGeom>
          <a:noFill/>
          <a:ln w="9525">
            <a:noFill/>
            <a:miter lim="800000"/>
            <a:headEnd/>
            <a:tailEnd/>
          </a:ln>
        </p:spPr>
        <p:txBody>
          <a:bodyPr/>
          <a:lstStyle/>
          <a:p>
            <a:r>
              <a:rPr lang="en-US" i="1"/>
              <a:t>SDS, EDTA and </a:t>
            </a:r>
          </a:p>
          <a:p>
            <a:r>
              <a:rPr lang="en-US"/>
              <a:t>proteinase K </a:t>
            </a:r>
            <a:r>
              <a:rPr lang="en-US" b="1"/>
              <a:t>+ DTT</a:t>
            </a:r>
          </a:p>
        </p:txBody>
      </p:sp>
      <p:sp>
        <p:nvSpPr>
          <p:cNvPr id="7192" name="Text Box 58"/>
          <p:cNvSpPr txBox="1">
            <a:spLocks noChangeArrowheads="1"/>
          </p:cNvSpPr>
          <p:nvPr/>
        </p:nvSpPr>
        <p:spPr bwMode="auto">
          <a:xfrm>
            <a:off x="4662488" y="1987550"/>
            <a:ext cx="1158875" cy="641350"/>
          </a:xfrm>
          <a:prstGeom prst="rect">
            <a:avLst/>
          </a:prstGeom>
          <a:noFill/>
          <a:ln w="9525">
            <a:noFill/>
            <a:miter lim="800000"/>
            <a:headEnd/>
            <a:tailEnd/>
          </a:ln>
        </p:spPr>
        <p:txBody>
          <a:bodyPr>
            <a:spAutoFit/>
          </a:bodyPr>
          <a:lstStyle/>
          <a:p>
            <a:pPr algn="ctr"/>
            <a:r>
              <a:rPr lang="en-US"/>
              <a:t>Incubate at 37 </a:t>
            </a:r>
            <a:r>
              <a:rPr lang="en-US" baseline="30000"/>
              <a:t>o</a:t>
            </a:r>
            <a:r>
              <a:rPr lang="en-US"/>
              <a:t>C</a:t>
            </a:r>
          </a:p>
        </p:txBody>
      </p:sp>
      <p:grpSp>
        <p:nvGrpSpPr>
          <p:cNvPr id="17" name="Group 59"/>
          <p:cNvGrpSpPr>
            <a:grpSpLocks/>
          </p:cNvGrpSpPr>
          <p:nvPr/>
        </p:nvGrpSpPr>
        <p:grpSpPr bwMode="auto">
          <a:xfrm rot="3874746">
            <a:off x="6472237" y="3348038"/>
            <a:ext cx="771525" cy="152400"/>
            <a:chOff x="522" y="1296"/>
            <a:chExt cx="678" cy="144"/>
          </a:xfrm>
        </p:grpSpPr>
        <p:sp>
          <p:nvSpPr>
            <p:cNvPr id="7302" name="Oval 60"/>
            <p:cNvSpPr>
              <a:spLocks noChangeArrowheads="1"/>
            </p:cNvSpPr>
            <p:nvPr/>
          </p:nvSpPr>
          <p:spPr bwMode="auto">
            <a:xfrm>
              <a:off x="912" y="1296"/>
              <a:ext cx="288"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03" name="Freeform 61"/>
            <p:cNvSpPr>
              <a:spLocks/>
            </p:cNvSpPr>
            <p:nvPr/>
          </p:nvSpPr>
          <p:spPr bwMode="auto">
            <a:xfrm>
              <a:off x="522" y="1351"/>
              <a:ext cx="390" cy="71"/>
            </a:xfrm>
            <a:custGeom>
              <a:avLst/>
              <a:gdLst>
                <a:gd name="T0" fmla="*/ 390 w 390"/>
                <a:gd name="T1" fmla="*/ 17 h 71"/>
                <a:gd name="T2" fmla="*/ 252 w 390"/>
                <a:gd name="T3" fmla="*/ 29 h 71"/>
                <a:gd name="T4" fmla="*/ 240 w 390"/>
                <a:gd name="T5" fmla="*/ 47 h 71"/>
                <a:gd name="T6" fmla="*/ 204 w 390"/>
                <a:gd name="T7" fmla="*/ 71 h 71"/>
                <a:gd name="T8" fmla="*/ 168 w 390"/>
                <a:gd name="T9" fmla="*/ 29 h 71"/>
                <a:gd name="T10" fmla="*/ 132 w 390"/>
                <a:gd name="T11" fmla="*/ 17 h 71"/>
                <a:gd name="T12" fmla="*/ 54 w 390"/>
                <a:gd name="T13" fmla="*/ 41 h 71"/>
                <a:gd name="T14" fmla="*/ 0 w 390"/>
                <a:gd name="T15" fmla="*/ 71 h 71"/>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71"/>
                <a:gd name="T26" fmla="*/ 390 w 390"/>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71">
                  <a:moveTo>
                    <a:pt x="390" y="17"/>
                  </a:moveTo>
                  <a:cubicBezTo>
                    <a:pt x="344" y="19"/>
                    <a:pt x="288" y="0"/>
                    <a:pt x="252" y="29"/>
                  </a:cubicBezTo>
                  <a:cubicBezTo>
                    <a:pt x="246" y="34"/>
                    <a:pt x="245" y="42"/>
                    <a:pt x="240" y="47"/>
                  </a:cubicBezTo>
                  <a:cubicBezTo>
                    <a:pt x="229" y="56"/>
                    <a:pt x="204" y="71"/>
                    <a:pt x="204" y="71"/>
                  </a:cubicBezTo>
                  <a:cubicBezTo>
                    <a:pt x="167" y="59"/>
                    <a:pt x="194" y="45"/>
                    <a:pt x="168" y="29"/>
                  </a:cubicBezTo>
                  <a:cubicBezTo>
                    <a:pt x="157" y="22"/>
                    <a:pt x="132" y="17"/>
                    <a:pt x="132" y="17"/>
                  </a:cubicBezTo>
                  <a:cubicBezTo>
                    <a:pt x="97" y="22"/>
                    <a:pt x="82" y="23"/>
                    <a:pt x="54" y="41"/>
                  </a:cubicBezTo>
                  <a:cubicBezTo>
                    <a:pt x="46" y="66"/>
                    <a:pt x="27" y="71"/>
                    <a:pt x="0" y="71"/>
                  </a:cubicBezTo>
                </a:path>
              </a:pathLst>
            </a:custGeom>
            <a:noFill/>
            <a:ln w="9525">
              <a:solidFill>
                <a:schemeClr val="tx1"/>
              </a:solidFill>
              <a:round/>
              <a:headEnd/>
              <a:tailEnd/>
            </a:ln>
          </p:spPr>
          <p:txBody>
            <a:bodyPr/>
            <a:lstStyle/>
            <a:p>
              <a:endParaRPr lang="en-US"/>
            </a:p>
          </p:txBody>
        </p:sp>
      </p:grpSp>
      <p:grpSp>
        <p:nvGrpSpPr>
          <p:cNvPr id="18" name="Group 62"/>
          <p:cNvGrpSpPr>
            <a:grpSpLocks/>
          </p:cNvGrpSpPr>
          <p:nvPr/>
        </p:nvGrpSpPr>
        <p:grpSpPr bwMode="auto">
          <a:xfrm rot="2306942">
            <a:off x="6477000" y="3200400"/>
            <a:ext cx="771525" cy="152400"/>
            <a:chOff x="522" y="1296"/>
            <a:chExt cx="678" cy="144"/>
          </a:xfrm>
        </p:grpSpPr>
        <p:sp>
          <p:nvSpPr>
            <p:cNvPr id="7300" name="Oval 63"/>
            <p:cNvSpPr>
              <a:spLocks noChangeArrowheads="1"/>
            </p:cNvSpPr>
            <p:nvPr/>
          </p:nvSpPr>
          <p:spPr bwMode="auto">
            <a:xfrm>
              <a:off x="912" y="1296"/>
              <a:ext cx="288"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01" name="Freeform 64"/>
            <p:cNvSpPr>
              <a:spLocks/>
            </p:cNvSpPr>
            <p:nvPr/>
          </p:nvSpPr>
          <p:spPr bwMode="auto">
            <a:xfrm>
              <a:off x="522" y="1351"/>
              <a:ext cx="390" cy="71"/>
            </a:xfrm>
            <a:custGeom>
              <a:avLst/>
              <a:gdLst>
                <a:gd name="T0" fmla="*/ 390 w 390"/>
                <a:gd name="T1" fmla="*/ 17 h 71"/>
                <a:gd name="T2" fmla="*/ 252 w 390"/>
                <a:gd name="T3" fmla="*/ 29 h 71"/>
                <a:gd name="T4" fmla="*/ 240 w 390"/>
                <a:gd name="T5" fmla="*/ 47 h 71"/>
                <a:gd name="T6" fmla="*/ 204 w 390"/>
                <a:gd name="T7" fmla="*/ 71 h 71"/>
                <a:gd name="T8" fmla="*/ 168 w 390"/>
                <a:gd name="T9" fmla="*/ 29 h 71"/>
                <a:gd name="T10" fmla="*/ 132 w 390"/>
                <a:gd name="T11" fmla="*/ 17 h 71"/>
                <a:gd name="T12" fmla="*/ 54 w 390"/>
                <a:gd name="T13" fmla="*/ 41 h 71"/>
                <a:gd name="T14" fmla="*/ 0 w 390"/>
                <a:gd name="T15" fmla="*/ 71 h 71"/>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71"/>
                <a:gd name="T26" fmla="*/ 390 w 390"/>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71">
                  <a:moveTo>
                    <a:pt x="390" y="17"/>
                  </a:moveTo>
                  <a:cubicBezTo>
                    <a:pt x="344" y="19"/>
                    <a:pt x="288" y="0"/>
                    <a:pt x="252" y="29"/>
                  </a:cubicBezTo>
                  <a:cubicBezTo>
                    <a:pt x="246" y="34"/>
                    <a:pt x="245" y="42"/>
                    <a:pt x="240" y="47"/>
                  </a:cubicBezTo>
                  <a:cubicBezTo>
                    <a:pt x="229" y="56"/>
                    <a:pt x="204" y="71"/>
                    <a:pt x="204" y="71"/>
                  </a:cubicBezTo>
                  <a:cubicBezTo>
                    <a:pt x="167" y="59"/>
                    <a:pt x="194" y="45"/>
                    <a:pt x="168" y="29"/>
                  </a:cubicBezTo>
                  <a:cubicBezTo>
                    <a:pt x="157" y="22"/>
                    <a:pt x="132" y="17"/>
                    <a:pt x="132" y="17"/>
                  </a:cubicBezTo>
                  <a:cubicBezTo>
                    <a:pt x="97" y="22"/>
                    <a:pt x="82" y="23"/>
                    <a:pt x="54" y="41"/>
                  </a:cubicBezTo>
                  <a:cubicBezTo>
                    <a:pt x="46" y="66"/>
                    <a:pt x="27" y="71"/>
                    <a:pt x="0" y="71"/>
                  </a:cubicBezTo>
                </a:path>
              </a:pathLst>
            </a:custGeom>
            <a:noFill/>
            <a:ln w="9525">
              <a:solidFill>
                <a:schemeClr val="tx1"/>
              </a:solidFill>
              <a:round/>
              <a:headEnd/>
              <a:tailEnd/>
            </a:ln>
          </p:spPr>
          <p:txBody>
            <a:bodyPr/>
            <a:lstStyle/>
            <a:p>
              <a:endParaRPr lang="en-US"/>
            </a:p>
          </p:txBody>
        </p:sp>
      </p:grpSp>
      <p:grpSp>
        <p:nvGrpSpPr>
          <p:cNvPr id="19" name="Group 65"/>
          <p:cNvGrpSpPr>
            <a:grpSpLocks/>
          </p:cNvGrpSpPr>
          <p:nvPr/>
        </p:nvGrpSpPr>
        <p:grpSpPr bwMode="auto">
          <a:xfrm>
            <a:off x="7129463" y="2152650"/>
            <a:ext cx="244475" cy="828675"/>
            <a:chOff x="3104" y="2352"/>
            <a:chExt cx="184" cy="720"/>
          </a:xfrm>
        </p:grpSpPr>
        <p:sp>
          <p:nvSpPr>
            <p:cNvPr id="7293" name="Freeform 66"/>
            <p:cNvSpPr>
              <a:spLocks/>
            </p:cNvSpPr>
            <p:nvPr/>
          </p:nvSpPr>
          <p:spPr bwMode="auto">
            <a:xfrm>
              <a:off x="3104" y="2352"/>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FF0000"/>
              </a:solidFill>
              <a:round/>
              <a:headEnd/>
              <a:tailEnd/>
            </a:ln>
          </p:spPr>
          <p:txBody>
            <a:bodyPr/>
            <a:lstStyle/>
            <a:p>
              <a:endParaRPr lang="en-US"/>
            </a:p>
          </p:txBody>
        </p:sp>
        <p:sp>
          <p:nvSpPr>
            <p:cNvPr id="7294" name="Freeform 67"/>
            <p:cNvSpPr>
              <a:spLocks/>
            </p:cNvSpPr>
            <p:nvPr/>
          </p:nvSpPr>
          <p:spPr bwMode="auto">
            <a:xfrm>
              <a:off x="3120" y="2496"/>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FF0000"/>
              </a:solidFill>
              <a:round/>
              <a:headEnd/>
              <a:tailEnd/>
            </a:ln>
          </p:spPr>
          <p:txBody>
            <a:bodyPr/>
            <a:lstStyle/>
            <a:p>
              <a:endParaRPr lang="en-US"/>
            </a:p>
          </p:txBody>
        </p:sp>
        <p:sp>
          <p:nvSpPr>
            <p:cNvPr id="7295" name="Line 68"/>
            <p:cNvSpPr>
              <a:spLocks noChangeShapeType="1"/>
            </p:cNvSpPr>
            <p:nvPr/>
          </p:nvSpPr>
          <p:spPr bwMode="auto">
            <a:xfrm flipV="1">
              <a:off x="3144" y="2634"/>
              <a:ext cx="84" cy="6"/>
            </a:xfrm>
            <a:prstGeom prst="line">
              <a:avLst/>
            </a:prstGeom>
            <a:noFill/>
            <a:ln w="19050">
              <a:solidFill>
                <a:srgbClr val="FF0000"/>
              </a:solidFill>
              <a:round/>
              <a:headEnd/>
              <a:tailEnd/>
            </a:ln>
          </p:spPr>
          <p:txBody>
            <a:bodyPr/>
            <a:lstStyle/>
            <a:p>
              <a:endParaRPr lang="en-US"/>
            </a:p>
          </p:txBody>
        </p:sp>
        <p:sp>
          <p:nvSpPr>
            <p:cNvPr id="7296" name="Line 69"/>
            <p:cNvSpPr>
              <a:spLocks noChangeShapeType="1"/>
            </p:cNvSpPr>
            <p:nvPr/>
          </p:nvSpPr>
          <p:spPr bwMode="auto">
            <a:xfrm flipV="1">
              <a:off x="3186" y="2682"/>
              <a:ext cx="60" cy="6"/>
            </a:xfrm>
            <a:prstGeom prst="line">
              <a:avLst/>
            </a:prstGeom>
            <a:noFill/>
            <a:ln w="19050">
              <a:solidFill>
                <a:srgbClr val="FF0000"/>
              </a:solidFill>
              <a:round/>
              <a:headEnd/>
              <a:tailEnd/>
            </a:ln>
          </p:spPr>
          <p:txBody>
            <a:bodyPr/>
            <a:lstStyle/>
            <a:p>
              <a:endParaRPr lang="en-US"/>
            </a:p>
          </p:txBody>
        </p:sp>
        <p:sp>
          <p:nvSpPr>
            <p:cNvPr id="7297" name="Line 70"/>
            <p:cNvSpPr>
              <a:spLocks noChangeShapeType="1"/>
            </p:cNvSpPr>
            <p:nvPr/>
          </p:nvSpPr>
          <p:spPr bwMode="auto">
            <a:xfrm flipV="1">
              <a:off x="3144" y="2592"/>
              <a:ext cx="60" cy="6"/>
            </a:xfrm>
            <a:prstGeom prst="line">
              <a:avLst/>
            </a:prstGeom>
            <a:noFill/>
            <a:ln w="19050">
              <a:solidFill>
                <a:srgbClr val="FF0000"/>
              </a:solidFill>
              <a:round/>
              <a:headEnd/>
              <a:tailEnd/>
            </a:ln>
          </p:spPr>
          <p:txBody>
            <a:bodyPr/>
            <a:lstStyle/>
            <a:p>
              <a:endParaRPr lang="en-US"/>
            </a:p>
          </p:txBody>
        </p:sp>
        <p:sp>
          <p:nvSpPr>
            <p:cNvPr id="7298" name="Line 71"/>
            <p:cNvSpPr>
              <a:spLocks noChangeShapeType="1"/>
            </p:cNvSpPr>
            <p:nvPr/>
          </p:nvSpPr>
          <p:spPr bwMode="auto">
            <a:xfrm>
              <a:off x="3216" y="2850"/>
              <a:ext cx="54" cy="30"/>
            </a:xfrm>
            <a:prstGeom prst="line">
              <a:avLst/>
            </a:prstGeom>
            <a:noFill/>
            <a:ln w="19050">
              <a:solidFill>
                <a:srgbClr val="FF0000"/>
              </a:solidFill>
              <a:round/>
              <a:headEnd/>
              <a:tailEnd/>
            </a:ln>
          </p:spPr>
          <p:txBody>
            <a:bodyPr/>
            <a:lstStyle/>
            <a:p>
              <a:endParaRPr lang="en-US"/>
            </a:p>
          </p:txBody>
        </p:sp>
        <p:sp>
          <p:nvSpPr>
            <p:cNvPr id="7299" name="Line 72"/>
            <p:cNvSpPr>
              <a:spLocks noChangeShapeType="1"/>
            </p:cNvSpPr>
            <p:nvPr/>
          </p:nvSpPr>
          <p:spPr bwMode="auto">
            <a:xfrm>
              <a:off x="3186" y="2904"/>
              <a:ext cx="66" cy="36"/>
            </a:xfrm>
            <a:prstGeom prst="line">
              <a:avLst/>
            </a:prstGeom>
            <a:noFill/>
            <a:ln w="19050">
              <a:solidFill>
                <a:srgbClr val="FF0000"/>
              </a:solidFill>
              <a:round/>
              <a:headEnd/>
              <a:tailEnd/>
            </a:ln>
          </p:spPr>
          <p:txBody>
            <a:bodyPr/>
            <a:lstStyle/>
            <a:p>
              <a:endParaRPr lang="en-US"/>
            </a:p>
          </p:txBody>
        </p:sp>
      </p:grpSp>
      <p:grpSp>
        <p:nvGrpSpPr>
          <p:cNvPr id="20" name="Group 73"/>
          <p:cNvGrpSpPr>
            <a:grpSpLocks/>
          </p:cNvGrpSpPr>
          <p:nvPr/>
        </p:nvGrpSpPr>
        <p:grpSpPr bwMode="auto">
          <a:xfrm>
            <a:off x="6915150" y="2195513"/>
            <a:ext cx="244475" cy="828675"/>
            <a:chOff x="3104" y="2352"/>
            <a:chExt cx="184" cy="720"/>
          </a:xfrm>
        </p:grpSpPr>
        <p:sp>
          <p:nvSpPr>
            <p:cNvPr id="7286" name="Freeform 74"/>
            <p:cNvSpPr>
              <a:spLocks/>
            </p:cNvSpPr>
            <p:nvPr/>
          </p:nvSpPr>
          <p:spPr bwMode="auto">
            <a:xfrm>
              <a:off x="3104" y="2352"/>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FF0000"/>
              </a:solidFill>
              <a:round/>
              <a:headEnd/>
              <a:tailEnd/>
            </a:ln>
          </p:spPr>
          <p:txBody>
            <a:bodyPr/>
            <a:lstStyle/>
            <a:p>
              <a:endParaRPr lang="en-US"/>
            </a:p>
          </p:txBody>
        </p:sp>
        <p:sp>
          <p:nvSpPr>
            <p:cNvPr id="7287" name="Freeform 75"/>
            <p:cNvSpPr>
              <a:spLocks/>
            </p:cNvSpPr>
            <p:nvPr/>
          </p:nvSpPr>
          <p:spPr bwMode="auto">
            <a:xfrm>
              <a:off x="3120" y="2496"/>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FF0000"/>
              </a:solidFill>
              <a:round/>
              <a:headEnd/>
              <a:tailEnd/>
            </a:ln>
          </p:spPr>
          <p:txBody>
            <a:bodyPr/>
            <a:lstStyle/>
            <a:p>
              <a:endParaRPr lang="en-US"/>
            </a:p>
          </p:txBody>
        </p:sp>
        <p:sp>
          <p:nvSpPr>
            <p:cNvPr id="7288" name="Line 76"/>
            <p:cNvSpPr>
              <a:spLocks noChangeShapeType="1"/>
            </p:cNvSpPr>
            <p:nvPr/>
          </p:nvSpPr>
          <p:spPr bwMode="auto">
            <a:xfrm flipV="1">
              <a:off x="3144" y="2634"/>
              <a:ext cx="84" cy="6"/>
            </a:xfrm>
            <a:prstGeom prst="line">
              <a:avLst/>
            </a:prstGeom>
            <a:noFill/>
            <a:ln w="19050">
              <a:solidFill>
                <a:srgbClr val="FF0000"/>
              </a:solidFill>
              <a:round/>
              <a:headEnd/>
              <a:tailEnd/>
            </a:ln>
          </p:spPr>
          <p:txBody>
            <a:bodyPr/>
            <a:lstStyle/>
            <a:p>
              <a:endParaRPr lang="en-US"/>
            </a:p>
          </p:txBody>
        </p:sp>
        <p:sp>
          <p:nvSpPr>
            <p:cNvPr id="7289" name="Line 77"/>
            <p:cNvSpPr>
              <a:spLocks noChangeShapeType="1"/>
            </p:cNvSpPr>
            <p:nvPr/>
          </p:nvSpPr>
          <p:spPr bwMode="auto">
            <a:xfrm flipV="1">
              <a:off x="3186" y="2682"/>
              <a:ext cx="60" cy="6"/>
            </a:xfrm>
            <a:prstGeom prst="line">
              <a:avLst/>
            </a:prstGeom>
            <a:noFill/>
            <a:ln w="19050">
              <a:solidFill>
                <a:srgbClr val="FF0000"/>
              </a:solidFill>
              <a:round/>
              <a:headEnd/>
              <a:tailEnd/>
            </a:ln>
          </p:spPr>
          <p:txBody>
            <a:bodyPr/>
            <a:lstStyle/>
            <a:p>
              <a:endParaRPr lang="en-US"/>
            </a:p>
          </p:txBody>
        </p:sp>
        <p:sp>
          <p:nvSpPr>
            <p:cNvPr id="7290" name="Line 78"/>
            <p:cNvSpPr>
              <a:spLocks noChangeShapeType="1"/>
            </p:cNvSpPr>
            <p:nvPr/>
          </p:nvSpPr>
          <p:spPr bwMode="auto">
            <a:xfrm flipV="1">
              <a:off x="3144" y="2592"/>
              <a:ext cx="60" cy="6"/>
            </a:xfrm>
            <a:prstGeom prst="line">
              <a:avLst/>
            </a:prstGeom>
            <a:noFill/>
            <a:ln w="19050">
              <a:solidFill>
                <a:srgbClr val="FF0000"/>
              </a:solidFill>
              <a:round/>
              <a:headEnd/>
              <a:tailEnd/>
            </a:ln>
          </p:spPr>
          <p:txBody>
            <a:bodyPr/>
            <a:lstStyle/>
            <a:p>
              <a:endParaRPr lang="en-US"/>
            </a:p>
          </p:txBody>
        </p:sp>
        <p:sp>
          <p:nvSpPr>
            <p:cNvPr id="7291" name="Line 79"/>
            <p:cNvSpPr>
              <a:spLocks noChangeShapeType="1"/>
            </p:cNvSpPr>
            <p:nvPr/>
          </p:nvSpPr>
          <p:spPr bwMode="auto">
            <a:xfrm>
              <a:off x="3216" y="2850"/>
              <a:ext cx="54" cy="30"/>
            </a:xfrm>
            <a:prstGeom prst="line">
              <a:avLst/>
            </a:prstGeom>
            <a:noFill/>
            <a:ln w="19050">
              <a:solidFill>
                <a:srgbClr val="FF0000"/>
              </a:solidFill>
              <a:round/>
              <a:headEnd/>
              <a:tailEnd/>
            </a:ln>
          </p:spPr>
          <p:txBody>
            <a:bodyPr/>
            <a:lstStyle/>
            <a:p>
              <a:endParaRPr lang="en-US"/>
            </a:p>
          </p:txBody>
        </p:sp>
        <p:sp>
          <p:nvSpPr>
            <p:cNvPr id="7292" name="Line 80"/>
            <p:cNvSpPr>
              <a:spLocks noChangeShapeType="1"/>
            </p:cNvSpPr>
            <p:nvPr/>
          </p:nvSpPr>
          <p:spPr bwMode="auto">
            <a:xfrm>
              <a:off x="3186" y="2904"/>
              <a:ext cx="66" cy="36"/>
            </a:xfrm>
            <a:prstGeom prst="line">
              <a:avLst/>
            </a:prstGeom>
            <a:noFill/>
            <a:ln w="19050">
              <a:solidFill>
                <a:srgbClr val="FF0000"/>
              </a:solidFill>
              <a:round/>
              <a:headEnd/>
              <a:tailEnd/>
            </a:ln>
          </p:spPr>
          <p:txBody>
            <a:bodyPr/>
            <a:lstStyle/>
            <a:p>
              <a:endParaRPr lang="en-US"/>
            </a:p>
          </p:txBody>
        </p:sp>
      </p:grpSp>
      <p:grpSp>
        <p:nvGrpSpPr>
          <p:cNvPr id="21" name="Group 81"/>
          <p:cNvGrpSpPr>
            <a:grpSpLocks/>
          </p:cNvGrpSpPr>
          <p:nvPr/>
        </p:nvGrpSpPr>
        <p:grpSpPr bwMode="auto">
          <a:xfrm>
            <a:off x="6646863" y="2144713"/>
            <a:ext cx="244475" cy="828675"/>
            <a:chOff x="3104" y="2352"/>
            <a:chExt cx="184" cy="720"/>
          </a:xfrm>
        </p:grpSpPr>
        <p:sp>
          <p:nvSpPr>
            <p:cNvPr id="7279" name="Freeform 82"/>
            <p:cNvSpPr>
              <a:spLocks/>
            </p:cNvSpPr>
            <p:nvPr/>
          </p:nvSpPr>
          <p:spPr bwMode="auto">
            <a:xfrm>
              <a:off x="3104" y="2352"/>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FF0000"/>
              </a:solidFill>
              <a:round/>
              <a:headEnd/>
              <a:tailEnd/>
            </a:ln>
          </p:spPr>
          <p:txBody>
            <a:bodyPr/>
            <a:lstStyle/>
            <a:p>
              <a:endParaRPr lang="en-US"/>
            </a:p>
          </p:txBody>
        </p:sp>
        <p:sp>
          <p:nvSpPr>
            <p:cNvPr id="7280" name="Freeform 83"/>
            <p:cNvSpPr>
              <a:spLocks/>
            </p:cNvSpPr>
            <p:nvPr/>
          </p:nvSpPr>
          <p:spPr bwMode="auto">
            <a:xfrm>
              <a:off x="3120" y="2496"/>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FF0000"/>
              </a:solidFill>
              <a:round/>
              <a:headEnd/>
              <a:tailEnd/>
            </a:ln>
          </p:spPr>
          <p:txBody>
            <a:bodyPr/>
            <a:lstStyle/>
            <a:p>
              <a:endParaRPr lang="en-US"/>
            </a:p>
          </p:txBody>
        </p:sp>
        <p:sp>
          <p:nvSpPr>
            <p:cNvPr id="7281" name="Line 84"/>
            <p:cNvSpPr>
              <a:spLocks noChangeShapeType="1"/>
            </p:cNvSpPr>
            <p:nvPr/>
          </p:nvSpPr>
          <p:spPr bwMode="auto">
            <a:xfrm flipV="1">
              <a:off x="3144" y="2634"/>
              <a:ext cx="84" cy="6"/>
            </a:xfrm>
            <a:prstGeom prst="line">
              <a:avLst/>
            </a:prstGeom>
            <a:noFill/>
            <a:ln w="19050">
              <a:solidFill>
                <a:srgbClr val="FF0000"/>
              </a:solidFill>
              <a:round/>
              <a:headEnd/>
              <a:tailEnd/>
            </a:ln>
          </p:spPr>
          <p:txBody>
            <a:bodyPr/>
            <a:lstStyle/>
            <a:p>
              <a:endParaRPr lang="en-US"/>
            </a:p>
          </p:txBody>
        </p:sp>
        <p:sp>
          <p:nvSpPr>
            <p:cNvPr id="7282" name="Line 85"/>
            <p:cNvSpPr>
              <a:spLocks noChangeShapeType="1"/>
            </p:cNvSpPr>
            <p:nvPr/>
          </p:nvSpPr>
          <p:spPr bwMode="auto">
            <a:xfrm flipV="1">
              <a:off x="3186" y="2682"/>
              <a:ext cx="60" cy="6"/>
            </a:xfrm>
            <a:prstGeom prst="line">
              <a:avLst/>
            </a:prstGeom>
            <a:noFill/>
            <a:ln w="19050">
              <a:solidFill>
                <a:srgbClr val="FF0000"/>
              </a:solidFill>
              <a:round/>
              <a:headEnd/>
              <a:tailEnd/>
            </a:ln>
          </p:spPr>
          <p:txBody>
            <a:bodyPr/>
            <a:lstStyle/>
            <a:p>
              <a:endParaRPr lang="en-US"/>
            </a:p>
          </p:txBody>
        </p:sp>
        <p:sp>
          <p:nvSpPr>
            <p:cNvPr id="7283" name="Line 86"/>
            <p:cNvSpPr>
              <a:spLocks noChangeShapeType="1"/>
            </p:cNvSpPr>
            <p:nvPr/>
          </p:nvSpPr>
          <p:spPr bwMode="auto">
            <a:xfrm flipV="1">
              <a:off x="3144" y="2592"/>
              <a:ext cx="60" cy="6"/>
            </a:xfrm>
            <a:prstGeom prst="line">
              <a:avLst/>
            </a:prstGeom>
            <a:noFill/>
            <a:ln w="19050">
              <a:solidFill>
                <a:srgbClr val="FF0000"/>
              </a:solidFill>
              <a:round/>
              <a:headEnd/>
              <a:tailEnd/>
            </a:ln>
          </p:spPr>
          <p:txBody>
            <a:bodyPr/>
            <a:lstStyle/>
            <a:p>
              <a:endParaRPr lang="en-US"/>
            </a:p>
          </p:txBody>
        </p:sp>
        <p:sp>
          <p:nvSpPr>
            <p:cNvPr id="7284" name="Line 87"/>
            <p:cNvSpPr>
              <a:spLocks noChangeShapeType="1"/>
            </p:cNvSpPr>
            <p:nvPr/>
          </p:nvSpPr>
          <p:spPr bwMode="auto">
            <a:xfrm>
              <a:off x="3216" y="2850"/>
              <a:ext cx="54" cy="30"/>
            </a:xfrm>
            <a:prstGeom prst="line">
              <a:avLst/>
            </a:prstGeom>
            <a:noFill/>
            <a:ln w="19050">
              <a:solidFill>
                <a:srgbClr val="FF0000"/>
              </a:solidFill>
              <a:round/>
              <a:headEnd/>
              <a:tailEnd/>
            </a:ln>
          </p:spPr>
          <p:txBody>
            <a:bodyPr/>
            <a:lstStyle/>
            <a:p>
              <a:endParaRPr lang="en-US"/>
            </a:p>
          </p:txBody>
        </p:sp>
        <p:sp>
          <p:nvSpPr>
            <p:cNvPr id="7285" name="Line 88"/>
            <p:cNvSpPr>
              <a:spLocks noChangeShapeType="1"/>
            </p:cNvSpPr>
            <p:nvPr/>
          </p:nvSpPr>
          <p:spPr bwMode="auto">
            <a:xfrm>
              <a:off x="3186" y="2904"/>
              <a:ext cx="66" cy="36"/>
            </a:xfrm>
            <a:prstGeom prst="line">
              <a:avLst/>
            </a:prstGeom>
            <a:noFill/>
            <a:ln w="19050">
              <a:solidFill>
                <a:srgbClr val="FF0000"/>
              </a:solidFill>
              <a:round/>
              <a:headEnd/>
              <a:tailEnd/>
            </a:ln>
          </p:spPr>
          <p:txBody>
            <a:bodyPr/>
            <a:lstStyle/>
            <a:p>
              <a:endParaRPr lang="en-US"/>
            </a:p>
          </p:txBody>
        </p:sp>
      </p:grpSp>
      <p:grpSp>
        <p:nvGrpSpPr>
          <p:cNvPr id="22" name="Group 89"/>
          <p:cNvGrpSpPr>
            <a:grpSpLocks/>
          </p:cNvGrpSpPr>
          <p:nvPr/>
        </p:nvGrpSpPr>
        <p:grpSpPr bwMode="auto">
          <a:xfrm>
            <a:off x="4730750" y="4391025"/>
            <a:ext cx="990600" cy="2057400"/>
            <a:chOff x="2256" y="1008"/>
            <a:chExt cx="624" cy="1296"/>
          </a:xfrm>
        </p:grpSpPr>
        <p:sp>
          <p:nvSpPr>
            <p:cNvPr id="7275" name="AutoShape 90"/>
            <p:cNvSpPr>
              <a:spLocks noChangeArrowheads="1"/>
            </p:cNvSpPr>
            <p:nvPr/>
          </p:nvSpPr>
          <p:spPr bwMode="auto">
            <a:xfrm>
              <a:off x="2256" y="1728"/>
              <a:ext cx="624"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473 w 21600"/>
                <a:gd name="T13" fmla="*/ 6488 h 21600"/>
                <a:gd name="T14" fmla="*/ 15127 w 21600"/>
                <a:gd name="T15" fmla="*/ 15113 h 21600"/>
              </a:gdLst>
              <a:ahLst/>
              <a:cxnLst>
                <a:cxn ang="T8">
                  <a:pos x="T0" y="T1"/>
                </a:cxn>
                <a:cxn ang="T9">
                  <a:pos x="T2" y="T3"/>
                </a:cxn>
                <a:cxn ang="T10">
                  <a:pos x="T4" y="T5"/>
                </a:cxn>
                <a:cxn ang="T11">
                  <a:pos x="T6" y="T7"/>
                </a:cxn>
              </a:cxnLst>
              <a:rect l="T12" t="T13" r="T14" b="T15"/>
              <a:pathLst>
                <a:path w="21600" h="21600">
                  <a:moveTo>
                    <a:pt x="0" y="0"/>
                  </a:moveTo>
                  <a:lnTo>
                    <a:pt x="9346" y="21600"/>
                  </a:lnTo>
                  <a:lnTo>
                    <a:pt x="12254"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7276" name="Rectangle 91"/>
            <p:cNvSpPr>
              <a:spLocks noChangeArrowheads="1"/>
            </p:cNvSpPr>
            <p:nvPr/>
          </p:nvSpPr>
          <p:spPr bwMode="auto">
            <a:xfrm>
              <a:off x="2256" y="1104"/>
              <a:ext cx="624" cy="624"/>
            </a:xfrm>
            <a:prstGeom prst="rect">
              <a:avLst/>
            </a:prstGeom>
            <a:noFill/>
            <a:ln w="9525">
              <a:solidFill>
                <a:schemeClr val="tx1"/>
              </a:solidFill>
              <a:miter lim="800000"/>
              <a:headEnd/>
              <a:tailEnd/>
            </a:ln>
          </p:spPr>
          <p:txBody>
            <a:bodyPr wrap="none" anchor="ctr"/>
            <a:lstStyle/>
            <a:p>
              <a:endParaRPr lang="en-US"/>
            </a:p>
          </p:txBody>
        </p:sp>
        <p:sp>
          <p:nvSpPr>
            <p:cNvPr id="7277" name="Rectangle 92"/>
            <p:cNvSpPr>
              <a:spLocks noChangeArrowheads="1"/>
            </p:cNvSpPr>
            <p:nvPr/>
          </p:nvSpPr>
          <p:spPr bwMode="auto">
            <a:xfrm>
              <a:off x="2304" y="1680"/>
              <a:ext cx="528" cy="96"/>
            </a:xfrm>
            <a:prstGeom prst="rect">
              <a:avLst/>
            </a:prstGeom>
            <a:solidFill>
              <a:schemeClr val="bg1"/>
            </a:solidFill>
            <a:ln w="9525">
              <a:noFill/>
              <a:miter lim="800000"/>
              <a:headEnd/>
              <a:tailEnd/>
            </a:ln>
          </p:spPr>
          <p:txBody>
            <a:bodyPr wrap="none" anchor="ctr"/>
            <a:lstStyle/>
            <a:p>
              <a:endParaRPr lang="en-US"/>
            </a:p>
          </p:txBody>
        </p:sp>
        <p:sp>
          <p:nvSpPr>
            <p:cNvPr id="7278" name="Oval 93"/>
            <p:cNvSpPr>
              <a:spLocks noChangeArrowheads="1"/>
            </p:cNvSpPr>
            <p:nvPr/>
          </p:nvSpPr>
          <p:spPr bwMode="auto">
            <a:xfrm>
              <a:off x="2256" y="1008"/>
              <a:ext cx="62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23" name="Group 94"/>
          <p:cNvGrpSpPr>
            <a:grpSpLocks/>
          </p:cNvGrpSpPr>
          <p:nvPr/>
        </p:nvGrpSpPr>
        <p:grpSpPr bwMode="auto">
          <a:xfrm rot="3874746">
            <a:off x="4725987" y="5986463"/>
            <a:ext cx="771525" cy="152400"/>
            <a:chOff x="522" y="1296"/>
            <a:chExt cx="678" cy="144"/>
          </a:xfrm>
        </p:grpSpPr>
        <p:sp>
          <p:nvSpPr>
            <p:cNvPr id="7273" name="Oval 95"/>
            <p:cNvSpPr>
              <a:spLocks noChangeArrowheads="1"/>
            </p:cNvSpPr>
            <p:nvPr/>
          </p:nvSpPr>
          <p:spPr bwMode="auto">
            <a:xfrm>
              <a:off x="912" y="1296"/>
              <a:ext cx="288"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74" name="Freeform 96"/>
            <p:cNvSpPr>
              <a:spLocks/>
            </p:cNvSpPr>
            <p:nvPr/>
          </p:nvSpPr>
          <p:spPr bwMode="auto">
            <a:xfrm>
              <a:off x="522" y="1351"/>
              <a:ext cx="390" cy="71"/>
            </a:xfrm>
            <a:custGeom>
              <a:avLst/>
              <a:gdLst>
                <a:gd name="T0" fmla="*/ 390 w 390"/>
                <a:gd name="T1" fmla="*/ 17 h 71"/>
                <a:gd name="T2" fmla="*/ 252 w 390"/>
                <a:gd name="T3" fmla="*/ 29 h 71"/>
                <a:gd name="T4" fmla="*/ 240 w 390"/>
                <a:gd name="T5" fmla="*/ 47 h 71"/>
                <a:gd name="T6" fmla="*/ 204 w 390"/>
                <a:gd name="T7" fmla="*/ 71 h 71"/>
                <a:gd name="T8" fmla="*/ 168 w 390"/>
                <a:gd name="T9" fmla="*/ 29 h 71"/>
                <a:gd name="T10" fmla="*/ 132 w 390"/>
                <a:gd name="T11" fmla="*/ 17 h 71"/>
                <a:gd name="T12" fmla="*/ 54 w 390"/>
                <a:gd name="T13" fmla="*/ 41 h 71"/>
                <a:gd name="T14" fmla="*/ 0 w 390"/>
                <a:gd name="T15" fmla="*/ 71 h 71"/>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71"/>
                <a:gd name="T26" fmla="*/ 390 w 390"/>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71">
                  <a:moveTo>
                    <a:pt x="390" y="17"/>
                  </a:moveTo>
                  <a:cubicBezTo>
                    <a:pt x="344" y="19"/>
                    <a:pt x="288" y="0"/>
                    <a:pt x="252" y="29"/>
                  </a:cubicBezTo>
                  <a:cubicBezTo>
                    <a:pt x="246" y="34"/>
                    <a:pt x="245" y="42"/>
                    <a:pt x="240" y="47"/>
                  </a:cubicBezTo>
                  <a:cubicBezTo>
                    <a:pt x="229" y="56"/>
                    <a:pt x="204" y="71"/>
                    <a:pt x="204" y="71"/>
                  </a:cubicBezTo>
                  <a:cubicBezTo>
                    <a:pt x="167" y="59"/>
                    <a:pt x="194" y="45"/>
                    <a:pt x="168" y="29"/>
                  </a:cubicBezTo>
                  <a:cubicBezTo>
                    <a:pt x="157" y="22"/>
                    <a:pt x="132" y="17"/>
                    <a:pt x="132" y="17"/>
                  </a:cubicBezTo>
                  <a:cubicBezTo>
                    <a:pt x="97" y="22"/>
                    <a:pt x="82" y="23"/>
                    <a:pt x="54" y="41"/>
                  </a:cubicBezTo>
                  <a:cubicBezTo>
                    <a:pt x="46" y="66"/>
                    <a:pt x="27" y="71"/>
                    <a:pt x="0" y="71"/>
                  </a:cubicBezTo>
                </a:path>
              </a:pathLst>
            </a:custGeom>
            <a:noFill/>
            <a:ln w="9525">
              <a:solidFill>
                <a:schemeClr val="tx1"/>
              </a:solidFill>
              <a:round/>
              <a:headEnd/>
              <a:tailEnd/>
            </a:ln>
          </p:spPr>
          <p:txBody>
            <a:bodyPr/>
            <a:lstStyle/>
            <a:p>
              <a:endParaRPr lang="en-US"/>
            </a:p>
          </p:txBody>
        </p:sp>
      </p:grpSp>
      <p:grpSp>
        <p:nvGrpSpPr>
          <p:cNvPr id="24" name="Group 97"/>
          <p:cNvGrpSpPr>
            <a:grpSpLocks/>
          </p:cNvGrpSpPr>
          <p:nvPr/>
        </p:nvGrpSpPr>
        <p:grpSpPr bwMode="auto">
          <a:xfrm rot="2306942">
            <a:off x="4730750" y="5838825"/>
            <a:ext cx="771525" cy="152400"/>
            <a:chOff x="522" y="1296"/>
            <a:chExt cx="678" cy="144"/>
          </a:xfrm>
        </p:grpSpPr>
        <p:sp>
          <p:nvSpPr>
            <p:cNvPr id="7271" name="Oval 98"/>
            <p:cNvSpPr>
              <a:spLocks noChangeArrowheads="1"/>
            </p:cNvSpPr>
            <p:nvPr/>
          </p:nvSpPr>
          <p:spPr bwMode="auto">
            <a:xfrm>
              <a:off x="912" y="1296"/>
              <a:ext cx="288" cy="14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72" name="Freeform 99"/>
            <p:cNvSpPr>
              <a:spLocks/>
            </p:cNvSpPr>
            <p:nvPr/>
          </p:nvSpPr>
          <p:spPr bwMode="auto">
            <a:xfrm>
              <a:off x="522" y="1351"/>
              <a:ext cx="390" cy="71"/>
            </a:xfrm>
            <a:custGeom>
              <a:avLst/>
              <a:gdLst>
                <a:gd name="T0" fmla="*/ 390 w 390"/>
                <a:gd name="T1" fmla="*/ 17 h 71"/>
                <a:gd name="T2" fmla="*/ 252 w 390"/>
                <a:gd name="T3" fmla="*/ 29 h 71"/>
                <a:gd name="T4" fmla="*/ 240 w 390"/>
                <a:gd name="T5" fmla="*/ 47 h 71"/>
                <a:gd name="T6" fmla="*/ 204 w 390"/>
                <a:gd name="T7" fmla="*/ 71 h 71"/>
                <a:gd name="T8" fmla="*/ 168 w 390"/>
                <a:gd name="T9" fmla="*/ 29 h 71"/>
                <a:gd name="T10" fmla="*/ 132 w 390"/>
                <a:gd name="T11" fmla="*/ 17 h 71"/>
                <a:gd name="T12" fmla="*/ 54 w 390"/>
                <a:gd name="T13" fmla="*/ 41 h 71"/>
                <a:gd name="T14" fmla="*/ 0 w 390"/>
                <a:gd name="T15" fmla="*/ 71 h 71"/>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71"/>
                <a:gd name="T26" fmla="*/ 390 w 390"/>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71">
                  <a:moveTo>
                    <a:pt x="390" y="17"/>
                  </a:moveTo>
                  <a:cubicBezTo>
                    <a:pt x="344" y="19"/>
                    <a:pt x="288" y="0"/>
                    <a:pt x="252" y="29"/>
                  </a:cubicBezTo>
                  <a:cubicBezTo>
                    <a:pt x="246" y="34"/>
                    <a:pt x="245" y="42"/>
                    <a:pt x="240" y="47"/>
                  </a:cubicBezTo>
                  <a:cubicBezTo>
                    <a:pt x="229" y="56"/>
                    <a:pt x="204" y="71"/>
                    <a:pt x="204" y="71"/>
                  </a:cubicBezTo>
                  <a:cubicBezTo>
                    <a:pt x="167" y="59"/>
                    <a:pt x="194" y="45"/>
                    <a:pt x="168" y="29"/>
                  </a:cubicBezTo>
                  <a:cubicBezTo>
                    <a:pt x="157" y="22"/>
                    <a:pt x="132" y="17"/>
                    <a:pt x="132" y="17"/>
                  </a:cubicBezTo>
                  <a:cubicBezTo>
                    <a:pt x="97" y="22"/>
                    <a:pt x="82" y="23"/>
                    <a:pt x="54" y="41"/>
                  </a:cubicBezTo>
                  <a:cubicBezTo>
                    <a:pt x="46" y="66"/>
                    <a:pt x="27" y="71"/>
                    <a:pt x="0" y="71"/>
                  </a:cubicBezTo>
                </a:path>
              </a:pathLst>
            </a:custGeom>
            <a:noFill/>
            <a:ln w="9525">
              <a:solidFill>
                <a:schemeClr val="tx1"/>
              </a:solidFill>
              <a:round/>
              <a:headEnd/>
              <a:tailEnd/>
            </a:ln>
          </p:spPr>
          <p:txBody>
            <a:bodyPr/>
            <a:lstStyle/>
            <a:p>
              <a:endParaRPr lang="en-US"/>
            </a:p>
          </p:txBody>
        </p:sp>
      </p:grpSp>
      <p:sp>
        <p:nvSpPr>
          <p:cNvPr id="7201" name="Freeform 100"/>
          <p:cNvSpPr>
            <a:spLocks/>
          </p:cNvSpPr>
          <p:nvPr/>
        </p:nvSpPr>
        <p:spPr bwMode="auto">
          <a:xfrm>
            <a:off x="4349750" y="4090988"/>
            <a:ext cx="714375" cy="457200"/>
          </a:xfrm>
          <a:custGeom>
            <a:avLst/>
            <a:gdLst>
              <a:gd name="T0" fmla="*/ 0 w 750"/>
              <a:gd name="T1" fmla="*/ 2147483647 h 302"/>
              <a:gd name="T2" fmla="*/ 2147483647 w 750"/>
              <a:gd name="T3" fmla="*/ 2147483647 h 302"/>
              <a:gd name="T4" fmla="*/ 2147483647 w 750"/>
              <a:gd name="T5" fmla="*/ 2147483647 h 302"/>
              <a:gd name="T6" fmla="*/ 0 60000 65536"/>
              <a:gd name="T7" fmla="*/ 0 60000 65536"/>
              <a:gd name="T8" fmla="*/ 0 60000 65536"/>
              <a:gd name="T9" fmla="*/ 0 w 750"/>
              <a:gd name="T10" fmla="*/ 0 h 302"/>
              <a:gd name="T11" fmla="*/ 750 w 750"/>
              <a:gd name="T12" fmla="*/ 302 h 302"/>
            </a:gdLst>
            <a:ahLst/>
            <a:cxnLst>
              <a:cxn ang="T6">
                <a:pos x="T0" y="T1"/>
              </a:cxn>
              <a:cxn ang="T7">
                <a:pos x="T2" y="T3"/>
              </a:cxn>
              <a:cxn ang="T8">
                <a:pos x="T4" y="T5"/>
              </a:cxn>
            </a:cxnLst>
            <a:rect l="T9" t="T10" r="T11" b="T12"/>
            <a:pathLst>
              <a:path w="750" h="302">
                <a:moveTo>
                  <a:pt x="0" y="107"/>
                </a:moveTo>
                <a:cubicBezTo>
                  <a:pt x="230" y="53"/>
                  <a:pt x="460" y="0"/>
                  <a:pt x="585" y="32"/>
                </a:cubicBezTo>
                <a:cubicBezTo>
                  <a:pt x="710" y="64"/>
                  <a:pt x="733" y="260"/>
                  <a:pt x="750" y="302"/>
                </a:cubicBezTo>
              </a:path>
            </a:pathLst>
          </a:custGeom>
          <a:noFill/>
          <a:ln w="76200" cmpd="sng">
            <a:solidFill>
              <a:srgbClr val="000000"/>
            </a:solidFill>
            <a:round/>
            <a:headEnd type="none" w="med" len="med"/>
            <a:tailEnd type="triangle" w="med" len="med"/>
          </a:ln>
        </p:spPr>
        <p:txBody>
          <a:bodyPr/>
          <a:lstStyle/>
          <a:p>
            <a:endParaRPr lang="en-US"/>
          </a:p>
        </p:txBody>
      </p:sp>
      <p:sp>
        <p:nvSpPr>
          <p:cNvPr id="7202" name="Line 101"/>
          <p:cNvSpPr>
            <a:spLocks noChangeShapeType="1"/>
          </p:cNvSpPr>
          <p:nvPr/>
        </p:nvSpPr>
        <p:spPr bwMode="auto">
          <a:xfrm flipH="1">
            <a:off x="5576888" y="3036888"/>
            <a:ext cx="731837" cy="1025525"/>
          </a:xfrm>
          <a:prstGeom prst="line">
            <a:avLst/>
          </a:prstGeom>
          <a:noFill/>
          <a:ln w="57150">
            <a:solidFill>
              <a:schemeClr val="bg2"/>
            </a:solidFill>
            <a:round/>
            <a:headEnd/>
            <a:tailEnd type="triangle" w="med" len="med"/>
          </a:ln>
        </p:spPr>
        <p:txBody>
          <a:bodyPr/>
          <a:lstStyle/>
          <a:p>
            <a:endParaRPr lang="en-US"/>
          </a:p>
        </p:txBody>
      </p:sp>
      <p:sp>
        <p:nvSpPr>
          <p:cNvPr id="7203" name="AutoShape 102"/>
          <p:cNvSpPr>
            <a:spLocks noChangeArrowheads="1"/>
          </p:cNvSpPr>
          <p:nvPr/>
        </p:nvSpPr>
        <p:spPr bwMode="auto">
          <a:xfrm>
            <a:off x="6986588" y="876300"/>
            <a:ext cx="1135062" cy="3932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275" y="10726"/>
                </a:moveTo>
                <a:cubicBezTo>
                  <a:pt x="20235" y="5521"/>
                  <a:pt x="16004" y="1324"/>
                  <a:pt x="10800" y="1324"/>
                </a:cubicBezTo>
                <a:cubicBezTo>
                  <a:pt x="8093" y="1323"/>
                  <a:pt x="5516" y="2480"/>
                  <a:pt x="3718" y="4503"/>
                </a:cubicBezTo>
                <a:lnTo>
                  <a:pt x="2729" y="3623"/>
                </a:lnTo>
                <a:cubicBezTo>
                  <a:pt x="4778" y="1318"/>
                  <a:pt x="7715" y="-1"/>
                  <a:pt x="10800" y="0"/>
                </a:cubicBezTo>
                <a:cubicBezTo>
                  <a:pt x="16731" y="0"/>
                  <a:pt x="21553" y="4784"/>
                  <a:pt x="21599" y="10715"/>
                </a:cubicBezTo>
                <a:lnTo>
                  <a:pt x="24299" y="10694"/>
                </a:lnTo>
                <a:lnTo>
                  <a:pt x="20964" y="14082"/>
                </a:lnTo>
                <a:lnTo>
                  <a:pt x="17575" y="10747"/>
                </a:lnTo>
                <a:lnTo>
                  <a:pt x="20275" y="10726"/>
                </a:lnTo>
                <a:close/>
              </a:path>
            </a:pathLst>
          </a:custGeom>
          <a:solidFill>
            <a:schemeClr val="bg2"/>
          </a:solidFill>
          <a:ln w="9525">
            <a:solidFill>
              <a:schemeClr val="tx1"/>
            </a:solidFill>
            <a:miter lim="800000"/>
            <a:headEnd/>
            <a:tailEnd/>
          </a:ln>
        </p:spPr>
        <p:txBody>
          <a:bodyPr wrap="none" anchor="ctr"/>
          <a:lstStyle/>
          <a:p>
            <a:endParaRPr lang="en-US"/>
          </a:p>
        </p:txBody>
      </p:sp>
      <p:grpSp>
        <p:nvGrpSpPr>
          <p:cNvPr id="25" name="Group 103"/>
          <p:cNvGrpSpPr>
            <a:grpSpLocks/>
          </p:cNvGrpSpPr>
          <p:nvPr/>
        </p:nvGrpSpPr>
        <p:grpSpPr bwMode="auto">
          <a:xfrm>
            <a:off x="7397750" y="4543425"/>
            <a:ext cx="990600" cy="2057400"/>
            <a:chOff x="2256" y="1008"/>
            <a:chExt cx="624" cy="1296"/>
          </a:xfrm>
        </p:grpSpPr>
        <p:sp>
          <p:nvSpPr>
            <p:cNvPr id="7267" name="AutoShape 104"/>
            <p:cNvSpPr>
              <a:spLocks noChangeArrowheads="1"/>
            </p:cNvSpPr>
            <p:nvPr/>
          </p:nvSpPr>
          <p:spPr bwMode="auto">
            <a:xfrm>
              <a:off x="2256" y="1728"/>
              <a:ext cx="624"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473 w 21600"/>
                <a:gd name="T13" fmla="*/ 6488 h 21600"/>
                <a:gd name="T14" fmla="*/ 15127 w 21600"/>
                <a:gd name="T15" fmla="*/ 15113 h 21600"/>
              </a:gdLst>
              <a:ahLst/>
              <a:cxnLst>
                <a:cxn ang="T8">
                  <a:pos x="T0" y="T1"/>
                </a:cxn>
                <a:cxn ang="T9">
                  <a:pos x="T2" y="T3"/>
                </a:cxn>
                <a:cxn ang="T10">
                  <a:pos x="T4" y="T5"/>
                </a:cxn>
                <a:cxn ang="T11">
                  <a:pos x="T6" y="T7"/>
                </a:cxn>
              </a:cxnLst>
              <a:rect l="T12" t="T13" r="T14" b="T15"/>
              <a:pathLst>
                <a:path w="21600" h="21600">
                  <a:moveTo>
                    <a:pt x="0" y="0"/>
                  </a:moveTo>
                  <a:lnTo>
                    <a:pt x="9346" y="21600"/>
                  </a:lnTo>
                  <a:lnTo>
                    <a:pt x="12254"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7268" name="Rectangle 105"/>
            <p:cNvSpPr>
              <a:spLocks noChangeArrowheads="1"/>
            </p:cNvSpPr>
            <p:nvPr/>
          </p:nvSpPr>
          <p:spPr bwMode="auto">
            <a:xfrm>
              <a:off x="2256" y="1104"/>
              <a:ext cx="624" cy="624"/>
            </a:xfrm>
            <a:prstGeom prst="rect">
              <a:avLst/>
            </a:prstGeom>
            <a:noFill/>
            <a:ln w="9525">
              <a:solidFill>
                <a:schemeClr val="tx1"/>
              </a:solidFill>
              <a:miter lim="800000"/>
              <a:headEnd/>
              <a:tailEnd/>
            </a:ln>
          </p:spPr>
          <p:txBody>
            <a:bodyPr wrap="none" anchor="ctr"/>
            <a:lstStyle/>
            <a:p>
              <a:endParaRPr lang="en-US"/>
            </a:p>
          </p:txBody>
        </p:sp>
        <p:sp>
          <p:nvSpPr>
            <p:cNvPr id="7269" name="Rectangle 106"/>
            <p:cNvSpPr>
              <a:spLocks noChangeArrowheads="1"/>
            </p:cNvSpPr>
            <p:nvPr/>
          </p:nvSpPr>
          <p:spPr bwMode="auto">
            <a:xfrm>
              <a:off x="2304" y="1680"/>
              <a:ext cx="528" cy="96"/>
            </a:xfrm>
            <a:prstGeom prst="rect">
              <a:avLst/>
            </a:prstGeom>
            <a:solidFill>
              <a:schemeClr val="bg1"/>
            </a:solidFill>
            <a:ln w="9525">
              <a:noFill/>
              <a:miter lim="800000"/>
              <a:headEnd/>
              <a:tailEnd/>
            </a:ln>
          </p:spPr>
          <p:txBody>
            <a:bodyPr wrap="none" anchor="ctr"/>
            <a:lstStyle/>
            <a:p>
              <a:endParaRPr lang="en-US"/>
            </a:p>
          </p:txBody>
        </p:sp>
        <p:sp>
          <p:nvSpPr>
            <p:cNvPr id="7270" name="Oval 107"/>
            <p:cNvSpPr>
              <a:spLocks noChangeArrowheads="1"/>
            </p:cNvSpPr>
            <p:nvPr/>
          </p:nvSpPr>
          <p:spPr bwMode="auto">
            <a:xfrm>
              <a:off x="2256" y="1008"/>
              <a:ext cx="62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26" name="Group 108"/>
          <p:cNvGrpSpPr>
            <a:grpSpLocks/>
          </p:cNvGrpSpPr>
          <p:nvPr/>
        </p:nvGrpSpPr>
        <p:grpSpPr bwMode="auto">
          <a:xfrm>
            <a:off x="8023225" y="4902200"/>
            <a:ext cx="244475" cy="828675"/>
            <a:chOff x="3104" y="2352"/>
            <a:chExt cx="184" cy="720"/>
          </a:xfrm>
        </p:grpSpPr>
        <p:sp>
          <p:nvSpPr>
            <p:cNvPr id="7260" name="Freeform 109"/>
            <p:cNvSpPr>
              <a:spLocks/>
            </p:cNvSpPr>
            <p:nvPr/>
          </p:nvSpPr>
          <p:spPr bwMode="auto">
            <a:xfrm>
              <a:off x="3104" y="2352"/>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FF0000"/>
              </a:solidFill>
              <a:round/>
              <a:headEnd/>
              <a:tailEnd/>
            </a:ln>
          </p:spPr>
          <p:txBody>
            <a:bodyPr/>
            <a:lstStyle/>
            <a:p>
              <a:endParaRPr lang="en-US"/>
            </a:p>
          </p:txBody>
        </p:sp>
        <p:sp>
          <p:nvSpPr>
            <p:cNvPr id="7261" name="Freeform 110"/>
            <p:cNvSpPr>
              <a:spLocks/>
            </p:cNvSpPr>
            <p:nvPr/>
          </p:nvSpPr>
          <p:spPr bwMode="auto">
            <a:xfrm>
              <a:off x="3120" y="2496"/>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FF0000"/>
              </a:solidFill>
              <a:round/>
              <a:headEnd/>
              <a:tailEnd/>
            </a:ln>
          </p:spPr>
          <p:txBody>
            <a:bodyPr/>
            <a:lstStyle/>
            <a:p>
              <a:endParaRPr lang="en-US"/>
            </a:p>
          </p:txBody>
        </p:sp>
        <p:sp>
          <p:nvSpPr>
            <p:cNvPr id="7262" name="Line 111"/>
            <p:cNvSpPr>
              <a:spLocks noChangeShapeType="1"/>
            </p:cNvSpPr>
            <p:nvPr/>
          </p:nvSpPr>
          <p:spPr bwMode="auto">
            <a:xfrm flipV="1">
              <a:off x="3144" y="2634"/>
              <a:ext cx="84" cy="6"/>
            </a:xfrm>
            <a:prstGeom prst="line">
              <a:avLst/>
            </a:prstGeom>
            <a:noFill/>
            <a:ln w="19050">
              <a:solidFill>
                <a:srgbClr val="FF0000"/>
              </a:solidFill>
              <a:round/>
              <a:headEnd/>
              <a:tailEnd/>
            </a:ln>
          </p:spPr>
          <p:txBody>
            <a:bodyPr/>
            <a:lstStyle/>
            <a:p>
              <a:endParaRPr lang="en-US"/>
            </a:p>
          </p:txBody>
        </p:sp>
        <p:sp>
          <p:nvSpPr>
            <p:cNvPr id="7263" name="Line 112"/>
            <p:cNvSpPr>
              <a:spLocks noChangeShapeType="1"/>
            </p:cNvSpPr>
            <p:nvPr/>
          </p:nvSpPr>
          <p:spPr bwMode="auto">
            <a:xfrm flipV="1">
              <a:off x="3186" y="2682"/>
              <a:ext cx="60" cy="6"/>
            </a:xfrm>
            <a:prstGeom prst="line">
              <a:avLst/>
            </a:prstGeom>
            <a:noFill/>
            <a:ln w="19050">
              <a:solidFill>
                <a:srgbClr val="FF0000"/>
              </a:solidFill>
              <a:round/>
              <a:headEnd/>
              <a:tailEnd/>
            </a:ln>
          </p:spPr>
          <p:txBody>
            <a:bodyPr/>
            <a:lstStyle/>
            <a:p>
              <a:endParaRPr lang="en-US"/>
            </a:p>
          </p:txBody>
        </p:sp>
        <p:sp>
          <p:nvSpPr>
            <p:cNvPr id="7264" name="Line 113"/>
            <p:cNvSpPr>
              <a:spLocks noChangeShapeType="1"/>
            </p:cNvSpPr>
            <p:nvPr/>
          </p:nvSpPr>
          <p:spPr bwMode="auto">
            <a:xfrm flipV="1">
              <a:off x="3144" y="2592"/>
              <a:ext cx="60" cy="6"/>
            </a:xfrm>
            <a:prstGeom prst="line">
              <a:avLst/>
            </a:prstGeom>
            <a:noFill/>
            <a:ln w="19050">
              <a:solidFill>
                <a:srgbClr val="FF0000"/>
              </a:solidFill>
              <a:round/>
              <a:headEnd/>
              <a:tailEnd/>
            </a:ln>
          </p:spPr>
          <p:txBody>
            <a:bodyPr/>
            <a:lstStyle/>
            <a:p>
              <a:endParaRPr lang="en-US"/>
            </a:p>
          </p:txBody>
        </p:sp>
        <p:sp>
          <p:nvSpPr>
            <p:cNvPr id="7265" name="Line 114"/>
            <p:cNvSpPr>
              <a:spLocks noChangeShapeType="1"/>
            </p:cNvSpPr>
            <p:nvPr/>
          </p:nvSpPr>
          <p:spPr bwMode="auto">
            <a:xfrm>
              <a:off x="3216" y="2850"/>
              <a:ext cx="54" cy="30"/>
            </a:xfrm>
            <a:prstGeom prst="line">
              <a:avLst/>
            </a:prstGeom>
            <a:noFill/>
            <a:ln w="19050">
              <a:solidFill>
                <a:srgbClr val="FF0000"/>
              </a:solidFill>
              <a:round/>
              <a:headEnd/>
              <a:tailEnd/>
            </a:ln>
          </p:spPr>
          <p:txBody>
            <a:bodyPr/>
            <a:lstStyle/>
            <a:p>
              <a:endParaRPr lang="en-US"/>
            </a:p>
          </p:txBody>
        </p:sp>
        <p:sp>
          <p:nvSpPr>
            <p:cNvPr id="7266" name="Line 115"/>
            <p:cNvSpPr>
              <a:spLocks noChangeShapeType="1"/>
            </p:cNvSpPr>
            <p:nvPr/>
          </p:nvSpPr>
          <p:spPr bwMode="auto">
            <a:xfrm>
              <a:off x="3186" y="2904"/>
              <a:ext cx="66" cy="36"/>
            </a:xfrm>
            <a:prstGeom prst="line">
              <a:avLst/>
            </a:prstGeom>
            <a:noFill/>
            <a:ln w="19050">
              <a:solidFill>
                <a:srgbClr val="FF0000"/>
              </a:solidFill>
              <a:round/>
              <a:headEnd/>
              <a:tailEnd/>
            </a:ln>
          </p:spPr>
          <p:txBody>
            <a:bodyPr/>
            <a:lstStyle/>
            <a:p>
              <a:endParaRPr lang="en-US"/>
            </a:p>
          </p:txBody>
        </p:sp>
      </p:grpSp>
      <p:grpSp>
        <p:nvGrpSpPr>
          <p:cNvPr id="27" name="Group 116"/>
          <p:cNvGrpSpPr>
            <a:grpSpLocks/>
          </p:cNvGrpSpPr>
          <p:nvPr/>
        </p:nvGrpSpPr>
        <p:grpSpPr bwMode="auto">
          <a:xfrm>
            <a:off x="7808913" y="4945063"/>
            <a:ext cx="244475" cy="828675"/>
            <a:chOff x="3104" y="2352"/>
            <a:chExt cx="184" cy="720"/>
          </a:xfrm>
        </p:grpSpPr>
        <p:sp>
          <p:nvSpPr>
            <p:cNvPr id="7253" name="Freeform 117"/>
            <p:cNvSpPr>
              <a:spLocks/>
            </p:cNvSpPr>
            <p:nvPr/>
          </p:nvSpPr>
          <p:spPr bwMode="auto">
            <a:xfrm>
              <a:off x="3104" y="2352"/>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FF0000"/>
              </a:solidFill>
              <a:round/>
              <a:headEnd/>
              <a:tailEnd/>
            </a:ln>
          </p:spPr>
          <p:txBody>
            <a:bodyPr/>
            <a:lstStyle/>
            <a:p>
              <a:endParaRPr lang="en-US"/>
            </a:p>
          </p:txBody>
        </p:sp>
        <p:sp>
          <p:nvSpPr>
            <p:cNvPr id="7254" name="Freeform 118"/>
            <p:cNvSpPr>
              <a:spLocks/>
            </p:cNvSpPr>
            <p:nvPr/>
          </p:nvSpPr>
          <p:spPr bwMode="auto">
            <a:xfrm>
              <a:off x="3120" y="2496"/>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FF0000"/>
              </a:solidFill>
              <a:round/>
              <a:headEnd/>
              <a:tailEnd/>
            </a:ln>
          </p:spPr>
          <p:txBody>
            <a:bodyPr/>
            <a:lstStyle/>
            <a:p>
              <a:endParaRPr lang="en-US"/>
            </a:p>
          </p:txBody>
        </p:sp>
        <p:sp>
          <p:nvSpPr>
            <p:cNvPr id="7255" name="Line 119"/>
            <p:cNvSpPr>
              <a:spLocks noChangeShapeType="1"/>
            </p:cNvSpPr>
            <p:nvPr/>
          </p:nvSpPr>
          <p:spPr bwMode="auto">
            <a:xfrm flipV="1">
              <a:off x="3144" y="2634"/>
              <a:ext cx="84" cy="6"/>
            </a:xfrm>
            <a:prstGeom prst="line">
              <a:avLst/>
            </a:prstGeom>
            <a:noFill/>
            <a:ln w="19050">
              <a:solidFill>
                <a:srgbClr val="FF0000"/>
              </a:solidFill>
              <a:round/>
              <a:headEnd/>
              <a:tailEnd/>
            </a:ln>
          </p:spPr>
          <p:txBody>
            <a:bodyPr/>
            <a:lstStyle/>
            <a:p>
              <a:endParaRPr lang="en-US"/>
            </a:p>
          </p:txBody>
        </p:sp>
        <p:sp>
          <p:nvSpPr>
            <p:cNvPr id="7256" name="Line 120"/>
            <p:cNvSpPr>
              <a:spLocks noChangeShapeType="1"/>
            </p:cNvSpPr>
            <p:nvPr/>
          </p:nvSpPr>
          <p:spPr bwMode="auto">
            <a:xfrm flipV="1">
              <a:off x="3186" y="2682"/>
              <a:ext cx="60" cy="6"/>
            </a:xfrm>
            <a:prstGeom prst="line">
              <a:avLst/>
            </a:prstGeom>
            <a:noFill/>
            <a:ln w="19050">
              <a:solidFill>
                <a:srgbClr val="FF0000"/>
              </a:solidFill>
              <a:round/>
              <a:headEnd/>
              <a:tailEnd/>
            </a:ln>
          </p:spPr>
          <p:txBody>
            <a:bodyPr/>
            <a:lstStyle/>
            <a:p>
              <a:endParaRPr lang="en-US"/>
            </a:p>
          </p:txBody>
        </p:sp>
        <p:sp>
          <p:nvSpPr>
            <p:cNvPr id="7257" name="Line 121"/>
            <p:cNvSpPr>
              <a:spLocks noChangeShapeType="1"/>
            </p:cNvSpPr>
            <p:nvPr/>
          </p:nvSpPr>
          <p:spPr bwMode="auto">
            <a:xfrm flipV="1">
              <a:off x="3144" y="2592"/>
              <a:ext cx="60" cy="6"/>
            </a:xfrm>
            <a:prstGeom prst="line">
              <a:avLst/>
            </a:prstGeom>
            <a:noFill/>
            <a:ln w="19050">
              <a:solidFill>
                <a:srgbClr val="FF0000"/>
              </a:solidFill>
              <a:round/>
              <a:headEnd/>
              <a:tailEnd/>
            </a:ln>
          </p:spPr>
          <p:txBody>
            <a:bodyPr/>
            <a:lstStyle/>
            <a:p>
              <a:endParaRPr lang="en-US"/>
            </a:p>
          </p:txBody>
        </p:sp>
        <p:sp>
          <p:nvSpPr>
            <p:cNvPr id="7258" name="Line 122"/>
            <p:cNvSpPr>
              <a:spLocks noChangeShapeType="1"/>
            </p:cNvSpPr>
            <p:nvPr/>
          </p:nvSpPr>
          <p:spPr bwMode="auto">
            <a:xfrm>
              <a:off x="3216" y="2850"/>
              <a:ext cx="54" cy="30"/>
            </a:xfrm>
            <a:prstGeom prst="line">
              <a:avLst/>
            </a:prstGeom>
            <a:noFill/>
            <a:ln w="19050">
              <a:solidFill>
                <a:srgbClr val="FF0000"/>
              </a:solidFill>
              <a:round/>
              <a:headEnd/>
              <a:tailEnd/>
            </a:ln>
          </p:spPr>
          <p:txBody>
            <a:bodyPr/>
            <a:lstStyle/>
            <a:p>
              <a:endParaRPr lang="en-US"/>
            </a:p>
          </p:txBody>
        </p:sp>
        <p:sp>
          <p:nvSpPr>
            <p:cNvPr id="7259" name="Line 123"/>
            <p:cNvSpPr>
              <a:spLocks noChangeShapeType="1"/>
            </p:cNvSpPr>
            <p:nvPr/>
          </p:nvSpPr>
          <p:spPr bwMode="auto">
            <a:xfrm>
              <a:off x="3186" y="2904"/>
              <a:ext cx="66" cy="36"/>
            </a:xfrm>
            <a:prstGeom prst="line">
              <a:avLst/>
            </a:prstGeom>
            <a:noFill/>
            <a:ln w="19050">
              <a:solidFill>
                <a:srgbClr val="FF0000"/>
              </a:solidFill>
              <a:round/>
              <a:headEnd/>
              <a:tailEnd/>
            </a:ln>
          </p:spPr>
          <p:txBody>
            <a:bodyPr/>
            <a:lstStyle/>
            <a:p>
              <a:endParaRPr lang="en-US"/>
            </a:p>
          </p:txBody>
        </p:sp>
      </p:grpSp>
      <p:grpSp>
        <p:nvGrpSpPr>
          <p:cNvPr id="28" name="Group 124"/>
          <p:cNvGrpSpPr>
            <a:grpSpLocks/>
          </p:cNvGrpSpPr>
          <p:nvPr/>
        </p:nvGrpSpPr>
        <p:grpSpPr bwMode="auto">
          <a:xfrm>
            <a:off x="7540625" y="4894263"/>
            <a:ext cx="244475" cy="828675"/>
            <a:chOff x="3104" y="2352"/>
            <a:chExt cx="184" cy="720"/>
          </a:xfrm>
        </p:grpSpPr>
        <p:sp>
          <p:nvSpPr>
            <p:cNvPr id="7246" name="Freeform 125"/>
            <p:cNvSpPr>
              <a:spLocks/>
            </p:cNvSpPr>
            <p:nvPr/>
          </p:nvSpPr>
          <p:spPr bwMode="auto">
            <a:xfrm>
              <a:off x="3104" y="2352"/>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FF0000"/>
              </a:solidFill>
              <a:round/>
              <a:headEnd/>
              <a:tailEnd/>
            </a:ln>
          </p:spPr>
          <p:txBody>
            <a:bodyPr/>
            <a:lstStyle/>
            <a:p>
              <a:endParaRPr lang="en-US"/>
            </a:p>
          </p:txBody>
        </p:sp>
        <p:sp>
          <p:nvSpPr>
            <p:cNvPr id="7247" name="Freeform 126"/>
            <p:cNvSpPr>
              <a:spLocks/>
            </p:cNvSpPr>
            <p:nvPr/>
          </p:nvSpPr>
          <p:spPr bwMode="auto">
            <a:xfrm>
              <a:off x="3120" y="2496"/>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FF0000"/>
              </a:solidFill>
              <a:round/>
              <a:headEnd/>
              <a:tailEnd/>
            </a:ln>
          </p:spPr>
          <p:txBody>
            <a:bodyPr/>
            <a:lstStyle/>
            <a:p>
              <a:endParaRPr lang="en-US"/>
            </a:p>
          </p:txBody>
        </p:sp>
        <p:sp>
          <p:nvSpPr>
            <p:cNvPr id="7248" name="Line 127"/>
            <p:cNvSpPr>
              <a:spLocks noChangeShapeType="1"/>
            </p:cNvSpPr>
            <p:nvPr/>
          </p:nvSpPr>
          <p:spPr bwMode="auto">
            <a:xfrm flipV="1">
              <a:off x="3144" y="2634"/>
              <a:ext cx="84" cy="6"/>
            </a:xfrm>
            <a:prstGeom prst="line">
              <a:avLst/>
            </a:prstGeom>
            <a:noFill/>
            <a:ln w="19050">
              <a:solidFill>
                <a:srgbClr val="FF0000"/>
              </a:solidFill>
              <a:round/>
              <a:headEnd/>
              <a:tailEnd/>
            </a:ln>
          </p:spPr>
          <p:txBody>
            <a:bodyPr/>
            <a:lstStyle/>
            <a:p>
              <a:endParaRPr lang="en-US"/>
            </a:p>
          </p:txBody>
        </p:sp>
        <p:sp>
          <p:nvSpPr>
            <p:cNvPr id="7249" name="Line 128"/>
            <p:cNvSpPr>
              <a:spLocks noChangeShapeType="1"/>
            </p:cNvSpPr>
            <p:nvPr/>
          </p:nvSpPr>
          <p:spPr bwMode="auto">
            <a:xfrm flipV="1">
              <a:off x="3186" y="2682"/>
              <a:ext cx="60" cy="6"/>
            </a:xfrm>
            <a:prstGeom prst="line">
              <a:avLst/>
            </a:prstGeom>
            <a:noFill/>
            <a:ln w="19050">
              <a:solidFill>
                <a:srgbClr val="FF0000"/>
              </a:solidFill>
              <a:round/>
              <a:headEnd/>
              <a:tailEnd/>
            </a:ln>
          </p:spPr>
          <p:txBody>
            <a:bodyPr/>
            <a:lstStyle/>
            <a:p>
              <a:endParaRPr lang="en-US"/>
            </a:p>
          </p:txBody>
        </p:sp>
        <p:sp>
          <p:nvSpPr>
            <p:cNvPr id="7250" name="Line 129"/>
            <p:cNvSpPr>
              <a:spLocks noChangeShapeType="1"/>
            </p:cNvSpPr>
            <p:nvPr/>
          </p:nvSpPr>
          <p:spPr bwMode="auto">
            <a:xfrm flipV="1">
              <a:off x="3144" y="2592"/>
              <a:ext cx="60" cy="6"/>
            </a:xfrm>
            <a:prstGeom prst="line">
              <a:avLst/>
            </a:prstGeom>
            <a:noFill/>
            <a:ln w="19050">
              <a:solidFill>
                <a:srgbClr val="FF0000"/>
              </a:solidFill>
              <a:round/>
              <a:headEnd/>
              <a:tailEnd/>
            </a:ln>
          </p:spPr>
          <p:txBody>
            <a:bodyPr/>
            <a:lstStyle/>
            <a:p>
              <a:endParaRPr lang="en-US"/>
            </a:p>
          </p:txBody>
        </p:sp>
        <p:sp>
          <p:nvSpPr>
            <p:cNvPr id="7251" name="Line 130"/>
            <p:cNvSpPr>
              <a:spLocks noChangeShapeType="1"/>
            </p:cNvSpPr>
            <p:nvPr/>
          </p:nvSpPr>
          <p:spPr bwMode="auto">
            <a:xfrm>
              <a:off x="3216" y="2850"/>
              <a:ext cx="54" cy="30"/>
            </a:xfrm>
            <a:prstGeom prst="line">
              <a:avLst/>
            </a:prstGeom>
            <a:noFill/>
            <a:ln w="19050">
              <a:solidFill>
                <a:srgbClr val="FF0000"/>
              </a:solidFill>
              <a:round/>
              <a:headEnd/>
              <a:tailEnd/>
            </a:ln>
          </p:spPr>
          <p:txBody>
            <a:bodyPr/>
            <a:lstStyle/>
            <a:p>
              <a:endParaRPr lang="en-US"/>
            </a:p>
          </p:txBody>
        </p:sp>
        <p:sp>
          <p:nvSpPr>
            <p:cNvPr id="7252" name="Line 131"/>
            <p:cNvSpPr>
              <a:spLocks noChangeShapeType="1"/>
            </p:cNvSpPr>
            <p:nvPr/>
          </p:nvSpPr>
          <p:spPr bwMode="auto">
            <a:xfrm>
              <a:off x="3186" y="2904"/>
              <a:ext cx="66" cy="36"/>
            </a:xfrm>
            <a:prstGeom prst="line">
              <a:avLst/>
            </a:prstGeom>
            <a:noFill/>
            <a:ln w="19050">
              <a:solidFill>
                <a:srgbClr val="FF0000"/>
              </a:solidFill>
              <a:round/>
              <a:headEnd/>
              <a:tailEnd/>
            </a:ln>
          </p:spPr>
          <p:txBody>
            <a:bodyPr/>
            <a:lstStyle/>
            <a:p>
              <a:endParaRPr lang="en-US"/>
            </a:p>
          </p:txBody>
        </p:sp>
      </p:grpSp>
      <p:sp>
        <p:nvSpPr>
          <p:cNvPr id="7208" name="Text Box 132"/>
          <p:cNvSpPr txBox="1">
            <a:spLocks noChangeArrowheads="1"/>
          </p:cNvSpPr>
          <p:nvPr/>
        </p:nvSpPr>
        <p:spPr bwMode="auto">
          <a:xfrm>
            <a:off x="5891213" y="3368675"/>
            <a:ext cx="973137" cy="517525"/>
          </a:xfrm>
          <a:prstGeom prst="rect">
            <a:avLst/>
          </a:prstGeom>
          <a:noFill/>
          <a:ln w="9525">
            <a:noFill/>
            <a:miter lim="800000"/>
            <a:headEnd/>
            <a:tailEnd/>
          </a:ln>
        </p:spPr>
        <p:txBody>
          <a:bodyPr>
            <a:spAutoFit/>
          </a:bodyPr>
          <a:lstStyle/>
          <a:p>
            <a:pPr algn="ctr"/>
            <a:r>
              <a:rPr lang="en-US" sz="1400"/>
              <a:t>sperm pellet</a:t>
            </a:r>
          </a:p>
        </p:txBody>
      </p:sp>
      <p:sp>
        <p:nvSpPr>
          <p:cNvPr id="7209" name="Text Box 133"/>
          <p:cNvSpPr txBox="1">
            <a:spLocks noChangeArrowheads="1"/>
          </p:cNvSpPr>
          <p:nvPr/>
        </p:nvSpPr>
        <p:spPr bwMode="auto">
          <a:xfrm>
            <a:off x="4732338" y="4602163"/>
            <a:ext cx="969962" cy="1069975"/>
          </a:xfrm>
          <a:prstGeom prst="rect">
            <a:avLst/>
          </a:prstGeom>
          <a:noFill/>
          <a:ln w="9525">
            <a:noFill/>
            <a:miter lim="800000"/>
            <a:headEnd/>
            <a:tailEnd/>
          </a:ln>
        </p:spPr>
        <p:txBody>
          <a:bodyPr>
            <a:spAutoFit/>
          </a:bodyPr>
          <a:lstStyle/>
          <a:p>
            <a:pPr algn="ctr"/>
            <a:r>
              <a:rPr lang="en-US" sz="1600" i="1"/>
              <a:t>DTT lyses sperm heads</a:t>
            </a:r>
          </a:p>
        </p:txBody>
      </p:sp>
      <p:grpSp>
        <p:nvGrpSpPr>
          <p:cNvPr id="29" name="Group 134"/>
          <p:cNvGrpSpPr>
            <a:grpSpLocks/>
          </p:cNvGrpSpPr>
          <p:nvPr/>
        </p:nvGrpSpPr>
        <p:grpSpPr bwMode="auto">
          <a:xfrm>
            <a:off x="1212850" y="4567238"/>
            <a:ext cx="990600" cy="2057400"/>
            <a:chOff x="2256" y="1008"/>
            <a:chExt cx="624" cy="1296"/>
          </a:xfrm>
        </p:grpSpPr>
        <p:sp>
          <p:nvSpPr>
            <p:cNvPr id="7242" name="AutoShape 135"/>
            <p:cNvSpPr>
              <a:spLocks noChangeArrowheads="1"/>
            </p:cNvSpPr>
            <p:nvPr/>
          </p:nvSpPr>
          <p:spPr bwMode="auto">
            <a:xfrm>
              <a:off x="2256" y="1728"/>
              <a:ext cx="624"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473 w 21600"/>
                <a:gd name="T13" fmla="*/ 6488 h 21600"/>
                <a:gd name="T14" fmla="*/ 15127 w 21600"/>
                <a:gd name="T15" fmla="*/ 15113 h 21600"/>
              </a:gdLst>
              <a:ahLst/>
              <a:cxnLst>
                <a:cxn ang="T8">
                  <a:pos x="T0" y="T1"/>
                </a:cxn>
                <a:cxn ang="T9">
                  <a:pos x="T2" y="T3"/>
                </a:cxn>
                <a:cxn ang="T10">
                  <a:pos x="T4" y="T5"/>
                </a:cxn>
                <a:cxn ang="T11">
                  <a:pos x="T6" y="T7"/>
                </a:cxn>
              </a:cxnLst>
              <a:rect l="T12" t="T13" r="T14" b="T15"/>
              <a:pathLst>
                <a:path w="21600" h="21600">
                  <a:moveTo>
                    <a:pt x="0" y="0"/>
                  </a:moveTo>
                  <a:lnTo>
                    <a:pt x="9346" y="21600"/>
                  </a:lnTo>
                  <a:lnTo>
                    <a:pt x="12254"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7243" name="Rectangle 136"/>
            <p:cNvSpPr>
              <a:spLocks noChangeArrowheads="1"/>
            </p:cNvSpPr>
            <p:nvPr/>
          </p:nvSpPr>
          <p:spPr bwMode="auto">
            <a:xfrm>
              <a:off x="2256" y="1104"/>
              <a:ext cx="624" cy="624"/>
            </a:xfrm>
            <a:prstGeom prst="rect">
              <a:avLst/>
            </a:prstGeom>
            <a:noFill/>
            <a:ln w="9525">
              <a:solidFill>
                <a:schemeClr val="tx1"/>
              </a:solidFill>
              <a:miter lim="800000"/>
              <a:headEnd/>
              <a:tailEnd/>
            </a:ln>
          </p:spPr>
          <p:txBody>
            <a:bodyPr wrap="none" anchor="ctr"/>
            <a:lstStyle/>
            <a:p>
              <a:endParaRPr lang="en-US"/>
            </a:p>
          </p:txBody>
        </p:sp>
        <p:sp>
          <p:nvSpPr>
            <p:cNvPr id="7244" name="Rectangle 137"/>
            <p:cNvSpPr>
              <a:spLocks noChangeArrowheads="1"/>
            </p:cNvSpPr>
            <p:nvPr/>
          </p:nvSpPr>
          <p:spPr bwMode="auto">
            <a:xfrm>
              <a:off x="2304" y="1680"/>
              <a:ext cx="528" cy="96"/>
            </a:xfrm>
            <a:prstGeom prst="rect">
              <a:avLst/>
            </a:prstGeom>
            <a:solidFill>
              <a:schemeClr val="bg1"/>
            </a:solidFill>
            <a:ln w="9525">
              <a:noFill/>
              <a:miter lim="800000"/>
              <a:headEnd/>
              <a:tailEnd/>
            </a:ln>
          </p:spPr>
          <p:txBody>
            <a:bodyPr wrap="none" anchor="ctr"/>
            <a:lstStyle/>
            <a:p>
              <a:endParaRPr lang="en-US"/>
            </a:p>
          </p:txBody>
        </p:sp>
        <p:sp>
          <p:nvSpPr>
            <p:cNvPr id="7245" name="Oval 138"/>
            <p:cNvSpPr>
              <a:spLocks noChangeArrowheads="1"/>
            </p:cNvSpPr>
            <p:nvPr/>
          </p:nvSpPr>
          <p:spPr bwMode="auto">
            <a:xfrm>
              <a:off x="2256" y="1008"/>
              <a:ext cx="624" cy="144"/>
            </a:xfrm>
            <a:prstGeom prst="ellipse">
              <a:avLst/>
            </a:prstGeom>
            <a:solidFill>
              <a:schemeClr val="bg1"/>
            </a:solidFill>
            <a:ln w="9525">
              <a:solidFill>
                <a:schemeClr val="tx1"/>
              </a:solidFill>
              <a:round/>
              <a:headEnd/>
              <a:tailEnd/>
            </a:ln>
          </p:spPr>
          <p:txBody>
            <a:bodyPr wrap="none" anchor="ctr"/>
            <a:lstStyle/>
            <a:p>
              <a:endParaRPr lang="en-US"/>
            </a:p>
          </p:txBody>
        </p:sp>
      </p:grpSp>
      <p:grpSp>
        <p:nvGrpSpPr>
          <p:cNvPr id="30" name="Group 139"/>
          <p:cNvGrpSpPr>
            <a:grpSpLocks/>
          </p:cNvGrpSpPr>
          <p:nvPr/>
        </p:nvGrpSpPr>
        <p:grpSpPr bwMode="auto">
          <a:xfrm>
            <a:off x="1838325" y="4926013"/>
            <a:ext cx="244475" cy="828675"/>
            <a:chOff x="3104" y="2352"/>
            <a:chExt cx="184" cy="720"/>
          </a:xfrm>
        </p:grpSpPr>
        <p:sp>
          <p:nvSpPr>
            <p:cNvPr id="7235" name="Freeform 140"/>
            <p:cNvSpPr>
              <a:spLocks/>
            </p:cNvSpPr>
            <p:nvPr/>
          </p:nvSpPr>
          <p:spPr bwMode="auto">
            <a:xfrm>
              <a:off x="3104" y="2352"/>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0000FF"/>
              </a:solidFill>
              <a:round/>
              <a:headEnd/>
              <a:tailEnd/>
            </a:ln>
          </p:spPr>
          <p:txBody>
            <a:bodyPr/>
            <a:lstStyle/>
            <a:p>
              <a:endParaRPr lang="en-US"/>
            </a:p>
          </p:txBody>
        </p:sp>
        <p:sp>
          <p:nvSpPr>
            <p:cNvPr id="7236" name="Freeform 141"/>
            <p:cNvSpPr>
              <a:spLocks/>
            </p:cNvSpPr>
            <p:nvPr/>
          </p:nvSpPr>
          <p:spPr bwMode="auto">
            <a:xfrm>
              <a:off x="3120" y="2496"/>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0000FF"/>
              </a:solidFill>
              <a:round/>
              <a:headEnd/>
              <a:tailEnd/>
            </a:ln>
          </p:spPr>
          <p:txBody>
            <a:bodyPr/>
            <a:lstStyle/>
            <a:p>
              <a:endParaRPr lang="en-US"/>
            </a:p>
          </p:txBody>
        </p:sp>
        <p:sp>
          <p:nvSpPr>
            <p:cNvPr id="7237" name="Line 142"/>
            <p:cNvSpPr>
              <a:spLocks noChangeShapeType="1"/>
            </p:cNvSpPr>
            <p:nvPr/>
          </p:nvSpPr>
          <p:spPr bwMode="auto">
            <a:xfrm flipV="1">
              <a:off x="3144" y="2634"/>
              <a:ext cx="84" cy="6"/>
            </a:xfrm>
            <a:prstGeom prst="line">
              <a:avLst/>
            </a:prstGeom>
            <a:noFill/>
            <a:ln w="19050">
              <a:solidFill>
                <a:srgbClr val="0000FF"/>
              </a:solidFill>
              <a:round/>
              <a:headEnd/>
              <a:tailEnd/>
            </a:ln>
          </p:spPr>
          <p:txBody>
            <a:bodyPr/>
            <a:lstStyle/>
            <a:p>
              <a:endParaRPr lang="en-US"/>
            </a:p>
          </p:txBody>
        </p:sp>
        <p:sp>
          <p:nvSpPr>
            <p:cNvPr id="7238" name="Line 143"/>
            <p:cNvSpPr>
              <a:spLocks noChangeShapeType="1"/>
            </p:cNvSpPr>
            <p:nvPr/>
          </p:nvSpPr>
          <p:spPr bwMode="auto">
            <a:xfrm flipV="1">
              <a:off x="3186" y="2682"/>
              <a:ext cx="60" cy="6"/>
            </a:xfrm>
            <a:prstGeom prst="line">
              <a:avLst/>
            </a:prstGeom>
            <a:noFill/>
            <a:ln w="19050">
              <a:solidFill>
                <a:srgbClr val="0000FF"/>
              </a:solidFill>
              <a:round/>
              <a:headEnd/>
              <a:tailEnd/>
            </a:ln>
          </p:spPr>
          <p:txBody>
            <a:bodyPr/>
            <a:lstStyle/>
            <a:p>
              <a:endParaRPr lang="en-US"/>
            </a:p>
          </p:txBody>
        </p:sp>
        <p:sp>
          <p:nvSpPr>
            <p:cNvPr id="7239" name="Line 144"/>
            <p:cNvSpPr>
              <a:spLocks noChangeShapeType="1"/>
            </p:cNvSpPr>
            <p:nvPr/>
          </p:nvSpPr>
          <p:spPr bwMode="auto">
            <a:xfrm flipV="1">
              <a:off x="3144" y="2592"/>
              <a:ext cx="60" cy="6"/>
            </a:xfrm>
            <a:prstGeom prst="line">
              <a:avLst/>
            </a:prstGeom>
            <a:noFill/>
            <a:ln w="19050">
              <a:solidFill>
                <a:srgbClr val="0000FF"/>
              </a:solidFill>
              <a:round/>
              <a:headEnd/>
              <a:tailEnd/>
            </a:ln>
          </p:spPr>
          <p:txBody>
            <a:bodyPr/>
            <a:lstStyle/>
            <a:p>
              <a:endParaRPr lang="en-US"/>
            </a:p>
          </p:txBody>
        </p:sp>
        <p:sp>
          <p:nvSpPr>
            <p:cNvPr id="7240" name="Line 145"/>
            <p:cNvSpPr>
              <a:spLocks noChangeShapeType="1"/>
            </p:cNvSpPr>
            <p:nvPr/>
          </p:nvSpPr>
          <p:spPr bwMode="auto">
            <a:xfrm>
              <a:off x="3216" y="2850"/>
              <a:ext cx="54" cy="30"/>
            </a:xfrm>
            <a:prstGeom prst="line">
              <a:avLst/>
            </a:prstGeom>
            <a:noFill/>
            <a:ln w="19050">
              <a:solidFill>
                <a:srgbClr val="0000FF"/>
              </a:solidFill>
              <a:round/>
              <a:headEnd/>
              <a:tailEnd/>
            </a:ln>
          </p:spPr>
          <p:txBody>
            <a:bodyPr/>
            <a:lstStyle/>
            <a:p>
              <a:endParaRPr lang="en-US"/>
            </a:p>
          </p:txBody>
        </p:sp>
        <p:sp>
          <p:nvSpPr>
            <p:cNvPr id="7241" name="Line 146"/>
            <p:cNvSpPr>
              <a:spLocks noChangeShapeType="1"/>
            </p:cNvSpPr>
            <p:nvPr/>
          </p:nvSpPr>
          <p:spPr bwMode="auto">
            <a:xfrm>
              <a:off x="3186" y="2904"/>
              <a:ext cx="66" cy="36"/>
            </a:xfrm>
            <a:prstGeom prst="line">
              <a:avLst/>
            </a:prstGeom>
            <a:noFill/>
            <a:ln w="19050">
              <a:solidFill>
                <a:srgbClr val="0000FF"/>
              </a:solidFill>
              <a:round/>
              <a:headEnd/>
              <a:tailEnd/>
            </a:ln>
          </p:spPr>
          <p:txBody>
            <a:bodyPr/>
            <a:lstStyle/>
            <a:p>
              <a:endParaRPr lang="en-US"/>
            </a:p>
          </p:txBody>
        </p:sp>
      </p:grpSp>
      <p:grpSp>
        <p:nvGrpSpPr>
          <p:cNvPr id="31" name="Group 147"/>
          <p:cNvGrpSpPr>
            <a:grpSpLocks/>
          </p:cNvGrpSpPr>
          <p:nvPr/>
        </p:nvGrpSpPr>
        <p:grpSpPr bwMode="auto">
          <a:xfrm>
            <a:off x="1624013" y="4968875"/>
            <a:ext cx="244475" cy="828675"/>
            <a:chOff x="3104" y="2352"/>
            <a:chExt cx="184" cy="720"/>
          </a:xfrm>
        </p:grpSpPr>
        <p:sp>
          <p:nvSpPr>
            <p:cNvPr id="7228" name="Freeform 148"/>
            <p:cNvSpPr>
              <a:spLocks/>
            </p:cNvSpPr>
            <p:nvPr/>
          </p:nvSpPr>
          <p:spPr bwMode="auto">
            <a:xfrm>
              <a:off x="3104" y="2352"/>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0000FF"/>
              </a:solidFill>
              <a:round/>
              <a:headEnd/>
              <a:tailEnd/>
            </a:ln>
          </p:spPr>
          <p:txBody>
            <a:bodyPr/>
            <a:lstStyle/>
            <a:p>
              <a:endParaRPr lang="en-US"/>
            </a:p>
          </p:txBody>
        </p:sp>
        <p:sp>
          <p:nvSpPr>
            <p:cNvPr id="7229" name="Freeform 149"/>
            <p:cNvSpPr>
              <a:spLocks/>
            </p:cNvSpPr>
            <p:nvPr/>
          </p:nvSpPr>
          <p:spPr bwMode="auto">
            <a:xfrm>
              <a:off x="3120" y="2496"/>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0000FF"/>
              </a:solidFill>
              <a:round/>
              <a:headEnd/>
              <a:tailEnd/>
            </a:ln>
          </p:spPr>
          <p:txBody>
            <a:bodyPr/>
            <a:lstStyle/>
            <a:p>
              <a:endParaRPr lang="en-US"/>
            </a:p>
          </p:txBody>
        </p:sp>
        <p:sp>
          <p:nvSpPr>
            <p:cNvPr id="7230" name="Line 150"/>
            <p:cNvSpPr>
              <a:spLocks noChangeShapeType="1"/>
            </p:cNvSpPr>
            <p:nvPr/>
          </p:nvSpPr>
          <p:spPr bwMode="auto">
            <a:xfrm flipV="1">
              <a:off x="3144" y="2634"/>
              <a:ext cx="84" cy="6"/>
            </a:xfrm>
            <a:prstGeom prst="line">
              <a:avLst/>
            </a:prstGeom>
            <a:noFill/>
            <a:ln w="19050">
              <a:solidFill>
                <a:srgbClr val="0000FF"/>
              </a:solidFill>
              <a:round/>
              <a:headEnd/>
              <a:tailEnd/>
            </a:ln>
          </p:spPr>
          <p:txBody>
            <a:bodyPr/>
            <a:lstStyle/>
            <a:p>
              <a:endParaRPr lang="en-US"/>
            </a:p>
          </p:txBody>
        </p:sp>
        <p:sp>
          <p:nvSpPr>
            <p:cNvPr id="7231" name="Line 151"/>
            <p:cNvSpPr>
              <a:spLocks noChangeShapeType="1"/>
            </p:cNvSpPr>
            <p:nvPr/>
          </p:nvSpPr>
          <p:spPr bwMode="auto">
            <a:xfrm flipV="1">
              <a:off x="3186" y="2682"/>
              <a:ext cx="60" cy="6"/>
            </a:xfrm>
            <a:prstGeom prst="line">
              <a:avLst/>
            </a:prstGeom>
            <a:noFill/>
            <a:ln w="19050">
              <a:solidFill>
                <a:srgbClr val="0000FF"/>
              </a:solidFill>
              <a:round/>
              <a:headEnd/>
              <a:tailEnd/>
            </a:ln>
          </p:spPr>
          <p:txBody>
            <a:bodyPr/>
            <a:lstStyle/>
            <a:p>
              <a:endParaRPr lang="en-US"/>
            </a:p>
          </p:txBody>
        </p:sp>
        <p:sp>
          <p:nvSpPr>
            <p:cNvPr id="7232" name="Line 152"/>
            <p:cNvSpPr>
              <a:spLocks noChangeShapeType="1"/>
            </p:cNvSpPr>
            <p:nvPr/>
          </p:nvSpPr>
          <p:spPr bwMode="auto">
            <a:xfrm flipV="1">
              <a:off x="3144" y="2592"/>
              <a:ext cx="60" cy="6"/>
            </a:xfrm>
            <a:prstGeom prst="line">
              <a:avLst/>
            </a:prstGeom>
            <a:noFill/>
            <a:ln w="19050">
              <a:solidFill>
                <a:srgbClr val="0000FF"/>
              </a:solidFill>
              <a:round/>
              <a:headEnd/>
              <a:tailEnd/>
            </a:ln>
          </p:spPr>
          <p:txBody>
            <a:bodyPr/>
            <a:lstStyle/>
            <a:p>
              <a:endParaRPr lang="en-US"/>
            </a:p>
          </p:txBody>
        </p:sp>
        <p:sp>
          <p:nvSpPr>
            <p:cNvPr id="7233" name="Line 153"/>
            <p:cNvSpPr>
              <a:spLocks noChangeShapeType="1"/>
            </p:cNvSpPr>
            <p:nvPr/>
          </p:nvSpPr>
          <p:spPr bwMode="auto">
            <a:xfrm>
              <a:off x="3216" y="2850"/>
              <a:ext cx="54" cy="30"/>
            </a:xfrm>
            <a:prstGeom prst="line">
              <a:avLst/>
            </a:prstGeom>
            <a:noFill/>
            <a:ln w="19050">
              <a:solidFill>
                <a:srgbClr val="0000FF"/>
              </a:solidFill>
              <a:round/>
              <a:headEnd/>
              <a:tailEnd/>
            </a:ln>
          </p:spPr>
          <p:txBody>
            <a:bodyPr/>
            <a:lstStyle/>
            <a:p>
              <a:endParaRPr lang="en-US"/>
            </a:p>
          </p:txBody>
        </p:sp>
        <p:sp>
          <p:nvSpPr>
            <p:cNvPr id="7234" name="Line 154"/>
            <p:cNvSpPr>
              <a:spLocks noChangeShapeType="1"/>
            </p:cNvSpPr>
            <p:nvPr/>
          </p:nvSpPr>
          <p:spPr bwMode="auto">
            <a:xfrm>
              <a:off x="3186" y="2904"/>
              <a:ext cx="66" cy="36"/>
            </a:xfrm>
            <a:prstGeom prst="line">
              <a:avLst/>
            </a:prstGeom>
            <a:noFill/>
            <a:ln w="19050">
              <a:solidFill>
                <a:srgbClr val="0000FF"/>
              </a:solidFill>
              <a:round/>
              <a:headEnd/>
              <a:tailEnd/>
            </a:ln>
          </p:spPr>
          <p:txBody>
            <a:bodyPr/>
            <a:lstStyle/>
            <a:p>
              <a:endParaRPr lang="en-US"/>
            </a:p>
          </p:txBody>
        </p:sp>
      </p:grpSp>
      <p:grpSp>
        <p:nvGrpSpPr>
          <p:cNvPr id="7168" name="Group 155"/>
          <p:cNvGrpSpPr>
            <a:grpSpLocks/>
          </p:cNvGrpSpPr>
          <p:nvPr/>
        </p:nvGrpSpPr>
        <p:grpSpPr bwMode="auto">
          <a:xfrm>
            <a:off x="1355725" y="4918075"/>
            <a:ext cx="244475" cy="828675"/>
            <a:chOff x="3104" y="2352"/>
            <a:chExt cx="184" cy="720"/>
          </a:xfrm>
        </p:grpSpPr>
        <p:sp>
          <p:nvSpPr>
            <p:cNvPr id="7221" name="Freeform 156"/>
            <p:cNvSpPr>
              <a:spLocks/>
            </p:cNvSpPr>
            <p:nvPr/>
          </p:nvSpPr>
          <p:spPr bwMode="auto">
            <a:xfrm>
              <a:off x="3104" y="2352"/>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0000FF"/>
              </a:solidFill>
              <a:round/>
              <a:headEnd/>
              <a:tailEnd/>
            </a:ln>
          </p:spPr>
          <p:txBody>
            <a:bodyPr/>
            <a:lstStyle/>
            <a:p>
              <a:endParaRPr lang="en-US"/>
            </a:p>
          </p:txBody>
        </p:sp>
        <p:sp>
          <p:nvSpPr>
            <p:cNvPr id="7222" name="Freeform 157"/>
            <p:cNvSpPr>
              <a:spLocks/>
            </p:cNvSpPr>
            <p:nvPr/>
          </p:nvSpPr>
          <p:spPr bwMode="auto">
            <a:xfrm>
              <a:off x="3120" y="2496"/>
              <a:ext cx="168" cy="576"/>
            </a:xfrm>
            <a:custGeom>
              <a:avLst/>
              <a:gdLst>
                <a:gd name="T0" fmla="*/ 64 w 168"/>
                <a:gd name="T1" fmla="*/ 0 h 576"/>
                <a:gd name="T2" fmla="*/ 16 w 168"/>
                <a:gd name="T3" fmla="*/ 144 h 576"/>
                <a:gd name="T4" fmla="*/ 160 w 168"/>
                <a:gd name="T5" fmla="*/ 336 h 576"/>
                <a:gd name="T6" fmla="*/ 64 w 168"/>
                <a:gd name="T7" fmla="*/ 576 h 576"/>
                <a:gd name="T8" fmla="*/ 0 60000 65536"/>
                <a:gd name="T9" fmla="*/ 0 60000 65536"/>
                <a:gd name="T10" fmla="*/ 0 60000 65536"/>
                <a:gd name="T11" fmla="*/ 0 60000 65536"/>
                <a:gd name="T12" fmla="*/ 0 w 168"/>
                <a:gd name="T13" fmla="*/ 0 h 576"/>
                <a:gd name="T14" fmla="*/ 168 w 168"/>
                <a:gd name="T15" fmla="*/ 576 h 576"/>
              </a:gdLst>
              <a:ahLst/>
              <a:cxnLst>
                <a:cxn ang="T8">
                  <a:pos x="T0" y="T1"/>
                </a:cxn>
                <a:cxn ang="T9">
                  <a:pos x="T2" y="T3"/>
                </a:cxn>
                <a:cxn ang="T10">
                  <a:pos x="T4" y="T5"/>
                </a:cxn>
                <a:cxn ang="T11">
                  <a:pos x="T6" y="T7"/>
                </a:cxn>
              </a:cxnLst>
              <a:rect l="T12" t="T13" r="T14" b="T15"/>
              <a:pathLst>
                <a:path w="168" h="576">
                  <a:moveTo>
                    <a:pt x="64" y="0"/>
                  </a:moveTo>
                  <a:cubicBezTo>
                    <a:pt x="32" y="44"/>
                    <a:pt x="0" y="88"/>
                    <a:pt x="16" y="144"/>
                  </a:cubicBezTo>
                  <a:cubicBezTo>
                    <a:pt x="32" y="200"/>
                    <a:pt x="152" y="264"/>
                    <a:pt x="160" y="336"/>
                  </a:cubicBezTo>
                  <a:cubicBezTo>
                    <a:pt x="168" y="408"/>
                    <a:pt x="116" y="492"/>
                    <a:pt x="64" y="576"/>
                  </a:cubicBezTo>
                </a:path>
              </a:pathLst>
            </a:custGeom>
            <a:noFill/>
            <a:ln w="19050" cmpd="sng">
              <a:solidFill>
                <a:srgbClr val="0000FF"/>
              </a:solidFill>
              <a:round/>
              <a:headEnd/>
              <a:tailEnd/>
            </a:ln>
          </p:spPr>
          <p:txBody>
            <a:bodyPr/>
            <a:lstStyle/>
            <a:p>
              <a:endParaRPr lang="en-US"/>
            </a:p>
          </p:txBody>
        </p:sp>
        <p:sp>
          <p:nvSpPr>
            <p:cNvPr id="7223" name="Line 158"/>
            <p:cNvSpPr>
              <a:spLocks noChangeShapeType="1"/>
            </p:cNvSpPr>
            <p:nvPr/>
          </p:nvSpPr>
          <p:spPr bwMode="auto">
            <a:xfrm flipV="1">
              <a:off x="3144" y="2634"/>
              <a:ext cx="84" cy="6"/>
            </a:xfrm>
            <a:prstGeom prst="line">
              <a:avLst/>
            </a:prstGeom>
            <a:noFill/>
            <a:ln w="19050">
              <a:solidFill>
                <a:srgbClr val="0000FF"/>
              </a:solidFill>
              <a:round/>
              <a:headEnd/>
              <a:tailEnd/>
            </a:ln>
          </p:spPr>
          <p:txBody>
            <a:bodyPr/>
            <a:lstStyle/>
            <a:p>
              <a:endParaRPr lang="en-US"/>
            </a:p>
          </p:txBody>
        </p:sp>
        <p:sp>
          <p:nvSpPr>
            <p:cNvPr id="7224" name="Line 159"/>
            <p:cNvSpPr>
              <a:spLocks noChangeShapeType="1"/>
            </p:cNvSpPr>
            <p:nvPr/>
          </p:nvSpPr>
          <p:spPr bwMode="auto">
            <a:xfrm flipV="1">
              <a:off x="3186" y="2682"/>
              <a:ext cx="60" cy="6"/>
            </a:xfrm>
            <a:prstGeom prst="line">
              <a:avLst/>
            </a:prstGeom>
            <a:noFill/>
            <a:ln w="19050">
              <a:solidFill>
                <a:srgbClr val="0000FF"/>
              </a:solidFill>
              <a:round/>
              <a:headEnd/>
              <a:tailEnd/>
            </a:ln>
          </p:spPr>
          <p:txBody>
            <a:bodyPr/>
            <a:lstStyle/>
            <a:p>
              <a:endParaRPr lang="en-US"/>
            </a:p>
          </p:txBody>
        </p:sp>
        <p:sp>
          <p:nvSpPr>
            <p:cNvPr id="7225" name="Line 160"/>
            <p:cNvSpPr>
              <a:spLocks noChangeShapeType="1"/>
            </p:cNvSpPr>
            <p:nvPr/>
          </p:nvSpPr>
          <p:spPr bwMode="auto">
            <a:xfrm flipV="1">
              <a:off x="3144" y="2592"/>
              <a:ext cx="60" cy="6"/>
            </a:xfrm>
            <a:prstGeom prst="line">
              <a:avLst/>
            </a:prstGeom>
            <a:noFill/>
            <a:ln w="19050">
              <a:solidFill>
                <a:srgbClr val="0000FF"/>
              </a:solidFill>
              <a:round/>
              <a:headEnd/>
              <a:tailEnd/>
            </a:ln>
          </p:spPr>
          <p:txBody>
            <a:bodyPr/>
            <a:lstStyle/>
            <a:p>
              <a:endParaRPr lang="en-US"/>
            </a:p>
          </p:txBody>
        </p:sp>
        <p:sp>
          <p:nvSpPr>
            <p:cNvPr id="7226" name="Line 161"/>
            <p:cNvSpPr>
              <a:spLocks noChangeShapeType="1"/>
            </p:cNvSpPr>
            <p:nvPr/>
          </p:nvSpPr>
          <p:spPr bwMode="auto">
            <a:xfrm>
              <a:off x="3216" y="2850"/>
              <a:ext cx="54" cy="30"/>
            </a:xfrm>
            <a:prstGeom prst="line">
              <a:avLst/>
            </a:prstGeom>
            <a:noFill/>
            <a:ln w="19050">
              <a:solidFill>
                <a:srgbClr val="0000FF"/>
              </a:solidFill>
              <a:round/>
              <a:headEnd/>
              <a:tailEnd/>
            </a:ln>
          </p:spPr>
          <p:txBody>
            <a:bodyPr/>
            <a:lstStyle/>
            <a:p>
              <a:endParaRPr lang="en-US"/>
            </a:p>
          </p:txBody>
        </p:sp>
        <p:sp>
          <p:nvSpPr>
            <p:cNvPr id="7227" name="Line 162"/>
            <p:cNvSpPr>
              <a:spLocks noChangeShapeType="1"/>
            </p:cNvSpPr>
            <p:nvPr/>
          </p:nvSpPr>
          <p:spPr bwMode="auto">
            <a:xfrm>
              <a:off x="3186" y="2904"/>
              <a:ext cx="66" cy="36"/>
            </a:xfrm>
            <a:prstGeom prst="line">
              <a:avLst/>
            </a:prstGeom>
            <a:noFill/>
            <a:ln w="19050">
              <a:solidFill>
                <a:srgbClr val="0000FF"/>
              </a:solidFill>
              <a:round/>
              <a:headEnd/>
              <a:tailEnd/>
            </a:ln>
          </p:spPr>
          <p:txBody>
            <a:bodyPr/>
            <a:lstStyle/>
            <a:p>
              <a:endParaRPr lang="en-US"/>
            </a:p>
          </p:txBody>
        </p:sp>
      </p:grpSp>
      <p:sp>
        <p:nvSpPr>
          <p:cNvPr id="7214" name="Line 163"/>
          <p:cNvSpPr>
            <a:spLocks noChangeShapeType="1"/>
          </p:cNvSpPr>
          <p:nvPr/>
        </p:nvSpPr>
        <p:spPr bwMode="auto">
          <a:xfrm flipH="1">
            <a:off x="2322513" y="5259388"/>
            <a:ext cx="2230437" cy="17462"/>
          </a:xfrm>
          <a:prstGeom prst="line">
            <a:avLst/>
          </a:prstGeom>
          <a:noFill/>
          <a:ln w="57150">
            <a:solidFill>
              <a:schemeClr val="bg2"/>
            </a:solidFill>
            <a:round/>
            <a:headEnd/>
            <a:tailEnd type="triangle" w="med" len="med"/>
          </a:ln>
        </p:spPr>
        <p:txBody>
          <a:bodyPr/>
          <a:lstStyle/>
          <a:p>
            <a:endParaRPr lang="en-US"/>
          </a:p>
        </p:txBody>
      </p:sp>
      <p:sp>
        <p:nvSpPr>
          <p:cNvPr id="7215" name="Text Box 164"/>
          <p:cNvSpPr txBox="1">
            <a:spLocks noChangeArrowheads="1"/>
          </p:cNvSpPr>
          <p:nvPr/>
        </p:nvSpPr>
        <p:spPr bwMode="auto">
          <a:xfrm>
            <a:off x="695325" y="5989638"/>
            <a:ext cx="2047875" cy="369887"/>
          </a:xfrm>
          <a:prstGeom prst="rect">
            <a:avLst/>
          </a:prstGeom>
          <a:solidFill>
            <a:srgbClr val="FFFF00"/>
          </a:solidFill>
          <a:ln w="9525">
            <a:noFill/>
            <a:miter lim="800000"/>
            <a:headEnd/>
            <a:tailEnd/>
          </a:ln>
        </p:spPr>
        <p:txBody>
          <a:bodyPr>
            <a:spAutoFit/>
          </a:bodyPr>
          <a:lstStyle/>
          <a:p>
            <a:r>
              <a:rPr lang="en-US" b="1"/>
              <a:t>‘Sperm Fraction’</a:t>
            </a:r>
          </a:p>
        </p:txBody>
      </p:sp>
      <p:sp>
        <p:nvSpPr>
          <p:cNvPr id="7216" name="Text Box 165"/>
          <p:cNvSpPr txBox="1">
            <a:spLocks noChangeArrowheads="1"/>
          </p:cNvSpPr>
          <p:nvPr/>
        </p:nvSpPr>
        <p:spPr bwMode="auto">
          <a:xfrm>
            <a:off x="6629400" y="6032500"/>
            <a:ext cx="2495550" cy="369888"/>
          </a:xfrm>
          <a:prstGeom prst="rect">
            <a:avLst/>
          </a:prstGeom>
          <a:solidFill>
            <a:srgbClr val="FFFF00"/>
          </a:solidFill>
          <a:ln w="9525">
            <a:noFill/>
            <a:miter lim="800000"/>
            <a:headEnd/>
            <a:tailEnd/>
          </a:ln>
        </p:spPr>
        <p:txBody>
          <a:bodyPr>
            <a:spAutoFit/>
          </a:bodyPr>
          <a:lstStyle/>
          <a:p>
            <a:r>
              <a:rPr lang="en-US" b="1"/>
              <a:t>‘Non-sperm Fraction’</a:t>
            </a:r>
          </a:p>
        </p:txBody>
      </p:sp>
      <p:sp>
        <p:nvSpPr>
          <p:cNvPr id="7217" name="Line 166"/>
          <p:cNvSpPr>
            <a:spLocks noChangeShapeType="1"/>
          </p:cNvSpPr>
          <p:nvPr/>
        </p:nvSpPr>
        <p:spPr bwMode="auto">
          <a:xfrm>
            <a:off x="4133850" y="2670175"/>
            <a:ext cx="2157413" cy="0"/>
          </a:xfrm>
          <a:prstGeom prst="line">
            <a:avLst/>
          </a:prstGeom>
          <a:noFill/>
          <a:ln w="57150">
            <a:solidFill>
              <a:schemeClr val="bg2"/>
            </a:solidFill>
            <a:round/>
            <a:headEnd/>
            <a:tailEnd type="triangle" w="med" len="med"/>
          </a:ln>
        </p:spPr>
        <p:txBody>
          <a:bodyPr/>
          <a:lstStyle/>
          <a:p>
            <a:endParaRPr lang="en-US"/>
          </a:p>
        </p:txBody>
      </p:sp>
      <p:sp>
        <p:nvSpPr>
          <p:cNvPr id="7218" name="Text Box 167"/>
          <p:cNvSpPr txBox="1">
            <a:spLocks noChangeArrowheads="1"/>
          </p:cNvSpPr>
          <p:nvPr/>
        </p:nvSpPr>
        <p:spPr bwMode="auto">
          <a:xfrm>
            <a:off x="5308600" y="6045200"/>
            <a:ext cx="973138" cy="517525"/>
          </a:xfrm>
          <a:prstGeom prst="rect">
            <a:avLst/>
          </a:prstGeom>
          <a:noFill/>
          <a:ln w="9525">
            <a:noFill/>
            <a:miter lim="800000"/>
            <a:headEnd/>
            <a:tailEnd/>
          </a:ln>
        </p:spPr>
        <p:txBody>
          <a:bodyPr>
            <a:spAutoFit/>
          </a:bodyPr>
          <a:lstStyle/>
          <a:p>
            <a:pPr algn="ctr"/>
            <a:r>
              <a:rPr lang="en-US" sz="1400"/>
              <a:t>sperm pellet</a:t>
            </a:r>
          </a:p>
        </p:txBody>
      </p:sp>
      <p:sp>
        <p:nvSpPr>
          <p:cNvPr id="7219" name="Rectangle 168"/>
          <p:cNvSpPr>
            <a:spLocks noGrp="1" noChangeArrowheads="1"/>
          </p:cNvSpPr>
          <p:nvPr>
            <p:ph type="title"/>
          </p:nvPr>
        </p:nvSpPr>
        <p:spPr>
          <a:xfrm>
            <a:off x="3124200" y="76200"/>
            <a:ext cx="4572000" cy="685800"/>
          </a:xfrm>
        </p:spPr>
        <p:txBody>
          <a:bodyPr/>
          <a:lstStyle/>
          <a:p>
            <a:r>
              <a:rPr lang="en-US" smtClean="0">
                <a:solidFill>
                  <a:srgbClr val="0000FF"/>
                </a:solidFill>
                <a:latin typeface="Arial" charset="0"/>
                <a:cs typeface="Arial" charset="0"/>
              </a:rPr>
              <a:t>Differential Extraction</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a:xfrm>
            <a:off x="5562600" y="914400"/>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3276600" y="914400"/>
            <a:ext cx="10668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0" name="TextBox 17"/>
          <p:cNvSpPr txBox="1">
            <a:spLocks noChangeArrowheads="1"/>
          </p:cNvSpPr>
          <p:nvPr/>
        </p:nvSpPr>
        <p:spPr bwMode="auto">
          <a:xfrm>
            <a:off x="3429000" y="1143000"/>
            <a:ext cx="804863" cy="523875"/>
          </a:xfrm>
          <a:prstGeom prst="rect">
            <a:avLst/>
          </a:prstGeom>
          <a:noFill/>
          <a:ln w="9525">
            <a:noFill/>
            <a:miter lim="800000"/>
            <a:headEnd/>
            <a:tailEnd/>
          </a:ln>
        </p:spPr>
        <p:txBody>
          <a:bodyPr wrap="none">
            <a:spAutoFit/>
          </a:bodyPr>
          <a:lstStyle/>
          <a:p>
            <a:r>
              <a:rPr lang="en-US" sz="2800"/>
              <a:t>X</a:t>
            </a:r>
            <a:r>
              <a:rPr lang="en-US" sz="2800" baseline="-25000"/>
              <a:t>A</a:t>
            </a:r>
            <a:r>
              <a:rPr lang="en-US" sz="2800"/>
              <a:t>Y</a:t>
            </a:r>
            <a:endParaRPr lang="en-US" sz="2800" baseline="-25000"/>
          </a:p>
        </p:txBody>
      </p:sp>
      <p:sp>
        <p:nvSpPr>
          <p:cNvPr id="4101" name="TextBox 17"/>
          <p:cNvSpPr txBox="1">
            <a:spLocks noChangeArrowheads="1"/>
          </p:cNvSpPr>
          <p:nvPr/>
        </p:nvSpPr>
        <p:spPr bwMode="auto">
          <a:xfrm>
            <a:off x="5638800" y="1143000"/>
            <a:ext cx="995363" cy="523875"/>
          </a:xfrm>
          <a:prstGeom prst="rect">
            <a:avLst/>
          </a:prstGeom>
          <a:noFill/>
          <a:ln w="9525">
            <a:noFill/>
            <a:miter lim="800000"/>
            <a:headEnd/>
            <a:tailEnd/>
          </a:ln>
        </p:spPr>
        <p:txBody>
          <a:bodyPr wrap="none">
            <a:spAutoFit/>
          </a:bodyPr>
          <a:lstStyle/>
          <a:p>
            <a:r>
              <a:rPr lang="en-US" sz="2800"/>
              <a:t>X</a:t>
            </a:r>
            <a:r>
              <a:rPr lang="en-US" sz="2800" baseline="-25000"/>
              <a:t>B</a:t>
            </a:r>
            <a:r>
              <a:rPr lang="en-US" sz="2800"/>
              <a:t>X</a:t>
            </a:r>
            <a:r>
              <a:rPr lang="en-US" sz="2800" baseline="-25000"/>
              <a:t>C</a:t>
            </a:r>
          </a:p>
        </p:txBody>
      </p:sp>
      <p:sp>
        <p:nvSpPr>
          <p:cNvPr id="70" name="Oval 69"/>
          <p:cNvSpPr/>
          <p:nvPr/>
        </p:nvSpPr>
        <p:spPr>
          <a:xfrm>
            <a:off x="3729038" y="2895600"/>
            <a:ext cx="1147762" cy="1219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5791200" y="2971800"/>
            <a:ext cx="10668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4" name="TextBox 17"/>
          <p:cNvSpPr txBox="1">
            <a:spLocks noChangeArrowheads="1"/>
          </p:cNvSpPr>
          <p:nvPr/>
        </p:nvSpPr>
        <p:spPr bwMode="auto">
          <a:xfrm>
            <a:off x="5791200" y="3200400"/>
            <a:ext cx="1062038" cy="523875"/>
          </a:xfrm>
          <a:prstGeom prst="rect">
            <a:avLst/>
          </a:prstGeom>
          <a:noFill/>
          <a:ln w="9525">
            <a:noFill/>
            <a:miter lim="800000"/>
            <a:headEnd/>
            <a:tailEnd/>
          </a:ln>
        </p:spPr>
        <p:txBody>
          <a:bodyPr wrap="none">
            <a:spAutoFit/>
          </a:bodyPr>
          <a:lstStyle/>
          <a:p>
            <a:r>
              <a:rPr lang="en-US" sz="2800"/>
              <a:t>X</a:t>
            </a:r>
            <a:r>
              <a:rPr lang="en-US" sz="2800" baseline="-25000"/>
              <a:t>B,C</a:t>
            </a:r>
            <a:r>
              <a:rPr lang="en-US" sz="2800"/>
              <a:t>Y</a:t>
            </a:r>
            <a:endParaRPr lang="en-US" sz="2800" baseline="-25000"/>
          </a:p>
        </p:txBody>
      </p:sp>
      <p:sp>
        <p:nvSpPr>
          <p:cNvPr id="4105" name="TextBox 17"/>
          <p:cNvSpPr txBox="1">
            <a:spLocks noChangeArrowheads="1"/>
          </p:cNvSpPr>
          <p:nvPr/>
        </p:nvSpPr>
        <p:spPr bwMode="auto">
          <a:xfrm>
            <a:off x="3730625" y="3200400"/>
            <a:ext cx="1222375" cy="523875"/>
          </a:xfrm>
          <a:prstGeom prst="rect">
            <a:avLst/>
          </a:prstGeom>
          <a:noFill/>
          <a:ln w="9525">
            <a:noFill/>
            <a:miter lim="800000"/>
            <a:headEnd/>
            <a:tailEnd/>
          </a:ln>
        </p:spPr>
        <p:txBody>
          <a:bodyPr wrap="none">
            <a:spAutoFit/>
          </a:bodyPr>
          <a:lstStyle/>
          <a:p>
            <a:r>
              <a:rPr lang="en-US" sz="2800"/>
              <a:t>X</a:t>
            </a:r>
            <a:r>
              <a:rPr lang="en-US" sz="2800" baseline="-25000"/>
              <a:t>A</a:t>
            </a:r>
            <a:r>
              <a:rPr lang="en-US" sz="2800"/>
              <a:t>X</a:t>
            </a:r>
            <a:r>
              <a:rPr lang="en-US" sz="2800" baseline="-25000"/>
              <a:t>B,C</a:t>
            </a:r>
          </a:p>
        </p:txBody>
      </p:sp>
      <p:cxnSp>
        <p:nvCxnSpPr>
          <p:cNvPr id="80" name="Straight Connector 79"/>
          <p:cNvCxnSpPr>
            <a:stCxn id="70" idx="6"/>
            <a:endCxn id="71" idx="1"/>
          </p:cNvCxnSpPr>
          <p:nvPr/>
        </p:nvCxnSpPr>
        <p:spPr>
          <a:xfrm>
            <a:off x="4876800" y="3505200"/>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876800" y="3429000"/>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70" idx="0"/>
            <a:endCxn id="71" idx="0"/>
          </p:cNvCxnSpPr>
          <p:nvPr/>
        </p:nvCxnSpPr>
        <p:spPr>
          <a:xfrm rot="16200000" flipH="1">
            <a:off x="5275263" y="1922462"/>
            <a:ext cx="76200" cy="2022475"/>
          </a:xfrm>
          <a:prstGeom prst="bentConnector3">
            <a:avLst>
              <a:gd name="adj1" fmla="val -67091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65" idx="3"/>
            <a:endCxn id="64" idx="2"/>
          </p:cNvCxnSpPr>
          <p:nvPr/>
        </p:nvCxnSpPr>
        <p:spPr>
          <a:xfrm>
            <a:off x="4343400" y="14478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4495800" y="19050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65" idx="2"/>
            <a:endCxn id="70" idx="1"/>
          </p:cNvCxnSpPr>
          <p:nvPr/>
        </p:nvCxnSpPr>
        <p:spPr>
          <a:xfrm rot="16200000" flipH="1">
            <a:off x="3307557" y="2483643"/>
            <a:ext cx="1092200" cy="8731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3372644" y="2458244"/>
            <a:ext cx="1092200" cy="8731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2438400" y="4648200"/>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9" name="Straight Connector 98"/>
          <p:cNvCxnSpPr>
            <a:stCxn id="97" idx="6"/>
          </p:cNvCxnSpPr>
          <p:nvPr/>
        </p:nvCxnSpPr>
        <p:spPr>
          <a:xfrm flipV="1">
            <a:off x="3505200" y="3505200"/>
            <a:ext cx="1905000" cy="1676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7" idx="0"/>
          </p:cNvCxnSpPr>
          <p:nvPr/>
        </p:nvCxnSpPr>
        <p:spPr>
          <a:xfrm rot="5400000" flipH="1" flipV="1">
            <a:off x="2286000" y="3124200"/>
            <a:ext cx="2209800" cy="8382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4116" name="TextBox 104"/>
          <p:cNvSpPr txBox="1">
            <a:spLocks noChangeArrowheads="1"/>
          </p:cNvSpPr>
          <p:nvPr/>
        </p:nvSpPr>
        <p:spPr bwMode="auto">
          <a:xfrm>
            <a:off x="2209800" y="2895600"/>
            <a:ext cx="855663" cy="830263"/>
          </a:xfrm>
          <a:prstGeom prst="rect">
            <a:avLst/>
          </a:prstGeom>
          <a:noFill/>
          <a:ln w="9525">
            <a:noFill/>
            <a:miter lim="800000"/>
            <a:headEnd/>
            <a:tailEnd/>
          </a:ln>
        </p:spPr>
        <p:txBody>
          <a:bodyPr wrap="none">
            <a:spAutoFit/>
          </a:bodyPr>
          <a:lstStyle/>
          <a:p>
            <a:r>
              <a:rPr lang="en-US" sz="4800" b="1">
                <a:solidFill>
                  <a:srgbClr val="0000FF"/>
                </a:solidFill>
              </a:rPr>
              <a:t>H</a:t>
            </a:r>
            <a:r>
              <a:rPr lang="en-US" sz="4800" b="1" baseline="-25000">
                <a:solidFill>
                  <a:srgbClr val="0000FF"/>
                </a:solidFill>
              </a:rPr>
              <a:t>1</a:t>
            </a:r>
          </a:p>
        </p:txBody>
      </p:sp>
      <p:sp>
        <p:nvSpPr>
          <p:cNvPr id="4117" name="TextBox 105"/>
          <p:cNvSpPr txBox="1">
            <a:spLocks noChangeArrowheads="1"/>
          </p:cNvSpPr>
          <p:nvPr/>
        </p:nvSpPr>
        <p:spPr bwMode="auto">
          <a:xfrm>
            <a:off x="4495800" y="4343400"/>
            <a:ext cx="855663" cy="830263"/>
          </a:xfrm>
          <a:prstGeom prst="rect">
            <a:avLst/>
          </a:prstGeom>
          <a:noFill/>
          <a:ln w="9525">
            <a:noFill/>
            <a:miter lim="800000"/>
            <a:headEnd/>
            <a:tailEnd/>
          </a:ln>
        </p:spPr>
        <p:txBody>
          <a:bodyPr wrap="none">
            <a:spAutoFit/>
          </a:bodyPr>
          <a:lstStyle/>
          <a:p>
            <a:r>
              <a:rPr lang="en-US" sz="4800" b="1">
                <a:solidFill>
                  <a:srgbClr val="FF0000"/>
                </a:solidFill>
              </a:rPr>
              <a:t>H</a:t>
            </a:r>
            <a:r>
              <a:rPr lang="en-US" sz="4800" b="1" baseline="-25000">
                <a:solidFill>
                  <a:srgbClr val="FF0000"/>
                </a:solidFill>
              </a:rPr>
              <a:t>2</a:t>
            </a:r>
          </a:p>
        </p:txBody>
      </p:sp>
      <p:sp>
        <p:nvSpPr>
          <p:cNvPr id="4118" name="TextBox 17"/>
          <p:cNvSpPr txBox="1">
            <a:spLocks noChangeArrowheads="1"/>
          </p:cNvSpPr>
          <p:nvPr/>
        </p:nvSpPr>
        <p:spPr bwMode="auto">
          <a:xfrm>
            <a:off x="2209800" y="5791200"/>
            <a:ext cx="1497013" cy="544513"/>
          </a:xfrm>
          <a:prstGeom prst="rect">
            <a:avLst/>
          </a:prstGeom>
          <a:noFill/>
          <a:ln w="9525">
            <a:noFill/>
            <a:miter lim="800000"/>
            <a:headEnd/>
            <a:tailEnd/>
          </a:ln>
        </p:spPr>
        <p:txBody>
          <a:bodyPr wrap="none">
            <a:spAutoFit/>
          </a:bodyPr>
          <a:lstStyle/>
          <a:p>
            <a:r>
              <a:rPr lang="en-US" sz="2800"/>
              <a:t>X</a:t>
            </a:r>
            <a:r>
              <a:rPr lang="en-US" sz="2800" baseline="-25000"/>
              <a:t>A,B,C</a:t>
            </a:r>
            <a:r>
              <a:rPr lang="en-US" sz="2800"/>
              <a:t>X</a:t>
            </a:r>
            <a:r>
              <a:rPr lang="en-US" sz="3600" baseline="-25000"/>
              <a:t>?</a:t>
            </a:r>
            <a:endParaRPr lang="en-US" sz="4000" baseline="-250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68325" y="5697538"/>
            <a:ext cx="8229600" cy="944562"/>
          </a:xfrm>
        </p:spPr>
        <p:txBody>
          <a:bodyPr/>
          <a:lstStyle/>
          <a:p>
            <a:r>
              <a:rPr lang="en-US" smtClean="0"/>
              <a:t>Investigator Argus X-12 Kit</a:t>
            </a:r>
          </a:p>
        </p:txBody>
      </p:sp>
      <p:grpSp>
        <p:nvGrpSpPr>
          <p:cNvPr id="2" name="Group 128"/>
          <p:cNvGrpSpPr>
            <a:grpSpLocks/>
          </p:cNvGrpSpPr>
          <p:nvPr/>
        </p:nvGrpSpPr>
        <p:grpSpPr bwMode="auto">
          <a:xfrm>
            <a:off x="2674938" y="3429000"/>
            <a:ext cx="4343400" cy="319088"/>
            <a:chOff x="2674904" y="3216166"/>
            <a:chExt cx="4343400" cy="319087"/>
          </a:xfrm>
        </p:grpSpPr>
        <p:sp>
          <p:nvSpPr>
            <p:cNvPr id="5185" name="Text Box 43"/>
            <p:cNvSpPr txBox="1">
              <a:spLocks noChangeArrowheads="1"/>
            </p:cNvSpPr>
            <p:nvPr/>
          </p:nvSpPr>
          <p:spPr bwMode="auto">
            <a:xfrm>
              <a:off x="5951504" y="3216166"/>
              <a:ext cx="1066800" cy="319087"/>
            </a:xfrm>
            <a:prstGeom prst="rect">
              <a:avLst/>
            </a:prstGeom>
            <a:solidFill>
              <a:srgbClr val="FFFF00"/>
            </a:solidFill>
            <a:ln w="28575">
              <a:noFill/>
              <a:miter lim="800000"/>
              <a:headEnd/>
              <a:tailEnd/>
            </a:ln>
          </p:spPr>
          <p:txBody>
            <a:bodyPr>
              <a:spAutoFit/>
            </a:bodyPr>
            <a:lstStyle/>
            <a:p>
              <a:pPr algn="ctr" eaLnBrk="0" hangingPunct="0">
                <a:spcBef>
                  <a:spcPct val="50000"/>
                </a:spcBef>
              </a:pPr>
              <a:r>
                <a:rPr lang="en-US" sz="1400" b="1"/>
                <a:t>DXS10079</a:t>
              </a:r>
            </a:p>
          </p:txBody>
        </p:sp>
        <p:sp>
          <p:nvSpPr>
            <p:cNvPr id="5186" name="Text Box 45"/>
            <p:cNvSpPr txBox="1">
              <a:spLocks noChangeArrowheads="1"/>
            </p:cNvSpPr>
            <p:nvPr/>
          </p:nvSpPr>
          <p:spPr bwMode="auto">
            <a:xfrm>
              <a:off x="2674904" y="3216166"/>
              <a:ext cx="1062037" cy="307777"/>
            </a:xfrm>
            <a:prstGeom prst="rect">
              <a:avLst/>
            </a:prstGeom>
            <a:solidFill>
              <a:srgbClr val="FFFF00"/>
            </a:solidFill>
            <a:ln w="9525">
              <a:noFill/>
              <a:miter lim="800000"/>
              <a:headEnd/>
              <a:tailEnd/>
            </a:ln>
          </p:spPr>
          <p:txBody>
            <a:bodyPr>
              <a:spAutoFit/>
            </a:bodyPr>
            <a:lstStyle/>
            <a:p>
              <a:pPr algn="ctr" eaLnBrk="0" hangingPunct="0">
                <a:spcBef>
                  <a:spcPct val="50000"/>
                </a:spcBef>
              </a:pPr>
              <a:r>
                <a:rPr lang="en-US" sz="1400" b="1"/>
                <a:t>DXS7423</a:t>
              </a:r>
            </a:p>
          </p:txBody>
        </p:sp>
        <p:sp>
          <p:nvSpPr>
            <p:cNvPr id="5187" name="Text Box 48"/>
            <p:cNvSpPr txBox="1">
              <a:spLocks noChangeArrowheads="1"/>
            </p:cNvSpPr>
            <p:nvPr/>
          </p:nvSpPr>
          <p:spPr bwMode="auto">
            <a:xfrm>
              <a:off x="3817904" y="3216166"/>
              <a:ext cx="1828800" cy="307777"/>
            </a:xfrm>
            <a:prstGeom prst="rect">
              <a:avLst/>
            </a:prstGeom>
            <a:solidFill>
              <a:srgbClr val="FFFF00"/>
            </a:solidFill>
            <a:ln w="9525">
              <a:noFill/>
              <a:miter lim="800000"/>
              <a:headEnd/>
              <a:tailEnd/>
            </a:ln>
          </p:spPr>
          <p:txBody>
            <a:bodyPr>
              <a:spAutoFit/>
            </a:bodyPr>
            <a:lstStyle/>
            <a:p>
              <a:pPr algn="ctr" eaLnBrk="0" hangingPunct="0">
                <a:spcBef>
                  <a:spcPct val="50000"/>
                </a:spcBef>
              </a:pPr>
              <a:r>
                <a:rPr lang="en-US" sz="1400" b="1"/>
                <a:t>DXS10146</a:t>
              </a:r>
            </a:p>
          </p:txBody>
        </p:sp>
      </p:grpSp>
      <p:grpSp>
        <p:nvGrpSpPr>
          <p:cNvPr id="3" name="Group 130"/>
          <p:cNvGrpSpPr>
            <a:grpSpLocks/>
          </p:cNvGrpSpPr>
          <p:nvPr/>
        </p:nvGrpSpPr>
        <p:grpSpPr bwMode="auto">
          <a:xfrm>
            <a:off x="1327150" y="2128838"/>
            <a:ext cx="6072188" cy="309562"/>
            <a:chOff x="1327117" y="2013230"/>
            <a:chExt cx="6072187" cy="309562"/>
          </a:xfrm>
        </p:grpSpPr>
        <p:sp>
          <p:nvSpPr>
            <p:cNvPr id="5180" name="Text Box 44"/>
            <p:cNvSpPr txBox="1">
              <a:spLocks noChangeArrowheads="1"/>
            </p:cNvSpPr>
            <p:nvPr/>
          </p:nvSpPr>
          <p:spPr bwMode="auto">
            <a:xfrm>
              <a:off x="1327117" y="2013230"/>
              <a:ext cx="355600" cy="307777"/>
            </a:xfrm>
            <a:prstGeom prst="rect">
              <a:avLst/>
            </a:prstGeom>
            <a:solidFill>
              <a:srgbClr val="00CCFF"/>
            </a:solidFill>
            <a:ln w="9525">
              <a:noFill/>
              <a:miter lim="800000"/>
              <a:headEnd/>
              <a:tailEnd/>
            </a:ln>
          </p:spPr>
          <p:txBody>
            <a:bodyPr>
              <a:spAutoFit/>
            </a:bodyPr>
            <a:lstStyle/>
            <a:p>
              <a:pPr algn="ctr" eaLnBrk="0" hangingPunct="0">
                <a:spcBef>
                  <a:spcPct val="50000"/>
                </a:spcBef>
              </a:pPr>
              <a:r>
                <a:rPr lang="en-US" sz="1400" b="1"/>
                <a:t>A</a:t>
              </a:r>
            </a:p>
          </p:txBody>
        </p:sp>
        <p:sp>
          <p:nvSpPr>
            <p:cNvPr id="5181" name="Text Box 46"/>
            <p:cNvSpPr txBox="1">
              <a:spLocks noChangeArrowheads="1"/>
            </p:cNvSpPr>
            <p:nvPr/>
          </p:nvSpPr>
          <p:spPr bwMode="auto">
            <a:xfrm>
              <a:off x="5951504" y="2013230"/>
              <a:ext cx="1447800" cy="309562"/>
            </a:xfrm>
            <a:prstGeom prst="rect">
              <a:avLst/>
            </a:prstGeom>
            <a:solidFill>
              <a:srgbClr val="00CCFF"/>
            </a:solidFill>
            <a:ln w="28575">
              <a:noFill/>
              <a:miter lim="800000"/>
              <a:headEnd/>
              <a:tailEnd/>
            </a:ln>
          </p:spPr>
          <p:txBody>
            <a:bodyPr>
              <a:spAutoFit/>
            </a:bodyPr>
            <a:lstStyle/>
            <a:p>
              <a:pPr algn="ctr" eaLnBrk="0" hangingPunct="0">
                <a:spcBef>
                  <a:spcPct val="50000"/>
                </a:spcBef>
              </a:pPr>
              <a:r>
                <a:rPr lang="en-US" sz="1400" b="1"/>
                <a:t>DXS10134</a:t>
              </a:r>
            </a:p>
          </p:txBody>
        </p:sp>
        <p:sp>
          <p:nvSpPr>
            <p:cNvPr id="5182" name="Text Box 49"/>
            <p:cNvSpPr txBox="1">
              <a:spLocks noChangeArrowheads="1"/>
            </p:cNvSpPr>
            <p:nvPr/>
          </p:nvSpPr>
          <p:spPr bwMode="auto">
            <a:xfrm>
              <a:off x="4160804" y="2013230"/>
              <a:ext cx="1028700" cy="307777"/>
            </a:xfrm>
            <a:prstGeom prst="rect">
              <a:avLst/>
            </a:prstGeom>
            <a:solidFill>
              <a:srgbClr val="00CCFF"/>
            </a:solidFill>
            <a:ln w="28575">
              <a:noFill/>
              <a:miter lim="800000"/>
              <a:headEnd/>
              <a:tailEnd/>
            </a:ln>
          </p:spPr>
          <p:txBody>
            <a:bodyPr>
              <a:spAutoFit/>
            </a:bodyPr>
            <a:lstStyle/>
            <a:p>
              <a:pPr algn="ctr" eaLnBrk="0" hangingPunct="0">
                <a:spcBef>
                  <a:spcPct val="50000"/>
                </a:spcBef>
              </a:pPr>
              <a:r>
                <a:rPr lang="en-US" sz="1400" b="1"/>
                <a:t>DXS7132</a:t>
              </a:r>
            </a:p>
          </p:txBody>
        </p:sp>
        <p:sp>
          <p:nvSpPr>
            <p:cNvPr id="5183" name="Text Box 50"/>
            <p:cNvSpPr txBox="1">
              <a:spLocks noChangeArrowheads="1"/>
            </p:cNvSpPr>
            <p:nvPr/>
          </p:nvSpPr>
          <p:spPr bwMode="auto">
            <a:xfrm>
              <a:off x="1857341" y="2013230"/>
              <a:ext cx="1046163" cy="307777"/>
            </a:xfrm>
            <a:prstGeom prst="rect">
              <a:avLst/>
            </a:prstGeom>
            <a:solidFill>
              <a:srgbClr val="00CCFF"/>
            </a:solidFill>
            <a:ln w="9525">
              <a:noFill/>
              <a:miter lim="800000"/>
              <a:headEnd/>
              <a:tailEnd/>
            </a:ln>
          </p:spPr>
          <p:txBody>
            <a:bodyPr>
              <a:spAutoFit/>
            </a:bodyPr>
            <a:lstStyle/>
            <a:p>
              <a:pPr algn="ctr" eaLnBrk="0" hangingPunct="0">
                <a:spcBef>
                  <a:spcPct val="50000"/>
                </a:spcBef>
              </a:pPr>
              <a:r>
                <a:rPr lang="en-US" sz="1400" b="1"/>
                <a:t>DXS10103</a:t>
              </a:r>
            </a:p>
          </p:txBody>
        </p:sp>
        <p:sp>
          <p:nvSpPr>
            <p:cNvPr id="5184" name="Text Box 51"/>
            <p:cNvSpPr txBox="1">
              <a:spLocks noChangeArrowheads="1"/>
            </p:cNvSpPr>
            <p:nvPr/>
          </p:nvSpPr>
          <p:spPr bwMode="auto">
            <a:xfrm>
              <a:off x="3019391" y="2013230"/>
              <a:ext cx="950913" cy="307777"/>
            </a:xfrm>
            <a:prstGeom prst="rect">
              <a:avLst/>
            </a:prstGeom>
            <a:solidFill>
              <a:srgbClr val="00CCFF"/>
            </a:solidFill>
            <a:ln w="9525">
              <a:noFill/>
              <a:miter lim="800000"/>
              <a:headEnd/>
              <a:tailEnd/>
            </a:ln>
          </p:spPr>
          <p:txBody>
            <a:bodyPr>
              <a:spAutoFit/>
            </a:bodyPr>
            <a:lstStyle/>
            <a:p>
              <a:pPr algn="ctr" eaLnBrk="0" hangingPunct="0">
                <a:spcBef>
                  <a:spcPct val="50000"/>
                </a:spcBef>
              </a:pPr>
              <a:r>
                <a:rPr lang="en-US" sz="1400" b="1"/>
                <a:t>DXS8378</a:t>
              </a:r>
            </a:p>
          </p:txBody>
        </p:sp>
      </p:grpSp>
      <p:grpSp>
        <p:nvGrpSpPr>
          <p:cNvPr id="4" name="Group 131"/>
          <p:cNvGrpSpPr>
            <a:grpSpLocks/>
          </p:cNvGrpSpPr>
          <p:nvPr/>
        </p:nvGrpSpPr>
        <p:grpSpPr bwMode="auto">
          <a:xfrm>
            <a:off x="693738" y="1311275"/>
            <a:ext cx="7800975" cy="476250"/>
            <a:chOff x="693705" y="1311166"/>
            <a:chExt cx="7800974" cy="476250"/>
          </a:xfrm>
        </p:grpSpPr>
        <p:sp>
          <p:nvSpPr>
            <p:cNvPr id="5155" name="Line 53"/>
            <p:cNvSpPr>
              <a:spLocks noChangeShapeType="1"/>
            </p:cNvSpPr>
            <p:nvPr/>
          </p:nvSpPr>
          <p:spPr bwMode="auto">
            <a:xfrm flipV="1">
              <a:off x="693705" y="1330217"/>
              <a:ext cx="7543799" cy="4762"/>
            </a:xfrm>
            <a:prstGeom prst="line">
              <a:avLst/>
            </a:prstGeom>
            <a:noFill/>
            <a:ln w="38100">
              <a:solidFill>
                <a:schemeClr val="tx1"/>
              </a:solidFill>
              <a:round/>
              <a:headEnd/>
              <a:tailEnd/>
            </a:ln>
          </p:spPr>
          <p:txBody>
            <a:bodyPr wrap="none" anchor="ctr"/>
            <a:lstStyle/>
            <a:p>
              <a:endParaRPr lang="en-US"/>
            </a:p>
          </p:txBody>
        </p:sp>
        <p:sp>
          <p:nvSpPr>
            <p:cNvPr id="5156" name="Line 54"/>
            <p:cNvSpPr>
              <a:spLocks noChangeShapeType="1"/>
            </p:cNvSpPr>
            <p:nvPr/>
          </p:nvSpPr>
          <p:spPr bwMode="auto">
            <a:xfrm>
              <a:off x="3998879" y="1330216"/>
              <a:ext cx="0" cy="104775"/>
            </a:xfrm>
            <a:prstGeom prst="line">
              <a:avLst/>
            </a:prstGeom>
            <a:noFill/>
            <a:ln w="57150">
              <a:solidFill>
                <a:schemeClr val="tx1"/>
              </a:solidFill>
              <a:round/>
              <a:headEnd/>
              <a:tailEnd/>
            </a:ln>
          </p:spPr>
          <p:txBody>
            <a:bodyPr wrap="none" anchor="ctr"/>
            <a:lstStyle/>
            <a:p>
              <a:endParaRPr lang="en-US"/>
            </a:p>
          </p:txBody>
        </p:sp>
        <p:sp>
          <p:nvSpPr>
            <p:cNvPr id="5157" name="Line 55"/>
            <p:cNvSpPr>
              <a:spLocks noChangeShapeType="1"/>
            </p:cNvSpPr>
            <p:nvPr/>
          </p:nvSpPr>
          <p:spPr bwMode="auto">
            <a:xfrm>
              <a:off x="1922429" y="1330216"/>
              <a:ext cx="0" cy="104775"/>
            </a:xfrm>
            <a:prstGeom prst="line">
              <a:avLst/>
            </a:prstGeom>
            <a:noFill/>
            <a:ln w="57150">
              <a:solidFill>
                <a:schemeClr val="tx1"/>
              </a:solidFill>
              <a:round/>
              <a:headEnd/>
              <a:tailEnd/>
            </a:ln>
          </p:spPr>
          <p:txBody>
            <a:bodyPr wrap="none" anchor="ctr"/>
            <a:lstStyle/>
            <a:p>
              <a:endParaRPr lang="en-US"/>
            </a:p>
          </p:txBody>
        </p:sp>
        <p:sp>
          <p:nvSpPr>
            <p:cNvPr id="5158" name="Line 56"/>
            <p:cNvSpPr>
              <a:spLocks noChangeShapeType="1"/>
            </p:cNvSpPr>
            <p:nvPr/>
          </p:nvSpPr>
          <p:spPr bwMode="auto">
            <a:xfrm>
              <a:off x="8123204" y="1330216"/>
              <a:ext cx="0" cy="104775"/>
            </a:xfrm>
            <a:prstGeom prst="line">
              <a:avLst/>
            </a:prstGeom>
            <a:noFill/>
            <a:ln w="57150">
              <a:solidFill>
                <a:schemeClr val="tx1"/>
              </a:solidFill>
              <a:round/>
              <a:headEnd/>
              <a:tailEnd/>
            </a:ln>
          </p:spPr>
          <p:txBody>
            <a:bodyPr wrap="none" anchor="ctr"/>
            <a:lstStyle/>
            <a:p>
              <a:endParaRPr lang="en-US"/>
            </a:p>
          </p:txBody>
        </p:sp>
        <p:sp>
          <p:nvSpPr>
            <p:cNvPr id="5159" name="Line 57"/>
            <p:cNvSpPr>
              <a:spLocks noChangeShapeType="1"/>
            </p:cNvSpPr>
            <p:nvPr/>
          </p:nvSpPr>
          <p:spPr bwMode="auto">
            <a:xfrm>
              <a:off x="6075329" y="1330216"/>
              <a:ext cx="0" cy="104775"/>
            </a:xfrm>
            <a:prstGeom prst="line">
              <a:avLst/>
            </a:prstGeom>
            <a:noFill/>
            <a:ln w="57150">
              <a:solidFill>
                <a:schemeClr val="tx1"/>
              </a:solidFill>
              <a:round/>
              <a:headEnd/>
              <a:tailEnd/>
            </a:ln>
          </p:spPr>
          <p:txBody>
            <a:bodyPr wrap="none" anchor="ctr"/>
            <a:lstStyle/>
            <a:p>
              <a:endParaRPr lang="en-US"/>
            </a:p>
          </p:txBody>
        </p:sp>
        <p:sp>
          <p:nvSpPr>
            <p:cNvPr id="5160" name="Text Box 58"/>
            <p:cNvSpPr txBox="1">
              <a:spLocks noChangeArrowheads="1"/>
            </p:cNvSpPr>
            <p:nvPr/>
          </p:nvSpPr>
          <p:spPr bwMode="auto">
            <a:xfrm>
              <a:off x="1560479" y="1482616"/>
              <a:ext cx="733425" cy="304800"/>
            </a:xfrm>
            <a:prstGeom prst="rect">
              <a:avLst/>
            </a:prstGeom>
            <a:noFill/>
            <a:ln w="9525">
              <a:noFill/>
              <a:miter lim="800000"/>
              <a:headEnd/>
              <a:tailEnd/>
            </a:ln>
          </p:spPr>
          <p:txBody>
            <a:bodyPr>
              <a:spAutoFit/>
            </a:bodyPr>
            <a:lstStyle/>
            <a:p>
              <a:pPr algn="ctr" eaLnBrk="0" hangingPunct="0">
                <a:spcBef>
                  <a:spcPct val="50000"/>
                </a:spcBef>
              </a:pPr>
              <a:r>
                <a:rPr lang="en-US" sz="1400"/>
                <a:t>100 bp</a:t>
              </a:r>
            </a:p>
          </p:txBody>
        </p:sp>
        <p:sp>
          <p:nvSpPr>
            <p:cNvPr id="5161" name="Text Box 59"/>
            <p:cNvSpPr txBox="1">
              <a:spLocks noChangeArrowheads="1"/>
            </p:cNvSpPr>
            <p:nvPr/>
          </p:nvSpPr>
          <p:spPr bwMode="auto">
            <a:xfrm>
              <a:off x="7761254" y="1444516"/>
              <a:ext cx="733425" cy="304800"/>
            </a:xfrm>
            <a:prstGeom prst="rect">
              <a:avLst/>
            </a:prstGeom>
            <a:noFill/>
            <a:ln w="9525">
              <a:noFill/>
              <a:miter lim="800000"/>
              <a:headEnd/>
              <a:tailEnd/>
            </a:ln>
          </p:spPr>
          <p:txBody>
            <a:bodyPr>
              <a:spAutoFit/>
            </a:bodyPr>
            <a:lstStyle/>
            <a:p>
              <a:pPr algn="ctr" eaLnBrk="0" hangingPunct="0">
                <a:spcBef>
                  <a:spcPct val="50000"/>
                </a:spcBef>
              </a:pPr>
              <a:r>
                <a:rPr lang="en-US" sz="1400"/>
                <a:t>400 bp</a:t>
              </a:r>
            </a:p>
          </p:txBody>
        </p:sp>
        <p:sp>
          <p:nvSpPr>
            <p:cNvPr id="5162" name="Text Box 60"/>
            <p:cNvSpPr txBox="1">
              <a:spLocks noChangeArrowheads="1"/>
            </p:cNvSpPr>
            <p:nvPr/>
          </p:nvSpPr>
          <p:spPr bwMode="auto">
            <a:xfrm>
              <a:off x="5694329" y="1444516"/>
              <a:ext cx="733425" cy="304800"/>
            </a:xfrm>
            <a:prstGeom prst="rect">
              <a:avLst/>
            </a:prstGeom>
            <a:noFill/>
            <a:ln w="9525">
              <a:noFill/>
              <a:miter lim="800000"/>
              <a:headEnd/>
              <a:tailEnd/>
            </a:ln>
          </p:spPr>
          <p:txBody>
            <a:bodyPr>
              <a:spAutoFit/>
            </a:bodyPr>
            <a:lstStyle/>
            <a:p>
              <a:pPr algn="ctr" eaLnBrk="0" hangingPunct="0">
                <a:spcBef>
                  <a:spcPct val="50000"/>
                </a:spcBef>
              </a:pPr>
              <a:r>
                <a:rPr lang="en-US" sz="1400"/>
                <a:t>300 bp</a:t>
              </a:r>
            </a:p>
          </p:txBody>
        </p:sp>
        <p:sp>
          <p:nvSpPr>
            <p:cNvPr id="5163" name="Text Box 61"/>
            <p:cNvSpPr txBox="1">
              <a:spLocks noChangeArrowheads="1"/>
            </p:cNvSpPr>
            <p:nvPr/>
          </p:nvSpPr>
          <p:spPr bwMode="auto">
            <a:xfrm>
              <a:off x="3617879" y="1444516"/>
              <a:ext cx="733425" cy="304800"/>
            </a:xfrm>
            <a:prstGeom prst="rect">
              <a:avLst/>
            </a:prstGeom>
            <a:noFill/>
            <a:ln w="9525">
              <a:noFill/>
              <a:miter lim="800000"/>
              <a:headEnd/>
              <a:tailEnd/>
            </a:ln>
          </p:spPr>
          <p:txBody>
            <a:bodyPr>
              <a:spAutoFit/>
            </a:bodyPr>
            <a:lstStyle/>
            <a:p>
              <a:pPr algn="ctr" eaLnBrk="0" hangingPunct="0">
                <a:spcBef>
                  <a:spcPct val="50000"/>
                </a:spcBef>
              </a:pPr>
              <a:r>
                <a:rPr lang="en-US" sz="1400"/>
                <a:t>200 bp</a:t>
              </a:r>
            </a:p>
          </p:txBody>
        </p:sp>
        <p:grpSp>
          <p:nvGrpSpPr>
            <p:cNvPr id="5" name="Group 62"/>
            <p:cNvGrpSpPr>
              <a:grpSpLocks/>
            </p:cNvGrpSpPr>
            <p:nvPr/>
          </p:nvGrpSpPr>
          <p:grpSpPr bwMode="auto">
            <a:xfrm>
              <a:off x="2389154" y="1330216"/>
              <a:ext cx="1104900" cy="123825"/>
              <a:chOff x="1194" y="1530"/>
              <a:chExt cx="696" cy="78"/>
            </a:xfrm>
          </p:grpSpPr>
          <p:sp>
            <p:nvSpPr>
              <p:cNvPr id="5177" name="Line 63"/>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5178" name="Line 64"/>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5179" name="Line 65"/>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nvGrpSpPr>
            <p:cNvPr id="6" name="Group 66"/>
            <p:cNvGrpSpPr>
              <a:grpSpLocks/>
            </p:cNvGrpSpPr>
            <p:nvPr/>
          </p:nvGrpSpPr>
          <p:grpSpPr bwMode="auto">
            <a:xfrm>
              <a:off x="4513229" y="1330216"/>
              <a:ext cx="1104900" cy="123825"/>
              <a:chOff x="1194" y="1530"/>
              <a:chExt cx="696" cy="78"/>
            </a:xfrm>
          </p:grpSpPr>
          <p:sp>
            <p:nvSpPr>
              <p:cNvPr id="5174" name="Line 67"/>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5175" name="Line 68"/>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5176" name="Line 69"/>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nvGrpSpPr>
            <p:cNvPr id="7" name="Group 70"/>
            <p:cNvGrpSpPr>
              <a:grpSpLocks/>
            </p:cNvGrpSpPr>
            <p:nvPr/>
          </p:nvGrpSpPr>
          <p:grpSpPr bwMode="auto">
            <a:xfrm>
              <a:off x="6551579" y="1311166"/>
              <a:ext cx="1104900" cy="123825"/>
              <a:chOff x="1194" y="1530"/>
              <a:chExt cx="696" cy="78"/>
            </a:xfrm>
          </p:grpSpPr>
          <p:sp>
            <p:nvSpPr>
              <p:cNvPr id="5171" name="Line 71"/>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5172" name="Line 72"/>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5173" name="Line 73"/>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nvGrpSpPr>
            <p:cNvPr id="8" name="Group 74"/>
            <p:cNvGrpSpPr>
              <a:grpSpLocks/>
            </p:cNvGrpSpPr>
            <p:nvPr/>
          </p:nvGrpSpPr>
          <p:grpSpPr bwMode="auto">
            <a:xfrm>
              <a:off x="812767" y="1339741"/>
              <a:ext cx="1104900" cy="123825"/>
              <a:chOff x="1194" y="1530"/>
              <a:chExt cx="696" cy="78"/>
            </a:xfrm>
          </p:grpSpPr>
          <p:sp>
            <p:nvSpPr>
              <p:cNvPr id="5168" name="Line 75"/>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5169" name="Line 76"/>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5170" name="Line 77"/>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grpSp>
        <p:nvGrpSpPr>
          <p:cNvPr id="9" name="Group 129"/>
          <p:cNvGrpSpPr>
            <a:grpSpLocks/>
          </p:cNvGrpSpPr>
          <p:nvPr/>
        </p:nvGrpSpPr>
        <p:grpSpPr bwMode="auto">
          <a:xfrm>
            <a:off x="1989138" y="2779713"/>
            <a:ext cx="5715000" cy="307975"/>
            <a:chOff x="1989104" y="2606567"/>
            <a:chExt cx="5715000" cy="307777"/>
          </a:xfrm>
        </p:grpSpPr>
        <p:sp>
          <p:nvSpPr>
            <p:cNvPr id="5152" name="Text Box 52"/>
            <p:cNvSpPr txBox="1">
              <a:spLocks noChangeArrowheads="1"/>
            </p:cNvSpPr>
            <p:nvPr/>
          </p:nvSpPr>
          <p:spPr bwMode="auto">
            <a:xfrm>
              <a:off x="5646704" y="2606567"/>
              <a:ext cx="2057400" cy="307777"/>
            </a:xfrm>
            <a:prstGeom prst="rect">
              <a:avLst/>
            </a:prstGeom>
            <a:solidFill>
              <a:srgbClr val="00FF00"/>
            </a:solidFill>
            <a:ln w="28575">
              <a:noFill/>
              <a:miter lim="800000"/>
              <a:headEnd/>
              <a:tailEnd/>
            </a:ln>
          </p:spPr>
          <p:txBody>
            <a:bodyPr>
              <a:spAutoFit/>
            </a:bodyPr>
            <a:lstStyle/>
            <a:p>
              <a:pPr algn="ctr" eaLnBrk="0" hangingPunct="0">
                <a:spcBef>
                  <a:spcPct val="50000"/>
                </a:spcBef>
              </a:pPr>
              <a:r>
                <a:rPr lang="en-US" sz="1400" b="1"/>
                <a:t>DXS10135</a:t>
              </a:r>
            </a:p>
          </p:txBody>
        </p:sp>
        <p:sp>
          <p:nvSpPr>
            <p:cNvPr id="5153" name="Text Box 84"/>
            <p:cNvSpPr txBox="1">
              <a:spLocks noChangeArrowheads="1"/>
            </p:cNvSpPr>
            <p:nvPr/>
          </p:nvSpPr>
          <p:spPr bwMode="auto">
            <a:xfrm>
              <a:off x="4275104" y="2606567"/>
              <a:ext cx="1143000" cy="307777"/>
            </a:xfrm>
            <a:prstGeom prst="rect">
              <a:avLst/>
            </a:prstGeom>
            <a:solidFill>
              <a:srgbClr val="00FF00"/>
            </a:solidFill>
            <a:ln w="28575">
              <a:noFill/>
              <a:miter lim="800000"/>
              <a:headEnd/>
              <a:tailEnd/>
            </a:ln>
          </p:spPr>
          <p:txBody>
            <a:bodyPr>
              <a:spAutoFit/>
            </a:bodyPr>
            <a:lstStyle/>
            <a:p>
              <a:pPr algn="ctr" eaLnBrk="0" hangingPunct="0">
                <a:spcBef>
                  <a:spcPct val="50000"/>
                </a:spcBef>
              </a:pPr>
              <a:r>
                <a:rPr lang="en-US" sz="1400" b="1"/>
                <a:t>DXS10101</a:t>
              </a:r>
            </a:p>
          </p:txBody>
        </p:sp>
        <p:sp>
          <p:nvSpPr>
            <p:cNvPr id="5154" name="Text Box 84"/>
            <p:cNvSpPr txBox="1">
              <a:spLocks noChangeArrowheads="1"/>
            </p:cNvSpPr>
            <p:nvPr/>
          </p:nvSpPr>
          <p:spPr bwMode="auto">
            <a:xfrm>
              <a:off x="1989104" y="2606567"/>
              <a:ext cx="1447800" cy="304800"/>
            </a:xfrm>
            <a:prstGeom prst="rect">
              <a:avLst/>
            </a:prstGeom>
            <a:solidFill>
              <a:srgbClr val="00FF00"/>
            </a:solidFill>
            <a:ln w="28575">
              <a:noFill/>
              <a:miter lim="800000"/>
              <a:headEnd/>
              <a:tailEnd/>
            </a:ln>
          </p:spPr>
          <p:txBody>
            <a:bodyPr>
              <a:spAutoFit/>
            </a:bodyPr>
            <a:lstStyle/>
            <a:p>
              <a:pPr algn="ctr" eaLnBrk="0" hangingPunct="0">
                <a:spcBef>
                  <a:spcPct val="50000"/>
                </a:spcBef>
              </a:pPr>
              <a:r>
                <a:rPr lang="en-US" sz="1400" b="1"/>
                <a:t>DXS10074</a:t>
              </a:r>
            </a:p>
          </p:txBody>
        </p:sp>
      </p:grpSp>
      <p:grpSp>
        <p:nvGrpSpPr>
          <p:cNvPr id="10" name="Group 127"/>
          <p:cNvGrpSpPr>
            <a:grpSpLocks/>
          </p:cNvGrpSpPr>
          <p:nvPr/>
        </p:nvGrpSpPr>
        <p:grpSpPr bwMode="auto">
          <a:xfrm>
            <a:off x="2984500" y="4089400"/>
            <a:ext cx="3424238" cy="304800"/>
            <a:chOff x="2984467" y="3978167"/>
            <a:chExt cx="3424237" cy="304800"/>
          </a:xfrm>
        </p:grpSpPr>
        <p:sp>
          <p:nvSpPr>
            <p:cNvPr id="5150" name="Text Box 43"/>
            <p:cNvSpPr txBox="1">
              <a:spLocks noChangeArrowheads="1"/>
            </p:cNvSpPr>
            <p:nvPr/>
          </p:nvSpPr>
          <p:spPr bwMode="auto">
            <a:xfrm>
              <a:off x="4198904" y="3978167"/>
              <a:ext cx="2209800" cy="304800"/>
            </a:xfrm>
            <a:prstGeom prst="rect">
              <a:avLst/>
            </a:prstGeom>
            <a:solidFill>
              <a:srgbClr val="FF0000">
                <a:alpha val="50195"/>
              </a:srgbClr>
            </a:solidFill>
            <a:ln w="28575">
              <a:noFill/>
              <a:miter lim="800000"/>
              <a:headEnd/>
              <a:tailEnd/>
            </a:ln>
          </p:spPr>
          <p:txBody>
            <a:bodyPr>
              <a:spAutoFit/>
            </a:bodyPr>
            <a:lstStyle/>
            <a:p>
              <a:pPr algn="ctr" eaLnBrk="0" hangingPunct="0">
                <a:spcBef>
                  <a:spcPct val="50000"/>
                </a:spcBef>
              </a:pPr>
              <a:r>
                <a:rPr lang="en-US" sz="1400" b="1"/>
                <a:t>DXS10148</a:t>
              </a:r>
            </a:p>
          </p:txBody>
        </p:sp>
        <p:sp>
          <p:nvSpPr>
            <p:cNvPr id="5151" name="Text Box 45"/>
            <p:cNvSpPr txBox="1">
              <a:spLocks noChangeArrowheads="1"/>
            </p:cNvSpPr>
            <p:nvPr/>
          </p:nvSpPr>
          <p:spPr bwMode="auto">
            <a:xfrm>
              <a:off x="2984467" y="3978167"/>
              <a:ext cx="833437" cy="304800"/>
            </a:xfrm>
            <a:prstGeom prst="rect">
              <a:avLst/>
            </a:prstGeom>
            <a:solidFill>
              <a:srgbClr val="FF0000">
                <a:alpha val="50195"/>
              </a:srgbClr>
            </a:solidFill>
            <a:ln w="9525">
              <a:noFill/>
              <a:miter lim="800000"/>
              <a:headEnd/>
              <a:tailEnd/>
            </a:ln>
          </p:spPr>
          <p:txBody>
            <a:bodyPr>
              <a:spAutoFit/>
            </a:bodyPr>
            <a:lstStyle/>
            <a:p>
              <a:pPr algn="ctr" eaLnBrk="0" hangingPunct="0">
                <a:spcBef>
                  <a:spcPct val="50000"/>
                </a:spcBef>
              </a:pPr>
              <a:r>
                <a:rPr lang="en-US" sz="1400" b="1"/>
                <a:t>HPRTB</a:t>
              </a:r>
            </a:p>
          </p:txBody>
        </p:sp>
      </p:grpSp>
      <p:grpSp>
        <p:nvGrpSpPr>
          <p:cNvPr id="11" name="Group 126"/>
          <p:cNvGrpSpPr>
            <a:grpSpLocks/>
          </p:cNvGrpSpPr>
          <p:nvPr/>
        </p:nvGrpSpPr>
        <p:grpSpPr bwMode="auto">
          <a:xfrm>
            <a:off x="939800" y="4735513"/>
            <a:ext cx="7216775" cy="230187"/>
            <a:chOff x="940046" y="4734911"/>
            <a:chExt cx="7216656" cy="214313"/>
          </a:xfrm>
        </p:grpSpPr>
        <p:sp>
          <p:nvSpPr>
            <p:cNvPr id="5130" name="Rectangle 111"/>
            <p:cNvSpPr>
              <a:spLocks noChangeArrowheads="1"/>
            </p:cNvSpPr>
            <p:nvPr/>
          </p:nvSpPr>
          <p:spPr bwMode="auto">
            <a:xfrm>
              <a:off x="1650796"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31" name="Rectangle 112"/>
            <p:cNvSpPr>
              <a:spLocks noChangeArrowheads="1"/>
            </p:cNvSpPr>
            <p:nvPr/>
          </p:nvSpPr>
          <p:spPr bwMode="auto">
            <a:xfrm>
              <a:off x="1889888"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32" name="Rectangle 113"/>
            <p:cNvSpPr>
              <a:spLocks noChangeArrowheads="1"/>
            </p:cNvSpPr>
            <p:nvPr/>
          </p:nvSpPr>
          <p:spPr bwMode="auto">
            <a:xfrm>
              <a:off x="2231480"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33" name="Rectangle 114"/>
            <p:cNvSpPr>
              <a:spLocks noChangeArrowheads="1"/>
            </p:cNvSpPr>
            <p:nvPr/>
          </p:nvSpPr>
          <p:spPr bwMode="auto">
            <a:xfrm>
              <a:off x="2651902"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34" name="Rectangle 115"/>
            <p:cNvSpPr>
              <a:spLocks noChangeArrowheads="1"/>
            </p:cNvSpPr>
            <p:nvPr/>
          </p:nvSpPr>
          <p:spPr bwMode="auto">
            <a:xfrm>
              <a:off x="3077556"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35" name="Rectangle 121"/>
            <p:cNvSpPr>
              <a:spLocks noChangeArrowheads="1"/>
            </p:cNvSpPr>
            <p:nvPr/>
          </p:nvSpPr>
          <p:spPr bwMode="auto">
            <a:xfrm>
              <a:off x="940046"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36" name="Rectangle 122"/>
            <p:cNvSpPr>
              <a:spLocks noChangeArrowheads="1"/>
            </p:cNvSpPr>
            <p:nvPr/>
          </p:nvSpPr>
          <p:spPr bwMode="auto">
            <a:xfrm>
              <a:off x="1435673"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37" name="Rectangle 115"/>
            <p:cNvSpPr>
              <a:spLocks noChangeArrowheads="1"/>
            </p:cNvSpPr>
            <p:nvPr/>
          </p:nvSpPr>
          <p:spPr bwMode="auto">
            <a:xfrm>
              <a:off x="3529510"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38" name="Rectangle 115"/>
            <p:cNvSpPr>
              <a:spLocks noChangeArrowheads="1"/>
            </p:cNvSpPr>
            <p:nvPr/>
          </p:nvSpPr>
          <p:spPr bwMode="auto">
            <a:xfrm>
              <a:off x="3970958"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39" name="Rectangle 112"/>
            <p:cNvSpPr>
              <a:spLocks noChangeArrowheads="1"/>
            </p:cNvSpPr>
            <p:nvPr/>
          </p:nvSpPr>
          <p:spPr bwMode="auto">
            <a:xfrm>
              <a:off x="4990499"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40" name="Rectangle 113"/>
            <p:cNvSpPr>
              <a:spLocks noChangeArrowheads="1"/>
            </p:cNvSpPr>
            <p:nvPr/>
          </p:nvSpPr>
          <p:spPr bwMode="auto">
            <a:xfrm>
              <a:off x="4307332"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41" name="Rectangle 114"/>
            <p:cNvSpPr>
              <a:spLocks noChangeArrowheads="1"/>
            </p:cNvSpPr>
            <p:nvPr/>
          </p:nvSpPr>
          <p:spPr bwMode="auto">
            <a:xfrm>
              <a:off x="4727754"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42" name="Rectangle 115"/>
            <p:cNvSpPr>
              <a:spLocks noChangeArrowheads="1"/>
            </p:cNvSpPr>
            <p:nvPr/>
          </p:nvSpPr>
          <p:spPr bwMode="auto">
            <a:xfrm>
              <a:off x="5232238"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43" name="Rectangle 115"/>
            <p:cNvSpPr>
              <a:spLocks noChangeArrowheads="1"/>
            </p:cNvSpPr>
            <p:nvPr/>
          </p:nvSpPr>
          <p:spPr bwMode="auto">
            <a:xfrm>
              <a:off x="5652660"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44" name="Rectangle 115"/>
            <p:cNvSpPr>
              <a:spLocks noChangeArrowheads="1"/>
            </p:cNvSpPr>
            <p:nvPr/>
          </p:nvSpPr>
          <p:spPr bwMode="auto">
            <a:xfrm>
              <a:off x="6046810"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45" name="Rectangle 113"/>
            <p:cNvSpPr>
              <a:spLocks noChangeArrowheads="1"/>
            </p:cNvSpPr>
            <p:nvPr/>
          </p:nvSpPr>
          <p:spPr bwMode="auto">
            <a:xfrm>
              <a:off x="6372556"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46" name="Rectangle 114"/>
            <p:cNvSpPr>
              <a:spLocks noChangeArrowheads="1"/>
            </p:cNvSpPr>
            <p:nvPr/>
          </p:nvSpPr>
          <p:spPr bwMode="auto">
            <a:xfrm>
              <a:off x="6792978"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47" name="Rectangle 115"/>
            <p:cNvSpPr>
              <a:spLocks noChangeArrowheads="1"/>
            </p:cNvSpPr>
            <p:nvPr/>
          </p:nvSpPr>
          <p:spPr bwMode="auto">
            <a:xfrm>
              <a:off x="7218632"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48" name="Rectangle 115"/>
            <p:cNvSpPr>
              <a:spLocks noChangeArrowheads="1"/>
            </p:cNvSpPr>
            <p:nvPr/>
          </p:nvSpPr>
          <p:spPr bwMode="auto">
            <a:xfrm>
              <a:off x="7670586" y="4734911"/>
              <a:ext cx="76200" cy="214313"/>
            </a:xfrm>
            <a:prstGeom prst="rect">
              <a:avLst/>
            </a:prstGeom>
            <a:solidFill>
              <a:srgbClr val="FF9900"/>
            </a:solidFill>
            <a:ln w="9525">
              <a:noFill/>
              <a:miter lim="800000"/>
              <a:headEnd/>
              <a:tailEnd/>
            </a:ln>
          </p:spPr>
          <p:txBody>
            <a:bodyPr wrap="none" anchor="ctr"/>
            <a:lstStyle/>
            <a:p>
              <a:endParaRPr lang="en-US"/>
            </a:p>
          </p:txBody>
        </p:sp>
        <p:sp>
          <p:nvSpPr>
            <p:cNvPr id="5149" name="Rectangle 115"/>
            <p:cNvSpPr>
              <a:spLocks noChangeArrowheads="1"/>
            </p:cNvSpPr>
            <p:nvPr/>
          </p:nvSpPr>
          <p:spPr bwMode="auto">
            <a:xfrm>
              <a:off x="8080502" y="4734911"/>
              <a:ext cx="76200" cy="214313"/>
            </a:xfrm>
            <a:prstGeom prst="rect">
              <a:avLst/>
            </a:prstGeom>
            <a:solidFill>
              <a:srgbClr val="FF9900"/>
            </a:solidFill>
            <a:ln w="9525">
              <a:noFill/>
              <a:miter lim="800000"/>
              <a:headEnd/>
              <a:tailEnd/>
            </a:ln>
          </p:spPr>
          <p:txBody>
            <a:bodyPr wrap="none" anchor="ctr"/>
            <a:lstStyle/>
            <a:p>
              <a:endParaRPr lang="en-US"/>
            </a:p>
          </p:txBody>
        </p:sp>
      </p:grpSp>
      <p:sp>
        <p:nvSpPr>
          <p:cNvPr id="5129" name="TextBox 132"/>
          <p:cNvSpPr txBox="1">
            <a:spLocks noChangeArrowheads="1"/>
          </p:cNvSpPr>
          <p:nvPr/>
        </p:nvSpPr>
        <p:spPr bwMode="auto">
          <a:xfrm>
            <a:off x="3357563" y="819150"/>
            <a:ext cx="2724150" cy="369888"/>
          </a:xfrm>
          <a:prstGeom prst="rect">
            <a:avLst/>
          </a:prstGeom>
          <a:noFill/>
          <a:ln w="9525">
            <a:noFill/>
            <a:miter lim="800000"/>
            <a:headEnd/>
            <a:tailEnd/>
          </a:ln>
        </p:spPr>
        <p:txBody>
          <a:bodyPr wrap="none">
            <a:spAutoFit/>
          </a:bodyPr>
          <a:lstStyle/>
          <a:p>
            <a:r>
              <a:rPr lang="en-US" b="1"/>
              <a:t>PCR product sizes (bp)</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Chapter 16 – Nonhuman DNA</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smtClean="0"/>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b="57037"/>
          <a:stretch>
            <a:fillRect/>
          </a:stretch>
        </p:blipFill>
        <p:spPr bwMode="auto">
          <a:xfrm>
            <a:off x="257175" y="1200150"/>
            <a:ext cx="8585200" cy="3130550"/>
          </a:xfrm>
          <a:prstGeom prst="rect">
            <a:avLst/>
          </a:prstGeom>
          <a:noFill/>
          <a:ln w="9525">
            <a:noFill/>
            <a:miter lim="800000"/>
            <a:headEnd/>
            <a:tailEnd/>
          </a:ln>
        </p:spPr>
      </p:pic>
      <p:sp>
        <p:nvSpPr>
          <p:cNvPr id="3075" name="Text Box 3"/>
          <p:cNvSpPr txBox="1">
            <a:spLocks noChangeArrowheads="1"/>
          </p:cNvSpPr>
          <p:nvPr/>
        </p:nvSpPr>
        <p:spPr bwMode="auto">
          <a:xfrm>
            <a:off x="7566025" y="1579563"/>
            <a:ext cx="1047750" cy="366712"/>
          </a:xfrm>
          <a:prstGeom prst="rect">
            <a:avLst/>
          </a:prstGeom>
          <a:noFill/>
          <a:ln w="9525">
            <a:noFill/>
            <a:miter lim="800000"/>
            <a:headEnd/>
            <a:tailEnd/>
          </a:ln>
        </p:spPr>
        <p:txBody>
          <a:bodyPr wrap="none">
            <a:spAutoFit/>
          </a:bodyPr>
          <a:lstStyle/>
          <a:p>
            <a:r>
              <a:rPr lang="en-US"/>
              <a:t>Male cat</a:t>
            </a:r>
          </a:p>
        </p:txBody>
      </p:sp>
      <p:sp>
        <p:nvSpPr>
          <p:cNvPr id="3076" name="Text Box 4"/>
          <p:cNvSpPr txBox="1">
            <a:spLocks noChangeArrowheads="1"/>
          </p:cNvSpPr>
          <p:nvPr/>
        </p:nvSpPr>
        <p:spPr bwMode="auto">
          <a:xfrm>
            <a:off x="7375525" y="2989263"/>
            <a:ext cx="1314450" cy="366712"/>
          </a:xfrm>
          <a:prstGeom prst="rect">
            <a:avLst/>
          </a:prstGeom>
          <a:noFill/>
          <a:ln w="9525">
            <a:noFill/>
            <a:miter lim="800000"/>
            <a:headEnd/>
            <a:tailEnd/>
          </a:ln>
        </p:spPr>
        <p:txBody>
          <a:bodyPr wrap="none">
            <a:spAutoFit/>
          </a:bodyPr>
          <a:lstStyle/>
          <a:p>
            <a:r>
              <a:rPr lang="en-US"/>
              <a:t>Female cat</a:t>
            </a:r>
          </a:p>
        </p:txBody>
      </p:sp>
      <p:sp>
        <p:nvSpPr>
          <p:cNvPr id="3077" name="Text Box 5"/>
          <p:cNvSpPr txBox="1">
            <a:spLocks noChangeArrowheads="1"/>
          </p:cNvSpPr>
          <p:nvPr/>
        </p:nvSpPr>
        <p:spPr bwMode="auto">
          <a:xfrm>
            <a:off x="879475" y="1522413"/>
            <a:ext cx="1371600" cy="336550"/>
          </a:xfrm>
          <a:prstGeom prst="rect">
            <a:avLst/>
          </a:prstGeom>
          <a:noFill/>
          <a:ln w="9525">
            <a:noFill/>
            <a:miter lim="800000"/>
            <a:headEnd/>
            <a:tailEnd/>
          </a:ln>
        </p:spPr>
        <p:txBody>
          <a:bodyPr>
            <a:spAutoFit/>
          </a:bodyPr>
          <a:lstStyle/>
          <a:p>
            <a:pPr algn="ctr"/>
            <a:r>
              <a:rPr lang="en-US" sz="1600"/>
              <a:t>SRY (male)</a:t>
            </a:r>
          </a:p>
        </p:txBody>
      </p:sp>
      <p:sp>
        <p:nvSpPr>
          <p:cNvPr id="3078" name="Text Box 6"/>
          <p:cNvSpPr txBox="1">
            <a:spLocks noChangeArrowheads="1"/>
          </p:cNvSpPr>
          <p:nvPr/>
        </p:nvSpPr>
        <p:spPr bwMode="auto">
          <a:xfrm>
            <a:off x="1668463" y="1773238"/>
            <a:ext cx="311150" cy="366712"/>
          </a:xfrm>
          <a:prstGeom prst="rect">
            <a:avLst/>
          </a:prstGeom>
          <a:noFill/>
          <a:ln w="9525">
            <a:noFill/>
            <a:miter lim="800000"/>
            <a:headEnd/>
            <a:tailEnd/>
          </a:ln>
        </p:spPr>
        <p:txBody>
          <a:bodyPr wrap="none">
            <a:spAutoFit/>
          </a:bodyPr>
          <a:lstStyle/>
          <a:p>
            <a:r>
              <a:rPr lang="en-US"/>
              <a:t>1</a:t>
            </a:r>
          </a:p>
        </p:txBody>
      </p:sp>
      <p:sp>
        <p:nvSpPr>
          <p:cNvPr id="3079" name="Text Box 7"/>
          <p:cNvSpPr txBox="1">
            <a:spLocks noChangeArrowheads="1"/>
          </p:cNvSpPr>
          <p:nvPr/>
        </p:nvSpPr>
        <p:spPr bwMode="auto">
          <a:xfrm>
            <a:off x="2033588" y="1900238"/>
            <a:ext cx="311150" cy="366712"/>
          </a:xfrm>
          <a:prstGeom prst="rect">
            <a:avLst/>
          </a:prstGeom>
          <a:noFill/>
          <a:ln w="9525">
            <a:noFill/>
            <a:miter lim="800000"/>
            <a:headEnd/>
            <a:tailEnd/>
          </a:ln>
        </p:spPr>
        <p:txBody>
          <a:bodyPr wrap="none">
            <a:spAutoFit/>
          </a:bodyPr>
          <a:lstStyle/>
          <a:p>
            <a:r>
              <a:rPr lang="en-US"/>
              <a:t>2</a:t>
            </a:r>
          </a:p>
        </p:txBody>
      </p:sp>
      <p:sp>
        <p:nvSpPr>
          <p:cNvPr id="3080" name="Text Box 8"/>
          <p:cNvSpPr txBox="1">
            <a:spLocks noChangeArrowheads="1"/>
          </p:cNvSpPr>
          <p:nvPr/>
        </p:nvSpPr>
        <p:spPr bwMode="auto">
          <a:xfrm>
            <a:off x="2374900" y="1982788"/>
            <a:ext cx="311150" cy="366712"/>
          </a:xfrm>
          <a:prstGeom prst="rect">
            <a:avLst/>
          </a:prstGeom>
          <a:noFill/>
          <a:ln w="9525">
            <a:noFill/>
            <a:miter lim="800000"/>
            <a:headEnd/>
            <a:tailEnd/>
          </a:ln>
        </p:spPr>
        <p:txBody>
          <a:bodyPr wrap="none">
            <a:spAutoFit/>
          </a:bodyPr>
          <a:lstStyle/>
          <a:p>
            <a:r>
              <a:rPr lang="en-US"/>
              <a:t>3</a:t>
            </a:r>
          </a:p>
        </p:txBody>
      </p:sp>
      <p:sp>
        <p:nvSpPr>
          <p:cNvPr id="3081" name="Text Box 9"/>
          <p:cNvSpPr txBox="1">
            <a:spLocks noChangeArrowheads="1"/>
          </p:cNvSpPr>
          <p:nvPr/>
        </p:nvSpPr>
        <p:spPr bwMode="auto">
          <a:xfrm>
            <a:off x="2905125" y="1579563"/>
            <a:ext cx="311150" cy="366712"/>
          </a:xfrm>
          <a:prstGeom prst="rect">
            <a:avLst/>
          </a:prstGeom>
          <a:noFill/>
          <a:ln w="9525">
            <a:noFill/>
            <a:miter lim="800000"/>
            <a:headEnd/>
            <a:tailEnd/>
          </a:ln>
        </p:spPr>
        <p:txBody>
          <a:bodyPr wrap="none">
            <a:spAutoFit/>
          </a:bodyPr>
          <a:lstStyle/>
          <a:p>
            <a:r>
              <a:rPr lang="en-US"/>
              <a:t>4</a:t>
            </a:r>
          </a:p>
        </p:txBody>
      </p:sp>
      <p:sp>
        <p:nvSpPr>
          <p:cNvPr id="3082" name="Text Box 10"/>
          <p:cNvSpPr txBox="1">
            <a:spLocks noChangeArrowheads="1"/>
          </p:cNvSpPr>
          <p:nvPr/>
        </p:nvSpPr>
        <p:spPr bwMode="auto">
          <a:xfrm>
            <a:off x="3438525" y="1835150"/>
            <a:ext cx="311150" cy="366713"/>
          </a:xfrm>
          <a:prstGeom prst="rect">
            <a:avLst/>
          </a:prstGeom>
          <a:noFill/>
          <a:ln w="9525">
            <a:noFill/>
            <a:miter lim="800000"/>
            <a:headEnd/>
            <a:tailEnd/>
          </a:ln>
        </p:spPr>
        <p:txBody>
          <a:bodyPr wrap="none">
            <a:spAutoFit/>
          </a:bodyPr>
          <a:lstStyle/>
          <a:p>
            <a:r>
              <a:rPr lang="en-US"/>
              <a:t>5</a:t>
            </a:r>
          </a:p>
        </p:txBody>
      </p:sp>
      <p:sp>
        <p:nvSpPr>
          <p:cNvPr id="3083" name="Text Box 11"/>
          <p:cNvSpPr txBox="1">
            <a:spLocks noChangeArrowheads="1"/>
          </p:cNvSpPr>
          <p:nvPr/>
        </p:nvSpPr>
        <p:spPr bwMode="auto">
          <a:xfrm>
            <a:off x="4854575" y="2044700"/>
            <a:ext cx="311150" cy="366713"/>
          </a:xfrm>
          <a:prstGeom prst="rect">
            <a:avLst/>
          </a:prstGeom>
          <a:noFill/>
          <a:ln w="9525">
            <a:noFill/>
            <a:miter lim="800000"/>
            <a:headEnd/>
            <a:tailEnd/>
          </a:ln>
        </p:spPr>
        <p:txBody>
          <a:bodyPr wrap="none">
            <a:spAutoFit/>
          </a:bodyPr>
          <a:lstStyle/>
          <a:p>
            <a:r>
              <a:rPr lang="en-US"/>
              <a:t>6</a:t>
            </a:r>
          </a:p>
        </p:txBody>
      </p:sp>
      <p:sp>
        <p:nvSpPr>
          <p:cNvPr id="3084" name="Text Box 12"/>
          <p:cNvSpPr txBox="1">
            <a:spLocks noChangeArrowheads="1"/>
          </p:cNvSpPr>
          <p:nvPr/>
        </p:nvSpPr>
        <p:spPr bwMode="auto">
          <a:xfrm>
            <a:off x="5264150" y="1560513"/>
            <a:ext cx="311150" cy="366712"/>
          </a:xfrm>
          <a:prstGeom prst="rect">
            <a:avLst/>
          </a:prstGeom>
          <a:noFill/>
          <a:ln w="9525">
            <a:noFill/>
            <a:miter lim="800000"/>
            <a:headEnd/>
            <a:tailEnd/>
          </a:ln>
        </p:spPr>
        <p:txBody>
          <a:bodyPr wrap="none">
            <a:spAutoFit/>
          </a:bodyPr>
          <a:lstStyle/>
          <a:p>
            <a:r>
              <a:rPr lang="en-US"/>
              <a:t>7</a:t>
            </a:r>
          </a:p>
        </p:txBody>
      </p:sp>
      <p:sp>
        <p:nvSpPr>
          <p:cNvPr id="3085" name="Text Box 13"/>
          <p:cNvSpPr txBox="1">
            <a:spLocks noChangeArrowheads="1"/>
          </p:cNvSpPr>
          <p:nvPr/>
        </p:nvSpPr>
        <p:spPr bwMode="auto">
          <a:xfrm>
            <a:off x="5437188" y="2070100"/>
            <a:ext cx="311150" cy="366713"/>
          </a:xfrm>
          <a:prstGeom prst="rect">
            <a:avLst/>
          </a:prstGeom>
          <a:noFill/>
          <a:ln w="9525">
            <a:noFill/>
            <a:miter lim="800000"/>
            <a:headEnd/>
            <a:tailEnd/>
          </a:ln>
        </p:spPr>
        <p:txBody>
          <a:bodyPr wrap="none">
            <a:spAutoFit/>
          </a:bodyPr>
          <a:lstStyle/>
          <a:p>
            <a:r>
              <a:rPr lang="en-US"/>
              <a:t>8</a:t>
            </a:r>
          </a:p>
        </p:txBody>
      </p:sp>
      <p:sp>
        <p:nvSpPr>
          <p:cNvPr id="3086" name="Text Box 14"/>
          <p:cNvSpPr txBox="1">
            <a:spLocks noChangeArrowheads="1"/>
          </p:cNvSpPr>
          <p:nvPr/>
        </p:nvSpPr>
        <p:spPr bwMode="auto">
          <a:xfrm>
            <a:off x="6243638" y="1879600"/>
            <a:ext cx="311150" cy="366713"/>
          </a:xfrm>
          <a:prstGeom prst="rect">
            <a:avLst/>
          </a:prstGeom>
          <a:noFill/>
          <a:ln w="9525">
            <a:noFill/>
            <a:miter lim="800000"/>
            <a:headEnd/>
            <a:tailEnd/>
          </a:ln>
        </p:spPr>
        <p:txBody>
          <a:bodyPr wrap="none">
            <a:spAutoFit/>
          </a:bodyPr>
          <a:lstStyle/>
          <a:p>
            <a:r>
              <a:rPr lang="en-US"/>
              <a:t>9</a:t>
            </a:r>
          </a:p>
        </p:txBody>
      </p:sp>
      <p:sp>
        <p:nvSpPr>
          <p:cNvPr id="3087" name="Text Box 15"/>
          <p:cNvSpPr txBox="1">
            <a:spLocks noChangeArrowheads="1"/>
          </p:cNvSpPr>
          <p:nvPr/>
        </p:nvSpPr>
        <p:spPr bwMode="auto">
          <a:xfrm>
            <a:off x="6926263" y="1876425"/>
            <a:ext cx="438150" cy="366713"/>
          </a:xfrm>
          <a:prstGeom prst="rect">
            <a:avLst/>
          </a:prstGeom>
          <a:noFill/>
          <a:ln w="9525">
            <a:noFill/>
            <a:miter lim="800000"/>
            <a:headEnd/>
            <a:tailEnd/>
          </a:ln>
        </p:spPr>
        <p:txBody>
          <a:bodyPr wrap="none">
            <a:spAutoFit/>
          </a:bodyPr>
          <a:lstStyle/>
          <a:p>
            <a:r>
              <a:rPr lang="en-US"/>
              <a:t>10</a:t>
            </a:r>
          </a:p>
        </p:txBody>
      </p:sp>
      <p:sp>
        <p:nvSpPr>
          <p:cNvPr id="3088" name="Text Box 16"/>
          <p:cNvSpPr txBox="1">
            <a:spLocks noChangeArrowheads="1"/>
          </p:cNvSpPr>
          <p:nvPr/>
        </p:nvSpPr>
        <p:spPr bwMode="auto">
          <a:xfrm>
            <a:off x="7354888" y="2152650"/>
            <a:ext cx="438150" cy="366713"/>
          </a:xfrm>
          <a:prstGeom prst="rect">
            <a:avLst/>
          </a:prstGeom>
          <a:noFill/>
          <a:ln w="9525">
            <a:noFill/>
            <a:miter lim="800000"/>
            <a:headEnd/>
            <a:tailEnd/>
          </a:ln>
        </p:spPr>
        <p:txBody>
          <a:bodyPr wrap="none">
            <a:spAutoFit/>
          </a:bodyPr>
          <a:lstStyle/>
          <a:p>
            <a:r>
              <a:rPr lang="en-US"/>
              <a:t>11</a:t>
            </a:r>
          </a:p>
        </p:txBody>
      </p:sp>
      <p:sp>
        <p:nvSpPr>
          <p:cNvPr id="3089" name="Text Box 17"/>
          <p:cNvSpPr txBox="1">
            <a:spLocks noChangeArrowheads="1"/>
          </p:cNvSpPr>
          <p:nvPr/>
        </p:nvSpPr>
        <p:spPr bwMode="auto">
          <a:xfrm>
            <a:off x="1758950" y="3328988"/>
            <a:ext cx="311150" cy="366712"/>
          </a:xfrm>
          <a:prstGeom prst="rect">
            <a:avLst/>
          </a:prstGeom>
          <a:noFill/>
          <a:ln w="9525">
            <a:noFill/>
            <a:miter lim="800000"/>
            <a:headEnd/>
            <a:tailEnd/>
          </a:ln>
        </p:spPr>
        <p:txBody>
          <a:bodyPr wrap="none">
            <a:spAutoFit/>
          </a:bodyPr>
          <a:lstStyle/>
          <a:p>
            <a:r>
              <a:rPr lang="en-US"/>
              <a:t>1</a:t>
            </a:r>
          </a:p>
        </p:txBody>
      </p:sp>
      <p:sp>
        <p:nvSpPr>
          <p:cNvPr id="3090" name="Text Box 18"/>
          <p:cNvSpPr txBox="1">
            <a:spLocks noChangeArrowheads="1"/>
          </p:cNvSpPr>
          <p:nvPr/>
        </p:nvSpPr>
        <p:spPr bwMode="auto">
          <a:xfrm>
            <a:off x="2309813" y="3063875"/>
            <a:ext cx="311150" cy="366713"/>
          </a:xfrm>
          <a:prstGeom prst="rect">
            <a:avLst/>
          </a:prstGeom>
          <a:noFill/>
          <a:ln w="9525">
            <a:noFill/>
            <a:miter lim="800000"/>
            <a:headEnd/>
            <a:tailEnd/>
          </a:ln>
        </p:spPr>
        <p:txBody>
          <a:bodyPr wrap="none">
            <a:spAutoFit/>
          </a:bodyPr>
          <a:lstStyle/>
          <a:p>
            <a:r>
              <a:rPr lang="en-US"/>
              <a:t>2</a:t>
            </a:r>
          </a:p>
        </p:txBody>
      </p:sp>
      <p:sp>
        <p:nvSpPr>
          <p:cNvPr id="3091" name="Text Box 19"/>
          <p:cNvSpPr txBox="1">
            <a:spLocks noChangeArrowheads="1"/>
          </p:cNvSpPr>
          <p:nvPr/>
        </p:nvSpPr>
        <p:spPr bwMode="auto">
          <a:xfrm>
            <a:off x="2568575" y="3538538"/>
            <a:ext cx="311150" cy="366712"/>
          </a:xfrm>
          <a:prstGeom prst="rect">
            <a:avLst/>
          </a:prstGeom>
          <a:noFill/>
          <a:ln w="9525">
            <a:noFill/>
            <a:miter lim="800000"/>
            <a:headEnd/>
            <a:tailEnd/>
          </a:ln>
        </p:spPr>
        <p:txBody>
          <a:bodyPr wrap="none">
            <a:spAutoFit/>
          </a:bodyPr>
          <a:lstStyle/>
          <a:p>
            <a:r>
              <a:rPr lang="en-US"/>
              <a:t>3</a:t>
            </a:r>
          </a:p>
        </p:txBody>
      </p:sp>
      <p:sp>
        <p:nvSpPr>
          <p:cNvPr id="3092" name="Text Box 20"/>
          <p:cNvSpPr txBox="1">
            <a:spLocks noChangeArrowheads="1"/>
          </p:cNvSpPr>
          <p:nvPr/>
        </p:nvSpPr>
        <p:spPr bwMode="auto">
          <a:xfrm>
            <a:off x="3078163" y="2949575"/>
            <a:ext cx="311150" cy="366713"/>
          </a:xfrm>
          <a:prstGeom prst="rect">
            <a:avLst/>
          </a:prstGeom>
          <a:noFill/>
          <a:ln w="9525">
            <a:noFill/>
            <a:miter lim="800000"/>
            <a:headEnd/>
            <a:tailEnd/>
          </a:ln>
        </p:spPr>
        <p:txBody>
          <a:bodyPr wrap="none">
            <a:spAutoFit/>
          </a:bodyPr>
          <a:lstStyle/>
          <a:p>
            <a:r>
              <a:rPr lang="en-US"/>
              <a:t>4</a:t>
            </a:r>
          </a:p>
        </p:txBody>
      </p:sp>
      <p:sp>
        <p:nvSpPr>
          <p:cNvPr id="3093" name="Text Box 21"/>
          <p:cNvSpPr txBox="1">
            <a:spLocks noChangeArrowheads="1"/>
          </p:cNvSpPr>
          <p:nvPr/>
        </p:nvSpPr>
        <p:spPr bwMode="auto">
          <a:xfrm>
            <a:off x="3302000" y="3205163"/>
            <a:ext cx="311150" cy="366712"/>
          </a:xfrm>
          <a:prstGeom prst="rect">
            <a:avLst/>
          </a:prstGeom>
          <a:noFill/>
          <a:ln w="9525">
            <a:noFill/>
            <a:miter lim="800000"/>
            <a:headEnd/>
            <a:tailEnd/>
          </a:ln>
        </p:spPr>
        <p:txBody>
          <a:bodyPr wrap="none">
            <a:spAutoFit/>
          </a:bodyPr>
          <a:lstStyle/>
          <a:p>
            <a:r>
              <a:rPr lang="en-US"/>
              <a:t>5</a:t>
            </a:r>
          </a:p>
        </p:txBody>
      </p:sp>
      <p:sp>
        <p:nvSpPr>
          <p:cNvPr id="3094" name="Text Box 22"/>
          <p:cNvSpPr txBox="1">
            <a:spLocks noChangeArrowheads="1"/>
          </p:cNvSpPr>
          <p:nvPr/>
        </p:nvSpPr>
        <p:spPr bwMode="auto">
          <a:xfrm>
            <a:off x="4078288" y="3311525"/>
            <a:ext cx="311150" cy="366713"/>
          </a:xfrm>
          <a:prstGeom prst="rect">
            <a:avLst/>
          </a:prstGeom>
          <a:noFill/>
          <a:ln w="9525">
            <a:noFill/>
            <a:miter lim="800000"/>
            <a:headEnd/>
            <a:tailEnd/>
          </a:ln>
        </p:spPr>
        <p:txBody>
          <a:bodyPr wrap="none">
            <a:spAutoFit/>
          </a:bodyPr>
          <a:lstStyle/>
          <a:p>
            <a:r>
              <a:rPr lang="en-US"/>
              <a:t>6</a:t>
            </a:r>
          </a:p>
        </p:txBody>
      </p:sp>
      <p:sp>
        <p:nvSpPr>
          <p:cNvPr id="3095" name="Text Box 23"/>
          <p:cNvSpPr txBox="1">
            <a:spLocks noChangeArrowheads="1"/>
          </p:cNvSpPr>
          <p:nvPr/>
        </p:nvSpPr>
        <p:spPr bwMode="auto">
          <a:xfrm>
            <a:off x="5519738" y="2971800"/>
            <a:ext cx="311150" cy="366713"/>
          </a:xfrm>
          <a:prstGeom prst="rect">
            <a:avLst/>
          </a:prstGeom>
          <a:noFill/>
          <a:ln w="9525">
            <a:noFill/>
            <a:miter lim="800000"/>
            <a:headEnd/>
            <a:tailEnd/>
          </a:ln>
        </p:spPr>
        <p:txBody>
          <a:bodyPr wrap="none">
            <a:spAutoFit/>
          </a:bodyPr>
          <a:lstStyle/>
          <a:p>
            <a:r>
              <a:rPr lang="en-US"/>
              <a:t>7</a:t>
            </a:r>
          </a:p>
        </p:txBody>
      </p:sp>
      <p:sp>
        <p:nvSpPr>
          <p:cNvPr id="3096" name="Text Box 24"/>
          <p:cNvSpPr txBox="1">
            <a:spLocks noChangeArrowheads="1"/>
          </p:cNvSpPr>
          <p:nvPr/>
        </p:nvSpPr>
        <p:spPr bwMode="auto">
          <a:xfrm>
            <a:off x="4887913" y="3481388"/>
            <a:ext cx="311150" cy="366712"/>
          </a:xfrm>
          <a:prstGeom prst="rect">
            <a:avLst/>
          </a:prstGeom>
          <a:noFill/>
          <a:ln w="9525">
            <a:noFill/>
            <a:miter lim="800000"/>
            <a:headEnd/>
            <a:tailEnd/>
          </a:ln>
        </p:spPr>
        <p:txBody>
          <a:bodyPr wrap="none">
            <a:spAutoFit/>
          </a:bodyPr>
          <a:lstStyle/>
          <a:p>
            <a:r>
              <a:rPr lang="en-US"/>
              <a:t>8</a:t>
            </a:r>
          </a:p>
        </p:txBody>
      </p:sp>
      <p:sp>
        <p:nvSpPr>
          <p:cNvPr id="3097" name="Text Box 25"/>
          <p:cNvSpPr txBox="1">
            <a:spLocks noChangeArrowheads="1"/>
          </p:cNvSpPr>
          <p:nvPr/>
        </p:nvSpPr>
        <p:spPr bwMode="auto">
          <a:xfrm>
            <a:off x="6519863" y="3332163"/>
            <a:ext cx="311150" cy="366712"/>
          </a:xfrm>
          <a:prstGeom prst="rect">
            <a:avLst/>
          </a:prstGeom>
          <a:noFill/>
          <a:ln w="9525">
            <a:noFill/>
            <a:miter lim="800000"/>
            <a:headEnd/>
            <a:tailEnd/>
          </a:ln>
        </p:spPr>
        <p:txBody>
          <a:bodyPr wrap="none">
            <a:spAutoFit/>
          </a:bodyPr>
          <a:lstStyle/>
          <a:p>
            <a:r>
              <a:rPr lang="en-US"/>
              <a:t>9</a:t>
            </a:r>
          </a:p>
        </p:txBody>
      </p:sp>
      <p:sp>
        <p:nvSpPr>
          <p:cNvPr id="3098" name="Text Box 26"/>
          <p:cNvSpPr txBox="1">
            <a:spLocks noChangeArrowheads="1"/>
          </p:cNvSpPr>
          <p:nvPr/>
        </p:nvSpPr>
        <p:spPr bwMode="auto">
          <a:xfrm>
            <a:off x="7016750" y="3205163"/>
            <a:ext cx="438150" cy="366712"/>
          </a:xfrm>
          <a:prstGeom prst="rect">
            <a:avLst/>
          </a:prstGeom>
          <a:noFill/>
          <a:ln w="9525">
            <a:noFill/>
            <a:miter lim="800000"/>
            <a:headEnd/>
            <a:tailEnd/>
          </a:ln>
        </p:spPr>
        <p:txBody>
          <a:bodyPr wrap="none">
            <a:spAutoFit/>
          </a:bodyPr>
          <a:lstStyle/>
          <a:p>
            <a:r>
              <a:rPr lang="en-US"/>
              <a:t>10</a:t>
            </a:r>
          </a:p>
        </p:txBody>
      </p:sp>
      <p:sp>
        <p:nvSpPr>
          <p:cNvPr id="3099" name="Text Box 27"/>
          <p:cNvSpPr txBox="1">
            <a:spLocks noChangeArrowheads="1"/>
          </p:cNvSpPr>
          <p:nvPr/>
        </p:nvSpPr>
        <p:spPr bwMode="auto">
          <a:xfrm>
            <a:off x="7321550" y="3667125"/>
            <a:ext cx="438150" cy="366713"/>
          </a:xfrm>
          <a:prstGeom prst="rect">
            <a:avLst/>
          </a:prstGeom>
          <a:noFill/>
          <a:ln w="9525">
            <a:noFill/>
            <a:miter lim="800000"/>
            <a:headEnd/>
            <a:tailEnd/>
          </a:ln>
        </p:spPr>
        <p:txBody>
          <a:bodyPr wrap="none">
            <a:spAutoFit/>
          </a:bodyPr>
          <a:lstStyle/>
          <a:p>
            <a:r>
              <a:rPr lang="en-US"/>
              <a:t>11</a:t>
            </a:r>
          </a:p>
        </p:txBody>
      </p:sp>
      <p:sp>
        <p:nvSpPr>
          <p:cNvPr id="3100" name="Line 28"/>
          <p:cNvSpPr>
            <a:spLocks noChangeShapeType="1"/>
          </p:cNvSpPr>
          <p:nvPr/>
        </p:nvSpPr>
        <p:spPr bwMode="auto">
          <a:xfrm>
            <a:off x="4295775" y="3551238"/>
            <a:ext cx="446088" cy="446087"/>
          </a:xfrm>
          <a:prstGeom prst="line">
            <a:avLst/>
          </a:prstGeom>
          <a:noFill/>
          <a:ln w="9525">
            <a:solidFill>
              <a:schemeClr val="tx1"/>
            </a:solidFill>
            <a:round/>
            <a:headEnd/>
            <a:tailEnd/>
          </a:ln>
        </p:spPr>
        <p:txBody>
          <a:bodyPr/>
          <a:lstStyle/>
          <a:p>
            <a:endParaRPr lang="en-US"/>
          </a:p>
        </p:txBody>
      </p:sp>
      <p:sp>
        <p:nvSpPr>
          <p:cNvPr id="3101" name="Line 29"/>
          <p:cNvSpPr>
            <a:spLocks noChangeShapeType="1"/>
          </p:cNvSpPr>
          <p:nvPr/>
        </p:nvSpPr>
        <p:spPr bwMode="auto">
          <a:xfrm flipH="1">
            <a:off x="3275013" y="3508375"/>
            <a:ext cx="787400" cy="106363"/>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Chapter 17 – New Technologies</a:t>
            </a:r>
          </a:p>
        </p:txBody>
      </p:sp>
      <p:sp>
        <p:nvSpPr>
          <p:cNvPr id="3" name="Subtitle 2"/>
          <p:cNvSpPr>
            <a:spLocks noGrp="1"/>
          </p:cNvSpPr>
          <p:nvPr>
            <p:ph type="subTitle" idx="1"/>
          </p:nvPr>
        </p:nvSpPr>
        <p:spPr/>
        <p:txBody>
          <a:bodyPr rtlCol="0"/>
          <a:lstStyle/>
          <a:p>
            <a:pPr eaLnBrk="1" fontAlgn="auto" hangingPunct="1">
              <a:spcAft>
                <a:spcPts val="0"/>
              </a:spcAft>
              <a:defRPr/>
            </a:pPr>
            <a:endParaRPr lang="en-US" smtClean="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87525" y="503238"/>
            <a:ext cx="5375275" cy="5897562"/>
            <a:chOff x="1126" y="518"/>
            <a:chExt cx="3386" cy="3715"/>
          </a:xfrm>
        </p:grpSpPr>
        <p:sp>
          <p:nvSpPr>
            <p:cNvPr id="3075" name="Rectangle 3"/>
            <p:cNvSpPr>
              <a:spLocks noChangeArrowheads="1"/>
            </p:cNvSpPr>
            <p:nvPr/>
          </p:nvSpPr>
          <p:spPr bwMode="auto">
            <a:xfrm>
              <a:off x="1126" y="518"/>
              <a:ext cx="3386" cy="3692"/>
            </a:xfrm>
            <a:prstGeom prst="rect">
              <a:avLst/>
            </a:prstGeom>
            <a:solidFill>
              <a:srgbClr val="FFFFFF"/>
            </a:solidFill>
            <a:ln w="9525">
              <a:noFill/>
              <a:miter lim="800000"/>
              <a:headEnd/>
              <a:tailEnd/>
            </a:ln>
          </p:spPr>
          <p:txBody>
            <a:bodyPr/>
            <a:lstStyle/>
            <a:p>
              <a:endParaRPr lang="en-US"/>
            </a:p>
          </p:txBody>
        </p:sp>
        <p:sp>
          <p:nvSpPr>
            <p:cNvPr id="3076" name="Line 4"/>
            <p:cNvSpPr>
              <a:spLocks noChangeShapeType="1"/>
            </p:cNvSpPr>
            <p:nvPr/>
          </p:nvSpPr>
          <p:spPr bwMode="auto">
            <a:xfrm>
              <a:off x="1432" y="613"/>
              <a:ext cx="0" cy="3291"/>
            </a:xfrm>
            <a:prstGeom prst="line">
              <a:avLst/>
            </a:prstGeom>
            <a:noFill/>
            <a:ln w="10795">
              <a:solidFill>
                <a:srgbClr val="000000"/>
              </a:solidFill>
              <a:round/>
              <a:headEnd/>
              <a:tailEnd/>
            </a:ln>
          </p:spPr>
          <p:txBody>
            <a:bodyPr/>
            <a:lstStyle/>
            <a:p>
              <a:endParaRPr lang="en-US"/>
            </a:p>
          </p:txBody>
        </p:sp>
        <p:sp>
          <p:nvSpPr>
            <p:cNvPr id="3077" name="Line 5"/>
            <p:cNvSpPr>
              <a:spLocks noChangeShapeType="1"/>
            </p:cNvSpPr>
            <p:nvPr/>
          </p:nvSpPr>
          <p:spPr bwMode="auto">
            <a:xfrm>
              <a:off x="4322" y="613"/>
              <a:ext cx="0" cy="3291"/>
            </a:xfrm>
            <a:prstGeom prst="line">
              <a:avLst/>
            </a:prstGeom>
            <a:noFill/>
            <a:ln w="10795">
              <a:solidFill>
                <a:srgbClr val="000000"/>
              </a:solidFill>
              <a:round/>
              <a:headEnd/>
              <a:tailEnd/>
            </a:ln>
          </p:spPr>
          <p:txBody>
            <a:bodyPr/>
            <a:lstStyle/>
            <a:p>
              <a:endParaRPr lang="en-US"/>
            </a:p>
          </p:txBody>
        </p:sp>
        <p:sp>
          <p:nvSpPr>
            <p:cNvPr id="3078" name="Line 6"/>
            <p:cNvSpPr>
              <a:spLocks noChangeShapeType="1"/>
            </p:cNvSpPr>
            <p:nvPr/>
          </p:nvSpPr>
          <p:spPr bwMode="auto">
            <a:xfrm>
              <a:off x="1432" y="3911"/>
              <a:ext cx="2890" cy="1"/>
            </a:xfrm>
            <a:prstGeom prst="line">
              <a:avLst/>
            </a:prstGeom>
            <a:noFill/>
            <a:ln w="10795">
              <a:solidFill>
                <a:srgbClr val="000000"/>
              </a:solidFill>
              <a:round/>
              <a:headEnd/>
              <a:tailEnd/>
            </a:ln>
          </p:spPr>
          <p:txBody>
            <a:bodyPr/>
            <a:lstStyle/>
            <a:p>
              <a:endParaRPr lang="en-US"/>
            </a:p>
          </p:txBody>
        </p:sp>
        <p:sp>
          <p:nvSpPr>
            <p:cNvPr id="3079" name="Line 7"/>
            <p:cNvSpPr>
              <a:spLocks noChangeShapeType="1"/>
            </p:cNvSpPr>
            <p:nvPr/>
          </p:nvSpPr>
          <p:spPr bwMode="auto">
            <a:xfrm>
              <a:off x="1432" y="606"/>
              <a:ext cx="2890" cy="1"/>
            </a:xfrm>
            <a:prstGeom prst="line">
              <a:avLst/>
            </a:prstGeom>
            <a:noFill/>
            <a:ln w="10795">
              <a:solidFill>
                <a:srgbClr val="000000"/>
              </a:solidFill>
              <a:round/>
              <a:headEnd/>
              <a:tailEnd/>
            </a:ln>
          </p:spPr>
          <p:txBody>
            <a:bodyPr/>
            <a:lstStyle/>
            <a:p>
              <a:endParaRPr lang="en-US"/>
            </a:p>
          </p:txBody>
        </p:sp>
        <p:sp>
          <p:nvSpPr>
            <p:cNvPr id="3080" name="Line 8"/>
            <p:cNvSpPr>
              <a:spLocks noChangeShapeType="1"/>
            </p:cNvSpPr>
            <p:nvPr/>
          </p:nvSpPr>
          <p:spPr bwMode="auto">
            <a:xfrm flipV="1">
              <a:off x="3825" y="3857"/>
              <a:ext cx="1" cy="54"/>
            </a:xfrm>
            <a:prstGeom prst="line">
              <a:avLst/>
            </a:prstGeom>
            <a:noFill/>
            <a:ln w="10795">
              <a:solidFill>
                <a:srgbClr val="000000"/>
              </a:solidFill>
              <a:round/>
              <a:headEnd/>
              <a:tailEnd/>
            </a:ln>
          </p:spPr>
          <p:txBody>
            <a:bodyPr/>
            <a:lstStyle/>
            <a:p>
              <a:endParaRPr lang="en-US"/>
            </a:p>
          </p:txBody>
        </p:sp>
        <p:sp>
          <p:nvSpPr>
            <p:cNvPr id="3081" name="Rectangle 9"/>
            <p:cNvSpPr>
              <a:spLocks noChangeArrowheads="1"/>
            </p:cNvSpPr>
            <p:nvPr/>
          </p:nvSpPr>
          <p:spPr bwMode="auto">
            <a:xfrm>
              <a:off x="3764" y="3932"/>
              <a:ext cx="133"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2.2</a:t>
              </a:r>
              <a:endParaRPr lang="en-US"/>
            </a:p>
          </p:txBody>
        </p:sp>
        <p:sp>
          <p:nvSpPr>
            <p:cNvPr id="3082" name="Line 10"/>
            <p:cNvSpPr>
              <a:spLocks noChangeShapeType="1"/>
            </p:cNvSpPr>
            <p:nvPr/>
          </p:nvSpPr>
          <p:spPr bwMode="auto">
            <a:xfrm flipV="1">
              <a:off x="3295" y="3857"/>
              <a:ext cx="0" cy="54"/>
            </a:xfrm>
            <a:prstGeom prst="line">
              <a:avLst/>
            </a:prstGeom>
            <a:noFill/>
            <a:ln w="10795">
              <a:solidFill>
                <a:srgbClr val="000000"/>
              </a:solidFill>
              <a:round/>
              <a:headEnd/>
              <a:tailEnd/>
            </a:ln>
          </p:spPr>
          <p:txBody>
            <a:bodyPr/>
            <a:lstStyle/>
            <a:p>
              <a:endParaRPr lang="en-US"/>
            </a:p>
          </p:txBody>
        </p:sp>
        <p:sp>
          <p:nvSpPr>
            <p:cNvPr id="3083" name="Rectangle 11"/>
            <p:cNvSpPr>
              <a:spLocks noChangeArrowheads="1"/>
            </p:cNvSpPr>
            <p:nvPr/>
          </p:nvSpPr>
          <p:spPr bwMode="auto">
            <a:xfrm>
              <a:off x="3234" y="3932"/>
              <a:ext cx="133"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2.0</a:t>
              </a:r>
              <a:endParaRPr lang="en-US"/>
            </a:p>
          </p:txBody>
        </p:sp>
        <p:sp>
          <p:nvSpPr>
            <p:cNvPr id="3084" name="Line 12"/>
            <p:cNvSpPr>
              <a:spLocks noChangeShapeType="1"/>
            </p:cNvSpPr>
            <p:nvPr/>
          </p:nvSpPr>
          <p:spPr bwMode="auto">
            <a:xfrm flipV="1">
              <a:off x="2758" y="3857"/>
              <a:ext cx="0" cy="54"/>
            </a:xfrm>
            <a:prstGeom prst="line">
              <a:avLst/>
            </a:prstGeom>
            <a:noFill/>
            <a:ln w="10795">
              <a:solidFill>
                <a:srgbClr val="000000"/>
              </a:solidFill>
              <a:round/>
              <a:headEnd/>
              <a:tailEnd/>
            </a:ln>
          </p:spPr>
          <p:txBody>
            <a:bodyPr/>
            <a:lstStyle/>
            <a:p>
              <a:endParaRPr lang="en-US"/>
            </a:p>
          </p:txBody>
        </p:sp>
        <p:sp>
          <p:nvSpPr>
            <p:cNvPr id="3085" name="Rectangle 13"/>
            <p:cNvSpPr>
              <a:spLocks noChangeArrowheads="1"/>
            </p:cNvSpPr>
            <p:nvPr/>
          </p:nvSpPr>
          <p:spPr bwMode="auto">
            <a:xfrm>
              <a:off x="2697" y="3932"/>
              <a:ext cx="133"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1.8</a:t>
              </a:r>
              <a:endParaRPr lang="en-US"/>
            </a:p>
          </p:txBody>
        </p:sp>
        <p:sp>
          <p:nvSpPr>
            <p:cNvPr id="3086" name="Line 14"/>
            <p:cNvSpPr>
              <a:spLocks noChangeShapeType="1"/>
            </p:cNvSpPr>
            <p:nvPr/>
          </p:nvSpPr>
          <p:spPr bwMode="auto">
            <a:xfrm flipV="1">
              <a:off x="2227" y="3857"/>
              <a:ext cx="1" cy="54"/>
            </a:xfrm>
            <a:prstGeom prst="line">
              <a:avLst/>
            </a:prstGeom>
            <a:noFill/>
            <a:ln w="10795">
              <a:solidFill>
                <a:srgbClr val="000000"/>
              </a:solidFill>
              <a:round/>
              <a:headEnd/>
              <a:tailEnd/>
            </a:ln>
          </p:spPr>
          <p:txBody>
            <a:bodyPr/>
            <a:lstStyle/>
            <a:p>
              <a:endParaRPr lang="en-US"/>
            </a:p>
          </p:txBody>
        </p:sp>
        <p:sp>
          <p:nvSpPr>
            <p:cNvPr id="3087" name="Rectangle 15"/>
            <p:cNvSpPr>
              <a:spLocks noChangeArrowheads="1"/>
            </p:cNvSpPr>
            <p:nvPr/>
          </p:nvSpPr>
          <p:spPr bwMode="auto">
            <a:xfrm>
              <a:off x="2166" y="3932"/>
              <a:ext cx="133"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1.6</a:t>
              </a:r>
              <a:endParaRPr lang="en-US"/>
            </a:p>
          </p:txBody>
        </p:sp>
        <p:sp>
          <p:nvSpPr>
            <p:cNvPr id="3088" name="Line 16"/>
            <p:cNvSpPr>
              <a:spLocks noChangeShapeType="1"/>
            </p:cNvSpPr>
            <p:nvPr/>
          </p:nvSpPr>
          <p:spPr bwMode="auto">
            <a:xfrm flipV="1">
              <a:off x="1697" y="3857"/>
              <a:ext cx="1" cy="54"/>
            </a:xfrm>
            <a:prstGeom prst="line">
              <a:avLst/>
            </a:prstGeom>
            <a:noFill/>
            <a:ln w="10795">
              <a:solidFill>
                <a:srgbClr val="000000"/>
              </a:solidFill>
              <a:round/>
              <a:headEnd/>
              <a:tailEnd/>
            </a:ln>
          </p:spPr>
          <p:txBody>
            <a:bodyPr/>
            <a:lstStyle/>
            <a:p>
              <a:endParaRPr lang="en-US"/>
            </a:p>
          </p:txBody>
        </p:sp>
        <p:sp>
          <p:nvSpPr>
            <p:cNvPr id="3089" name="Rectangle 17"/>
            <p:cNvSpPr>
              <a:spLocks noChangeArrowheads="1"/>
            </p:cNvSpPr>
            <p:nvPr/>
          </p:nvSpPr>
          <p:spPr bwMode="auto">
            <a:xfrm>
              <a:off x="1636" y="3932"/>
              <a:ext cx="133"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1.4</a:t>
              </a:r>
              <a:endParaRPr lang="en-US"/>
            </a:p>
          </p:txBody>
        </p:sp>
        <p:sp>
          <p:nvSpPr>
            <p:cNvPr id="3090" name="Rectangle 18"/>
            <p:cNvSpPr>
              <a:spLocks noChangeArrowheads="1"/>
            </p:cNvSpPr>
            <p:nvPr/>
          </p:nvSpPr>
          <p:spPr bwMode="auto">
            <a:xfrm>
              <a:off x="2114" y="4099"/>
              <a:ext cx="1315" cy="134"/>
            </a:xfrm>
            <a:prstGeom prst="rect">
              <a:avLst/>
            </a:prstGeom>
            <a:noFill/>
            <a:ln w="9525">
              <a:noFill/>
              <a:miter lim="800000"/>
              <a:headEnd/>
              <a:tailEnd/>
            </a:ln>
          </p:spPr>
          <p:txBody>
            <a:bodyPr wrap="none" lIns="0" tIns="0" rIns="0" bIns="0">
              <a:spAutoFit/>
            </a:bodyPr>
            <a:lstStyle/>
            <a:p>
              <a:pPr algn="ctr"/>
              <a:r>
                <a:rPr lang="en-US" sz="1400">
                  <a:solidFill>
                    <a:srgbClr val="000000"/>
                  </a:solidFill>
                </a:rPr>
                <a:t>Separation Time (minutes)</a:t>
              </a:r>
              <a:endParaRPr lang="en-US" sz="1400"/>
            </a:p>
          </p:txBody>
        </p:sp>
        <p:sp>
          <p:nvSpPr>
            <p:cNvPr id="3091" name="Line 19"/>
            <p:cNvSpPr>
              <a:spLocks noChangeShapeType="1"/>
            </p:cNvSpPr>
            <p:nvPr/>
          </p:nvSpPr>
          <p:spPr bwMode="auto">
            <a:xfrm>
              <a:off x="1446" y="2232"/>
              <a:ext cx="0" cy="6"/>
            </a:xfrm>
            <a:prstGeom prst="line">
              <a:avLst/>
            </a:prstGeom>
            <a:noFill/>
            <a:ln w="10795">
              <a:solidFill>
                <a:srgbClr val="0000FF"/>
              </a:solidFill>
              <a:round/>
              <a:headEnd/>
              <a:tailEnd/>
            </a:ln>
          </p:spPr>
          <p:txBody>
            <a:bodyPr/>
            <a:lstStyle/>
            <a:p>
              <a:endParaRPr lang="en-US"/>
            </a:p>
          </p:txBody>
        </p:sp>
        <p:sp>
          <p:nvSpPr>
            <p:cNvPr id="3092" name="Line 20"/>
            <p:cNvSpPr>
              <a:spLocks noChangeShapeType="1"/>
            </p:cNvSpPr>
            <p:nvPr/>
          </p:nvSpPr>
          <p:spPr bwMode="auto">
            <a:xfrm flipV="1">
              <a:off x="1446" y="2232"/>
              <a:ext cx="6" cy="6"/>
            </a:xfrm>
            <a:prstGeom prst="line">
              <a:avLst/>
            </a:prstGeom>
            <a:noFill/>
            <a:ln w="10795">
              <a:solidFill>
                <a:srgbClr val="0000FF"/>
              </a:solidFill>
              <a:round/>
              <a:headEnd/>
              <a:tailEnd/>
            </a:ln>
          </p:spPr>
          <p:txBody>
            <a:bodyPr/>
            <a:lstStyle/>
            <a:p>
              <a:endParaRPr lang="en-US"/>
            </a:p>
          </p:txBody>
        </p:sp>
        <p:sp>
          <p:nvSpPr>
            <p:cNvPr id="3093" name="Line 21"/>
            <p:cNvSpPr>
              <a:spLocks noChangeShapeType="1"/>
            </p:cNvSpPr>
            <p:nvPr/>
          </p:nvSpPr>
          <p:spPr bwMode="auto">
            <a:xfrm>
              <a:off x="1452" y="2232"/>
              <a:ext cx="7" cy="6"/>
            </a:xfrm>
            <a:prstGeom prst="line">
              <a:avLst/>
            </a:prstGeom>
            <a:noFill/>
            <a:ln w="10795">
              <a:solidFill>
                <a:srgbClr val="0000FF"/>
              </a:solidFill>
              <a:round/>
              <a:headEnd/>
              <a:tailEnd/>
            </a:ln>
          </p:spPr>
          <p:txBody>
            <a:bodyPr/>
            <a:lstStyle/>
            <a:p>
              <a:endParaRPr lang="en-US"/>
            </a:p>
          </p:txBody>
        </p:sp>
        <p:sp>
          <p:nvSpPr>
            <p:cNvPr id="3094" name="Line 22"/>
            <p:cNvSpPr>
              <a:spLocks noChangeShapeType="1"/>
            </p:cNvSpPr>
            <p:nvPr/>
          </p:nvSpPr>
          <p:spPr bwMode="auto">
            <a:xfrm flipV="1">
              <a:off x="1459" y="2232"/>
              <a:ext cx="1" cy="6"/>
            </a:xfrm>
            <a:prstGeom prst="line">
              <a:avLst/>
            </a:prstGeom>
            <a:noFill/>
            <a:ln w="10795">
              <a:solidFill>
                <a:srgbClr val="0000FF"/>
              </a:solidFill>
              <a:round/>
              <a:headEnd/>
              <a:tailEnd/>
            </a:ln>
          </p:spPr>
          <p:txBody>
            <a:bodyPr/>
            <a:lstStyle/>
            <a:p>
              <a:endParaRPr lang="en-US"/>
            </a:p>
          </p:txBody>
        </p:sp>
        <p:sp>
          <p:nvSpPr>
            <p:cNvPr id="3095" name="Line 23"/>
            <p:cNvSpPr>
              <a:spLocks noChangeShapeType="1"/>
            </p:cNvSpPr>
            <p:nvPr/>
          </p:nvSpPr>
          <p:spPr bwMode="auto">
            <a:xfrm>
              <a:off x="1459" y="2232"/>
              <a:ext cx="7" cy="0"/>
            </a:xfrm>
            <a:prstGeom prst="line">
              <a:avLst/>
            </a:prstGeom>
            <a:noFill/>
            <a:ln w="10795">
              <a:solidFill>
                <a:srgbClr val="0000FF"/>
              </a:solidFill>
              <a:round/>
              <a:headEnd/>
              <a:tailEnd/>
            </a:ln>
          </p:spPr>
          <p:txBody>
            <a:bodyPr/>
            <a:lstStyle/>
            <a:p>
              <a:endParaRPr lang="en-US"/>
            </a:p>
          </p:txBody>
        </p:sp>
        <p:sp>
          <p:nvSpPr>
            <p:cNvPr id="3096" name="Line 24"/>
            <p:cNvSpPr>
              <a:spLocks noChangeShapeType="1"/>
            </p:cNvSpPr>
            <p:nvPr/>
          </p:nvSpPr>
          <p:spPr bwMode="auto">
            <a:xfrm>
              <a:off x="1466" y="2232"/>
              <a:ext cx="0" cy="6"/>
            </a:xfrm>
            <a:prstGeom prst="line">
              <a:avLst/>
            </a:prstGeom>
            <a:noFill/>
            <a:ln w="10795">
              <a:solidFill>
                <a:srgbClr val="0000FF"/>
              </a:solidFill>
              <a:round/>
              <a:headEnd/>
              <a:tailEnd/>
            </a:ln>
          </p:spPr>
          <p:txBody>
            <a:bodyPr/>
            <a:lstStyle/>
            <a:p>
              <a:endParaRPr lang="en-US"/>
            </a:p>
          </p:txBody>
        </p:sp>
        <p:sp>
          <p:nvSpPr>
            <p:cNvPr id="3097" name="Line 25"/>
            <p:cNvSpPr>
              <a:spLocks noChangeShapeType="1"/>
            </p:cNvSpPr>
            <p:nvPr/>
          </p:nvSpPr>
          <p:spPr bwMode="auto">
            <a:xfrm>
              <a:off x="1466" y="2238"/>
              <a:ext cx="7" cy="1"/>
            </a:xfrm>
            <a:prstGeom prst="line">
              <a:avLst/>
            </a:prstGeom>
            <a:noFill/>
            <a:ln w="10795">
              <a:solidFill>
                <a:srgbClr val="0000FF"/>
              </a:solidFill>
              <a:round/>
              <a:headEnd/>
              <a:tailEnd/>
            </a:ln>
          </p:spPr>
          <p:txBody>
            <a:bodyPr/>
            <a:lstStyle/>
            <a:p>
              <a:endParaRPr lang="en-US"/>
            </a:p>
          </p:txBody>
        </p:sp>
        <p:sp>
          <p:nvSpPr>
            <p:cNvPr id="3098" name="Line 26"/>
            <p:cNvSpPr>
              <a:spLocks noChangeShapeType="1"/>
            </p:cNvSpPr>
            <p:nvPr/>
          </p:nvSpPr>
          <p:spPr bwMode="auto">
            <a:xfrm flipV="1">
              <a:off x="1473" y="2232"/>
              <a:ext cx="7" cy="6"/>
            </a:xfrm>
            <a:prstGeom prst="line">
              <a:avLst/>
            </a:prstGeom>
            <a:noFill/>
            <a:ln w="10795">
              <a:solidFill>
                <a:srgbClr val="0000FF"/>
              </a:solidFill>
              <a:round/>
              <a:headEnd/>
              <a:tailEnd/>
            </a:ln>
          </p:spPr>
          <p:txBody>
            <a:bodyPr/>
            <a:lstStyle/>
            <a:p>
              <a:endParaRPr lang="en-US"/>
            </a:p>
          </p:txBody>
        </p:sp>
        <p:sp>
          <p:nvSpPr>
            <p:cNvPr id="3099" name="Line 27"/>
            <p:cNvSpPr>
              <a:spLocks noChangeShapeType="1"/>
            </p:cNvSpPr>
            <p:nvPr/>
          </p:nvSpPr>
          <p:spPr bwMode="auto">
            <a:xfrm>
              <a:off x="1480" y="2232"/>
              <a:ext cx="6" cy="0"/>
            </a:xfrm>
            <a:prstGeom prst="line">
              <a:avLst/>
            </a:prstGeom>
            <a:noFill/>
            <a:ln w="10795">
              <a:solidFill>
                <a:srgbClr val="0000FF"/>
              </a:solidFill>
              <a:round/>
              <a:headEnd/>
              <a:tailEnd/>
            </a:ln>
          </p:spPr>
          <p:txBody>
            <a:bodyPr/>
            <a:lstStyle/>
            <a:p>
              <a:endParaRPr lang="en-US"/>
            </a:p>
          </p:txBody>
        </p:sp>
        <p:sp>
          <p:nvSpPr>
            <p:cNvPr id="3100" name="Line 28"/>
            <p:cNvSpPr>
              <a:spLocks noChangeShapeType="1"/>
            </p:cNvSpPr>
            <p:nvPr/>
          </p:nvSpPr>
          <p:spPr bwMode="auto">
            <a:xfrm flipV="1">
              <a:off x="1486" y="2225"/>
              <a:ext cx="1" cy="7"/>
            </a:xfrm>
            <a:prstGeom prst="line">
              <a:avLst/>
            </a:prstGeom>
            <a:noFill/>
            <a:ln w="10795">
              <a:solidFill>
                <a:srgbClr val="0000FF"/>
              </a:solidFill>
              <a:round/>
              <a:headEnd/>
              <a:tailEnd/>
            </a:ln>
          </p:spPr>
          <p:txBody>
            <a:bodyPr/>
            <a:lstStyle/>
            <a:p>
              <a:endParaRPr lang="en-US"/>
            </a:p>
          </p:txBody>
        </p:sp>
        <p:sp>
          <p:nvSpPr>
            <p:cNvPr id="3101" name="Line 29"/>
            <p:cNvSpPr>
              <a:spLocks noChangeShapeType="1"/>
            </p:cNvSpPr>
            <p:nvPr/>
          </p:nvSpPr>
          <p:spPr bwMode="auto">
            <a:xfrm>
              <a:off x="1486" y="2225"/>
              <a:ext cx="7" cy="7"/>
            </a:xfrm>
            <a:prstGeom prst="line">
              <a:avLst/>
            </a:prstGeom>
            <a:noFill/>
            <a:ln w="10795">
              <a:solidFill>
                <a:srgbClr val="0000FF"/>
              </a:solidFill>
              <a:round/>
              <a:headEnd/>
              <a:tailEnd/>
            </a:ln>
          </p:spPr>
          <p:txBody>
            <a:bodyPr/>
            <a:lstStyle/>
            <a:p>
              <a:endParaRPr lang="en-US"/>
            </a:p>
          </p:txBody>
        </p:sp>
        <p:sp>
          <p:nvSpPr>
            <p:cNvPr id="3102" name="Line 30"/>
            <p:cNvSpPr>
              <a:spLocks noChangeShapeType="1"/>
            </p:cNvSpPr>
            <p:nvPr/>
          </p:nvSpPr>
          <p:spPr bwMode="auto">
            <a:xfrm>
              <a:off x="1493" y="2232"/>
              <a:ext cx="7" cy="0"/>
            </a:xfrm>
            <a:prstGeom prst="line">
              <a:avLst/>
            </a:prstGeom>
            <a:noFill/>
            <a:ln w="10795">
              <a:solidFill>
                <a:srgbClr val="0000FF"/>
              </a:solidFill>
              <a:round/>
              <a:headEnd/>
              <a:tailEnd/>
            </a:ln>
          </p:spPr>
          <p:txBody>
            <a:bodyPr/>
            <a:lstStyle/>
            <a:p>
              <a:endParaRPr lang="en-US"/>
            </a:p>
          </p:txBody>
        </p:sp>
        <p:sp>
          <p:nvSpPr>
            <p:cNvPr id="3103" name="Line 31"/>
            <p:cNvSpPr>
              <a:spLocks noChangeShapeType="1"/>
            </p:cNvSpPr>
            <p:nvPr/>
          </p:nvSpPr>
          <p:spPr bwMode="auto">
            <a:xfrm flipV="1">
              <a:off x="1500" y="2225"/>
              <a:ext cx="7" cy="7"/>
            </a:xfrm>
            <a:prstGeom prst="line">
              <a:avLst/>
            </a:prstGeom>
            <a:noFill/>
            <a:ln w="10795">
              <a:solidFill>
                <a:srgbClr val="0000FF"/>
              </a:solidFill>
              <a:round/>
              <a:headEnd/>
              <a:tailEnd/>
            </a:ln>
          </p:spPr>
          <p:txBody>
            <a:bodyPr/>
            <a:lstStyle/>
            <a:p>
              <a:endParaRPr lang="en-US"/>
            </a:p>
          </p:txBody>
        </p:sp>
        <p:sp>
          <p:nvSpPr>
            <p:cNvPr id="3104" name="Line 32"/>
            <p:cNvSpPr>
              <a:spLocks noChangeShapeType="1"/>
            </p:cNvSpPr>
            <p:nvPr/>
          </p:nvSpPr>
          <p:spPr bwMode="auto">
            <a:xfrm>
              <a:off x="1507" y="2225"/>
              <a:ext cx="0" cy="7"/>
            </a:xfrm>
            <a:prstGeom prst="line">
              <a:avLst/>
            </a:prstGeom>
            <a:noFill/>
            <a:ln w="10795">
              <a:solidFill>
                <a:srgbClr val="0000FF"/>
              </a:solidFill>
              <a:round/>
              <a:headEnd/>
              <a:tailEnd/>
            </a:ln>
          </p:spPr>
          <p:txBody>
            <a:bodyPr/>
            <a:lstStyle/>
            <a:p>
              <a:endParaRPr lang="en-US"/>
            </a:p>
          </p:txBody>
        </p:sp>
        <p:sp>
          <p:nvSpPr>
            <p:cNvPr id="3105" name="Line 33"/>
            <p:cNvSpPr>
              <a:spLocks noChangeShapeType="1"/>
            </p:cNvSpPr>
            <p:nvPr/>
          </p:nvSpPr>
          <p:spPr bwMode="auto">
            <a:xfrm>
              <a:off x="1507" y="2232"/>
              <a:ext cx="7" cy="0"/>
            </a:xfrm>
            <a:prstGeom prst="line">
              <a:avLst/>
            </a:prstGeom>
            <a:noFill/>
            <a:ln w="10795">
              <a:solidFill>
                <a:srgbClr val="0000FF"/>
              </a:solidFill>
              <a:round/>
              <a:headEnd/>
              <a:tailEnd/>
            </a:ln>
          </p:spPr>
          <p:txBody>
            <a:bodyPr/>
            <a:lstStyle/>
            <a:p>
              <a:endParaRPr lang="en-US"/>
            </a:p>
          </p:txBody>
        </p:sp>
        <p:sp>
          <p:nvSpPr>
            <p:cNvPr id="3106" name="Line 34"/>
            <p:cNvSpPr>
              <a:spLocks noChangeShapeType="1"/>
            </p:cNvSpPr>
            <p:nvPr/>
          </p:nvSpPr>
          <p:spPr bwMode="auto">
            <a:xfrm>
              <a:off x="1514" y="2232"/>
              <a:ext cx="6" cy="0"/>
            </a:xfrm>
            <a:prstGeom prst="line">
              <a:avLst/>
            </a:prstGeom>
            <a:noFill/>
            <a:ln w="10795">
              <a:solidFill>
                <a:srgbClr val="0000FF"/>
              </a:solidFill>
              <a:round/>
              <a:headEnd/>
              <a:tailEnd/>
            </a:ln>
          </p:spPr>
          <p:txBody>
            <a:bodyPr/>
            <a:lstStyle/>
            <a:p>
              <a:endParaRPr lang="en-US"/>
            </a:p>
          </p:txBody>
        </p:sp>
        <p:sp>
          <p:nvSpPr>
            <p:cNvPr id="3107" name="Line 35"/>
            <p:cNvSpPr>
              <a:spLocks noChangeShapeType="1"/>
            </p:cNvSpPr>
            <p:nvPr/>
          </p:nvSpPr>
          <p:spPr bwMode="auto">
            <a:xfrm flipV="1">
              <a:off x="1520" y="2225"/>
              <a:ext cx="1" cy="7"/>
            </a:xfrm>
            <a:prstGeom prst="line">
              <a:avLst/>
            </a:prstGeom>
            <a:noFill/>
            <a:ln w="10795">
              <a:solidFill>
                <a:srgbClr val="0000FF"/>
              </a:solidFill>
              <a:round/>
              <a:headEnd/>
              <a:tailEnd/>
            </a:ln>
          </p:spPr>
          <p:txBody>
            <a:bodyPr/>
            <a:lstStyle/>
            <a:p>
              <a:endParaRPr lang="en-US"/>
            </a:p>
          </p:txBody>
        </p:sp>
        <p:sp>
          <p:nvSpPr>
            <p:cNvPr id="3108" name="Line 36"/>
            <p:cNvSpPr>
              <a:spLocks noChangeShapeType="1"/>
            </p:cNvSpPr>
            <p:nvPr/>
          </p:nvSpPr>
          <p:spPr bwMode="auto">
            <a:xfrm>
              <a:off x="1520" y="2225"/>
              <a:ext cx="7" cy="0"/>
            </a:xfrm>
            <a:prstGeom prst="line">
              <a:avLst/>
            </a:prstGeom>
            <a:noFill/>
            <a:ln w="10795">
              <a:solidFill>
                <a:srgbClr val="0000FF"/>
              </a:solidFill>
              <a:round/>
              <a:headEnd/>
              <a:tailEnd/>
            </a:ln>
          </p:spPr>
          <p:txBody>
            <a:bodyPr/>
            <a:lstStyle/>
            <a:p>
              <a:endParaRPr lang="en-US"/>
            </a:p>
          </p:txBody>
        </p:sp>
        <p:sp>
          <p:nvSpPr>
            <p:cNvPr id="3109" name="Line 37"/>
            <p:cNvSpPr>
              <a:spLocks noChangeShapeType="1"/>
            </p:cNvSpPr>
            <p:nvPr/>
          </p:nvSpPr>
          <p:spPr bwMode="auto">
            <a:xfrm>
              <a:off x="1527" y="2225"/>
              <a:ext cx="7" cy="0"/>
            </a:xfrm>
            <a:prstGeom prst="line">
              <a:avLst/>
            </a:prstGeom>
            <a:noFill/>
            <a:ln w="10795">
              <a:solidFill>
                <a:srgbClr val="0000FF"/>
              </a:solidFill>
              <a:round/>
              <a:headEnd/>
              <a:tailEnd/>
            </a:ln>
          </p:spPr>
          <p:txBody>
            <a:bodyPr/>
            <a:lstStyle/>
            <a:p>
              <a:endParaRPr lang="en-US"/>
            </a:p>
          </p:txBody>
        </p:sp>
        <p:sp>
          <p:nvSpPr>
            <p:cNvPr id="3110" name="Line 38"/>
            <p:cNvSpPr>
              <a:spLocks noChangeShapeType="1"/>
            </p:cNvSpPr>
            <p:nvPr/>
          </p:nvSpPr>
          <p:spPr bwMode="auto">
            <a:xfrm>
              <a:off x="1534" y="2225"/>
              <a:ext cx="0" cy="7"/>
            </a:xfrm>
            <a:prstGeom prst="line">
              <a:avLst/>
            </a:prstGeom>
            <a:noFill/>
            <a:ln w="10795">
              <a:solidFill>
                <a:srgbClr val="0000FF"/>
              </a:solidFill>
              <a:round/>
              <a:headEnd/>
              <a:tailEnd/>
            </a:ln>
          </p:spPr>
          <p:txBody>
            <a:bodyPr/>
            <a:lstStyle/>
            <a:p>
              <a:endParaRPr lang="en-US"/>
            </a:p>
          </p:txBody>
        </p:sp>
        <p:sp>
          <p:nvSpPr>
            <p:cNvPr id="3111" name="Line 39"/>
            <p:cNvSpPr>
              <a:spLocks noChangeShapeType="1"/>
            </p:cNvSpPr>
            <p:nvPr/>
          </p:nvSpPr>
          <p:spPr bwMode="auto">
            <a:xfrm flipV="1">
              <a:off x="1534" y="2225"/>
              <a:ext cx="7" cy="7"/>
            </a:xfrm>
            <a:prstGeom prst="line">
              <a:avLst/>
            </a:prstGeom>
            <a:noFill/>
            <a:ln w="10795">
              <a:solidFill>
                <a:srgbClr val="0000FF"/>
              </a:solidFill>
              <a:round/>
              <a:headEnd/>
              <a:tailEnd/>
            </a:ln>
          </p:spPr>
          <p:txBody>
            <a:bodyPr/>
            <a:lstStyle/>
            <a:p>
              <a:endParaRPr lang="en-US"/>
            </a:p>
          </p:txBody>
        </p:sp>
        <p:sp>
          <p:nvSpPr>
            <p:cNvPr id="3112" name="Line 40"/>
            <p:cNvSpPr>
              <a:spLocks noChangeShapeType="1"/>
            </p:cNvSpPr>
            <p:nvPr/>
          </p:nvSpPr>
          <p:spPr bwMode="auto">
            <a:xfrm>
              <a:off x="1541" y="2225"/>
              <a:ext cx="0" cy="7"/>
            </a:xfrm>
            <a:prstGeom prst="line">
              <a:avLst/>
            </a:prstGeom>
            <a:noFill/>
            <a:ln w="10795">
              <a:solidFill>
                <a:srgbClr val="0000FF"/>
              </a:solidFill>
              <a:round/>
              <a:headEnd/>
              <a:tailEnd/>
            </a:ln>
          </p:spPr>
          <p:txBody>
            <a:bodyPr/>
            <a:lstStyle/>
            <a:p>
              <a:endParaRPr lang="en-US"/>
            </a:p>
          </p:txBody>
        </p:sp>
        <p:sp>
          <p:nvSpPr>
            <p:cNvPr id="3113" name="Line 41"/>
            <p:cNvSpPr>
              <a:spLocks noChangeShapeType="1"/>
            </p:cNvSpPr>
            <p:nvPr/>
          </p:nvSpPr>
          <p:spPr bwMode="auto">
            <a:xfrm flipV="1">
              <a:off x="1541" y="2225"/>
              <a:ext cx="7" cy="7"/>
            </a:xfrm>
            <a:prstGeom prst="line">
              <a:avLst/>
            </a:prstGeom>
            <a:noFill/>
            <a:ln w="10795">
              <a:solidFill>
                <a:srgbClr val="0000FF"/>
              </a:solidFill>
              <a:round/>
              <a:headEnd/>
              <a:tailEnd/>
            </a:ln>
          </p:spPr>
          <p:txBody>
            <a:bodyPr/>
            <a:lstStyle/>
            <a:p>
              <a:endParaRPr lang="en-US"/>
            </a:p>
          </p:txBody>
        </p:sp>
        <p:sp>
          <p:nvSpPr>
            <p:cNvPr id="3114" name="Line 42"/>
            <p:cNvSpPr>
              <a:spLocks noChangeShapeType="1"/>
            </p:cNvSpPr>
            <p:nvPr/>
          </p:nvSpPr>
          <p:spPr bwMode="auto">
            <a:xfrm>
              <a:off x="1548" y="2225"/>
              <a:ext cx="6" cy="7"/>
            </a:xfrm>
            <a:prstGeom prst="line">
              <a:avLst/>
            </a:prstGeom>
            <a:noFill/>
            <a:ln w="10795">
              <a:solidFill>
                <a:srgbClr val="0000FF"/>
              </a:solidFill>
              <a:round/>
              <a:headEnd/>
              <a:tailEnd/>
            </a:ln>
          </p:spPr>
          <p:txBody>
            <a:bodyPr/>
            <a:lstStyle/>
            <a:p>
              <a:endParaRPr lang="en-US"/>
            </a:p>
          </p:txBody>
        </p:sp>
        <p:sp>
          <p:nvSpPr>
            <p:cNvPr id="3115" name="Line 43"/>
            <p:cNvSpPr>
              <a:spLocks noChangeShapeType="1"/>
            </p:cNvSpPr>
            <p:nvPr/>
          </p:nvSpPr>
          <p:spPr bwMode="auto">
            <a:xfrm flipV="1">
              <a:off x="1554" y="2225"/>
              <a:ext cx="1" cy="7"/>
            </a:xfrm>
            <a:prstGeom prst="line">
              <a:avLst/>
            </a:prstGeom>
            <a:noFill/>
            <a:ln w="10795">
              <a:solidFill>
                <a:srgbClr val="0000FF"/>
              </a:solidFill>
              <a:round/>
              <a:headEnd/>
              <a:tailEnd/>
            </a:ln>
          </p:spPr>
          <p:txBody>
            <a:bodyPr/>
            <a:lstStyle/>
            <a:p>
              <a:endParaRPr lang="en-US"/>
            </a:p>
          </p:txBody>
        </p:sp>
        <p:sp>
          <p:nvSpPr>
            <p:cNvPr id="3116" name="Line 44"/>
            <p:cNvSpPr>
              <a:spLocks noChangeShapeType="1"/>
            </p:cNvSpPr>
            <p:nvPr/>
          </p:nvSpPr>
          <p:spPr bwMode="auto">
            <a:xfrm>
              <a:off x="1554" y="2225"/>
              <a:ext cx="7" cy="0"/>
            </a:xfrm>
            <a:prstGeom prst="line">
              <a:avLst/>
            </a:prstGeom>
            <a:noFill/>
            <a:ln w="10795">
              <a:solidFill>
                <a:srgbClr val="0000FF"/>
              </a:solidFill>
              <a:round/>
              <a:headEnd/>
              <a:tailEnd/>
            </a:ln>
          </p:spPr>
          <p:txBody>
            <a:bodyPr/>
            <a:lstStyle/>
            <a:p>
              <a:endParaRPr lang="en-US"/>
            </a:p>
          </p:txBody>
        </p:sp>
        <p:sp>
          <p:nvSpPr>
            <p:cNvPr id="3117" name="Line 45"/>
            <p:cNvSpPr>
              <a:spLocks noChangeShapeType="1"/>
            </p:cNvSpPr>
            <p:nvPr/>
          </p:nvSpPr>
          <p:spPr bwMode="auto">
            <a:xfrm>
              <a:off x="1561" y="2225"/>
              <a:ext cx="1" cy="7"/>
            </a:xfrm>
            <a:prstGeom prst="line">
              <a:avLst/>
            </a:prstGeom>
            <a:noFill/>
            <a:ln w="10795">
              <a:solidFill>
                <a:srgbClr val="0000FF"/>
              </a:solidFill>
              <a:round/>
              <a:headEnd/>
              <a:tailEnd/>
            </a:ln>
          </p:spPr>
          <p:txBody>
            <a:bodyPr/>
            <a:lstStyle/>
            <a:p>
              <a:endParaRPr lang="en-US"/>
            </a:p>
          </p:txBody>
        </p:sp>
        <p:sp>
          <p:nvSpPr>
            <p:cNvPr id="3118" name="Line 46"/>
            <p:cNvSpPr>
              <a:spLocks noChangeShapeType="1"/>
            </p:cNvSpPr>
            <p:nvPr/>
          </p:nvSpPr>
          <p:spPr bwMode="auto">
            <a:xfrm>
              <a:off x="1561" y="2232"/>
              <a:ext cx="7" cy="0"/>
            </a:xfrm>
            <a:prstGeom prst="line">
              <a:avLst/>
            </a:prstGeom>
            <a:noFill/>
            <a:ln w="10795">
              <a:solidFill>
                <a:srgbClr val="0000FF"/>
              </a:solidFill>
              <a:round/>
              <a:headEnd/>
              <a:tailEnd/>
            </a:ln>
          </p:spPr>
          <p:txBody>
            <a:bodyPr/>
            <a:lstStyle/>
            <a:p>
              <a:endParaRPr lang="en-US"/>
            </a:p>
          </p:txBody>
        </p:sp>
        <p:sp>
          <p:nvSpPr>
            <p:cNvPr id="3119" name="Line 47"/>
            <p:cNvSpPr>
              <a:spLocks noChangeShapeType="1"/>
            </p:cNvSpPr>
            <p:nvPr/>
          </p:nvSpPr>
          <p:spPr bwMode="auto">
            <a:xfrm flipV="1">
              <a:off x="1568" y="2225"/>
              <a:ext cx="0" cy="7"/>
            </a:xfrm>
            <a:prstGeom prst="line">
              <a:avLst/>
            </a:prstGeom>
            <a:noFill/>
            <a:ln w="10795">
              <a:solidFill>
                <a:srgbClr val="0000FF"/>
              </a:solidFill>
              <a:round/>
              <a:headEnd/>
              <a:tailEnd/>
            </a:ln>
          </p:spPr>
          <p:txBody>
            <a:bodyPr/>
            <a:lstStyle/>
            <a:p>
              <a:endParaRPr lang="en-US"/>
            </a:p>
          </p:txBody>
        </p:sp>
        <p:sp>
          <p:nvSpPr>
            <p:cNvPr id="3120" name="Line 48"/>
            <p:cNvSpPr>
              <a:spLocks noChangeShapeType="1"/>
            </p:cNvSpPr>
            <p:nvPr/>
          </p:nvSpPr>
          <p:spPr bwMode="auto">
            <a:xfrm>
              <a:off x="1568" y="2225"/>
              <a:ext cx="7" cy="0"/>
            </a:xfrm>
            <a:prstGeom prst="line">
              <a:avLst/>
            </a:prstGeom>
            <a:noFill/>
            <a:ln w="10795">
              <a:solidFill>
                <a:srgbClr val="0000FF"/>
              </a:solidFill>
              <a:round/>
              <a:headEnd/>
              <a:tailEnd/>
            </a:ln>
          </p:spPr>
          <p:txBody>
            <a:bodyPr/>
            <a:lstStyle/>
            <a:p>
              <a:endParaRPr lang="en-US"/>
            </a:p>
          </p:txBody>
        </p:sp>
        <p:sp>
          <p:nvSpPr>
            <p:cNvPr id="3121" name="Line 49"/>
            <p:cNvSpPr>
              <a:spLocks noChangeShapeType="1"/>
            </p:cNvSpPr>
            <p:nvPr/>
          </p:nvSpPr>
          <p:spPr bwMode="auto">
            <a:xfrm flipV="1">
              <a:off x="1575" y="2218"/>
              <a:ext cx="0" cy="7"/>
            </a:xfrm>
            <a:prstGeom prst="line">
              <a:avLst/>
            </a:prstGeom>
            <a:noFill/>
            <a:ln w="10795">
              <a:solidFill>
                <a:srgbClr val="0000FF"/>
              </a:solidFill>
              <a:round/>
              <a:headEnd/>
              <a:tailEnd/>
            </a:ln>
          </p:spPr>
          <p:txBody>
            <a:bodyPr/>
            <a:lstStyle/>
            <a:p>
              <a:endParaRPr lang="en-US"/>
            </a:p>
          </p:txBody>
        </p:sp>
        <p:sp>
          <p:nvSpPr>
            <p:cNvPr id="3122" name="Line 50"/>
            <p:cNvSpPr>
              <a:spLocks noChangeShapeType="1"/>
            </p:cNvSpPr>
            <p:nvPr/>
          </p:nvSpPr>
          <p:spPr bwMode="auto">
            <a:xfrm>
              <a:off x="1575" y="2218"/>
              <a:ext cx="7" cy="7"/>
            </a:xfrm>
            <a:prstGeom prst="line">
              <a:avLst/>
            </a:prstGeom>
            <a:noFill/>
            <a:ln w="10795">
              <a:solidFill>
                <a:srgbClr val="0000FF"/>
              </a:solidFill>
              <a:round/>
              <a:headEnd/>
              <a:tailEnd/>
            </a:ln>
          </p:spPr>
          <p:txBody>
            <a:bodyPr/>
            <a:lstStyle/>
            <a:p>
              <a:endParaRPr lang="en-US"/>
            </a:p>
          </p:txBody>
        </p:sp>
        <p:sp>
          <p:nvSpPr>
            <p:cNvPr id="3123" name="Line 51"/>
            <p:cNvSpPr>
              <a:spLocks noChangeShapeType="1"/>
            </p:cNvSpPr>
            <p:nvPr/>
          </p:nvSpPr>
          <p:spPr bwMode="auto">
            <a:xfrm flipV="1">
              <a:off x="1582" y="2218"/>
              <a:ext cx="0" cy="7"/>
            </a:xfrm>
            <a:prstGeom prst="line">
              <a:avLst/>
            </a:prstGeom>
            <a:noFill/>
            <a:ln w="10795">
              <a:solidFill>
                <a:srgbClr val="0000FF"/>
              </a:solidFill>
              <a:round/>
              <a:headEnd/>
              <a:tailEnd/>
            </a:ln>
          </p:spPr>
          <p:txBody>
            <a:bodyPr/>
            <a:lstStyle/>
            <a:p>
              <a:endParaRPr lang="en-US"/>
            </a:p>
          </p:txBody>
        </p:sp>
        <p:sp>
          <p:nvSpPr>
            <p:cNvPr id="3124" name="Line 52"/>
            <p:cNvSpPr>
              <a:spLocks noChangeShapeType="1"/>
            </p:cNvSpPr>
            <p:nvPr/>
          </p:nvSpPr>
          <p:spPr bwMode="auto">
            <a:xfrm flipV="1">
              <a:off x="1582" y="2211"/>
              <a:ext cx="6" cy="7"/>
            </a:xfrm>
            <a:prstGeom prst="line">
              <a:avLst/>
            </a:prstGeom>
            <a:noFill/>
            <a:ln w="10795">
              <a:solidFill>
                <a:srgbClr val="0000FF"/>
              </a:solidFill>
              <a:round/>
              <a:headEnd/>
              <a:tailEnd/>
            </a:ln>
          </p:spPr>
          <p:txBody>
            <a:bodyPr/>
            <a:lstStyle/>
            <a:p>
              <a:endParaRPr lang="en-US"/>
            </a:p>
          </p:txBody>
        </p:sp>
        <p:sp>
          <p:nvSpPr>
            <p:cNvPr id="3125" name="Line 53"/>
            <p:cNvSpPr>
              <a:spLocks noChangeShapeType="1"/>
            </p:cNvSpPr>
            <p:nvPr/>
          </p:nvSpPr>
          <p:spPr bwMode="auto">
            <a:xfrm flipV="1">
              <a:off x="1588" y="2204"/>
              <a:ext cx="1" cy="7"/>
            </a:xfrm>
            <a:prstGeom prst="line">
              <a:avLst/>
            </a:prstGeom>
            <a:noFill/>
            <a:ln w="10795">
              <a:solidFill>
                <a:srgbClr val="0000FF"/>
              </a:solidFill>
              <a:round/>
              <a:headEnd/>
              <a:tailEnd/>
            </a:ln>
          </p:spPr>
          <p:txBody>
            <a:bodyPr/>
            <a:lstStyle/>
            <a:p>
              <a:endParaRPr lang="en-US"/>
            </a:p>
          </p:txBody>
        </p:sp>
        <p:sp>
          <p:nvSpPr>
            <p:cNvPr id="3126" name="Line 54"/>
            <p:cNvSpPr>
              <a:spLocks noChangeShapeType="1"/>
            </p:cNvSpPr>
            <p:nvPr/>
          </p:nvSpPr>
          <p:spPr bwMode="auto">
            <a:xfrm>
              <a:off x="1588" y="2204"/>
              <a:ext cx="7" cy="1"/>
            </a:xfrm>
            <a:prstGeom prst="line">
              <a:avLst/>
            </a:prstGeom>
            <a:noFill/>
            <a:ln w="10795">
              <a:solidFill>
                <a:srgbClr val="0000FF"/>
              </a:solidFill>
              <a:round/>
              <a:headEnd/>
              <a:tailEnd/>
            </a:ln>
          </p:spPr>
          <p:txBody>
            <a:bodyPr/>
            <a:lstStyle/>
            <a:p>
              <a:endParaRPr lang="en-US"/>
            </a:p>
          </p:txBody>
        </p:sp>
        <p:sp>
          <p:nvSpPr>
            <p:cNvPr id="3127" name="Line 55"/>
            <p:cNvSpPr>
              <a:spLocks noChangeShapeType="1"/>
            </p:cNvSpPr>
            <p:nvPr/>
          </p:nvSpPr>
          <p:spPr bwMode="auto">
            <a:xfrm>
              <a:off x="1595" y="2204"/>
              <a:ext cx="7" cy="7"/>
            </a:xfrm>
            <a:prstGeom prst="line">
              <a:avLst/>
            </a:prstGeom>
            <a:noFill/>
            <a:ln w="10795">
              <a:solidFill>
                <a:srgbClr val="0000FF"/>
              </a:solidFill>
              <a:round/>
              <a:headEnd/>
              <a:tailEnd/>
            </a:ln>
          </p:spPr>
          <p:txBody>
            <a:bodyPr/>
            <a:lstStyle/>
            <a:p>
              <a:endParaRPr lang="en-US"/>
            </a:p>
          </p:txBody>
        </p:sp>
        <p:sp>
          <p:nvSpPr>
            <p:cNvPr id="3128" name="Line 56"/>
            <p:cNvSpPr>
              <a:spLocks noChangeShapeType="1"/>
            </p:cNvSpPr>
            <p:nvPr/>
          </p:nvSpPr>
          <p:spPr bwMode="auto">
            <a:xfrm flipV="1">
              <a:off x="1602" y="2204"/>
              <a:ext cx="7" cy="7"/>
            </a:xfrm>
            <a:prstGeom prst="line">
              <a:avLst/>
            </a:prstGeom>
            <a:noFill/>
            <a:ln w="10795">
              <a:solidFill>
                <a:srgbClr val="0000FF"/>
              </a:solidFill>
              <a:round/>
              <a:headEnd/>
              <a:tailEnd/>
            </a:ln>
          </p:spPr>
          <p:txBody>
            <a:bodyPr/>
            <a:lstStyle/>
            <a:p>
              <a:endParaRPr lang="en-US"/>
            </a:p>
          </p:txBody>
        </p:sp>
        <p:sp>
          <p:nvSpPr>
            <p:cNvPr id="3129" name="Line 57"/>
            <p:cNvSpPr>
              <a:spLocks noChangeShapeType="1"/>
            </p:cNvSpPr>
            <p:nvPr/>
          </p:nvSpPr>
          <p:spPr bwMode="auto">
            <a:xfrm>
              <a:off x="1609" y="2204"/>
              <a:ext cx="0" cy="7"/>
            </a:xfrm>
            <a:prstGeom prst="line">
              <a:avLst/>
            </a:prstGeom>
            <a:noFill/>
            <a:ln w="10795">
              <a:solidFill>
                <a:srgbClr val="0000FF"/>
              </a:solidFill>
              <a:round/>
              <a:headEnd/>
              <a:tailEnd/>
            </a:ln>
          </p:spPr>
          <p:txBody>
            <a:bodyPr/>
            <a:lstStyle/>
            <a:p>
              <a:endParaRPr lang="en-US"/>
            </a:p>
          </p:txBody>
        </p:sp>
        <p:sp>
          <p:nvSpPr>
            <p:cNvPr id="3130" name="Line 58"/>
            <p:cNvSpPr>
              <a:spLocks noChangeShapeType="1"/>
            </p:cNvSpPr>
            <p:nvPr/>
          </p:nvSpPr>
          <p:spPr bwMode="auto">
            <a:xfrm flipV="1">
              <a:off x="1609" y="2198"/>
              <a:ext cx="7" cy="13"/>
            </a:xfrm>
            <a:prstGeom prst="line">
              <a:avLst/>
            </a:prstGeom>
            <a:noFill/>
            <a:ln w="10795">
              <a:solidFill>
                <a:srgbClr val="0000FF"/>
              </a:solidFill>
              <a:round/>
              <a:headEnd/>
              <a:tailEnd/>
            </a:ln>
          </p:spPr>
          <p:txBody>
            <a:bodyPr/>
            <a:lstStyle/>
            <a:p>
              <a:endParaRPr lang="en-US"/>
            </a:p>
          </p:txBody>
        </p:sp>
        <p:sp>
          <p:nvSpPr>
            <p:cNvPr id="3131" name="Line 59"/>
            <p:cNvSpPr>
              <a:spLocks noChangeShapeType="1"/>
            </p:cNvSpPr>
            <p:nvPr/>
          </p:nvSpPr>
          <p:spPr bwMode="auto">
            <a:xfrm>
              <a:off x="1616" y="2198"/>
              <a:ext cx="0" cy="6"/>
            </a:xfrm>
            <a:prstGeom prst="line">
              <a:avLst/>
            </a:prstGeom>
            <a:noFill/>
            <a:ln w="10795">
              <a:solidFill>
                <a:srgbClr val="0000FF"/>
              </a:solidFill>
              <a:round/>
              <a:headEnd/>
              <a:tailEnd/>
            </a:ln>
          </p:spPr>
          <p:txBody>
            <a:bodyPr/>
            <a:lstStyle/>
            <a:p>
              <a:endParaRPr lang="en-US"/>
            </a:p>
          </p:txBody>
        </p:sp>
        <p:sp>
          <p:nvSpPr>
            <p:cNvPr id="3132" name="Line 60"/>
            <p:cNvSpPr>
              <a:spLocks noChangeShapeType="1"/>
            </p:cNvSpPr>
            <p:nvPr/>
          </p:nvSpPr>
          <p:spPr bwMode="auto">
            <a:xfrm flipV="1">
              <a:off x="1616" y="2191"/>
              <a:ext cx="6" cy="13"/>
            </a:xfrm>
            <a:prstGeom prst="line">
              <a:avLst/>
            </a:prstGeom>
            <a:noFill/>
            <a:ln w="10795">
              <a:solidFill>
                <a:srgbClr val="0000FF"/>
              </a:solidFill>
              <a:round/>
              <a:headEnd/>
              <a:tailEnd/>
            </a:ln>
          </p:spPr>
          <p:txBody>
            <a:bodyPr/>
            <a:lstStyle/>
            <a:p>
              <a:endParaRPr lang="en-US"/>
            </a:p>
          </p:txBody>
        </p:sp>
        <p:sp>
          <p:nvSpPr>
            <p:cNvPr id="3133" name="Line 61"/>
            <p:cNvSpPr>
              <a:spLocks noChangeShapeType="1"/>
            </p:cNvSpPr>
            <p:nvPr/>
          </p:nvSpPr>
          <p:spPr bwMode="auto">
            <a:xfrm flipV="1">
              <a:off x="1622" y="2130"/>
              <a:ext cx="1" cy="61"/>
            </a:xfrm>
            <a:prstGeom prst="line">
              <a:avLst/>
            </a:prstGeom>
            <a:noFill/>
            <a:ln w="10795">
              <a:solidFill>
                <a:srgbClr val="0000FF"/>
              </a:solidFill>
              <a:round/>
              <a:headEnd/>
              <a:tailEnd/>
            </a:ln>
          </p:spPr>
          <p:txBody>
            <a:bodyPr/>
            <a:lstStyle/>
            <a:p>
              <a:endParaRPr lang="en-US"/>
            </a:p>
          </p:txBody>
        </p:sp>
        <p:sp>
          <p:nvSpPr>
            <p:cNvPr id="3134" name="Line 62"/>
            <p:cNvSpPr>
              <a:spLocks noChangeShapeType="1"/>
            </p:cNvSpPr>
            <p:nvPr/>
          </p:nvSpPr>
          <p:spPr bwMode="auto">
            <a:xfrm flipV="1">
              <a:off x="1622" y="2041"/>
              <a:ext cx="7" cy="89"/>
            </a:xfrm>
            <a:prstGeom prst="line">
              <a:avLst/>
            </a:prstGeom>
            <a:noFill/>
            <a:ln w="10795">
              <a:solidFill>
                <a:srgbClr val="0000FF"/>
              </a:solidFill>
              <a:round/>
              <a:headEnd/>
              <a:tailEnd/>
            </a:ln>
          </p:spPr>
          <p:txBody>
            <a:bodyPr/>
            <a:lstStyle/>
            <a:p>
              <a:endParaRPr lang="en-US"/>
            </a:p>
          </p:txBody>
        </p:sp>
        <p:sp>
          <p:nvSpPr>
            <p:cNvPr id="3135" name="Line 63"/>
            <p:cNvSpPr>
              <a:spLocks noChangeShapeType="1"/>
            </p:cNvSpPr>
            <p:nvPr/>
          </p:nvSpPr>
          <p:spPr bwMode="auto">
            <a:xfrm flipV="1">
              <a:off x="1629" y="1973"/>
              <a:ext cx="1" cy="68"/>
            </a:xfrm>
            <a:prstGeom prst="line">
              <a:avLst/>
            </a:prstGeom>
            <a:noFill/>
            <a:ln w="10795">
              <a:solidFill>
                <a:srgbClr val="0000FF"/>
              </a:solidFill>
              <a:round/>
              <a:headEnd/>
              <a:tailEnd/>
            </a:ln>
          </p:spPr>
          <p:txBody>
            <a:bodyPr/>
            <a:lstStyle/>
            <a:p>
              <a:endParaRPr lang="en-US"/>
            </a:p>
          </p:txBody>
        </p:sp>
        <p:sp>
          <p:nvSpPr>
            <p:cNvPr id="3136" name="Line 64"/>
            <p:cNvSpPr>
              <a:spLocks noChangeShapeType="1"/>
            </p:cNvSpPr>
            <p:nvPr/>
          </p:nvSpPr>
          <p:spPr bwMode="auto">
            <a:xfrm flipV="1">
              <a:off x="1629" y="1926"/>
              <a:ext cx="7" cy="47"/>
            </a:xfrm>
            <a:prstGeom prst="line">
              <a:avLst/>
            </a:prstGeom>
            <a:noFill/>
            <a:ln w="10795">
              <a:solidFill>
                <a:srgbClr val="0000FF"/>
              </a:solidFill>
              <a:round/>
              <a:headEnd/>
              <a:tailEnd/>
            </a:ln>
          </p:spPr>
          <p:txBody>
            <a:bodyPr/>
            <a:lstStyle/>
            <a:p>
              <a:endParaRPr lang="en-US"/>
            </a:p>
          </p:txBody>
        </p:sp>
        <p:sp>
          <p:nvSpPr>
            <p:cNvPr id="3137" name="Line 65"/>
            <p:cNvSpPr>
              <a:spLocks noChangeShapeType="1"/>
            </p:cNvSpPr>
            <p:nvPr/>
          </p:nvSpPr>
          <p:spPr bwMode="auto">
            <a:xfrm>
              <a:off x="1636" y="1926"/>
              <a:ext cx="7" cy="47"/>
            </a:xfrm>
            <a:prstGeom prst="line">
              <a:avLst/>
            </a:prstGeom>
            <a:noFill/>
            <a:ln w="10795">
              <a:solidFill>
                <a:srgbClr val="0000FF"/>
              </a:solidFill>
              <a:round/>
              <a:headEnd/>
              <a:tailEnd/>
            </a:ln>
          </p:spPr>
          <p:txBody>
            <a:bodyPr/>
            <a:lstStyle/>
            <a:p>
              <a:endParaRPr lang="en-US"/>
            </a:p>
          </p:txBody>
        </p:sp>
        <p:sp>
          <p:nvSpPr>
            <p:cNvPr id="3138" name="Line 66"/>
            <p:cNvSpPr>
              <a:spLocks noChangeShapeType="1"/>
            </p:cNvSpPr>
            <p:nvPr/>
          </p:nvSpPr>
          <p:spPr bwMode="auto">
            <a:xfrm>
              <a:off x="1643" y="1973"/>
              <a:ext cx="0" cy="143"/>
            </a:xfrm>
            <a:prstGeom prst="line">
              <a:avLst/>
            </a:prstGeom>
            <a:noFill/>
            <a:ln w="10795">
              <a:solidFill>
                <a:srgbClr val="0000FF"/>
              </a:solidFill>
              <a:round/>
              <a:headEnd/>
              <a:tailEnd/>
            </a:ln>
          </p:spPr>
          <p:txBody>
            <a:bodyPr/>
            <a:lstStyle/>
            <a:p>
              <a:endParaRPr lang="en-US"/>
            </a:p>
          </p:txBody>
        </p:sp>
        <p:sp>
          <p:nvSpPr>
            <p:cNvPr id="3139" name="Line 67"/>
            <p:cNvSpPr>
              <a:spLocks noChangeShapeType="1"/>
            </p:cNvSpPr>
            <p:nvPr/>
          </p:nvSpPr>
          <p:spPr bwMode="auto">
            <a:xfrm>
              <a:off x="1643" y="2116"/>
              <a:ext cx="7" cy="48"/>
            </a:xfrm>
            <a:prstGeom prst="line">
              <a:avLst/>
            </a:prstGeom>
            <a:noFill/>
            <a:ln w="10795">
              <a:solidFill>
                <a:srgbClr val="0000FF"/>
              </a:solidFill>
              <a:round/>
              <a:headEnd/>
              <a:tailEnd/>
            </a:ln>
          </p:spPr>
          <p:txBody>
            <a:bodyPr/>
            <a:lstStyle/>
            <a:p>
              <a:endParaRPr lang="en-US"/>
            </a:p>
          </p:txBody>
        </p:sp>
        <p:sp>
          <p:nvSpPr>
            <p:cNvPr id="3140" name="Line 68"/>
            <p:cNvSpPr>
              <a:spLocks noChangeShapeType="1"/>
            </p:cNvSpPr>
            <p:nvPr/>
          </p:nvSpPr>
          <p:spPr bwMode="auto">
            <a:xfrm>
              <a:off x="1650" y="2164"/>
              <a:ext cx="0" cy="20"/>
            </a:xfrm>
            <a:prstGeom prst="line">
              <a:avLst/>
            </a:prstGeom>
            <a:noFill/>
            <a:ln w="10795">
              <a:solidFill>
                <a:srgbClr val="0000FF"/>
              </a:solidFill>
              <a:round/>
              <a:headEnd/>
              <a:tailEnd/>
            </a:ln>
          </p:spPr>
          <p:txBody>
            <a:bodyPr/>
            <a:lstStyle/>
            <a:p>
              <a:endParaRPr lang="en-US"/>
            </a:p>
          </p:txBody>
        </p:sp>
        <p:sp>
          <p:nvSpPr>
            <p:cNvPr id="3141" name="Line 69"/>
            <p:cNvSpPr>
              <a:spLocks noChangeShapeType="1"/>
            </p:cNvSpPr>
            <p:nvPr/>
          </p:nvSpPr>
          <p:spPr bwMode="auto">
            <a:xfrm flipV="1">
              <a:off x="1650" y="2177"/>
              <a:ext cx="6" cy="7"/>
            </a:xfrm>
            <a:prstGeom prst="line">
              <a:avLst/>
            </a:prstGeom>
            <a:noFill/>
            <a:ln w="10795">
              <a:solidFill>
                <a:srgbClr val="0000FF"/>
              </a:solidFill>
              <a:round/>
              <a:headEnd/>
              <a:tailEnd/>
            </a:ln>
          </p:spPr>
          <p:txBody>
            <a:bodyPr/>
            <a:lstStyle/>
            <a:p>
              <a:endParaRPr lang="en-US"/>
            </a:p>
          </p:txBody>
        </p:sp>
        <p:sp>
          <p:nvSpPr>
            <p:cNvPr id="3142" name="Line 70"/>
            <p:cNvSpPr>
              <a:spLocks noChangeShapeType="1"/>
            </p:cNvSpPr>
            <p:nvPr/>
          </p:nvSpPr>
          <p:spPr bwMode="auto">
            <a:xfrm>
              <a:off x="1656" y="2177"/>
              <a:ext cx="1" cy="14"/>
            </a:xfrm>
            <a:prstGeom prst="line">
              <a:avLst/>
            </a:prstGeom>
            <a:noFill/>
            <a:ln w="10795">
              <a:solidFill>
                <a:srgbClr val="0000FF"/>
              </a:solidFill>
              <a:round/>
              <a:headEnd/>
              <a:tailEnd/>
            </a:ln>
          </p:spPr>
          <p:txBody>
            <a:bodyPr/>
            <a:lstStyle/>
            <a:p>
              <a:endParaRPr lang="en-US"/>
            </a:p>
          </p:txBody>
        </p:sp>
        <p:sp>
          <p:nvSpPr>
            <p:cNvPr id="3143" name="Line 71"/>
            <p:cNvSpPr>
              <a:spLocks noChangeShapeType="1"/>
            </p:cNvSpPr>
            <p:nvPr/>
          </p:nvSpPr>
          <p:spPr bwMode="auto">
            <a:xfrm flipV="1">
              <a:off x="1656" y="2170"/>
              <a:ext cx="7" cy="21"/>
            </a:xfrm>
            <a:prstGeom prst="line">
              <a:avLst/>
            </a:prstGeom>
            <a:noFill/>
            <a:ln w="10795">
              <a:solidFill>
                <a:srgbClr val="0000FF"/>
              </a:solidFill>
              <a:round/>
              <a:headEnd/>
              <a:tailEnd/>
            </a:ln>
          </p:spPr>
          <p:txBody>
            <a:bodyPr/>
            <a:lstStyle/>
            <a:p>
              <a:endParaRPr lang="en-US"/>
            </a:p>
          </p:txBody>
        </p:sp>
        <p:sp>
          <p:nvSpPr>
            <p:cNvPr id="3144" name="Line 72"/>
            <p:cNvSpPr>
              <a:spLocks noChangeShapeType="1"/>
            </p:cNvSpPr>
            <p:nvPr/>
          </p:nvSpPr>
          <p:spPr bwMode="auto">
            <a:xfrm flipV="1">
              <a:off x="1663" y="2150"/>
              <a:ext cx="7" cy="20"/>
            </a:xfrm>
            <a:prstGeom prst="line">
              <a:avLst/>
            </a:prstGeom>
            <a:noFill/>
            <a:ln w="10795">
              <a:solidFill>
                <a:srgbClr val="0000FF"/>
              </a:solidFill>
              <a:round/>
              <a:headEnd/>
              <a:tailEnd/>
            </a:ln>
          </p:spPr>
          <p:txBody>
            <a:bodyPr/>
            <a:lstStyle/>
            <a:p>
              <a:endParaRPr lang="en-US"/>
            </a:p>
          </p:txBody>
        </p:sp>
        <p:sp>
          <p:nvSpPr>
            <p:cNvPr id="3145" name="Line 73"/>
            <p:cNvSpPr>
              <a:spLocks noChangeShapeType="1"/>
            </p:cNvSpPr>
            <p:nvPr/>
          </p:nvSpPr>
          <p:spPr bwMode="auto">
            <a:xfrm flipV="1">
              <a:off x="1670" y="2055"/>
              <a:ext cx="0" cy="95"/>
            </a:xfrm>
            <a:prstGeom prst="line">
              <a:avLst/>
            </a:prstGeom>
            <a:noFill/>
            <a:ln w="10795">
              <a:solidFill>
                <a:srgbClr val="0000FF"/>
              </a:solidFill>
              <a:round/>
              <a:headEnd/>
              <a:tailEnd/>
            </a:ln>
          </p:spPr>
          <p:txBody>
            <a:bodyPr/>
            <a:lstStyle/>
            <a:p>
              <a:endParaRPr lang="en-US"/>
            </a:p>
          </p:txBody>
        </p:sp>
        <p:sp>
          <p:nvSpPr>
            <p:cNvPr id="3146" name="Line 74"/>
            <p:cNvSpPr>
              <a:spLocks noChangeShapeType="1"/>
            </p:cNvSpPr>
            <p:nvPr/>
          </p:nvSpPr>
          <p:spPr bwMode="auto">
            <a:xfrm flipV="1">
              <a:off x="1670" y="2000"/>
              <a:ext cx="7" cy="55"/>
            </a:xfrm>
            <a:prstGeom prst="line">
              <a:avLst/>
            </a:prstGeom>
            <a:noFill/>
            <a:ln w="10795">
              <a:solidFill>
                <a:srgbClr val="0000FF"/>
              </a:solidFill>
              <a:round/>
              <a:headEnd/>
              <a:tailEnd/>
            </a:ln>
          </p:spPr>
          <p:txBody>
            <a:bodyPr/>
            <a:lstStyle/>
            <a:p>
              <a:endParaRPr lang="en-US"/>
            </a:p>
          </p:txBody>
        </p:sp>
        <p:sp>
          <p:nvSpPr>
            <p:cNvPr id="3147" name="Line 75"/>
            <p:cNvSpPr>
              <a:spLocks noChangeShapeType="1"/>
            </p:cNvSpPr>
            <p:nvPr/>
          </p:nvSpPr>
          <p:spPr bwMode="auto">
            <a:xfrm flipV="1">
              <a:off x="1677" y="1960"/>
              <a:ext cx="0" cy="40"/>
            </a:xfrm>
            <a:prstGeom prst="line">
              <a:avLst/>
            </a:prstGeom>
            <a:noFill/>
            <a:ln w="10795">
              <a:solidFill>
                <a:srgbClr val="0000FF"/>
              </a:solidFill>
              <a:round/>
              <a:headEnd/>
              <a:tailEnd/>
            </a:ln>
          </p:spPr>
          <p:txBody>
            <a:bodyPr/>
            <a:lstStyle/>
            <a:p>
              <a:endParaRPr lang="en-US"/>
            </a:p>
          </p:txBody>
        </p:sp>
        <p:sp>
          <p:nvSpPr>
            <p:cNvPr id="3148" name="Line 76"/>
            <p:cNvSpPr>
              <a:spLocks noChangeShapeType="1"/>
            </p:cNvSpPr>
            <p:nvPr/>
          </p:nvSpPr>
          <p:spPr bwMode="auto">
            <a:xfrm>
              <a:off x="1677" y="1960"/>
              <a:ext cx="7" cy="6"/>
            </a:xfrm>
            <a:prstGeom prst="line">
              <a:avLst/>
            </a:prstGeom>
            <a:noFill/>
            <a:ln w="10795">
              <a:solidFill>
                <a:srgbClr val="0000FF"/>
              </a:solidFill>
              <a:round/>
              <a:headEnd/>
              <a:tailEnd/>
            </a:ln>
          </p:spPr>
          <p:txBody>
            <a:bodyPr/>
            <a:lstStyle/>
            <a:p>
              <a:endParaRPr lang="en-US"/>
            </a:p>
          </p:txBody>
        </p:sp>
        <p:sp>
          <p:nvSpPr>
            <p:cNvPr id="3149" name="Line 77"/>
            <p:cNvSpPr>
              <a:spLocks noChangeShapeType="1"/>
            </p:cNvSpPr>
            <p:nvPr/>
          </p:nvSpPr>
          <p:spPr bwMode="auto">
            <a:xfrm>
              <a:off x="1684" y="1966"/>
              <a:ext cx="0" cy="48"/>
            </a:xfrm>
            <a:prstGeom prst="line">
              <a:avLst/>
            </a:prstGeom>
            <a:noFill/>
            <a:ln w="10795">
              <a:solidFill>
                <a:srgbClr val="0000FF"/>
              </a:solidFill>
              <a:round/>
              <a:headEnd/>
              <a:tailEnd/>
            </a:ln>
          </p:spPr>
          <p:txBody>
            <a:bodyPr/>
            <a:lstStyle/>
            <a:p>
              <a:endParaRPr lang="en-US"/>
            </a:p>
          </p:txBody>
        </p:sp>
        <p:sp>
          <p:nvSpPr>
            <p:cNvPr id="3150" name="Line 78"/>
            <p:cNvSpPr>
              <a:spLocks noChangeShapeType="1"/>
            </p:cNvSpPr>
            <p:nvPr/>
          </p:nvSpPr>
          <p:spPr bwMode="auto">
            <a:xfrm>
              <a:off x="1684" y="2014"/>
              <a:ext cx="6" cy="54"/>
            </a:xfrm>
            <a:prstGeom prst="line">
              <a:avLst/>
            </a:prstGeom>
            <a:noFill/>
            <a:ln w="10795">
              <a:solidFill>
                <a:srgbClr val="0000FF"/>
              </a:solidFill>
              <a:round/>
              <a:headEnd/>
              <a:tailEnd/>
            </a:ln>
          </p:spPr>
          <p:txBody>
            <a:bodyPr/>
            <a:lstStyle/>
            <a:p>
              <a:endParaRPr lang="en-US"/>
            </a:p>
          </p:txBody>
        </p:sp>
        <p:sp>
          <p:nvSpPr>
            <p:cNvPr id="3151" name="Line 79"/>
            <p:cNvSpPr>
              <a:spLocks noChangeShapeType="1"/>
            </p:cNvSpPr>
            <p:nvPr/>
          </p:nvSpPr>
          <p:spPr bwMode="auto">
            <a:xfrm>
              <a:off x="1690" y="2068"/>
              <a:ext cx="1" cy="82"/>
            </a:xfrm>
            <a:prstGeom prst="line">
              <a:avLst/>
            </a:prstGeom>
            <a:noFill/>
            <a:ln w="10795">
              <a:solidFill>
                <a:srgbClr val="0000FF"/>
              </a:solidFill>
              <a:round/>
              <a:headEnd/>
              <a:tailEnd/>
            </a:ln>
          </p:spPr>
          <p:txBody>
            <a:bodyPr/>
            <a:lstStyle/>
            <a:p>
              <a:endParaRPr lang="en-US"/>
            </a:p>
          </p:txBody>
        </p:sp>
        <p:sp>
          <p:nvSpPr>
            <p:cNvPr id="3152" name="Line 80"/>
            <p:cNvSpPr>
              <a:spLocks noChangeShapeType="1"/>
            </p:cNvSpPr>
            <p:nvPr/>
          </p:nvSpPr>
          <p:spPr bwMode="auto">
            <a:xfrm>
              <a:off x="1690" y="2150"/>
              <a:ext cx="7" cy="14"/>
            </a:xfrm>
            <a:prstGeom prst="line">
              <a:avLst/>
            </a:prstGeom>
            <a:noFill/>
            <a:ln w="10795">
              <a:solidFill>
                <a:srgbClr val="0000FF"/>
              </a:solidFill>
              <a:round/>
              <a:headEnd/>
              <a:tailEnd/>
            </a:ln>
          </p:spPr>
          <p:txBody>
            <a:bodyPr/>
            <a:lstStyle/>
            <a:p>
              <a:endParaRPr lang="en-US"/>
            </a:p>
          </p:txBody>
        </p:sp>
        <p:sp>
          <p:nvSpPr>
            <p:cNvPr id="3153" name="Line 81"/>
            <p:cNvSpPr>
              <a:spLocks noChangeShapeType="1"/>
            </p:cNvSpPr>
            <p:nvPr/>
          </p:nvSpPr>
          <p:spPr bwMode="auto">
            <a:xfrm>
              <a:off x="1697" y="2164"/>
              <a:ext cx="1" cy="6"/>
            </a:xfrm>
            <a:prstGeom prst="line">
              <a:avLst/>
            </a:prstGeom>
            <a:noFill/>
            <a:ln w="10795">
              <a:solidFill>
                <a:srgbClr val="0000FF"/>
              </a:solidFill>
              <a:round/>
              <a:headEnd/>
              <a:tailEnd/>
            </a:ln>
          </p:spPr>
          <p:txBody>
            <a:bodyPr/>
            <a:lstStyle/>
            <a:p>
              <a:endParaRPr lang="en-US"/>
            </a:p>
          </p:txBody>
        </p:sp>
        <p:sp>
          <p:nvSpPr>
            <p:cNvPr id="3154" name="Line 82"/>
            <p:cNvSpPr>
              <a:spLocks noChangeShapeType="1"/>
            </p:cNvSpPr>
            <p:nvPr/>
          </p:nvSpPr>
          <p:spPr bwMode="auto">
            <a:xfrm flipV="1">
              <a:off x="1697" y="2157"/>
              <a:ext cx="7" cy="13"/>
            </a:xfrm>
            <a:prstGeom prst="line">
              <a:avLst/>
            </a:prstGeom>
            <a:noFill/>
            <a:ln w="10795">
              <a:solidFill>
                <a:srgbClr val="0000FF"/>
              </a:solidFill>
              <a:round/>
              <a:headEnd/>
              <a:tailEnd/>
            </a:ln>
          </p:spPr>
          <p:txBody>
            <a:bodyPr/>
            <a:lstStyle/>
            <a:p>
              <a:endParaRPr lang="en-US"/>
            </a:p>
          </p:txBody>
        </p:sp>
        <p:sp>
          <p:nvSpPr>
            <p:cNvPr id="3155" name="Line 83"/>
            <p:cNvSpPr>
              <a:spLocks noChangeShapeType="1"/>
            </p:cNvSpPr>
            <p:nvPr/>
          </p:nvSpPr>
          <p:spPr bwMode="auto">
            <a:xfrm>
              <a:off x="1704" y="2157"/>
              <a:ext cx="7" cy="7"/>
            </a:xfrm>
            <a:prstGeom prst="line">
              <a:avLst/>
            </a:prstGeom>
            <a:noFill/>
            <a:ln w="10795">
              <a:solidFill>
                <a:srgbClr val="0000FF"/>
              </a:solidFill>
              <a:round/>
              <a:headEnd/>
              <a:tailEnd/>
            </a:ln>
          </p:spPr>
          <p:txBody>
            <a:bodyPr/>
            <a:lstStyle/>
            <a:p>
              <a:endParaRPr lang="en-US"/>
            </a:p>
          </p:txBody>
        </p:sp>
        <p:sp>
          <p:nvSpPr>
            <p:cNvPr id="3156" name="Line 84"/>
            <p:cNvSpPr>
              <a:spLocks noChangeShapeType="1"/>
            </p:cNvSpPr>
            <p:nvPr/>
          </p:nvSpPr>
          <p:spPr bwMode="auto">
            <a:xfrm flipV="1">
              <a:off x="1711" y="2096"/>
              <a:ext cx="0" cy="68"/>
            </a:xfrm>
            <a:prstGeom prst="line">
              <a:avLst/>
            </a:prstGeom>
            <a:noFill/>
            <a:ln w="10795">
              <a:solidFill>
                <a:srgbClr val="0000FF"/>
              </a:solidFill>
              <a:round/>
              <a:headEnd/>
              <a:tailEnd/>
            </a:ln>
          </p:spPr>
          <p:txBody>
            <a:bodyPr/>
            <a:lstStyle/>
            <a:p>
              <a:endParaRPr lang="en-US"/>
            </a:p>
          </p:txBody>
        </p:sp>
        <p:sp>
          <p:nvSpPr>
            <p:cNvPr id="3157" name="Line 85"/>
            <p:cNvSpPr>
              <a:spLocks noChangeShapeType="1"/>
            </p:cNvSpPr>
            <p:nvPr/>
          </p:nvSpPr>
          <p:spPr bwMode="auto">
            <a:xfrm flipV="1">
              <a:off x="1711" y="2028"/>
              <a:ext cx="7" cy="68"/>
            </a:xfrm>
            <a:prstGeom prst="line">
              <a:avLst/>
            </a:prstGeom>
            <a:noFill/>
            <a:ln w="10795">
              <a:solidFill>
                <a:srgbClr val="0000FF"/>
              </a:solidFill>
              <a:round/>
              <a:headEnd/>
              <a:tailEnd/>
            </a:ln>
          </p:spPr>
          <p:txBody>
            <a:bodyPr/>
            <a:lstStyle/>
            <a:p>
              <a:endParaRPr lang="en-US"/>
            </a:p>
          </p:txBody>
        </p:sp>
        <p:sp>
          <p:nvSpPr>
            <p:cNvPr id="3158" name="Line 86"/>
            <p:cNvSpPr>
              <a:spLocks noChangeShapeType="1"/>
            </p:cNvSpPr>
            <p:nvPr/>
          </p:nvSpPr>
          <p:spPr bwMode="auto">
            <a:xfrm flipV="1">
              <a:off x="1718" y="1960"/>
              <a:ext cx="0" cy="68"/>
            </a:xfrm>
            <a:prstGeom prst="line">
              <a:avLst/>
            </a:prstGeom>
            <a:noFill/>
            <a:ln w="10795">
              <a:solidFill>
                <a:srgbClr val="0000FF"/>
              </a:solidFill>
              <a:round/>
              <a:headEnd/>
              <a:tailEnd/>
            </a:ln>
          </p:spPr>
          <p:txBody>
            <a:bodyPr/>
            <a:lstStyle/>
            <a:p>
              <a:endParaRPr lang="en-US"/>
            </a:p>
          </p:txBody>
        </p:sp>
        <p:sp>
          <p:nvSpPr>
            <p:cNvPr id="3159" name="Line 87"/>
            <p:cNvSpPr>
              <a:spLocks noChangeShapeType="1"/>
            </p:cNvSpPr>
            <p:nvPr/>
          </p:nvSpPr>
          <p:spPr bwMode="auto">
            <a:xfrm flipV="1">
              <a:off x="1718" y="1919"/>
              <a:ext cx="6" cy="41"/>
            </a:xfrm>
            <a:prstGeom prst="line">
              <a:avLst/>
            </a:prstGeom>
            <a:noFill/>
            <a:ln w="10795">
              <a:solidFill>
                <a:srgbClr val="0000FF"/>
              </a:solidFill>
              <a:round/>
              <a:headEnd/>
              <a:tailEnd/>
            </a:ln>
          </p:spPr>
          <p:txBody>
            <a:bodyPr/>
            <a:lstStyle/>
            <a:p>
              <a:endParaRPr lang="en-US"/>
            </a:p>
          </p:txBody>
        </p:sp>
        <p:sp>
          <p:nvSpPr>
            <p:cNvPr id="3160" name="Line 88"/>
            <p:cNvSpPr>
              <a:spLocks noChangeShapeType="1"/>
            </p:cNvSpPr>
            <p:nvPr/>
          </p:nvSpPr>
          <p:spPr bwMode="auto">
            <a:xfrm>
              <a:off x="1724" y="1919"/>
              <a:ext cx="7" cy="54"/>
            </a:xfrm>
            <a:prstGeom prst="line">
              <a:avLst/>
            </a:prstGeom>
            <a:noFill/>
            <a:ln w="10795">
              <a:solidFill>
                <a:srgbClr val="0000FF"/>
              </a:solidFill>
              <a:round/>
              <a:headEnd/>
              <a:tailEnd/>
            </a:ln>
          </p:spPr>
          <p:txBody>
            <a:bodyPr/>
            <a:lstStyle/>
            <a:p>
              <a:endParaRPr lang="en-US"/>
            </a:p>
          </p:txBody>
        </p:sp>
        <p:sp>
          <p:nvSpPr>
            <p:cNvPr id="3161" name="Line 89"/>
            <p:cNvSpPr>
              <a:spLocks noChangeShapeType="1"/>
            </p:cNvSpPr>
            <p:nvPr/>
          </p:nvSpPr>
          <p:spPr bwMode="auto">
            <a:xfrm>
              <a:off x="1731" y="1973"/>
              <a:ext cx="1" cy="68"/>
            </a:xfrm>
            <a:prstGeom prst="line">
              <a:avLst/>
            </a:prstGeom>
            <a:noFill/>
            <a:ln w="10795">
              <a:solidFill>
                <a:srgbClr val="0000FF"/>
              </a:solidFill>
              <a:round/>
              <a:headEnd/>
              <a:tailEnd/>
            </a:ln>
          </p:spPr>
          <p:txBody>
            <a:bodyPr/>
            <a:lstStyle/>
            <a:p>
              <a:endParaRPr lang="en-US"/>
            </a:p>
          </p:txBody>
        </p:sp>
        <p:sp>
          <p:nvSpPr>
            <p:cNvPr id="3162" name="Line 90"/>
            <p:cNvSpPr>
              <a:spLocks noChangeShapeType="1"/>
            </p:cNvSpPr>
            <p:nvPr/>
          </p:nvSpPr>
          <p:spPr bwMode="auto">
            <a:xfrm>
              <a:off x="1731" y="2041"/>
              <a:ext cx="7" cy="68"/>
            </a:xfrm>
            <a:prstGeom prst="line">
              <a:avLst/>
            </a:prstGeom>
            <a:noFill/>
            <a:ln w="10795">
              <a:solidFill>
                <a:srgbClr val="0000FF"/>
              </a:solidFill>
              <a:round/>
              <a:headEnd/>
              <a:tailEnd/>
            </a:ln>
          </p:spPr>
          <p:txBody>
            <a:bodyPr/>
            <a:lstStyle/>
            <a:p>
              <a:endParaRPr lang="en-US"/>
            </a:p>
          </p:txBody>
        </p:sp>
        <p:sp>
          <p:nvSpPr>
            <p:cNvPr id="3163" name="Line 91"/>
            <p:cNvSpPr>
              <a:spLocks noChangeShapeType="1"/>
            </p:cNvSpPr>
            <p:nvPr/>
          </p:nvSpPr>
          <p:spPr bwMode="auto">
            <a:xfrm>
              <a:off x="1738" y="2109"/>
              <a:ext cx="0" cy="61"/>
            </a:xfrm>
            <a:prstGeom prst="line">
              <a:avLst/>
            </a:prstGeom>
            <a:noFill/>
            <a:ln w="10795">
              <a:solidFill>
                <a:srgbClr val="0000FF"/>
              </a:solidFill>
              <a:round/>
              <a:headEnd/>
              <a:tailEnd/>
            </a:ln>
          </p:spPr>
          <p:txBody>
            <a:bodyPr/>
            <a:lstStyle/>
            <a:p>
              <a:endParaRPr lang="en-US"/>
            </a:p>
          </p:txBody>
        </p:sp>
        <p:sp>
          <p:nvSpPr>
            <p:cNvPr id="3164" name="Line 92"/>
            <p:cNvSpPr>
              <a:spLocks noChangeShapeType="1"/>
            </p:cNvSpPr>
            <p:nvPr/>
          </p:nvSpPr>
          <p:spPr bwMode="auto">
            <a:xfrm>
              <a:off x="1738" y="2170"/>
              <a:ext cx="7" cy="14"/>
            </a:xfrm>
            <a:prstGeom prst="line">
              <a:avLst/>
            </a:prstGeom>
            <a:noFill/>
            <a:ln w="10795">
              <a:solidFill>
                <a:srgbClr val="0000FF"/>
              </a:solidFill>
              <a:round/>
              <a:headEnd/>
              <a:tailEnd/>
            </a:ln>
          </p:spPr>
          <p:txBody>
            <a:bodyPr/>
            <a:lstStyle/>
            <a:p>
              <a:endParaRPr lang="en-US"/>
            </a:p>
          </p:txBody>
        </p:sp>
        <p:sp>
          <p:nvSpPr>
            <p:cNvPr id="3165" name="Line 93"/>
            <p:cNvSpPr>
              <a:spLocks noChangeShapeType="1"/>
            </p:cNvSpPr>
            <p:nvPr/>
          </p:nvSpPr>
          <p:spPr bwMode="auto">
            <a:xfrm>
              <a:off x="1745" y="2184"/>
              <a:ext cx="0" cy="7"/>
            </a:xfrm>
            <a:prstGeom prst="line">
              <a:avLst/>
            </a:prstGeom>
            <a:noFill/>
            <a:ln w="10795">
              <a:solidFill>
                <a:srgbClr val="0000FF"/>
              </a:solidFill>
              <a:round/>
              <a:headEnd/>
              <a:tailEnd/>
            </a:ln>
          </p:spPr>
          <p:txBody>
            <a:bodyPr/>
            <a:lstStyle/>
            <a:p>
              <a:endParaRPr lang="en-US"/>
            </a:p>
          </p:txBody>
        </p:sp>
        <p:sp>
          <p:nvSpPr>
            <p:cNvPr id="3166" name="Line 94"/>
            <p:cNvSpPr>
              <a:spLocks noChangeShapeType="1"/>
            </p:cNvSpPr>
            <p:nvPr/>
          </p:nvSpPr>
          <p:spPr bwMode="auto">
            <a:xfrm flipV="1">
              <a:off x="1745" y="2184"/>
              <a:ext cx="7" cy="7"/>
            </a:xfrm>
            <a:prstGeom prst="line">
              <a:avLst/>
            </a:prstGeom>
            <a:noFill/>
            <a:ln w="10795">
              <a:solidFill>
                <a:srgbClr val="0000FF"/>
              </a:solidFill>
              <a:round/>
              <a:headEnd/>
              <a:tailEnd/>
            </a:ln>
          </p:spPr>
          <p:txBody>
            <a:bodyPr/>
            <a:lstStyle/>
            <a:p>
              <a:endParaRPr lang="en-US"/>
            </a:p>
          </p:txBody>
        </p:sp>
        <p:sp>
          <p:nvSpPr>
            <p:cNvPr id="3167" name="Line 95"/>
            <p:cNvSpPr>
              <a:spLocks noChangeShapeType="1"/>
            </p:cNvSpPr>
            <p:nvPr/>
          </p:nvSpPr>
          <p:spPr bwMode="auto">
            <a:xfrm flipV="1">
              <a:off x="1752" y="2177"/>
              <a:ext cx="0" cy="7"/>
            </a:xfrm>
            <a:prstGeom prst="line">
              <a:avLst/>
            </a:prstGeom>
            <a:noFill/>
            <a:ln w="10795">
              <a:solidFill>
                <a:srgbClr val="0000FF"/>
              </a:solidFill>
              <a:round/>
              <a:headEnd/>
              <a:tailEnd/>
            </a:ln>
          </p:spPr>
          <p:txBody>
            <a:bodyPr/>
            <a:lstStyle/>
            <a:p>
              <a:endParaRPr lang="en-US"/>
            </a:p>
          </p:txBody>
        </p:sp>
        <p:sp>
          <p:nvSpPr>
            <p:cNvPr id="3168" name="Line 96"/>
            <p:cNvSpPr>
              <a:spLocks noChangeShapeType="1"/>
            </p:cNvSpPr>
            <p:nvPr/>
          </p:nvSpPr>
          <p:spPr bwMode="auto">
            <a:xfrm flipV="1">
              <a:off x="1752" y="2150"/>
              <a:ext cx="6" cy="27"/>
            </a:xfrm>
            <a:prstGeom prst="line">
              <a:avLst/>
            </a:prstGeom>
            <a:noFill/>
            <a:ln w="10795">
              <a:solidFill>
                <a:srgbClr val="0000FF"/>
              </a:solidFill>
              <a:round/>
              <a:headEnd/>
              <a:tailEnd/>
            </a:ln>
          </p:spPr>
          <p:txBody>
            <a:bodyPr/>
            <a:lstStyle/>
            <a:p>
              <a:endParaRPr lang="en-US"/>
            </a:p>
          </p:txBody>
        </p:sp>
        <p:sp>
          <p:nvSpPr>
            <p:cNvPr id="3169" name="Line 97"/>
            <p:cNvSpPr>
              <a:spLocks noChangeShapeType="1"/>
            </p:cNvSpPr>
            <p:nvPr/>
          </p:nvSpPr>
          <p:spPr bwMode="auto">
            <a:xfrm flipV="1">
              <a:off x="1758" y="2062"/>
              <a:ext cx="1" cy="88"/>
            </a:xfrm>
            <a:prstGeom prst="line">
              <a:avLst/>
            </a:prstGeom>
            <a:noFill/>
            <a:ln w="10795">
              <a:solidFill>
                <a:srgbClr val="0000FF"/>
              </a:solidFill>
              <a:round/>
              <a:headEnd/>
              <a:tailEnd/>
            </a:ln>
          </p:spPr>
          <p:txBody>
            <a:bodyPr/>
            <a:lstStyle/>
            <a:p>
              <a:endParaRPr lang="en-US"/>
            </a:p>
          </p:txBody>
        </p:sp>
        <p:sp>
          <p:nvSpPr>
            <p:cNvPr id="3170" name="Line 98"/>
            <p:cNvSpPr>
              <a:spLocks noChangeShapeType="1"/>
            </p:cNvSpPr>
            <p:nvPr/>
          </p:nvSpPr>
          <p:spPr bwMode="auto">
            <a:xfrm flipV="1">
              <a:off x="1758" y="1987"/>
              <a:ext cx="7" cy="75"/>
            </a:xfrm>
            <a:prstGeom prst="line">
              <a:avLst/>
            </a:prstGeom>
            <a:noFill/>
            <a:ln w="10795">
              <a:solidFill>
                <a:srgbClr val="0000FF"/>
              </a:solidFill>
              <a:round/>
              <a:headEnd/>
              <a:tailEnd/>
            </a:ln>
          </p:spPr>
          <p:txBody>
            <a:bodyPr/>
            <a:lstStyle/>
            <a:p>
              <a:endParaRPr lang="en-US"/>
            </a:p>
          </p:txBody>
        </p:sp>
        <p:sp>
          <p:nvSpPr>
            <p:cNvPr id="3171" name="Line 99"/>
            <p:cNvSpPr>
              <a:spLocks noChangeShapeType="1"/>
            </p:cNvSpPr>
            <p:nvPr/>
          </p:nvSpPr>
          <p:spPr bwMode="auto">
            <a:xfrm flipV="1">
              <a:off x="1765" y="1932"/>
              <a:ext cx="1" cy="55"/>
            </a:xfrm>
            <a:prstGeom prst="line">
              <a:avLst/>
            </a:prstGeom>
            <a:noFill/>
            <a:ln w="10795">
              <a:solidFill>
                <a:srgbClr val="0000FF"/>
              </a:solidFill>
              <a:round/>
              <a:headEnd/>
              <a:tailEnd/>
            </a:ln>
          </p:spPr>
          <p:txBody>
            <a:bodyPr/>
            <a:lstStyle/>
            <a:p>
              <a:endParaRPr lang="en-US"/>
            </a:p>
          </p:txBody>
        </p:sp>
        <p:sp>
          <p:nvSpPr>
            <p:cNvPr id="3172" name="Line 100"/>
            <p:cNvSpPr>
              <a:spLocks noChangeShapeType="1"/>
            </p:cNvSpPr>
            <p:nvPr/>
          </p:nvSpPr>
          <p:spPr bwMode="auto">
            <a:xfrm flipV="1">
              <a:off x="1765" y="1919"/>
              <a:ext cx="7" cy="13"/>
            </a:xfrm>
            <a:prstGeom prst="line">
              <a:avLst/>
            </a:prstGeom>
            <a:noFill/>
            <a:ln w="10795">
              <a:solidFill>
                <a:srgbClr val="0000FF"/>
              </a:solidFill>
              <a:round/>
              <a:headEnd/>
              <a:tailEnd/>
            </a:ln>
          </p:spPr>
          <p:txBody>
            <a:bodyPr/>
            <a:lstStyle/>
            <a:p>
              <a:endParaRPr lang="en-US"/>
            </a:p>
          </p:txBody>
        </p:sp>
        <p:sp>
          <p:nvSpPr>
            <p:cNvPr id="3173" name="Line 101"/>
            <p:cNvSpPr>
              <a:spLocks noChangeShapeType="1"/>
            </p:cNvSpPr>
            <p:nvPr/>
          </p:nvSpPr>
          <p:spPr bwMode="auto">
            <a:xfrm>
              <a:off x="1772" y="1919"/>
              <a:ext cx="0" cy="41"/>
            </a:xfrm>
            <a:prstGeom prst="line">
              <a:avLst/>
            </a:prstGeom>
            <a:noFill/>
            <a:ln w="10795">
              <a:solidFill>
                <a:srgbClr val="0000FF"/>
              </a:solidFill>
              <a:round/>
              <a:headEnd/>
              <a:tailEnd/>
            </a:ln>
          </p:spPr>
          <p:txBody>
            <a:bodyPr/>
            <a:lstStyle/>
            <a:p>
              <a:endParaRPr lang="en-US"/>
            </a:p>
          </p:txBody>
        </p:sp>
        <p:sp>
          <p:nvSpPr>
            <p:cNvPr id="3174" name="Line 102"/>
            <p:cNvSpPr>
              <a:spLocks noChangeShapeType="1"/>
            </p:cNvSpPr>
            <p:nvPr/>
          </p:nvSpPr>
          <p:spPr bwMode="auto">
            <a:xfrm>
              <a:off x="1772" y="1960"/>
              <a:ext cx="7" cy="68"/>
            </a:xfrm>
            <a:prstGeom prst="line">
              <a:avLst/>
            </a:prstGeom>
            <a:noFill/>
            <a:ln w="10795">
              <a:solidFill>
                <a:srgbClr val="0000FF"/>
              </a:solidFill>
              <a:round/>
              <a:headEnd/>
              <a:tailEnd/>
            </a:ln>
          </p:spPr>
          <p:txBody>
            <a:bodyPr/>
            <a:lstStyle/>
            <a:p>
              <a:endParaRPr lang="en-US"/>
            </a:p>
          </p:txBody>
        </p:sp>
        <p:sp>
          <p:nvSpPr>
            <p:cNvPr id="3175" name="Line 103"/>
            <p:cNvSpPr>
              <a:spLocks noChangeShapeType="1"/>
            </p:cNvSpPr>
            <p:nvPr/>
          </p:nvSpPr>
          <p:spPr bwMode="auto">
            <a:xfrm>
              <a:off x="1779" y="2028"/>
              <a:ext cx="0" cy="108"/>
            </a:xfrm>
            <a:prstGeom prst="line">
              <a:avLst/>
            </a:prstGeom>
            <a:noFill/>
            <a:ln w="10795">
              <a:solidFill>
                <a:srgbClr val="0000FF"/>
              </a:solidFill>
              <a:round/>
              <a:headEnd/>
              <a:tailEnd/>
            </a:ln>
          </p:spPr>
          <p:txBody>
            <a:bodyPr/>
            <a:lstStyle/>
            <a:p>
              <a:endParaRPr lang="en-US"/>
            </a:p>
          </p:txBody>
        </p:sp>
        <p:sp>
          <p:nvSpPr>
            <p:cNvPr id="3176" name="Line 104"/>
            <p:cNvSpPr>
              <a:spLocks noChangeShapeType="1"/>
            </p:cNvSpPr>
            <p:nvPr/>
          </p:nvSpPr>
          <p:spPr bwMode="auto">
            <a:xfrm>
              <a:off x="1779" y="2136"/>
              <a:ext cx="7" cy="28"/>
            </a:xfrm>
            <a:prstGeom prst="line">
              <a:avLst/>
            </a:prstGeom>
            <a:noFill/>
            <a:ln w="10795">
              <a:solidFill>
                <a:srgbClr val="0000FF"/>
              </a:solidFill>
              <a:round/>
              <a:headEnd/>
              <a:tailEnd/>
            </a:ln>
          </p:spPr>
          <p:txBody>
            <a:bodyPr/>
            <a:lstStyle/>
            <a:p>
              <a:endParaRPr lang="en-US"/>
            </a:p>
          </p:txBody>
        </p:sp>
        <p:sp>
          <p:nvSpPr>
            <p:cNvPr id="3177" name="Line 105"/>
            <p:cNvSpPr>
              <a:spLocks noChangeShapeType="1"/>
            </p:cNvSpPr>
            <p:nvPr/>
          </p:nvSpPr>
          <p:spPr bwMode="auto">
            <a:xfrm>
              <a:off x="1786" y="2164"/>
              <a:ext cx="0" cy="6"/>
            </a:xfrm>
            <a:prstGeom prst="line">
              <a:avLst/>
            </a:prstGeom>
            <a:noFill/>
            <a:ln w="10795">
              <a:solidFill>
                <a:srgbClr val="0000FF"/>
              </a:solidFill>
              <a:round/>
              <a:headEnd/>
              <a:tailEnd/>
            </a:ln>
          </p:spPr>
          <p:txBody>
            <a:bodyPr/>
            <a:lstStyle/>
            <a:p>
              <a:endParaRPr lang="en-US"/>
            </a:p>
          </p:txBody>
        </p:sp>
        <p:sp>
          <p:nvSpPr>
            <p:cNvPr id="3178" name="Line 106"/>
            <p:cNvSpPr>
              <a:spLocks noChangeShapeType="1"/>
            </p:cNvSpPr>
            <p:nvPr/>
          </p:nvSpPr>
          <p:spPr bwMode="auto">
            <a:xfrm>
              <a:off x="1786" y="2170"/>
              <a:ext cx="6" cy="1"/>
            </a:xfrm>
            <a:prstGeom prst="line">
              <a:avLst/>
            </a:prstGeom>
            <a:noFill/>
            <a:ln w="10795">
              <a:solidFill>
                <a:srgbClr val="0000FF"/>
              </a:solidFill>
              <a:round/>
              <a:headEnd/>
              <a:tailEnd/>
            </a:ln>
          </p:spPr>
          <p:txBody>
            <a:bodyPr/>
            <a:lstStyle/>
            <a:p>
              <a:endParaRPr lang="en-US"/>
            </a:p>
          </p:txBody>
        </p:sp>
        <p:sp>
          <p:nvSpPr>
            <p:cNvPr id="3179" name="Line 107"/>
            <p:cNvSpPr>
              <a:spLocks noChangeShapeType="1"/>
            </p:cNvSpPr>
            <p:nvPr/>
          </p:nvSpPr>
          <p:spPr bwMode="auto">
            <a:xfrm flipV="1">
              <a:off x="1792" y="2157"/>
              <a:ext cx="1" cy="13"/>
            </a:xfrm>
            <a:prstGeom prst="line">
              <a:avLst/>
            </a:prstGeom>
            <a:noFill/>
            <a:ln w="10795">
              <a:solidFill>
                <a:srgbClr val="0000FF"/>
              </a:solidFill>
              <a:round/>
              <a:headEnd/>
              <a:tailEnd/>
            </a:ln>
          </p:spPr>
          <p:txBody>
            <a:bodyPr/>
            <a:lstStyle/>
            <a:p>
              <a:endParaRPr lang="en-US"/>
            </a:p>
          </p:txBody>
        </p:sp>
        <p:sp>
          <p:nvSpPr>
            <p:cNvPr id="3180" name="Line 108"/>
            <p:cNvSpPr>
              <a:spLocks noChangeShapeType="1"/>
            </p:cNvSpPr>
            <p:nvPr/>
          </p:nvSpPr>
          <p:spPr bwMode="auto">
            <a:xfrm flipV="1">
              <a:off x="1792" y="2136"/>
              <a:ext cx="7" cy="21"/>
            </a:xfrm>
            <a:prstGeom prst="line">
              <a:avLst/>
            </a:prstGeom>
            <a:noFill/>
            <a:ln w="10795">
              <a:solidFill>
                <a:srgbClr val="0000FF"/>
              </a:solidFill>
              <a:round/>
              <a:headEnd/>
              <a:tailEnd/>
            </a:ln>
          </p:spPr>
          <p:txBody>
            <a:bodyPr/>
            <a:lstStyle/>
            <a:p>
              <a:endParaRPr lang="en-US"/>
            </a:p>
          </p:txBody>
        </p:sp>
        <p:sp>
          <p:nvSpPr>
            <p:cNvPr id="3181" name="Line 109"/>
            <p:cNvSpPr>
              <a:spLocks noChangeShapeType="1"/>
            </p:cNvSpPr>
            <p:nvPr/>
          </p:nvSpPr>
          <p:spPr bwMode="auto">
            <a:xfrm flipV="1">
              <a:off x="1799" y="2007"/>
              <a:ext cx="1" cy="129"/>
            </a:xfrm>
            <a:prstGeom prst="line">
              <a:avLst/>
            </a:prstGeom>
            <a:noFill/>
            <a:ln w="10795">
              <a:solidFill>
                <a:srgbClr val="0000FF"/>
              </a:solidFill>
              <a:round/>
              <a:headEnd/>
              <a:tailEnd/>
            </a:ln>
          </p:spPr>
          <p:txBody>
            <a:bodyPr/>
            <a:lstStyle/>
            <a:p>
              <a:endParaRPr lang="en-US"/>
            </a:p>
          </p:txBody>
        </p:sp>
        <p:sp>
          <p:nvSpPr>
            <p:cNvPr id="3182" name="Line 110"/>
            <p:cNvSpPr>
              <a:spLocks noChangeShapeType="1"/>
            </p:cNvSpPr>
            <p:nvPr/>
          </p:nvSpPr>
          <p:spPr bwMode="auto">
            <a:xfrm flipV="1">
              <a:off x="1799" y="1844"/>
              <a:ext cx="7" cy="163"/>
            </a:xfrm>
            <a:prstGeom prst="line">
              <a:avLst/>
            </a:prstGeom>
            <a:noFill/>
            <a:ln w="10795">
              <a:solidFill>
                <a:srgbClr val="0000FF"/>
              </a:solidFill>
              <a:round/>
              <a:headEnd/>
              <a:tailEnd/>
            </a:ln>
          </p:spPr>
          <p:txBody>
            <a:bodyPr/>
            <a:lstStyle/>
            <a:p>
              <a:endParaRPr lang="en-US"/>
            </a:p>
          </p:txBody>
        </p:sp>
        <p:sp>
          <p:nvSpPr>
            <p:cNvPr id="3183" name="Line 111"/>
            <p:cNvSpPr>
              <a:spLocks noChangeShapeType="1"/>
            </p:cNvSpPr>
            <p:nvPr/>
          </p:nvSpPr>
          <p:spPr bwMode="auto">
            <a:xfrm flipV="1">
              <a:off x="1806" y="1586"/>
              <a:ext cx="0" cy="258"/>
            </a:xfrm>
            <a:prstGeom prst="line">
              <a:avLst/>
            </a:prstGeom>
            <a:noFill/>
            <a:ln w="10795">
              <a:solidFill>
                <a:srgbClr val="0000FF"/>
              </a:solidFill>
              <a:round/>
              <a:headEnd/>
              <a:tailEnd/>
            </a:ln>
          </p:spPr>
          <p:txBody>
            <a:bodyPr/>
            <a:lstStyle/>
            <a:p>
              <a:endParaRPr lang="en-US"/>
            </a:p>
          </p:txBody>
        </p:sp>
        <p:sp>
          <p:nvSpPr>
            <p:cNvPr id="3184" name="Line 112"/>
            <p:cNvSpPr>
              <a:spLocks noChangeShapeType="1"/>
            </p:cNvSpPr>
            <p:nvPr/>
          </p:nvSpPr>
          <p:spPr bwMode="auto">
            <a:xfrm flipV="1">
              <a:off x="1806" y="1354"/>
              <a:ext cx="7" cy="232"/>
            </a:xfrm>
            <a:prstGeom prst="line">
              <a:avLst/>
            </a:prstGeom>
            <a:noFill/>
            <a:ln w="10795">
              <a:solidFill>
                <a:srgbClr val="0000FF"/>
              </a:solidFill>
              <a:round/>
              <a:headEnd/>
              <a:tailEnd/>
            </a:ln>
          </p:spPr>
          <p:txBody>
            <a:bodyPr/>
            <a:lstStyle/>
            <a:p>
              <a:endParaRPr lang="en-US"/>
            </a:p>
          </p:txBody>
        </p:sp>
        <p:sp>
          <p:nvSpPr>
            <p:cNvPr id="3185" name="Line 113"/>
            <p:cNvSpPr>
              <a:spLocks noChangeShapeType="1"/>
            </p:cNvSpPr>
            <p:nvPr/>
          </p:nvSpPr>
          <p:spPr bwMode="auto">
            <a:xfrm flipV="1">
              <a:off x="1813" y="1252"/>
              <a:ext cx="0" cy="102"/>
            </a:xfrm>
            <a:prstGeom prst="line">
              <a:avLst/>
            </a:prstGeom>
            <a:noFill/>
            <a:ln w="10795">
              <a:solidFill>
                <a:srgbClr val="0000FF"/>
              </a:solidFill>
              <a:round/>
              <a:headEnd/>
              <a:tailEnd/>
            </a:ln>
          </p:spPr>
          <p:txBody>
            <a:bodyPr/>
            <a:lstStyle/>
            <a:p>
              <a:endParaRPr lang="en-US"/>
            </a:p>
          </p:txBody>
        </p:sp>
        <p:sp>
          <p:nvSpPr>
            <p:cNvPr id="3186" name="Line 114"/>
            <p:cNvSpPr>
              <a:spLocks noChangeShapeType="1"/>
            </p:cNvSpPr>
            <p:nvPr/>
          </p:nvSpPr>
          <p:spPr bwMode="auto">
            <a:xfrm>
              <a:off x="1813" y="1252"/>
              <a:ext cx="7" cy="89"/>
            </a:xfrm>
            <a:prstGeom prst="line">
              <a:avLst/>
            </a:prstGeom>
            <a:noFill/>
            <a:ln w="10795">
              <a:solidFill>
                <a:srgbClr val="0000FF"/>
              </a:solidFill>
              <a:round/>
              <a:headEnd/>
              <a:tailEnd/>
            </a:ln>
          </p:spPr>
          <p:txBody>
            <a:bodyPr/>
            <a:lstStyle/>
            <a:p>
              <a:endParaRPr lang="en-US"/>
            </a:p>
          </p:txBody>
        </p:sp>
        <p:sp>
          <p:nvSpPr>
            <p:cNvPr id="3187" name="Line 115"/>
            <p:cNvSpPr>
              <a:spLocks noChangeShapeType="1"/>
            </p:cNvSpPr>
            <p:nvPr/>
          </p:nvSpPr>
          <p:spPr bwMode="auto">
            <a:xfrm>
              <a:off x="1820" y="1341"/>
              <a:ext cx="0" cy="197"/>
            </a:xfrm>
            <a:prstGeom prst="line">
              <a:avLst/>
            </a:prstGeom>
            <a:noFill/>
            <a:ln w="10795">
              <a:solidFill>
                <a:srgbClr val="0000FF"/>
              </a:solidFill>
              <a:round/>
              <a:headEnd/>
              <a:tailEnd/>
            </a:ln>
          </p:spPr>
          <p:txBody>
            <a:bodyPr/>
            <a:lstStyle/>
            <a:p>
              <a:endParaRPr lang="en-US"/>
            </a:p>
          </p:txBody>
        </p:sp>
        <p:sp>
          <p:nvSpPr>
            <p:cNvPr id="3188" name="Line 116"/>
            <p:cNvSpPr>
              <a:spLocks noChangeShapeType="1"/>
            </p:cNvSpPr>
            <p:nvPr/>
          </p:nvSpPr>
          <p:spPr bwMode="auto">
            <a:xfrm>
              <a:off x="1820" y="1538"/>
              <a:ext cx="6" cy="252"/>
            </a:xfrm>
            <a:prstGeom prst="line">
              <a:avLst/>
            </a:prstGeom>
            <a:noFill/>
            <a:ln w="10795">
              <a:solidFill>
                <a:srgbClr val="0000FF"/>
              </a:solidFill>
              <a:round/>
              <a:headEnd/>
              <a:tailEnd/>
            </a:ln>
          </p:spPr>
          <p:txBody>
            <a:bodyPr/>
            <a:lstStyle/>
            <a:p>
              <a:endParaRPr lang="en-US"/>
            </a:p>
          </p:txBody>
        </p:sp>
        <p:sp>
          <p:nvSpPr>
            <p:cNvPr id="3189" name="Line 117"/>
            <p:cNvSpPr>
              <a:spLocks noChangeShapeType="1"/>
            </p:cNvSpPr>
            <p:nvPr/>
          </p:nvSpPr>
          <p:spPr bwMode="auto">
            <a:xfrm>
              <a:off x="1826" y="1790"/>
              <a:ext cx="1" cy="292"/>
            </a:xfrm>
            <a:prstGeom prst="line">
              <a:avLst/>
            </a:prstGeom>
            <a:noFill/>
            <a:ln w="10795">
              <a:solidFill>
                <a:srgbClr val="0000FF"/>
              </a:solidFill>
              <a:round/>
              <a:headEnd/>
              <a:tailEnd/>
            </a:ln>
          </p:spPr>
          <p:txBody>
            <a:bodyPr/>
            <a:lstStyle/>
            <a:p>
              <a:endParaRPr lang="en-US"/>
            </a:p>
          </p:txBody>
        </p:sp>
        <p:sp>
          <p:nvSpPr>
            <p:cNvPr id="3190" name="Line 118"/>
            <p:cNvSpPr>
              <a:spLocks noChangeShapeType="1"/>
            </p:cNvSpPr>
            <p:nvPr/>
          </p:nvSpPr>
          <p:spPr bwMode="auto">
            <a:xfrm>
              <a:off x="1826" y="2082"/>
              <a:ext cx="7" cy="61"/>
            </a:xfrm>
            <a:prstGeom prst="line">
              <a:avLst/>
            </a:prstGeom>
            <a:noFill/>
            <a:ln w="10795">
              <a:solidFill>
                <a:srgbClr val="0000FF"/>
              </a:solidFill>
              <a:round/>
              <a:headEnd/>
              <a:tailEnd/>
            </a:ln>
          </p:spPr>
          <p:txBody>
            <a:bodyPr/>
            <a:lstStyle/>
            <a:p>
              <a:endParaRPr lang="en-US"/>
            </a:p>
          </p:txBody>
        </p:sp>
        <p:sp>
          <p:nvSpPr>
            <p:cNvPr id="3191" name="Line 119"/>
            <p:cNvSpPr>
              <a:spLocks noChangeShapeType="1"/>
            </p:cNvSpPr>
            <p:nvPr/>
          </p:nvSpPr>
          <p:spPr bwMode="auto">
            <a:xfrm>
              <a:off x="1833" y="2143"/>
              <a:ext cx="1" cy="21"/>
            </a:xfrm>
            <a:prstGeom prst="line">
              <a:avLst/>
            </a:prstGeom>
            <a:noFill/>
            <a:ln w="10795">
              <a:solidFill>
                <a:srgbClr val="0000FF"/>
              </a:solidFill>
              <a:round/>
              <a:headEnd/>
              <a:tailEnd/>
            </a:ln>
          </p:spPr>
          <p:txBody>
            <a:bodyPr/>
            <a:lstStyle/>
            <a:p>
              <a:endParaRPr lang="en-US"/>
            </a:p>
          </p:txBody>
        </p:sp>
        <p:sp>
          <p:nvSpPr>
            <p:cNvPr id="3192" name="Line 120"/>
            <p:cNvSpPr>
              <a:spLocks noChangeShapeType="1"/>
            </p:cNvSpPr>
            <p:nvPr/>
          </p:nvSpPr>
          <p:spPr bwMode="auto">
            <a:xfrm>
              <a:off x="1833" y="2164"/>
              <a:ext cx="7" cy="13"/>
            </a:xfrm>
            <a:prstGeom prst="line">
              <a:avLst/>
            </a:prstGeom>
            <a:noFill/>
            <a:ln w="10795">
              <a:solidFill>
                <a:srgbClr val="0000FF"/>
              </a:solidFill>
              <a:round/>
              <a:headEnd/>
              <a:tailEnd/>
            </a:ln>
          </p:spPr>
          <p:txBody>
            <a:bodyPr/>
            <a:lstStyle/>
            <a:p>
              <a:endParaRPr lang="en-US"/>
            </a:p>
          </p:txBody>
        </p:sp>
        <p:sp>
          <p:nvSpPr>
            <p:cNvPr id="3193" name="Line 121"/>
            <p:cNvSpPr>
              <a:spLocks noChangeShapeType="1"/>
            </p:cNvSpPr>
            <p:nvPr/>
          </p:nvSpPr>
          <p:spPr bwMode="auto">
            <a:xfrm>
              <a:off x="1840" y="2177"/>
              <a:ext cx="0" cy="7"/>
            </a:xfrm>
            <a:prstGeom prst="line">
              <a:avLst/>
            </a:prstGeom>
            <a:noFill/>
            <a:ln w="10795">
              <a:solidFill>
                <a:srgbClr val="0000FF"/>
              </a:solidFill>
              <a:round/>
              <a:headEnd/>
              <a:tailEnd/>
            </a:ln>
          </p:spPr>
          <p:txBody>
            <a:bodyPr/>
            <a:lstStyle/>
            <a:p>
              <a:endParaRPr lang="en-US"/>
            </a:p>
          </p:txBody>
        </p:sp>
        <p:sp>
          <p:nvSpPr>
            <p:cNvPr id="3194" name="Line 122"/>
            <p:cNvSpPr>
              <a:spLocks noChangeShapeType="1"/>
            </p:cNvSpPr>
            <p:nvPr/>
          </p:nvSpPr>
          <p:spPr bwMode="auto">
            <a:xfrm flipV="1">
              <a:off x="1840" y="2170"/>
              <a:ext cx="7" cy="14"/>
            </a:xfrm>
            <a:prstGeom prst="line">
              <a:avLst/>
            </a:prstGeom>
            <a:noFill/>
            <a:ln w="10795">
              <a:solidFill>
                <a:srgbClr val="0000FF"/>
              </a:solidFill>
              <a:round/>
              <a:headEnd/>
              <a:tailEnd/>
            </a:ln>
          </p:spPr>
          <p:txBody>
            <a:bodyPr/>
            <a:lstStyle/>
            <a:p>
              <a:endParaRPr lang="en-US"/>
            </a:p>
          </p:txBody>
        </p:sp>
        <p:sp>
          <p:nvSpPr>
            <p:cNvPr id="3195" name="Line 123"/>
            <p:cNvSpPr>
              <a:spLocks noChangeShapeType="1"/>
            </p:cNvSpPr>
            <p:nvPr/>
          </p:nvSpPr>
          <p:spPr bwMode="auto">
            <a:xfrm flipV="1">
              <a:off x="1847" y="2136"/>
              <a:ext cx="0" cy="34"/>
            </a:xfrm>
            <a:prstGeom prst="line">
              <a:avLst/>
            </a:prstGeom>
            <a:noFill/>
            <a:ln w="10795">
              <a:solidFill>
                <a:srgbClr val="0000FF"/>
              </a:solidFill>
              <a:round/>
              <a:headEnd/>
              <a:tailEnd/>
            </a:ln>
          </p:spPr>
          <p:txBody>
            <a:bodyPr/>
            <a:lstStyle/>
            <a:p>
              <a:endParaRPr lang="en-US"/>
            </a:p>
          </p:txBody>
        </p:sp>
        <p:sp>
          <p:nvSpPr>
            <p:cNvPr id="3196" name="Line 124"/>
            <p:cNvSpPr>
              <a:spLocks noChangeShapeType="1"/>
            </p:cNvSpPr>
            <p:nvPr/>
          </p:nvSpPr>
          <p:spPr bwMode="auto">
            <a:xfrm flipV="1">
              <a:off x="1847" y="2082"/>
              <a:ext cx="7" cy="54"/>
            </a:xfrm>
            <a:prstGeom prst="line">
              <a:avLst/>
            </a:prstGeom>
            <a:noFill/>
            <a:ln w="10795">
              <a:solidFill>
                <a:srgbClr val="0000FF"/>
              </a:solidFill>
              <a:round/>
              <a:headEnd/>
              <a:tailEnd/>
            </a:ln>
          </p:spPr>
          <p:txBody>
            <a:bodyPr/>
            <a:lstStyle/>
            <a:p>
              <a:endParaRPr lang="en-US"/>
            </a:p>
          </p:txBody>
        </p:sp>
        <p:sp>
          <p:nvSpPr>
            <p:cNvPr id="3197" name="Line 125"/>
            <p:cNvSpPr>
              <a:spLocks noChangeShapeType="1"/>
            </p:cNvSpPr>
            <p:nvPr/>
          </p:nvSpPr>
          <p:spPr bwMode="auto">
            <a:xfrm flipV="1">
              <a:off x="1854" y="2021"/>
              <a:ext cx="0" cy="61"/>
            </a:xfrm>
            <a:prstGeom prst="line">
              <a:avLst/>
            </a:prstGeom>
            <a:noFill/>
            <a:ln w="10795">
              <a:solidFill>
                <a:srgbClr val="0000FF"/>
              </a:solidFill>
              <a:round/>
              <a:headEnd/>
              <a:tailEnd/>
            </a:ln>
          </p:spPr>
          <p:txBody>
            <a:bodyPr/>
            <a:lstStyle/>
            <a:p>
              <a:endParaRPr lang="en-US"/>
            </a:p>
          </p:txBody>
        </p:sp>
        <p:sp>
          <p:nvSpPr>
            <p:cNvPr id="3198" name="Line 126"/>
            <p:cNvSpPr>
              <a:spLocks noChangeShapeType="1"/>
            </p:cNvSpPr>
            <p:nvPr/>
          </p:nvSpPr>
          <p:spPr bwMode="auto">
            <a:xfrm flipV="1">
              <a:off x="1854" y="1994"/>
              <a:ext cx="6" cy="27"/>
            </a:xfrm>
            <a:prstGeom prst="line">
              <a:avLst/>
            </a:prstGeom>
            <a:noFill/>
            <a:ln w="10795">
              <a:solidFill>
                <a:srgbClr val="0000FF"/>
              </a:solidFill>
              <a:round/>
              <a:headEnd/>
              <a:tailEnd/>
            </a:ln>
          </p:spPr>
          <p:txBody>
            <a:bodyPr/>
            <a:lstStyle/>
            <a:p>
              <a:endParaRPr lang="en-US"/>
            </a:p>
          </p:txBody>
        </p:sp>
        <p:sp>
          <p:nvSpPr>
            <p:cNvPr id="3199" name="Line 127"/>
            <p:cNvSpPr>
              <a:spLocks noChangeShapeType="1"/>
            </p:cNvSpPr>
            <p:nvPr/>
          </p:nvSpPr>
          <p:spPr bwMode="auto">
            <a:xfrm flipV="1">
              <a:off x="1860" y="1987"/>
              <a:ext cx="1" cy="7"/>
            </a:xfrm>
            <a:prstGeom prst="line">
              <a:avLst/>
            </a:prstGeom>
            <a:noFill/>
            <a:ln w="10795">
              <a:solidFill>
                <a:srgbClr val="0000FF"/>
              </a:solidFill>
              <a:round/>
              <a:headEnd/>
              <a:tailEnd/>
            </a:ln>
          </p:spPr>
          <p:txBody>
            <a:bodyPr/>
            <a:lstStyle/>
            <a:p>
              <a:endParaRPr lang="en-US"/>
            </a:p>
          </p:txBody>
        </p:sp>
        <p:sp>
          <p:nvSpPr>
            <p:cNvPr id="3200" name="Line 128"/>
            <p:cNvSpPr>
              <a:spLocks noChangeShapeType="1"/>
            </p:cNvSpPr>
            <p:nvPr/>
          </p:nvSpPr>
          <p:spPr bwMode="auto">
            <a:xfrm>
              <a:off x="1860" y="1987"/>
              <a:ext cx="7" cy="54"/>
            </a:xfrm>
            <a:prstGeom prst="line">
              <a:avLst/>
            </a:prstGeom>
            <a:noFill/>
            <a:ln w="10795">
              <a:solidFill>
                <a:srgbClr val="0000FF"/>
              </a:solidFill>
              <a:round/>
              <a:headEnd/>
              <a:tailEnd/>
            </a:ln>
          </p:spPr>
          <p:txBody>
            <a:bodyPr/>
            <a:lstStyle/>
            <a:p>
              <a:endParaRPr lang="en-US"/>
            </a:p>
          </p:txBody>
        </p:sp>
        <p:sp>
          <p:nvSpPr>
            <p:cNvPr id="3201" name="Line 129"/>
            <p:cNvSpPr>
              <a:spLocks noChangeShapeType="1"/>
            </p:cNvSpPr>
            <p:nvPr/>
          </p:nvSpPr>
          <p:spPr bwMode="auto">
            <a:xfrm>
              <a:off x="1867" y="2041"/>
              <a:ext cx="1" cy="116"/>
            </a:xfrm>
            <a:prstGeom prst="line">
              <a:avLst/>
            </a:prstGeom>
            <a:noFill/>
            <a:ln w="10795">
              <a:solidFill>
                <a:srgbClr val="0000FF"/>
              </a:solidFill>
              <a:round/>
              <a:headEnd/>
              <a:tailEnd/>
            </a:ln>
          </p:spPr>
          <p:txBody>
            <a:bodyPr/>
            <a:lstStyle/>
            <a:p>
              <a:endParaRPr lang="en-US"/>
            </a:p>
          </p:txBody>
        </p:sp>
        <p:sp>
          <p:nvSpPr>
            <p:cNvPr id="3202" name="Line 130"/>
            <p:cNvSpPr>
              <a:spLocks noChangeShapeType="1"/>
            </p:cNvSpPr>
            <p:nvPr/>
          </p:nvSpPr>
          <p:spPr bwMode="auto">
            <a:xfrm>
              <a:off x="1867" y="2157"/>
              <a:ext cx="7" cy="20"/>
            </a:xfrm>
            <a:prstGeom prst="line">
              <a:avLst/>
            </a:prstGeom>
            <a:noFill/>
            <a:ln w="10795">
              <a:solidFill>
                <a:srgbClr val="0000FF"/>
              </a:solidFill>
              <a:round/>
              <a:headEnd/>
              <a:tailEnd/>
            </a:ln>
          </p:spPr>
          <p:txBody>
            <a:bodyPr/>
            <a:lstStyle/>
            <a:p>
              <a:endParaRPr lang="en-US"/>
            </a:p>
          </p:txBody>
        </p:sp>
        <p:sp>
          <p:nvSpPr>
            <p:cNvPr id="3203" name="Line 131"/>
            <p:cNvSpPr>
              <a:spLocks noChangeShapeType="1"/>
            </p:cNvSpPr>
            <p:nvPr/>
          </p:nvSpPr>
          <p:spPr bwMode="auto">
            <a:xfrm>
              <a:off x="1874" y="2177"/>
              <a:ext cx="0" cy="21"/>
            </a:xfrm>
            <a:prstGeom prst="line">
              <a:avLst/>
            </a:prstGeom>
            <a:noFill/>
            <a:ln w="10795">
              <a:solidFill>
                <a:srgbClr val="0000FF"/>
              </a:solidFill>
              <a:round/>
              <a:headEnd/>
              <a:tailEnd/>
            </a:ln>
          </p:spPr>
          <p:txBody>
            <a:bodyPr/>
            <a:lstStyle/>
            <a:p>
              <a:endParaRPr lang="en-US"/>
            </a:p>
          </p:txBody>
        </p:sp>
        <p:sp>
          <p:nvSpPr>
            <p:cNvPr id="3204" name="Line 132"/>
            <p:cNvSpPr>
              <a:spLocks noChangeShapeType="1"/>
            </p:cNvSpPr>
            <p:nvPr/>
          </p:nvSpPr>
          <p:spPr bwMode="auto">
            <a:xfrm>
              <a:off x="1874" y="2198"/>
              <a:ext cx="7" cy="13"/>
            </a:xfrm>
            <a:prstGeom prst="line">
              <a:avLst/>
            </a:prstGeom>
            <a:noFill/>
            <a:ln w="10795">
              <a:solidFill>
                <a:srgbClr val="0000FF"/>
              </a:solidFill>
              <a:round/>
              <a:headEnd/>
              <a:tailEnd/>
            </a:ln>
          </p:spPr>
          <p:txBody>
            <a:bodyPr/>
            <a:lstStyle/>
            <a:p>
              <a:endParaRPr lang="en-US"/>
            </a:p>
          </p:txBody>
        </p:sp>
        <p:sp>
          <p:nvSpPr>
            <p:cNvPr id="3205" name="Line 133"/>
            <p:cNvSpPr>
              <a:spLocks noChangeShapeType="1"/>
            </p:cNvSpPr>
            <p:nvPr/>
          </p:nvSpPr>
          <p:spPr bwMode="auto">
            <a:xfrm flipV="1">
              <a:off x="1881" y="2204"/>
              <a:ext cx="0" cy="7"/>
            </a:xfrm>
            <a:prstGeom prst="line">
              <a:avLst/>
            </a:prstGeom>
            <a:noFill/>
            <a:ln w="10795">
              <a:solidFill>
                <a:srgbClr val="0000FF"/>
              </a:solidFill>
              <a:round/>
              <a:headEnd/>
              <a:tailEnd/>
            </a:ln>
          </p:spPr>
          <p:txBody>
            <a:bodyPr/>
            <a:lstStyle/>
            <a:p>
              <a:endParaRPr lang="en-US"/>
            </a:p>
          </p:txBody>
        </p:sp>
        <p:sp>
          <p:nvSpPr>
            <p:cNvPr id="3206" name="Line 134"/>
            <p:cNvSpPr>
              <a:spLocks noChangeShapeType="1"/>
            </p:cNvSpPr>
            <p:nvPr/>
          </p:nvSpPr>
          <p:spPr bwMode="auto">
            <a:xfrm>
              <a:off x="1881" y="2204"/>
              <a:ext cx="7" cy="1"/>
            </a:xfrm>
            <a:prstGeom prst="line">
              <a:avLst/>
            </a:prstGeom>
            <a:noFill/>
            <a:ln w="10795">
              <a:solidFill>
                <a:srgbClr val="0000FF"/>
              </a:solidFill>
              <a:round/>
              <a:headEnd/>
              <a:tailEnd/>
            </a:ln>
          </p:spPr>
          <p:txBody>
            <a:bodyPr/>
            <a:lstStyle/>
            <a:p>
              <a:endParaRPr lang="en-US"/>
            </a:p>
          </p:txBody>
        </p:sp>
        <p:sp>
          <p:nvSpPr>
            <p:cNvPr id="3207" name="Line 135"/>
            <p:cNvSpPr>
              <a:spLocks noChangeShapeType="1"/>
            </p:cNvSpPr>
            <p:nvPr/>
          </p:nvSpPr>
          <p:spPr bwMode="auto">
            <a:xfrm flipV="1">
              <a:off x="1888" y="2184"/>
              <a:ext cx="6" cy="20"/>
            </a:xfrm>
            <a:prstGeom prst="line">
              <a:avLst/>
            </a:prstGeom>
            <a:noFill/>
            <a:ln w="10795">
              <a:solidFill>
                <a:srgbClr val="0000FF"/>
              </a:solidFill>
              <a:round/>
              <a:headEnd/>
              <a:tailEnd/>
            </a:ln>
          </p:spPr>
          <p:txBody>
            <a:bodyPr/>
            <a:lstStyle/>
            <a:p>
              <a:endParaRPr lang="en-US"/>
            </a:p>
          </p:txBody>
        </p:sp>
        <p:sp>
          <p:nvSpPr>
            <p:cNvPr id="3208" name="Line 136"/>
            <p:cNvSpPr>
              <a:spLocks noChangeShapeType="1"/>
            </p:cNvSpPr>
            <p:nvPr/>
          </p:nvSpPr>
          <p:spPr bwMode="auto">
            <a:xfrm flipV="1">
              <a:off x="1894" y="2082"/>
              <a:ext cx="1" cy="102"/>
            </a:xfrm>
            <a:prstGeom prst="line">
              <a:avLst/>
            </a:prstGeom>
            <a:noFill/>
            <a:ln w="10795">
              <a:solidFill>
                <a:srgbClr val="0000FF"/>
              </a:solidFill>
              <a:round/>
              <a:headEnd/>
              <a:tailEnd/>
            </a:ln>
          </p:spPr>
          <p:txBody>
            <a:bodyPr/>
            <a:lstStyle/>
            <a:p>
              <a:endParaRPr lang="en-US"/>
            </a:p>
          </p:txBody>
        </p:sp>
        <p:sp>
          <p:nvSpPr>
            <p:cNvPr id="3209" name="Line 137"/>
            <p:cNvSpPr>
              <a:spLocks noChangeShapeType="1"/>
            </p:cNvSpPr>
            <p:nvPr/>
          </p:nvSpPr>
          <p:spPr bwMode="auto">
            <a:xfrm flipV="1">
              <a:off x="1894" y="2000"/>
              <a:ext cx="7" cy="82"/>
            </a:xfrm>
            <a:prstGeom prst="line">
              <a:avLst/>
            </a:prstGeom>
            <a:noFill/>
            <a:ln w="10795">
              <a:solidFill>
                <a:srgbClr val="0000FF"/>
              </a:solidFill>
              <a:round/>
              <a:headEnd/>
              <a:tailEnd/>
            </a:ln>
          </p:spPr>
          <p:txBody>
            <a:bodyPr/>
            <a:lstStyle/>
            <a:p>
              <a:endParaRPr lang="en-US"/>
            </a:p>
          </p:txBody>
        </p:sp>
        <p:sp>
          <p:nvSpPr>
            <p:cNvPr id="3210" name="Line 138"/>
            <p:cNvSpPr>
              <a:spLocks noChangeShapeType="1"/>
            </p:cNvSpPr>
            <p:nvPr/>
          </p:nvSpPr>
          <p:spPr bwMode="auto">
            <a:xfrm flipV="1">
              <a:off x="1901" y="1946"/>
              <a:ext cx="1" cy="54"/>
            </a:xfrm>
            <a:prstGeom prst="line">
              <a:avLst/>
            </a:prstGeom>
            <a:noFill/>
            <a:ln w="10795">
              <a:solidFill>
                <a:srgbClr val="0000FF"/>
              </a:solidFill>
              <a:round/>
              <a:headEnd/>
              <a:tailEnd/>
            </a:ln>
          </p:spPr>
          <p:txBody>
            <a:bodyPr/>
            <a:lstStyle/>
            <a:p>
              <a:endParaRPr lang="en-US"/>
            </a:p>
          </p:txBody>
        </p:sp>
        <p:sp>
          <p:nvSpPr>
            <p:cNvPr id="3211" name="Line 139"/>
            <p:cNvSpPr>
              <a:spLocks noChangeShapeType="1"/>
            </p:cNvSpPr>
            <p:nvPr/>
          </p:nvSpPr>
          <p:spPr bwMode="auto">
            <a:xfrm flipV="1">
              <a:off x="1901" y="1932"/>
              <a:ext cx="7" cy="14"/>
            </a:xfrm>
            <a:prstGeom prst="line">
              <a:avLst/>
            </a:prstGeom>
            <a:noFill/>
            <a:ln w="10795">
              <a:solidFill>
                <a:srgbClr val="0000FF"/>
              </a:solidFill>
              <a:round/>
              <a:headEnd/>
              <a:tailEnd/>
            </a:ln>
          </p:spPr>
          <p:txBody>
            <a:bodyPr/>
            <a:lstStyle/>
            <a:p>
              <a:endParaRPr lang="en-US"/>
            </a:p>
          </p:txBody>
        </p:sp>
        <p:sp>
          <p:nvSpPr>
            <p:cNvPr id="3212" name="Line 140"/>
            <p:cNvSpPr>
              <a:spLocks noChangeShapeType="1"/>
            </p:cNvSpPr>
            <p:nvPr/>
          </p:nvSpPr>
          <p:spPr bwMode="auto">
            <a:xfrm>
              <a:off x="1908" y="1932"/>
              <a:ext cx="0" cy="28"/>
            </a:xfrm>
            <a:prstGeom prst="line">
              <a:avLst/>
            </a:prstGeom>
            <a:noFill/>
            <a:ln w="10795">
              <a:solidFill>
                <a:srgbClr val="0000FF"/>
              </a:solidFill>
              <a:round/>
              <a:headEnd/>
              <a:tailEnd/>
            </a:ln>
          </p:spPr>
          <p:txBody>
            <a:bodyPr/>
            <a:lstStyle/>
            <a:p>
              <a:endParaRPr lang="en-US"/>
            </a:p>
          </p:txBody>
        </p:sp>
        <p:sp>
          <p:nvSpPr>
            <p:cNvPr id="3213" name="Line 141"/>
            <p:cNvSpPr>
              <a:spLocks noChangeShapeType="1"/>
            </p:cNvSpPr>
            <p:nvPr/>
          </p:nvSpPr>
          <p:spPr bwMode="auto">
            <a:xfrm>
              <a:off x="1908" y="1960"/>
              <a:ext cx="7" cy="81"/>
            </a:xfrm>
            <a:prstGeom prst="line">
              <a:avLst/>
            </a:prstGeom>
            <a:noFill/>
            <a:ln w="10795">
              <a:solidFill>
                <a:srgbClr val="0000FF"/>
              </a:solidFill>
              <a:round/>
              <a:headEnd/>
              <a:tailEnd/>
            </a:ln>
          </p:spPr>
          <p:txBody>
            <a:bodyPr/>
            <a:lstStyle/>
            <a:p>
              <a:endParaRPr lang="en-US"/>
            </a:p>
          </p:txBody>
        </p:sp>
        <p:sp>
          <p:nvSpPr>
            <p:cNvPr id="3214" name="Line 142"/>
            <p:cNvSpPr>
              <a:spLocks noChangeShapeType="1"/>
            </p:cNvSpPr>
            <p:nvPr/>
          </p:nvSpPr>
          <p:spPr bwMode="auto">
            <a:xfrm>
              <a:off x="1915" y="2041"/>
              <a:ext cx="0" cy="129"/>
            </a:xfrm>
            <a:prstGeom prst="line">
              <a:avLst/>
            </a:prstGeom>
            <a:noFill/>
            <a:ln w="10795">
              <a:solidFill>
                <a:srgbClr val="0000FF"/>
              </a:solidFill>
              <a:round/>
              <a:headEnd/>
              <a:tailEnd/>
            </a:ln>
          </p:spPr>
          <p:txBody>
            <a:bodyPr/>
            <a:lstStyle/>
            <a:p>
              <a:endParaRPr lang="en-US"/>
            </a:p>
          </p:txBody>
        </p:sp>
        <p:sp>
          <p:nvSpPr>
            <p:cNvPr id="3215" name="Line 143"/>
            <p:cNvSpPr>
              <a:spLocks noChangeShapeType="1"/>
            </p:cNvSpPr>
            <p:nvPr/>
          </p:nvSpPr>
          <p:spPr bwMode="auto">
            <a:xfrm>
              <a:off x="1915" y="2170"/>
              <a:ext cx="7" cy="34"/>
            </a:xfrm>
            <a:prstGeom prst="line">
              <a:avLst/>
            </a:prstGeom>
            <a:noFill/>
            <a:ln w="10795">
              <a:solidFill>
                <a:srgbClr val="0000FF"/>
              </a:solidFill>
              <a:round/>
              <a:headEnd/>
              <a:tailEnd/>
            </a:ln>
          </p:spPr>
          <p:txBody>
            <a:bodyPr/>
            <a:lstStyle/>
            <a:p>
              <a:endParaRPr lang="en-US"/>
            </a:p>
          </p:txBody>
        </p:sp>
        <p:sp>
          <p:nvSpPr>
            <p:cNvPr id="3216" name="Line 144"/>
            <p:cNvSpPr>
              <a:spLocks noChangeShapeType="1"/>
            </p:cNvSpPr>
            <p:nvPr/>
          </p:nvSpPr>
          <p:spPr bwMode="auto">
            <a:xfrm>
              <a:off x="1922" y="2204"/>
              <a:ext cx="0" cy="7"/>
            </a:xfrm>
            <a:prstGeom prst="line">
              <a:avLst/>
            </a:prstGeom>
            <a:noFill/>
            <a:ln w="10795">
              <a:solidFill>
                <a:srgbClr val="0000FF"/>
              </a:solidFill>
              <a:round/>
              <a:headEnd/>
              <a:tailEnd/>
            </a:ln>
          </p:spPr>
          <p:txBody>
            <a:bodyPr/>
            <a:lstStyle/>
            <a:p>
              <a:endParaRPr lang="en-US"/>
            </a:p>
          </p:txBody>
        </p:sp>
        <p:sp>
          <p:nvSpPr>
            <p:cNvPr id="3217" name="Line 145"/>
            <p:cNvSpPr>
              <a:spLocks noChangeShapeType="1"/>
            </p:cNvSpPr>
            <p:nvPr/>
          </p:nvSpPr>
          <p:spPr bwMode="auto">
            <a:xfrm>
              <a:off x="1922" y="2211"/>
              <a:ext cx="6" cy="1"/>
            </a:xfrm>
            <a:prstGeom prst="line">
              <a:avLst/>
            </a:prstGeom>
            <a:noFill/>
            <a:ln w="10795">
              <a:solidFill>
                <a:srgbClr val="0000FF"/>
              </a:solidFill>
              <a:round/>
              <a:headEnd/>
              <a:tailEnd/>
            </a:ln>
          </p:spPr>
          <p:txBody>
            <a:bodyPr/>
            <a:lstStyle/>
            <a:p>
              <a:endParaRPr lang="en-US"/>
            </a:p>
          </p:txBody>
        </p:sp>
        <p:sp>
          <p:nvSpPr>
            <p:cNvPr id="3218" name="Line 146"/>
            <p:cNvSpPr>
              <a:spLocks noChangeShapeType="1"/>
            </p:cNvSpPr>
            <p:nvPr/>
          </p:nvSpPr>
          <p:spPr bwMode="auto">
            <a:xfrm>
              <a:off x="1928" y="2211"/>
              <a:ext cx="1" cy="7"/>
            </a:xfrm>
            <a:prstGeom prst="line">
              <a:avLst/>
            </a:prstGeom>
            <a:noFill/>
            <a:ln w="10795">
              <a:solidFill>
                <a:srgbClr val="0000FF"/>
              </a:solidFill>
              <a:round/>
              <a:headEnd/>
              <a:tailEnd/>
            </a:ln>
          </p:spPr>
          <p:txBody>
            <a:bodyPr/>
            <a:lstStyle/>
            <a:p>
              <a:endParaRPr lang="en-US"/>
            </a:p>
          </p:txBody>
        </p:sp>
        <p:sp>
          <p:nvSpPr>
            <p:cNvPr id="3219" name="Line 147"/>
            <p:cNvSpPr>
              <a:spLocks noChangeShapeType="1"/>
            </p:cNvSpPr>
            <p:nvPr/>
          </p:nvSpPr>
          <p:spPr bwMode="auto">
            <a:xfrm>
              <a:off x="1928" y="2218"/>
              <a:ext cx="7" cy="0"/>
            </a:xfrm>
            <a:prstGeom prst="line">
              <a:avLst/>
            </a:prstGeom>
            <a:noFill/>
            <a:ln w="10795">
              <a:solidFill>
                <a:srgbClr val="0000FF"/>
              </a:solidFill>
              <a:round/>
              <a:headEnd/>
              <a:tailEnd/>
            </a:ln>
          </p:spPr>
          <p:txBody>
            <a:bodyPr/>
            <a:lstStyle/>
            <a:p>
              <a:endParaRPr lang="en-US"/>
            </a:p>
          </p:txBody>
        </p:sp>
        <p:sp>
          <p:nvSpPr>
            <p:cNvPr id="3220" name="Line 148"/>
            <p:cNvSpPr>
              <a:spLocks noChangeShapeType="1"/>
            </p:cNvSpPr>
            <p:nvPr/>
          </p:nvSpPr>
          <p:spPr bwMode="auto">
            <a:xfrm flipV="1">
              <a:off x="1935" y="2191"/>
              <a:ext cx="1" cy="27"/>
            </a:xfrm>
            <a:prstGeom prst="line">
              <a:avLst/>
            </a:prstGeom>
            <a:noFill/>
            <a:ln w="10795">
              <a:solidFill>
                <a:srgbClr val="0000FF"/>
              </a:solidFill>
              <a:round/>
              <a:headEnd/>
              <a:tailEnd/>
            </a:ln>
          </p:spPr>
          <p:txBody>
            <a:bodyPr/>
            <a:lstStyle/>
            <a:p>
              <a:endParaRPr lang="en-US"/>
            </a:p>
          </p:txBody>
        </p:sp>
        <p:sp>
          <p:nvSpPr>
            <p:cNvPr id="3221" name="Line 149"/>
            <p:cNvSpPr>
              <a:spLocks noChangeShapeType="1"/>
            </p:cNvSpPr>
            <p:nvPr/>
          </p:nvSpPr>
          <p:spPr bwMode="auto">
            <a:xfrm flipV="1">
              <a:off x="1935" y="2157"/>
              <a:ext cx="7" cy="34"/>
            </a:xfrm>
            <a:prstGeom prst="line">
              <a:avLst/>
            </a:prstGeom>
            <a:noFill/>
            <a:ln w="10795">
              <a:solidFill>
                <a:srgbClr val="0000FF"/>
              </a:solidFill>
              <a:round/>
              <a:headEnd/>
              <a:tailEnd/>
            </a:ln>
          </p:spPr>
          <p:txBody>
            <a:bodyPr/>
            <a:lstStyle/>
            <a:p>
              <a:endParaRPr lang="en-US"/>
            </a:p>
          </p:txBody>
        </p:sp>
        <p:sp>
          <p:nvSpPr>
            <p:cNvPr id="3222" name="Line 150"/>
            <p:cNvSpPr>
              <a:spLocks noChangeShapeType="1"/>
            </p:cNvSpPr>
            <p:nvPr/>
          </p:nvSpPr>
          <p:spPr bwMode="auto">
            <a:xfrm flipV="1">
              <a:off x="1942" y="2102"/>
              <a:ext cx="0" cy="55"/>
            </a:xfrm>
            <a:prstGeom prst="line">
              <a:avLst/>
            </a:prstGeom>
            <a:noFill/>
            <a:ln w="10795">
              <a:solidFill>
                <a:srgbClr val="0000FF"/>
              </a:solidFill>
              <a:round/>
              <a:headEnd/>
              <a:tailEnd/>
            </a:ln>
          </p:spPr>
          <p:txBody>
            <a:bodyPr/>
            <a:lstStyle/>
            <a:p>
              <a:endParaRPr lang="en-US"/>
            </a:p>
          </p:txBody>
        </p:sp>
        <p:sp>
          <p:nvSpPr>
            <p:cNvPr id="3223" name="Line 151"/>
            <p:cNvSpPr>
              <a:spLocks noChangeShapeType="1"/>
            </p:cNvSpPr>
            <p:nvPr/>
          </p:nvSpPr>
          <p:spPr bwMode="auto">
            <a:xfrm flipV="1">
              <a:off x="1942" y="2028"/>
              <a:ext cx="7" cy="74"/>
            </a:xfrm>
            <a:prstGeom prst="line">
              <a:avLst/>
            </a:prstGeom>
            <a:noFill/>
            <a:ln w="10795">
              <a:solidFill>
                <a:srgbClr val="0000FF"/>
              </a:solidFill>
              <a:round/>
              <a:headEnd/>
              <a:tailEnd/>
            </a:ln>
          </p:spPr>
          <p:txBody>
            <a:bodyPr/>
            <a:lstStyle/>
            <a:p>
              <a:endParaRPr lang="en-US"/>
            </a:p>
          </p:txBody>
        </p:sp>
        <p:sp>
          <p:nvSpPr>
            <p:cNvPr id="3224" name="Line 152"/>
            <p:cNvSpPr>
              <a:spLocks noChangeShapeType="1"/>
            </p:cNvSpPr>
            <p:nvPr/>
          </p:nvSpPr>
          <p:spPr bwMode="auto">
            <a:xfrm flipV="1">
              <a:off x="1949" y="2000"/>
              <a:ext cx="0" cy="28"/>
            </a:xfrm>
            <a:prstGeom prst="line">
              <a:avLst/>
            </a:prstGeom>
            <a:noFill/>
            <a:ln w="10795">
              <a:solidFill>
                <a:srgbClr val="0000FF"/>
              </a:solidFill>
              <a:round/>
              <a:headEnd/>
              <a:tailEnd/>
            </a:ln>
          </p:spPr>
          <p:txBody>
            <a:bodyPr/>
            <a:lstStyle/>
            <a:p>
              <a:endParaRPr lang="en-US"/>
            </a:p>
          </p:txBody>
        </p:sp>
        <p:sp>
          <p:nvSpPr>
            <p:cNvPr id="3225" name="Line 153"/>
            <p:cNvSpPr>
              <a:spLocks noChangeShapeType="1"/>
            </p:cNvSpPr>
            <p:nvPr/>
          </p:nvSpPr>
          <p:spPr bwMode="auto">
            <a:xfrm>
              <a:off x="1949" y="2000"/>
              <a:ext cx="7" cy="14"/>
            </a:xfrm>
            <a:prstGeom prst="line">
              <a:avLst/>
            </a:prstGeom>
            <a:noFill/>
            <a:ln w="10795">
              <a:solidFill>
                <a:srgbClr val="0000FF"/>
              </a:solidFill>
              <a:round/>
              <a:headEnd/>
              <a:tailEnd/>
            </a:ln>
          </p:spPr>
          <p:txBody>
            <a:bodyPr/>
            <a:lstStyle/>
            <a:p>
              <a:endParaRPr lang="en-US"/>
            </a:p>
          </p:txBody>
        </p:sp>
        <p:sp>
          <p:nvSpPr>
            <p:cNvPr id="3226" name="Line 154"/>
            <p:cNvSpPr>
              <a:spLocks noChangeShapeType="1"/>
            </p:cNvSpPr>
            <p:nvPr/>
          </p:nvSpPr>
          <p:spPr bwMode="auto">
            <a:xfrm>
              <a:off x="1956" y="2014"/>
              <a:ext cx="0" cy="109"/>
            </a:xfrm>
            <a:prstGeom prst="line">
              <a:avLst/>
            </a:prstGeom>
            <a:noFill/>
            <a:ln w="10795">
              <a:solidFill>
                <a:srgbClr val="0000FF"/>
              </a:solidFill>
              <a:round/>
              <a:headEnd/>
              <a:tailEnd/>
            </a:ln>
          </p:spPr>
          <p:txBody>
            <a:bodyPr/>
            <a:lstStyle/>
            <a:p>
              <a:endParaRPr lang="en-US"/>
            </a:p>
          </p:txBody>
        </p:sp>
        <p:sp>
          <p:nvSpPr>
            <p:cNvPr id="3227" name="Line 155"/>
            <p:cNvSpPr>
              <a:spLocks noChangeShapeType="1"/>
            </p:cNvSpPr>
            <p:nvPr/>
          </p:nvSpPr>
          <p:spPr bwMode="auto">
            <a:xfrm>
              <a:off x="1956" y="2123"/>
              <a:ext cx="6" cy="41"/>
            </a:xfrm>
            <a:prstGeom prst="line">
              <a:avLst/>
            </a:prstGeom>
            <a:noFill/>
            <a:ln w="10795">
              <a:solidFill>
                <a:srgbClr val="0000FF"/>
              </a:solidFill>
              <a:round/>
              <a:headEnd/>
              <a:tailEnd/>
            </a:ln>
          </p:spPr>
          <p:txBody>
            <a:bodyPr/>
            <a:lstStyle/>
            <a:p>
              <a:endParaRPr lang="en-US"/>
            </a:p>
          </p:txBody>
        </p:sp>
        <p:sp>
          <p:nvSpPr>
            <p:cNvPr id="3228" name="Line 156"/>
            <p:cNvSpPr>
              <a:spLocks noChangeShapeType="1"/>
            </p:cNvSpPr>
            <p:nvPr/>
          </p:nvSpPr>
          <p:spPr bwMode="auto">
            <a:xfrm>
              <a:off x="1962" y="2164"/>
              <a:ext cx="1" cy="40"/>
            </a:xfrm>
            <a:prstGeom prst="line">
              <a:avLst/>
            </a:prstGeom>
            <a:noFill/>
            <a:ln w="10795">
              <a:solidFill>
                <a:srgbClr val="0000FF"/>
              </a:solidFill>
              <a:round/>
              <a:headEnd/>
              <a:tailEnd/>
            </a:ln>
          </p:spPr>
          <p:txBody>
            <a:bodyPr/>
            <a:lstStyle/>
            <a:p>
              <a:endParaRPr lang="en-US"/>
            </a:p>
          </p:txBody>
        </p:sp>
        <p:sp>
          <p:nvSpPr>
            <p:cNvPr id="3229" name="Line 157"/>
            <p:cNvSpPr>
              <a:spLocks noChangeShapeType="1"/>
            </p:cNvSpPr>
            <p:nvPr/>
          </p:nvSpPr>
          <p:spPr bwMode="auto">
            <a:xfrm>
              <a:off x="1962" y="2204"/>
              <a:ext cx="7" cy="14"/>
            </a:xfrm>
            <a:prstGeom prst="line">
              <a:avLst/>
            </a:prstGeom>
            <a:noFill/>
            <a:ln w="10795">
              <a:solidFill>
                <a:srgbClr val="0000FF"/>
              </a:solidFill>
              <a:round/>
              <a:headEnd/>
              <a:tailEnd/>
            </a:ln>
          </p:spPr>
          <p:txBody>
            <a:bodyPr/>
            <a:lstStyle/>
            <a:p>
              <a:endParaRPr lang="en-US"/>
            </a:p>
          </p:txBody>
        </p:sp>
        <p:sp>
          <p:nvSpPr>
            <p:cNvPr id="3230" name="Line 158"/>
            <p:cNvSpPr>
              <a:spLocks noChangeShapeType="1"/>
            </p:cNvSpPr>
            <p:nvPr/>
          </p:nvSpPr>
          <p:spPr bwMode="auto">
            <a:xfrm>
              <a:off x="1969" y="2218"/>
              <a:ext cx="1" cy="14"/>
            </a:xfrm>
            <a:prstGeom prst="line">
              <a:avLst/>
            </a:prstGeom>
            <a:noFill/>
            <a:ln w="10795">
              <a:solidFill>
                <a:srgbClr val="0000FF"/>
              </a:solidFill>
              <a:round/>
              <a:headEnd/>
              <a:tailEnd/>
            </a:ln>
          </p:spPr>
          <p:txBody>
            <a:bodyPr/>
            <a:lstStyle/>
            <a:p>
              <a:endParaRPr lang="en-US"/>
            </a:p>
          </p:txBody>
        </p:sp>
        <p:sp>
          <p:nvSpPr>
            <p:cNvPr id="3231" name="Line 159"/>
            <p:cNvSpPr>
              <a:spLocks noChangeShapeType="1"/>
            </p:cNvSpPr>
            <p:nvPr/>
          </p:nvSpPr>
          <p:spPr bwMode="auto">
            <a:xfrm>
              <a:off x="1969" y="2232"/>
              <a:ext cx="7" cy="0"/>
            </a:xfrm>
            <a:prstGeom prst="line">
              <a:avLst/>
            </a:prstGeom>
            <a:noFill/>
            <a:ln w="10795">
              <a:solidFill>
                <a:srgbClr val="0000FF"/>
              </a:solidFill>
              <a:round/>
              <a:headEnd/>
              <a:tailEnd/>
            </a:ln>
          </p:spPr>
          <p:txBody>
            <a:bodyPr/>
            <a:lstStyle/>
            <a:p>
              <a:endParaRPr lang="en-US"/>
            </a:p>
          </p:txBody>
        </p:sp>
        <p:sp>
          <p:nvSpPr>
            <p:cNvPr id="3232" name="Line 160"/>
            <p:cNvSpPr>
              <a:spLocks noChangeShapeType="1"/>
            </p:cNvSpPr>
            <p:nvPr/>
          </p:nvSpPr>
          <p:spPr bwMode="auto">
            <a:xfrm>
              <a:off x="1976" y="2232"/>
              <a:ext cx="7" cy="6"/>
            </a:xfrm>
            <a:prstGeom prst="line">
              <a:avLst/>
            </a:prstGeom>
            <a:noFill/>
            <a:ln w="10795">
              <a:solidFill>
                <a:srgbClr val="0000FF"/>
              </a:solidFill>
              <a:round/>
              <a:headEnd/>
              <a:tailEnd/>
            </a:ln>
          </p:spPr>
          <p:txBody>
            <a:bodyPr/>
            <a:lstStyle/>
            <a:p>
              <a:endParaRPr lang="en-US"/>
            </a:p>
          </p:txBody>
        </p:sp>
        <p:sp>
          <p:nvSpPr>
            <p:cNvPr id="3233" name="Line 161"/>
            <p:cNvSpPr>
              <a:spLocks noChangeShapeType="1"/>
            </p:cNvSpPr>
            <p:nvPr/>
          </p:nvSpPr>
          <p:spPr bwMode="auto">
            <a:xfrm flipV="1">
              <a:off x="1983" y="2225"/>
              <a:ext cx="0" cy="13"/>
            </a:xfrm>
            <a:prstGeom prst="line">
              <a:avLst/>
            </a:prstGeom>
            <a:noFill/>
            <a:ln w="10795">
              <a:solidFill>
                <a:srgbClr val="0000FF"/>
              </a:solidFill>
              <a:round/>
              <a:headEnd/>
              <a:tailEnd/>
            </a:ln>
          </p:spPr>
          <p:txBody>
            <a:bodyPr/>
            <a:lstStyle/>
            <a:p>
              <a:endParaRPr lang="en-US"/>
            </a:p>
          </p:txBody>
        </p:sp>
        <p:sp>
          <p:nvSpPr>
            <p:cNvPr id="3234" name="Line 162"/>
            <p:cNvSpPr>
              <a:spLocks noChangeShapeType="1"/>
            </p:cNvSpPr>
            <p:nvPr/>
          </p:nvSpPr>
          <p:spPr bwMode="auto">
            <a:xfrm>
              <a:off x="1983" y="2225"/>
              <a:ext cx="0" cy="13"/>
            </a:xfrm>
            <a:prstGeom prst="line">
              <a:avLst/>
            </a:prstGeom>
            <a:noFill/>
            <a:ln w="10795">
              <a:solidFill>
                <a:srgbClr val="0000FF"/>
              </a:solidFill>
              <a:round/>
              <a:headEnd/>
              <a:tailEnd/>
            </a:ln>
          </p:spPr>
          <p:txBody>
            <a:bodyPr/>
            <a:lstStyle/>
            <a:p>
              <a:endParaRPr lang="en-US"/>
            </a:p>
          </p:txBody>
        </p:sp>
        <p:sp>
          <p:nvSpPr>
            <p:cNvPr id="3235" name="Line 163"/>
            <p:cNvSpPr>
              <a:spLocks noChangeShapeType="1"/>
            </p:cNvSpPr>
            <p:nvPr/>
          </p:nvSpPr>
          <p:spPr bwMode="auto">
            <a:xfrm flipV="1">
              <a:off x="1983" y="2225"/>
              <a:ext cx="6" cy="13"/>
            </a:xfrm>
            <a:prstGeom prst="line">
              <a:avLst/>
            </a:prstGeom>
            <a:noFill/>
            <a:ln w="10795">
              <a:solidFill>
                <a:srgbClr val="0000FF"/>
              </a:solidFill>
              <a:round/>
              <a:headEnd/>
              <a:tailEnd/>
            </a:ln>
          </p:spPr>
          <p:txBody>
            <a:bodyPr/>
            <a:lstStyle/>
            <a:p>
              <a:endParaRPr lang="en-US"/>
            </a:p>
          </p:txBody>
        </p:sp>
        <p:sp>
          <p:nvSpPr>
            <p:cNvPr id="3236" name="Line 164"/>
            <p:cNvSpPr>
              <a:spLocks noChangeShapeType="1"/>
            </p:cNvSpPr>
            <p:nvPr/>
          </p:nvSpPr>
          <p:spPr bwMode="auto">
            <a:xfrm>
              <a:off x="1989" y="2225"/>
              <a:ext cx="1" cy="7"/>
            </a:xfrm>
            <a:prstGeom prst="line">
              <a:avLst/>
            </a:prstGeom>
            <a:noFill/>
            <a:ln w="10795">
              <a:solidFill>
                <a:srgbClr val="0000FF"/>
              </a:solidFill>
              <a:round/>
              <a:headEnd/>
              <a:tailEnd/>
            </a:ln>
          </p:spPr>
          <p:txBody>
            <a:bodyPr/>
            <a:lstStyle/>
            <a:p>
              <a:endParaRPr lang="en-US"/>
            </a:p>
          </p:txBody>
        </p:sp>
        <p:sp>
          <p:nvSpPr>
            <p:cNvPr id="3237" name="Line 165"/>
            <p:cNvSpPr>
              <a:spLocks noChangeShapeType="1"/>
            </p:cNvSpPr>
            <p:nvPr/>
          </p:nvSpPr>
          <p:spPr bwMode="auto">
            <a:xfrm>
              <a:off x="1989" y="2232"/>
              <a:ext cx="7" cy="0"/>
            </a:xfrm>
            <a:prstGeom prst="line">
              <a:avLst/>
            </a:prstGeom>
            <a:noFill/>
            <a:ln w="10795">
              <a:solidFill>
                <a:srgbClr val="0000FF"/>
              </a:solidFill>
              <a:round/>
              <a:headEnd/>
              <a:tailEnd/>
            </a:ln>
          </p:spPr>
          <p:txBody>
            <a:bodyPr/>
            <a:lstStyle/>
            <a:p>
              <a:endParaRPr lang="en-US"/>
            </a:p>
          </p:txBody>
        </p:sp>
        <p:sp>
          <p:nvSpPr>
            <p:cNvPr id="3238" name="Line 166"/>
            <p:cNvSpPr>
              <a:spLocks noChangeShapeType="1"/>
            </p:cNvSpPr>
            <p:nvPr/>
          </p:nvSpPr>
          <p:spPr bwMode="auto">
            <a:xfrm>
              <a:off x="1996" y="2232"/>
              <a:ext cx="7" cy="6"/>
            </a:xfrm>
            <a:prstGeom prst="line">
              <a:avLst/>
            </a:prstGeom>
            <a:noFill/>
            <a:ln w="10795">
              <a:solidFill>
                <a:srgbClr val="0000FF"/>
              </a:solidFill>
              <a:round/>
              <a:headEnd/>
              <a:tailEnd/>
            </a:ln>
          </p:spPr>
          <p:txBody>
            <a:bodyPr/>
            <a:lstStyle/>
            <a:p>
              <a:endParaRPr lang="en-US"/>
            </a:p>
          </p:txBody>
        </p:sp>
        <p:sp>
          <p:nvSpPr>
            <p:cNvPr id="3239" name="Line 167"/>
            <p:cNvSpPr>
              <a:spLocks noChangeShapeType="1"/>
            </p:cNvSpPr>
            <p:nvPr/>
          </p:nvSpPr>
          <p:spPr bwMode="auto">
            <a:xfrm flipV="1">
              <a:off x="2003" y="2232"/>
              <a:ext cx="7" cy="6"/>
            </a:xfrm>
            <a:prstGeom prst="line">
              <a:avLst/>
            </a:prstGeom>
            <a:noFill/>
            <a:ln w="10795">
              <a:solidFill>
                <a:srgbClr val="0000FF"/>
              </a:solidFill>
              <a:round/>
              <a:headEnd/>
              <a:tailEnd/>
            </a:ln>
          </p:spPr>
          <p:txBody>
            <a:bodyPr/>
            <a:lstStyle/>
            <a:p>
              <a:endParaRPr lang="en-US"/>
            </a:p>
          </p:txBody>
        </p:sp>
        <p:sp>
          <p:nvSpPr>
            <p:cNvPr id="3240" name="Line 168"/>
            <p:cNvSpPr>
              <a:spLocks noChangeShapeType="1"/>
            </p:cNvSpPr>
            <p:nvPr/>
          </p:nvSpPr>
          <p:spPr bwMode="auto">
            <a:xfrm>
              <a:off x="2010" y="2232"/>
              <a:ext cx="0" cy="6"/>
            </a:xfrm>
            <a:prstGeom prst="line">
              <a:avLst/>
            </a:prstGeom>
            <a:noFill/>
            <a:ln w="10795">
              <a:solidFill>
                <a:srgbClr val="0000FF"/>
              </a:solidFill>
              <a:round/>
              <a:headEnd/>
              <a:tailEnd/>
            </a:ln>
          </p:spPr>
          <p:txBody>
            <a:bodyPr/>
            <a:lstStyle/>
            <a:p>
              <a:endParaRPr lang="en-US"/>
            </a:p>
          </p:txBody>
        </p:sp>
        <p:sp>
          <p:nvSpPr>
            <p:cNvPr id="3241" name="Line 169"/>
            <p:cNvSpPr>
              <a:spLocks noChangeShapeType="1"/>
            </p:cNvSpPr>
            <p:nvPr/>
          </p:nvSpPr>
          <p:spPr bwMode="auto">
            <a:xfrm>
              <a:off x="2010" y="2238"/>
              <a:ext cx="7" cy="7"/>
            </a:xfrm>
            <a:prstGeom prst="line">
              <a:avLst/>
            </a:prstGeom>
            <a:noFill/>
            <a:ln w="10795">
              <a:solidFill>
                <a:srgbClr val="0000FF"/>
              </a:solidFill>
              <a:round/>
              <a:headEnd/>
              <a:tailEnd/>
            </a:ln>
          </p:spPr>
          <p:txBody>
            <a:bodyPr/>
            <a:lstStyle/>
            <a:p>
              <a:endParaRPr lang="en-US"/>
            </a:p>
          </p:txBody>
        </p:sp>
        <p:sp>
          <p:nvSpPr>
            <p:cNvPr id="3242" name="Line 170"/>
            <p:cNvSpPr>
              <a:spLocks noChangeShapeType="1"/>
            </p:cNvSpPr>
            <p:nvPr/>
          </p:nvSpPr>
          <p:spPr bwMode="auto">
            <a:xfrm flipV="1">
              <a:off x="2017" y="2238"/>
              <a:ext cx="0" cy="7"/>
            </a:xfrm>
            <a:prstGeom prst="line">
              <a:avLst/>
            </a:prstGeom>
            <a:noFill/>
            <a:ln w="10795">
              <a:solidFill>
                <a:srgbClr val="0000FF"/>
              </a:solidFill>
              <a:round/>
              <a:headEnd/>
              <a:tailEnd/>
            </a:ln>
          </p:spPr>
          <p:txBody>
            <a:bodyPr/>
            <a:lstStyle/>
            <a:p>
              <a:endParaRPr lang="en-US"/>
            </a:p>
          </p:txBody>
        </p:sp>
        <p:sp>
          <p:nvSpPr>
            <p:cNvPr id="3243" name="Line 171"/>
            <p:cNvSpPr>
              <a:spLocks noChangeShapeType="1"/>
            </p:cNvSpPr>
            <p:nvPr/>
          </p:nvSpPr>
          <p:spPr bwMode="auto">
            <a:xfrm>
              <a:off x="2017" y="2238"/>
              <a:ext cx="6" cy="1"/>
            </a:xfrm>
            <a:prstGeom prst="line">
              <a:avLst/>
            </a:prstGeom>
            <a:noFill/>
            <a:ln w="10795">
              <a:solidFill>
                <a:srgbClr val="0000FF"/>
              </a:solidFill>
              <a:round/>
              <a:headEnd/>
              <a:tailEnd/>
            </a:ln>
          </p:spPr>
          <p:txBody>
            <a:bodyPr/>
            <a:lstStyle/>
            <a:p>
              <a:endParaRPr lang="en-US"/>
            </a:p>
          </p:txBody>
        </p:sp>
        <p:sp>
          <p:nvSpPr>
            <p:cNvPr id="3244" name="Line 172"/>
            <p:cNvSpPr>
              <a:spLocks noChangeShapeType="1"/>
            </p:cNvSpPr>
            <p:nvPr/>
          </p:nvSpPr>
          <p:spPr bwMode="auto">
            <a:xfrm flipV="1">
              <a:off x="2023" y="2232"/>
              <a:ext cx="7" cy="6"/>
            </a:xfrm>
            <a:prstGeom prst="line">
              <a:avLst/>
            </a:prstGeom>
            <a:noFill/>
            <a:ln w="10795">
              <a:solidFill>
                <a:srgbClr val="0000FF"/>
              </a:solidFill>
              <a:round/>
              <a:headEnd/>
              <a:tailEnd/>
            </a:ln>
          </p:spPr>
          <p:txBody>
            <a:bodyPr/>
            <a:lstStyle/>
            <a:p>
              <a:endParaRPr lang="en-US"/>
            </a:p>
          </p:txBody>
        </p:sp>
        <p:sp>
          <p:nvSpPr>
            <p:cNvPr id="3245" name="Line 173"/>
            <p:cNvSpPr>
              <a:spLocks noChangeShapeType="1"/>
            </p:cNvSpPr>
            <p:nvPr/>
          </p:nvSpPr>
          <p:spPr bwMode="auto">
            <a:xfrm>
              <a:off x="2030" y="2232"/>
              <a:ext cx="7" cy="6"/>
            </a:xfrm>
            <a:prstGeom prst="line">
              <a:avLst/>
            </a:prstGeom>
            <a:noFill/>
            <a:ln w="10795">
              <a:solidFill>
                <a:srgbClr val="0000FF"/>
              </a:solidFill>
              <a:round/>
              <a:headEnd/>
              <a:tailEnd/>
            </a:ln>
          </p:spPr>
          <p:txBody>
            <a:bodyPr/>
            <a:lstStyle/>
            <a:p>
              <a:endParaRPr lang="en-US"/>
            </a:p>
          </p:txBody>
        </p:sp>
        <p:sp>
          <p:nvSpPr>
            <p:cNvPr id="3246" name="Line 174"/>
            <p:cNvSpPr>
              <a:spLocks noChangeShapeType="1"/>
            </p:cNvSpPr>
            <p:nvPr/>
          </p:nvSpPr>
          <p:spPr bwMode="auto">
            <a:xfrm flipV="1">
              <a:off x="2037" y="2232"/>
              <a:ext cx="0" cy="6"/>
            </a:xfrm>
            <a:prstGeom prst="line">
              <a:avLst/>
            </a:prstGeom>
            <a:noFill/>
            <a:ln w="10795">
              <a:solidFill>
                <a:srgbClr val="0000FF"/>
              </a:solidFill>
              <a:round/>
              <a:headEnd/>
              <a:tailEnd/>
            </a:ln>
          </p:spPr>
          <p:txBody>
            <a:bodyPr/>
            <a:lstStyle/>
            <a:p>
              <a:endParaRPr lang="en-US"/>
            </a:p>
          </p:txBody>
        </p:sp>
        <p:sp>
          <p:nvSpPr>
            <p:cNvPr id="3247" name="Line 175"/>
            <p:cNvSpPr>
              <a:spLocks noChangeShapeType="1"/>
            </p:cNvSpPr>
            <p:nvPr/>
          </p:nvSpPr>
          <p:spPr bwMode="auto">
            <a:xfrm>
              <a:off x="2037" y="2232"/>
              <a:ext cx="7" cy="6"/>
            </a:xfrm>
            <a:prstGeom prst="line">
              <a:avLst/>
            </a:prstGeom>
            <a:noFill/>
            <a:ln w="10795">
              <a:solidFill>
                <a:srgbClr val="0000FF"/>
              </a:solidFill>
              <a:round/>
              <a:headEnd/>
              <a:tailEnd/>
            </a:ln>
          </p:spPr>
          <p:txBody>
            <a:bodyPr/>
            <a:lstStyle/>
            <a:p>
              <a:endParaRPr lang="en-US"/>
            </a:p>
          </p:txBody>
        </p:sp>
        <p:sp>
          <p:nvSpPr>
            <p:cNvPr id="3248" name="Line 176"/>
            <p:cNvSpPr>
              <a:spLocks noChangeShapeType="1"/>
            </p:cNvSpPr>
            <p:nvPr/>
          </p:nvSpPr>
          <p:spPr bwMode="auto">
            <a:xfrm>
              <a:off x="2044" y="2238"/>
              <a:ext cx="0" cy="7"/>
            </a:xfrm>
            <a:prstGeom prst="line">
              <a:avLst/>
            </a:prstGeom>
            <a:noFill/>
            <a:ln w="10795">
              <a:solidFill>
                <a:srgbClr val="0000FF"/>
              </a:solidFill>
              <a:round/>
              <a:headEnd/>
              <a:tailEnd/>
            </a:ln>
          </p:spPr>
          <p:txBody>
            <a:bodyPr/>
            <a:lstStyle/>
            <a:p>
              <a:endParaRPr lang="en-US"/>
            </a:p>
          </p:txBody>
        </p:sp>
        <p:sp>
          <p:nvSpPr>
            <p:cNvPr id="3249" name="Line 177"/>
            <p:cNvSpPr>
              <a:spLocks noChangeShapeType="1"/>
            </p:cNvSpPr>
            <p:nvPr/>
          </p:nvSpPr>
          <p:spPr bwMode="auto">
            <a:xfrm flipV="1">
              <a:off x="2044" y="2238"/>
              <a:ext cx="7" cy="7"/>
            </a:xfrm>
            <a:prstGeom prst="line">
              <a:avLst/>
            </a:prstGeom>
            <a:noFill/>
            <a:ln w="10795">
              <a:solidFill>
                <a:srgbClr val="0000FF"/>
              </a:solidFill>
              <a:round/>
              <a:headEnd/>
              <a:tailEnd/>
            </a:ln>
          </p:spPr>
          <p:txBody>
            <a:bodyPr/>
            <a:lstStyle/>
            <a:p>
              <a:endParaRPr lang="en-US"/>
            </a:p>
          </p:txBody>
        </p:sp>
        <p:sp>
          <p:nvSpPr>
            <p:cNvPr id="3250" name="Line 178"/>
            <p:cNvSpPr>
              <a:spLocks noChangeShapeType="1"/>
            </p:cNvSpPr>
            <p:nvPr/>
          </p:nvSpPr>
          <p:spPr bwMode="auto">
            <a:xfrm>
              <a:off x="2051" y="2238"/>
              <a:ext cx="6" cy="1"/>
            </a:xfrm>
            <a:prstGeom prst="line">
              <a:avLst/>
            </a:prstGeom>
            <a:noFill/>
            <a:ln w="10795">
              <a:solidFill>
                <a:srgbClr val="0000FF"/>
              </a:solidFill>
              <a:round/>
              <a:headEnd/>
              <a:tailEnd/>
            </a:ln>
          </p:spPr>
          <p:txBody>
            <a:bodyPr/>
            <a:lstStyle/>
            <a:p>
              <a:endParaRPr lang="en-US"/>
            </a:p>
          </p:txBody>
        </p:sp>
        <p:sp>
          <p:nvSpPr>
            <p:cNvPr id="3251" name="Line 179"/>
            <p:cNvSpPr>
              <a:spLocks noChangeShapeType="1"/>
            </p:cNvSpPr>
            <p:nvPr/>
          </p:nvSpPr>
          <p:spPr bwMode="auto">
            <a:xfrm>
              <a:off x="2057" y="2238"/>
              <a:ext cx="7" cy="1"/>
            </a:xfrm>
            <a:prstGeom prst="line">
              <a:avLst/>
            </a:prstGeom>
            <a:noFill/>
            <a:ln w="10795">
              <a:solidFill>
                <a:srgbClr val="0000FF"/>
              </a:solidFill>
              <a:round/>
              <a:headEnd/>
              <a:tailEnd/>
            </a:ln>
          </p:spPr>
          <p:txBody>
            <a:bodyPr/>
            <a:lstStyle/>
            <a:p>
              <a:endParaRPr lang="en-US"/>
            </a:p>
          </p:txBody>
        </p:sp>
        <p:sp>
          <p:nvSpPr>
            <p:cNvPr id="3252" name="Line 180"/>
            <p:cNvSpPr>
              <a:spLocks noChangeShapeType="1"/>
            </p:cNvSpPr>
            <p:nvPr/>
          </p:nvSpPr>
          <p:spPr bwMode="auto">
            <a:xfrm flipV="1">
              <a:off x="2064" y="2232"/>
              <a:ext cx="1" cy="6"/>
            </a:xfrm>
            <a:prstGeom prst="line">
              <a:avLst/>
            </a:prstGeom>
            <a:noFill/>
            <a:ln w="10795">
              <a:solidFill>
                <a:srgbClr val="0000FF"/>
              </a:solidFill>
              <a:round/>
              <a:headEnd/>
              <a:tailEnd/>
            </a:ln>
          </p:spPr>
          <p:txBody>
            <a:bodyPr/>
            <a:lstStyle/>
            <a:p>
              <a:endParaRPr lang="en-US"/>
            </a:p>
          </p:txBody>
        </p:sp>
        <p:sp>
          <p:nvSpPr>
            <p:cNvPr id="3253" name="Line 181"/>
            <p:cNvSpPr>
              <a:spLocks noChangeShapeType="1"/>
            </p:cNvSpPr>
            <p:nvPr/>
          </p:nvSpPr>
          <p:spPr bwMode="auto">
            <a:xfrm flipV="1">
              <a:off x="2064" y="2211"/>
              <a:ext cx="7" cy="21"/>
            </a:xfrm>
            <a:prstGeom prst="line">
              <a:avLst/>
            </a:prstGeom>
            <a:noFill/>
            <a:ln w="10795">
              <a:solidFill>
                <a:srgbClr val="0000FF"/>
              </a:solidFill>
              <a:round/>
              <a:headEnd/>
              <a:tailEnd/>
            </a:ln>
          </p:spPr>
          <p:txBody>
            <a:bodyPr/>
            <a:lstStyle/>
            <a:p>
              <a:endParaRPr lang="en-US"/>
            </a:p>
          </p:txBody>
        </p:sp>
        <p:sp>
          <p:nvSpPr>
            <p:cNvPr id="3254" name="Line 182"/>
            <p:cNvSpPr>
              <a:spLocks noChangeShapeType="1"/>
            </p:cNvSpPr>
            <p:nvPr/>
          </p:nvSpPr>
          <p:spPr bwMode="auto">
            <a:xfrm flipV="1">
              <a:off x="2071" y="2136"/>
              <a:ext cx="0" cy="75"/>
            </a:xfrm>
            <a:prstGeom prst="line">
              <a:avLst/>
            </a:prstGeom>
            <a:noFill/>
            <a:ln w="10795">
              <a:solidFill>
                <a:srgbClr val="0000FF"/>
              </a:solidFill>
              <a:round/>
              <a:headEnd/>
              <a:tailEnd/>
            </a:ln>
          </p:spPr>
          <p:txBody>
            <a:bodyPr/>
            <a:lstStyle/>
            <a:p>
              <a:endParaRPr lang="en-US"/>
            </a:p>
          </p:txBody>
        </p:sp>
        <p:sp>
          <p:nvSpPr>
            <p:cNvPr id="3255" name="Line 183"/>
            <p:cNvSpPr>
              <a:spLocks noChangeShapeType="1"/>
            </p:cNvSpPr>
            <p:nvPr/>
          </p:nvSpPr>
          <p:spPr bwMode="auto">
            <a:xfrm flipV="1">
              <a:off x="2071" y="2082"/>
              <a:ext cx="7" cy="54"/>
            </a:xfrm>
            <a:prstGeom prst="line">
              <a:avLst/>
            </a:prstGeom>
            <a:noFill/>
            <a:ln w="10795">
              <a:solidFill>
                <a:srgbClr val="0000FF"/>
              </a:solidFill>
              <a:round/>
              <a:headEnd/>
              <a:tailEnd/>
            </a:ln>
          </p:spPr>
          <p:txBody>
            <a:bodyPr/>
            <a:lstStyle/>
            <a:p>
              <a:endParaRPr lang="en-US"/>
            </a:p>
          </p:txBody>
        </p:sp>
        <p:sp>
          <p:nvSpPr>
            <p:cNvPr id="3256" name="Line 184"/>
            <p:cNvSpPr>
              <a:spLocks noChangeShapeType="1"/>
            </p:cNvSpPr>
            <p:nvPr/>
          </p:nvSpPr>
          <p:spPr bwMode="auto">
            <a:xfrm flipV="1">
              <a:off x="2078" y="2062"/>
              <a:ext cx="0" cy="20"/>
            </a:xfrm>
            <a:prstGeom prst="line">
              <a:avLst/>
            </a:prstGeom>
            <a:noFill/>
            <a:ln w="10795">
              <a:solidFill>
                <a:srgbClr val="0000FF"/>
              </a:solidFill>
              <a:round/>
              <a:headEnd/>
              <a:tailEnd/>
            </a:ln>
          </p:spPr>
          <p:txBody>
            <a:bodyPr/>
            <a:lstStyle/>
            <a:p>
              <a:endParaRPr lang="en-US"/>
            </a:p>
          </p:txBody>
        </p:sp>
        <p:sp>
          <p:nvSpPr>
            <p:cNvPr id="3257" name="Line 185"/>
            <p:cNvSpPr>
              <a:spLocks noChangeShapeType="1"/>
            </p:cNvSpPr>
            <p:nvPr/>
          </p:nvSpPr>
          <p:spPr bwMode="auto">
            <a:xfrm>
              <a:off x="2078" y="2062"/>
              <a:ext cx="7" cy="6"/>
            </a:xfrm>
            <a:prstGeom prst="line">
              <a:avLst/>
            </a:prstGeom>
            <a:noFill/>
            <a:ln w="10795">
              <a:solidFill>
                <a:srgbClr val="0000FF"/>
              </a:solidFill>
              <a:round/>
              <a:headEnd/>
              <a:tailEnd/>
            </a:ln>
          </p:spPr>
          <p:txBody>
            <a:bodyPr/>
            <a:lstStyle/>
            <a:p>
              <a:endParaRPr lang="en-US"/>
            </a:p>
          </p:txBody>
        </p:sp>
        <p:sp>
          <p:nvSpPr>
            <p:cNvPr id="3258" name="Line 186"/>
            <p:cNvSpPr>
              <a:spLocks noChangeShapeType="1"/>
            </p:cNvSpPr>
            <p:nvPr/>
          </p:nvSpPr>
          <p:spPr bwMode="auto">
            <a:xfrm>
              <a:off x="2085" y="2068"/>
              <a:ext cx="0" cy="28"/>
            </a:xfrm>
            <a:prstGeom prst="line">
              <a:avLst/>
            </a:prstGeom>
            <a:noFill/>
            <a:ln w="10795">
              <a:solidFill>
                <a:srgbClr val="0000FF"/>
              </a:solidFill>
              <a:round/>
              <a:headEnd/>
              <a:tailEnd/>
            </a:ln>
          </p:spPr>
          <p:txBody>
            <a:bodyPr/>
            <a:lstStyle/>
            <a:p>
              <a:endParaRPr lang="en-US"/>
            </a:p>
          </p:txBody>
        </p:sp>
        <p:sp>
          <p:nvSpPr>
            <p:cNvPr id="3259" name="Line 187"/>
            <p:cNvSpPr>
              <a:spLocks noChangeShapeType="1"/>
            </p:cNvSpPr>
            <p:nvPr/>
          </p:nvSpPr>
          <p:spPr bwMode="auto">
            <a:xfrm>
              <a:off x="2085" y="2096"/>
              <a:ext cx="6" cy="61"/>
            </a:xfrm>
            <a:prstGeom prst="line">
              <a:avLst/>
            </a:prstGeom>
            <a:noFill/>
            <a:ln w="10795">
              <a:solidFill>
                <a:srgbClr val="0000FF"/>
              </a:solidFill>
              <a:round/>
              <a:headEnd/>
              <a:tailEnd/>
            </a:ln>
          </p:spPr>
          <p:txBody>
            <a:bodyPr/>
            <a:lstStyle/>
            <a:p>
              <a:endParaRPr lang="en-US"/>
            </a:p>
          </p:txBody>
        </p:sp>
        <p:sp>
          <p:nvSpPr>
            <p:cNvPr id="3260" name="Line 188"/>
            <p:cNvSpPr>
              <a:spLocks noChangeShapeType="1"/>
            </p:cNvSpPr>
            <p:nvPr/>
          </p:nvSpPr>
          <p:spPr bwMode="auto">
            <a:xfrm>
              <a:off x="2091" y="2157"/>
              <a:ext cx="1" cy="61"/>
            </a:xfrm>
            <a:prstGeom prst="line">
              <a:avLst/>
            </a:prstGeom>
            <a:noFill/>
            <a:ln w="10795">
              <a:solidFill>
                <a:srgbClr val="0000FF"/>
              </a:solidFill>
              <a:round/>
              <a:headEnd/>
              <a:tailEnd/>
            </a:ln>
          </p:spPr>
          <p:txBody>
            <a:bodyPr/>
            <a:lstStyle/>
            <a:p>
              <a:endParaRPr lang="en-US"/>
            </a:p>
          </p:txBody>
        </p:sp>
        <p:sp>
          <p:nvSpPr>
            <p:cNvPr id="3261" name="Line 189"/>
            <p:cNvSpPr>
              <a:spLocks noChangeShapeType="1"/>
            </p:cNvSpPr>
            <p:nvPr/>
          </p:nvSpPr>
          <p:spPr bwMode="auto">
            <a:xfrm>
              <a:off x="2091" y="2218"/>
              <a:ext cx="7" cy="14"/>
            </a:xfrm>
            <a:prstGeom prst="line">
              <a:avLst/>
            </a:prstGeom>
            <a:noFill/>
            <a:ln w="10795">
              <a:solidFill>
                <a:srgbClr val="0000FF"/>
              </a:solidFill>
              <a:round/>
              <a:headEnd/>
              <a:tailEnd/>
            </a:ln>
          </p:spPr>
          <p:txBody>
            <a:bodyPr/>
            <a:lstStyle/>
            <a:p>
              <a:endParaRPr lang="en-US"/>
            </a:p>
          </p:txBody>
        </p:sp>
        <p:sp>
          <p:nvSpPr>
            <p:cNvPr id="3262" name="Line 190"/>
            <p:cNvSpPr>
              <a:spLocks noChangeShapeType="1"/>
            </p:cNvSpPr>
            <p:nvPr/>
          </p:nvSpPr>
          <p:spPr bwMode="auto">
            <a:xfrm>
              <a:off x="2098" y="2232"/>
              <a:ext cx="1" cy="6"/>
            </a:xfrm>
            <a:prstGeom prst="line">
              <a:avLst/>
            </a:prstGeom>
            <a:noFill/>
            <a:ln w="10795">
              <a:solidFill>
                <a:srgbClr val="0000FF"/>
              </a:solidFill>
              <a:round/>
              <a:headEnd/>
              <a:tailEnd/>
            </a:ln>
          </p:spPr>
          <p:txBody>
            <a:bodyPr/>
            <a:lstStyle/>
            <a:p>
              <a:endParaRPr lang="en-US"/>
            </a:p>
          </p:txBody>
        </p:sp>
        <p:sp>
          <p:nvSpPr>
            <p:cNvPr id="3263" name="Line 191"/>
            <p:cNvSpPr>
              <a:spLocks noChangeShapeType="1"/>
            </p:cNvSpPr>
            <p:nvPr/>
          </p:nvSpPr>
          <p:spPr bwMode="auto">
            <a:xfrm>
              <a:off x="2098" y="2238"/>
              <a:ext cx="7" cy="1"/>
            </a:xfrm>
            <a:prstGeom prst="line">
              <a:avLst/>
            </a:prstGeom>
            <a:noFill/>
            <a:ln w="10795">
              <a:solidFill>
                <a:srgbClr val="0000FF"/>
              </a:solidFill>
              <a:round/>
              <a:headEnd/>
              <a:tailEnd/>
            </a:ln>
          </p:spPr>
          <p:txBody>
            <a:bodyPr/>
            <a:lstStyle/>
            <a:p>
              <a:endParaRPr lang="en-US"/>
            </a:p>
          </p:txBody>
        </p:sp>
        <p:sp>
          <p:nvSpPr>
            <p:cNvPr id="3264" name="Line 192"/>
            <p:cNvSpPr>
              <a:spLocks noChangeShapeType="1"/>
            </p:cNvSpPr>
            <p:nvPr/>
          </p:nvSpPr>
          <p:spPr bwMode="auto">
            <a:xfrm flipV="1">
              <a:off x="2105" y="2232"/>
              <a:ext cx="7" cy="6"/>
            </a:xfrm>
            <a:prstGeom prst="line">
              <a:avLst/>
            </a:prstGeom>
            <a:noFill/>
            <a:ln w="10795">
              <a:solidFill>
                <a:srgbClr val="0000FF"/>
              </a:solidFill>
              <a:round/>
              <a:headEnd/>
              <a:tailEnd/>
            </a:ln>
          </p:spPr>
          <p:txBody>
            <a:bodyPr/>
            <a:lstStyle/>
            <a:p>
              <a:endParaRPr lang="en-US"/>
            </a:p>
          </p:txBody>
        </p:sp>
        <p:sp>
          <p:nvSpPr>
            <p:cNvPr id="3265" name="Line 193"/>
            <p:cNvSpPr>
              <a:spLocks noChangeShapeType="1"/>
            </p:cNvSpPr>
            <p:nvPr/>
          </p:nvSpPr>
          <p:spPr bwMode="auto">
            <a:xfrm flipV="1">
              <a:off x="2112" y="2204"/>
              <a:ext cx="0" cy="28"/>
            </a:xfrm>
            <a:prstGeom prst="line">
              <a:avLst/>
            </a:prstGeom>
            <a:noFill/>
            <a:ln w="10795">
              <a:solidFill>
                <a:srgbClr val="0000FF"/>
              </a:solidFill>
              <a:round/>
              <a:headEnd/>
              <a:tailEnd/>
            </a:ln>
          </p:spPr>
          <p:txBody>
            <a:bodyPr/>
            <a:lstStyle/>
            <a:p>
              <a:endParaRPr lang="en-US"/>
            </a:p>
          </p:txBody>
        </p:sp>
        <p:sp>
          <p:nvSpPr>
            <p:cNvPr id="3266" name="Line 194"/>
            <p:cNvSpPr>
              <a:spLocks noChangeShapeType="1"/>
            </p:cNvSpPr>
            <p:nvPr/>
          </p:nvSpPr>
          <p:spPr bwMode="auto">
            <a:xfrm flipV="1">
              <a:off x="2112" y="2157"/>
              <a:ext cx="7" cy="47"/>
            </a:xfrm>
            <a:prstGeom prst="line">
              <a:avLst/>
            </a:prstGeom>
            <a:noFill/>
            <a:ln w="10795">
              <a:solidFill>
                <a:srgbClr val="0000FF"/>
              </a:solidFill>
              <a:round/>
              <a:headEnd/>
              <a:tailEnd/>
            </a:ln>
          </p:spPr>
          <p:txBody>
            <a:bodyPr/>
            <a:lstStyle/>
            <a:p>
              <a:endParaRPr lang="en-US"/>
            </a:p>
          </p:txBody>
        </p:sp>
        <p:sp>
          <p:nvSpPr>
            <p:cNvPr id="3267" name="Line 195"/>
            <p:cNvSpPr>
              <a:spLocks noChangeShapeType="1"/>
            </p:cNvSpPr>
            <p:nvPr/>
          </p:nvSpPr>
          <p:spPr bwMode="auto">
            <a:xfrm flipV="1">
              <a:off x="2119" y="2075"/>
              <a:ext cx="0" cy="82"/>
            </a:xfrm>
            <a:prstGeom prst="line">
              <a:avLst/>
            </a:prstGeom>
            <a:noFill/>
            <a:ln w="10795">
              <a:solidFill>
                <a:srgbClr val="0000FF"/>
              </a:solidFill>
              <a:round/>
              <a:headEnd/>
              <a:tailEnd/>
            </a:ln>
          </p:spPr>
          <p:txBody>
            <a:bodyPr/>
            <a:lstStyle/>
            <a:p>
              <a:endParaRPr lang="en-US"/>
            </a:p>
          </p:txBody>
        </p:sp>
        <p:sp>
          <p:nvSpPr>
            <p:cNvPr id="3268" name="Line 196"/>
            <p:cNvSpPr>
              <a:spLocks noChangeShapeType="1"/>
            </p:cNvSpPr>
            <p:nvPr/>
          </p:nvSpPr>
          <p:spPr bwMode="auto">
            <a:xfrm flipV="1">
              <a:off x="2119" y="2034"/>
              <a:ext cx="6" cy="41"/>
            </a:xfrm>
            <a:prstGeom prst="line">
              <a:avLst/>
            </a:prstGeom>
            <a:noFill/>
            <a:ln w="10795">
              <a:solidFill>
                <a:srgbClr val="0000FF"/>
              </a:solidFill>
              <a:round/>
              <a:headEnd/>
              <a:tailEnd/>
            </a:ln>
          </p:spPr>
          <p:txBody>
            <a:bodyPr/>
            <a:lstStyle/>
            <a:p>
              <a:endParaRPr lang="en-US"/>
            </a:p>
          </p:txBody>
        </p:sp>
        <p:sp>
          <p:nvSpPr>
            <p:cNvPr id="3269" name="Line 197"/>
            <p:cNvSpPr>
              <a:spLocks noChangeShapeType="1"/>
            </p:cNvSpPr>
            <p:nvPr/>
          </p:nvSpPr>
          <p:spPr bwMode="auto">
            <a:xfrm flipV="1">
              <a:off x="2125" y="1980"/>
              <a:ext cx="1" cy="54"/>
            </a:xfrm>
            <a:prstGeom prst="line">
              <a:avLst/>
            </a:prstGeom>
            <a:noFill/>
            <a:ln w="10795">
              <a:solidFill>
                <a:srgbClr val="0000FF"/>
              </a:solidFill>
              <a:round/>
              <a:headEnd/>
              <a:tailEnd/>
            </a:ln>
          </p:spPr>
          <p:txBody>
            <a:bodyPr/>
            <a:lstStyle/>
            <a:p>
              <a:endParaRPr lang="en-US"/>
            </a:p>
          </p:txBody>
        </p:sp>
        <p:sp>
          <p:nvSpPr>
            <p:cNvPr id="3270" name="Line 198"/>
            <p:cNvSpPr>
              <a:spLocks noChangeShapeType="1"/>
            </p:cNvSpPr>
            <p:nvPr/>
          </p:nvSpPr>
          <p:spPr bwMode="auto">
            <a:xfrm flipV="1">
              <a:off x="2125" y="1973"/>
              <a:ext cx="7" cy="7"/>
            </a:xfrm>
            <a:prstGeom prst="line">
              <a:avLst/>
            </a:prstGeom>
            <a:noFill/>
            <a:ln w="10795">
              <a:solidFill>
                <a:srgbClr val="0000FF"/>
              </a:solidFill>
              <a:round/>
              <a:headEnd/>
              <a:tailEnd/>
            </a:ln>
          </p:spPr>
          <p:txBody>
            <a:bodyPr/>
            <a:lstStyle/>
            <a:p>
              <a:endParaRPr lang="en-US"/>
            </a:p>
          </p:txBody>
        </p:sp>
        <p:sp>
          <p:nvSpPr>
            <p:cNvPr id="3271" name="Line 199"/>
            <p:cNvSpPr>
              <a:spLocks noChangeShapeType="1"/>
            </p:cNvSpPr>
            <p:nvPr/>
          </p:nvSpPr>
          <p:spPr bwMode="auto">
            <a:xfrm>
              <a:off x="2132" y="1973"/>
              <a:ext cx="1" cy="41"/>
            </a:xfrm>
            <a:prstGeom prst="line">
              <a:avLst/>
            </a:prstGeom>
            <a:noFill/>
            <a:ln w="10795">
              <a:solidFill>
                <a:srgbClr val="0000FF"/>
              </a:solidFill>
              <a:round/>
              <a:headEnd/>
              <a:tailEnd/>
            </a:ln>
          </p:spPr>
          <p:txBody>
            <a:bodyPr/>
            <a:lstStyle/>
            <a:p>
              <a:endParaRPr lang="en-US"/>
            </a:p>
          </p:txBody>
        </p:sp>
        <p:sp>
          <p:nvSpPr>
            <p:cNvPr id="3272" name="Line 200"/>
            <p:cNvSpPr>
              <a:spLocks noChangeShapeType="1"/>
            </p:cNvSpPr>
            <p:nvPr/>
          </p:nvSpPr>
          <p:spPr bwMode="auto">
            <a:xfrm>
              <a:off x="2132" y="2014"/>
              <a:ext cx="7" cy="68"/>
            </a:xfrm>
            <a:prstGeom prst="line">
              <a:avLst/>
            </a:prstGeom>
            <a:noFill/>
            <a:ln w="10795">
              <a:solidFill>
                <a:srgbClr val="0000FF"/>
              </a:solidFill>
              <a:round/>
              <a:headEnd/>
              <a:tailEnd/>
            </a:ln>
          </p:spPr>
          <p:txBody>
            <a:bodyPr/>
            <a:lstStyle/>
            <a:p>
              <a:endParaRPr lang="en-US"/>
            </a:p>
          </p:txBody>
        </p:sp>
        <p:sp>
          <p:nvSpPr>
            <p:cNvPr id="3273" name="Line 201"/>
            <p:cNvSpPr>
              <a:spLocks noChangeShapeType="1"/>
            </p:cNvSpPr>
            <p:nvPr/>
          </p:nvSpPr>
          <p:spPr bwMode="auto">
            <a:xfrm>
              <a:off x="2139" y="2082"/>
              <a:ext cx="0" cy="109"/>
            </a:xfrm>
            <a:prstGeom prst="line">
              <a:avLst/>
            </a:prstGeom>
            <a:noFill/>
            <a:ln w="10795">
              <a:solidFill>
                <a:srgbClr val="0000FF"/>
              </a:solidFill>
              <a:round/>
              <a:headEnd/>
              <a:tailEnd/>
            </a:ln>
          </p:spPr>
          <p:txBody>
            <a:bodyPr/>
            <a:lstStyle/>
            <a:p>
              <a:endParaRPr lang="en-US"/>
            </a:p>
          </p:txBody>
        </p:sp>
        <p:grpSp>
          <p:nvGrpSpPr>
            <p:cNvPr id="3" name="Group 202"/>
            <p:cNvGrpSpPr>
              <a:grpSpLocks/>
            </p:cNvGrpSpPr>
            <p:nvPr/>
          </p:nvGrpSpPr>
          <p:grpSpPr bwMode="auto">
            <a:xfrm>
              <a:off x="2139" y="1137"/>
              <a:ext cx="714" cy="1115"/>
              <a:chOff x="4418" y="4176"/>
              <a:chExt cx="1785" cy="2789"/>
            </a:xfrm>
          </p:grpSpPr>
          <p:sp>
            <p:nvSpPr>
              <p:cNvPr id="4521" name="Line 203"/>
              <p:cNvSpPr>
                <a:spLocks noChangeShapeType="1"/>
              </p:cNvSpPr>
              <p:nvPr/>
            </p:nvSpPr>
            <p:spPr bwMode="auto">
              <a:xfrm>
                <a:off x="4418" y="6811"/>
                <a:ext cx="17" cy="68"/>
              </a:xfrm>
              <a:prstGeom prst="line">
                <a:avLst/>
              </a:prstGeom>
              <a:noFill/>
              <a:ln w="10795">
                <a:solidFill>
                  <a:srgbClr val="0000FF"/>
                </a:solidFill>
                <a:round/>
                <a:headEnd/>
                <a:tailEnd/>
              </a:ln>
            </p:spPr>
            <p:txBody>
              <a:bodyPr/>
              <a:lstStyle/>
              <a:p>
                <a:endParaRPr lang="en-US"/>
              </a:p>
            </p:txBody>
          </p:sp>
          <p:sp>
            <p:nvSpPr>
              <p:cNvPr id="4522" name="Line 204"/>
              <p:cNvSpPr>
                <a:spLocks noChangeShapeType="1"/>
              </p:cNvSpPr>
              <p:nvPr/>
            </p:nvSpPr>
            <p:spPr bwMode="auto">
              <a:xfrm>
                <a:off x="4435" y="6879"/>
                <a:ext cx="1" cy="51"/>
              </a:xfrm>
              <a:prstGeom prst="line">
                <a:avLst/>
              </a:prstGeom>
              <a:noFill/>
              <a:ln w="10795">
                <a:solidFill>
                  <a:srgbClr val="0000FF"/>
                </a:solidFill>
                <a:round/>
                <a:headEnd/>
                <a:tailEnd/>
              </a:ln>
            </p:spPr>
            <p:txBody>
              <a:bodyPr/>
              <a:lstStyle/>
              <a:p>
                <a:endParaRPr lang="en-US"/>
              </a:p>
            </p:txBody>
          </p:sp>
          <p:sp>
            <p:nvSpPr>
              <p:cNvPr id="4523" name="Line 205"/>
              <p:cNvSpPr>
                <a:spLocks noChangeShapeType="1"/>
              </p:cNvSpPr>
              <p:nvPr/>
            </p:nvSpPr>
            <p:spPr bwMode="auto">
              <a:xfrm>
                <a:off x="4435" y="6930"/>
                <a:ext cx="17" cy="1"/>
              </a:xfrm>
              <a:prstGeom prst="line">
                <a:avLst/>
              </a:prstGeom>
              <a:noFill/>
              <a:ln w="10795">
                <a:solidFill>
                  <a:srgbClr val="0000FF"/>
                </a:solidFill>
                <a:round/>
                <a:headEnd/>
                <a:tailEnd/>
              </a:ln>
            </p:spPr>
            <p:txBody>
              <a:bodyPr/>
              <a:lstStyle/>
              <a:p>
                <a:endParaRPr lang="en-US"/>
              </a:p>
            </p:txBody>
          </p:sp>
          <p:sp>
            <p:nvSpPr>
              <p:cNvPr id="4524" name="Line 206"/>
              <p:cNvSpPr>
                <a:spLocks noChangeShapeType="1"/>
              </p:cNvSpPr>
              <p:nvPr/>
            </p:nvSpPr>
            <p:spPr bwMode="auto">
              <a:xfrm>
                <a:off x="4452" y="6930"/>
                <a:ext cx="1" cy="17"/>
              </a:xfrm>
              <a:prstGeom prst="line">
                <a:avLst/>
              </a:prstGeom>
              <a:noFill/>
              <a:ln w="10795">
                <a:solidFill>
                  <a:srgbClr val="0000FF"/>
                </a:solidFill>
                <a:round/>
                <a:headEnd/>
                <a:tailEnd/>
              </a:ln>
            </p:spPr>
            <p:txBody>
              <a:bodyPr/>
              <a:lstStyle/>
              <a:p>
                <a:endParaRPr lang="en-US"/>
              </a:p>
            </p:txBody>
          </p:sp>
          <p:sp>
            <p:nvSpPr>
              <p:cNvPr id="4525" name="Line 207"/>
              <p:cNvSpPr>
                <a:spLocks noChangeShapeType="1"/>
              </p:cNvSpPr>
              <p:nvPr/>
            </p:nvSpPr>
            <p:spPr bwMode="auto">
              <a:xfrm flipV="1">
                <a:off x="4452" y="6930"/>
                <a:ext cx="17" cy="17"/>
              </a:xfrm>
              <a:prstGeom prst="line">
                <a:avLst/>
              </a:prstGeom>
              <a:noFill/>
              <a:ln w="10795">
                <a:solidFill>
                  <a:srgbClr val="0000FF"/>
                </a:solidFill>
                <a:round/>
                <a:headEnd/>
                <a:tailEnd/>
              </a:ln>
            </p:spPr>
            <p:txBody>
              <a:bodyPr/>
              <a:lstStyle/>
              <a:p>
                <a:endParaRPr lang="en-US"/>
              </a:p>
            </p:txBody>
          </p:sp>
          <p:sp>
            <p:nvSpPr>
              <p:cNvPr id="4526" name="Line 208"/>
              <p:cNvSpPr>
                <a:spLocks noChangeShapeType="1"/>
              </p:cNvSpPr>
              <p:nvPr/>
            </p:nvSpPr>
            <p:spPr bwMode="auto">
              <a:xfrm flipV="1">
                <a:off x="4469" y="6845"/>
                <a:ext cx="1" cy="85"/>
              </a:xfrm>
              <a:prstGeom prst="line">
                <a:avLst/>
              </a:prstGeom>
              <a:noFill/>
              <a:ln w="10795">
                <a:solidFill>
                  <a:srgbClr val="0000FF"/>
                </a:solidFill>
                <a:round/>
                <a:headEnd/>
                <a:tailEnd/>
              </a:ln>
            </p:spPr>
            <p:txBody>
              <a:bodyPr/>
              <a:lstStyle/>
              <a:p>
                <a:endParaRPr lang="en-US"/>
              </a:p>
            </p:txBody>
          </p:sp>
          <p:sp>
            <p:nvSpPr>
              <p:cNvPr id="4527" name="Line 209"/>
              <p:cNvSpPr>
                <a:spLocks noChangeShapeType="1"/>
              </p:cNvSpPr>
              <p:nvPr/>
            </p:nvSpPr>
            <p:spPr bwMode="auto">
              <a:xfrm flipV="1">
                <a:off x="4469" y="6743"/>
                <a:ext cx="17" cy="102"/>
              </a:xfrm>
              <a:prstGeom prst="line">
                <a:avLst/>
              </a:prstGeom>
              <a:noFill/>
              <a:ln w="10795">
                <a:solidFill>
                  <a:srgbClr val="0000FF"/>
                </a:solidFill>
                <a:round/>
                <a:headEnd/>
                <a:tailEnd/>
              </a:ln>
            </p:spPr>
            <p:txBody>
              <a:bodyPr/>
              <a:lstStyle/>
              <a:p>
                <a:endParaRPr lang="en-US"/>
              </a:p>
            </p:txBody>
          </p:sp>
          <p:sp>
            <p:nvSpPr>
              <p:cNvPr id="4528" name="Line 210"/>
              <p:cNvSpPr>
                <a:spLocks noChangeShapeType="1"/>
              </p:cNvSpPr>
              <p:nvPr/>
            </p:nvSpPr>
            <p:spPr bwMode="auto">
              <a:xfrm flipV="1">
                <a:off x="4486" y="6590"/>
                <a:ext cx="1" cy="153"/>
              </a:xfrm>
              <a:prstGeom prst="line">
                <a:avLst/>
              </a:prstGeom>
              <a:noFill/>
              <a:ln w="10795">
                <a:solidFill>
                  <a:srgbClr val="0000FF"/>
                </a:solidFill>
                <a:round/>
                <a:headEnd/>
                <a:tailEnd/>
              </a:ln>
            </p:spPr>
            <p:txBody>
              <a:bodyPr/>
              <a:lstStyle/>
              <a:p>
                <a:endParaRPr lang="en-US"/>
              </a:p>
            </p:txBody>
          </p:sp>
          <p:sp>
            <p:nvSpPr>
              <p:cNvPr id="4529" name="Line 211"/>
              <p:cNvSpPr>
                <a:spLocks noChangeShapeType="1"/>
              </p:cNvSpPr>
              <p:nvPr/>
            </p:nvSpPr>
            <p:spPr bwMode="auto">
              <a:xfrm flipV="1">
                <a:off x="4486" y="6437"/>
                <a:ext cx="17" cy="153"/>
              </a:xfrm>
              <a:prstGeom prst="line">
                <a:avLst/>
              </a:prstGeom>
              <a:noFill/>
              <a:ln w="10795">
                <a:solidFill>
                  <a:srgbClr val="0000FF"/>
                </a:solidFill>
                <a:round/>
                <a:headEnd/>
                <a:tailEnd/>
              </a:ln>
            </p:spPr>
            <p:txBody>
              <a:bodyPr/>
              <a:lstStyle/>
              <a:p>
                <a:endParaRPr lang="en-US"/>
              </a:p>
            </p:txBody>
          </p:sp>
          <p:sp>
            <p:nvSpPr>
              <p:cNvPr id="4530" name="Line 212"/>
              <p:cNvSpPr>
                <a:spLocks noChangeShapeType="1"/>
              </p:cNvSpPr>
              <p:nvPr/>
            </p:nvSpPr>
            <p:spPr bwMode="auto">
              <a:xfrm flipV="1">
                <a:off x="4503" y="6301"/>
                <a:ext cx="1" cy="136"/>
              </a:xfrm>
              <a:prstGeom prst="line">
                <a:avLst/>
              </a:prstGeom>
              <a:noFill/>
              <a:ln w="10795">
                <a:solidFill>
                  <a:srgbClr val="0000FF"/>
                </a:solidFill>
                <a:round/>
                <a:headEnd/>
                <a:tailEnd/>
              </a:ln>
            </p:spPr>
            <p:txBody>
              <a:bodyPr/>
              <a:lstStyle/>
              <a:p>
                <a:endParaRPr lang="en-US"/>
              </a:p>
            </p:txBody>
          </p:sp>
          <p:sp>
            <p:nvSpPr>
              <p:cNvPr id="4531" name="Line 213"/>
              <p:cNvSpPr>
                <a:spLocks noChangeShapeType="1"/>
              </p:cNvSpPr>
              <p:nvPr/>
            </p:nvSpPr>
            <p:spPr bwMode="auto">
              <a:xfrm>
                <a:off x="4503" y="6301"/>
                <a:ext cx="17" cy="1"/>
              </a:xfrm>
              <a:prstGeom prst="line">
                <a:avLst/>
              </a:prstGeom>
              <a:noFill/>
              <a:ln w="10795">
                <a:solidFill>
                  <a:srgbClr val="0000FF"/>
                </a:solidFill>
                <a:round/>
                <a:headEnd/>
                <a:tailEnd/>
              </a:ln>
            </p:spPr>
            <p:txBody>
              <a:bodyPr/>
              <a:lstStyle/>
              <a:p>
                <a:endParaRPr lang="en-US"/>
              </a:p>
            </p:txBody>
          </p:sp>
          <p:sp>
            <p:nvSpPr>
              <p:cNvPr id="4532" name="Line 214"/>
              <p:cNvSpPr>
                <a:spLocks noChangeShapeType="1"/>
              </p:cNvSpPr>
              <p:nvPr/>
            </p:nvSpPr>
            <p:spPr bwMode="auto">
              <a:xfrm>
                <a:off x="4520" y="6301"/>
                <a:ext cx="1" cy="238"/>
              </a:xfrm>
              <a:prstGeom prst="line">
                <a:avLst/>
              </a:prstGeom>
              <a:noFill/>
              <a:ln w="10795">
                <a:solidFill>
                  <a:srgbClr val="0000FF"/>
                </a:solidFill>
                <a:round/>
                <a:headEnd/>
                <a:tailEnd/>
              </a:ln>
            </p:spPr>
            <p:txBody>
              <a:bodyPr/>
              <a:lstStyle/>
              <a:p>
                <a:endParaRPr lang="en-US"/>
              </a:p>
            </p:txBody>
          </p:sp>
          <p:sp>
            <p:nvSpPr>
              <p:cNvPr id="4533" name="Line 215"/>
              <p:cNvSpPr>
                <a:spLocks noChangeShapeType="1"/>
              </p:cNvSpPr>
              <p:nvPr/>
            </p:nvSpPr>
            <p:spPr bwMode="auto">
              <a:xfrm>
                <a:off x="4520" y="6539"/>
                <a:ext cx="17" cy="136"/>
              </a:xfrm>
              <a:prstGeom prst="line">
                <a:avLst/>
              </a:prstGeom>
              <a:noFill/>
              <a:ln w="10795">
                <a:solidFill>
                  <a:srgbClr val="0000FF"/>
                </a:solidFill>
                <a:round/>
                <a:headEnd/>
                <a:tailEnd/>
              </a:ln>
            </p:spPr>
            <p:txBody>
              <a:bodyPr/>
              <a:lstStyle/>
              <a:p>
                <a:endParaRPr lang="en-US"/>
              </a:p>
            </p:txBody>
          </p:sp>
          <p:sp>
            <p:nvSpPr>
              <p:cNvPr id="4534" name="Line 216"/>
              <p:cNvSpPr>
                <a:spLocks noChangeShapeType="1"/>
              </p:cNvSpPr>
              <p:nvPr/>
            </p:nvSpPr>
            <p:spPr bwMode="auto">
              <a:xfrm>
                <a:off x="4537" y="6675"/>
                <a:ext cx="1" cy="119"/>
              </a:xfrm>
              <a:prstGeom prst="line">
                <a:avLst/>
              </a:prstGeom>
              <a:noFill/>
              <a:ln w="10795">
                <a:solidFill>
                  <a:srgbClr val="0000FF"/>
                </a:solidFill>
                <a:round/>
                <a:headEnd/>
                <a:tailEnd/>
              </a:ln>
            </p:spPr>
            <p:txBody>
              <a:bodyPr/>
              <a:lstStyle/>
              <a:p>
                <a:endParaRPr lang="en-US"/>
              </a:p>
            </p:txBody>
          </p:sp>
          <p:sp>
            <p:nvSpPr>
              <p:cNvPr id="4535" name="Line 217"/>
              <p:cNvSpPr>
                <a:spLocks noChangeShapeType="1"/>
              </p:cNvSpPr>
              <p:nvPr/>
            </p:nvSpPr>
            <p:spPr bwMode="auto">
              <a:xfrm>
                <a:off x="4537" y="6794"/>
                <a:ext cx="17" cy="51"/>
              </a:xfrm>
              <a:prstGeom prst="line">
                <a:avLst/>
              </a:prstGeom>
              <a:noFill/>
              <a:ln w="10795">
                <a:solidFill>
                  <a:srgbClr val="0000FF"/>
                </a:solidFill>
                <a:round/>
                <a:headEnd/>
                <a:tailEnd/>
              </a:ln>
            </p:spPr>
            <p:txBody>
              <a:bodyPr/>
              <a:lstStyle/>
              <a:p>
                <a:endParaRPr lang="en-US"/>
              </a:p>
            </p:txBody>
          </p:sp>
          <p:sp>
            <p:nvSpPr>
              <p:cNvPr id="4536" name="Line 218"/>
              <p:cNvSpPr>
                <a:spLocks noChangeShapeType="1"/>
              </p:cNvSpPr>
              <p:nvPr/>
            </p:nvSpPr>
            <p:spPr bwMode="auto">
              <a:xfrm>
                <a:off x="4554" y="6845"/>
                <a:ext cx="1" cy="34"/>
              </a:xfrm>
              <a:prstGeom prst="line">
                <a:avLst/>
              </a:prstGeom>
              <a:noFill/>
              <a:ln w="10795">
                <a:solidFill>
                  <a:srgbClr val="0000FF"/>
                </a:solidFill>
                <a:round/>
                <a:headEnd/>
                <a:tailEnd/>
              </a:ln>
            </p:spPr>
            <p:txBody>
              <a:bodyPr/>
              <a:lstStyle/>
              <a:p>
                <a:endParaRPr lang="en-US"/>
              </a:p>
            </p:txBody>
          </p:sp>
          <p:sp>
            <p:nvSpPr>
              <p:cNvPr id="4537" name="Line 219"/>
              <p:cNvSpPr>
                <a:spLocks noChangeShapeType="1"/>
              </p:cNvSpPr>
              <p:nvPr/>
            </p:nvSpPr>
            <p:spPr bwMode="auto">
              <a:xfrm>
                <a:off x="4554" y="6879"/>
                <a:ext cx="17" cy="17"/>
              </a:xfrm>
              <a:prstGeom prst="line">
                <a:avLst/>
              </a:prstGeom>
              <a:noFill/>
              <a:ln w="10795">
                <a:solidFill>
                  <a:srgbClr val="0000FF"/>
                </a:solidFill>
                <a:round/>
                <a:headEnd/>
                <a:tailEnd/>
              </a:ln>
            </p:spPr>
            <p:txBody>
              <a:bodyPr/>
              <a:lstStyle/>
              <a:p>
                <a:endParaRPr lang="en-US"/>
              </a:p>
            </p:txBody>
          </p:sp>
          <p:sp>
            <p:nvSpPr>
              <p:cNvPr id="4538" name="Line 220"/>
              <p:cNvSpPr>
                <a:spLocks noChangeShapeType="1"/>
              </p:cNvSpPr>
              <p:nvPr/>
            </p:nvSpPr>
            <p:spPr bwMode="auto">
              <a:xfrm flipV="1">
                <a:off x="4571" y="6862"/>
                <a:ext cx="1" cy="34"/>
              </a:xfrm>
              <a:prstGeom prst="line">
                <a:avLst/>
              </a:prstGeom>
              <a:noFill/>
              <a:ln w="10795">
                <a:solidFill>
                  <a:srgbClr val="0000FF"/>
                </a:solidFill>
                <a:round/>
                <a:headEnd/>
                <a:tailEnd/>
              </a:ln>
            </p:spPr>
            <p:txBody>
              <a:bodyPr/>
              <a:lstStyle/>
              <a:p>
                <a:endParaRPr lang="en-US"/>
              </a:p>
            </p:txBody>
          </p:sp>
          <p:sp>
            <p:nvSpPr>
              <p:cNvPr id="4539" name="Line 221"/>
              <p:cNvSpPr>
                <a:spLocks noChangeShapeType="1"/>
              </p:cNvSpPr>
              <p:nvPr/>
            </p:nvSpPr>
            <p:spPr bwMode="auto">
              <a:xfrm flipV="1">
                <a:off x="4571" y="6777"/>
                <a:ext cx="17" cy="85"/>
              </a:xfrm>
              <a:prstGeom prst="line">
                <a:avLst/>
              </a:prstGeom>
              <a:noFill/>
              <a:ln w="10795">
                <a:solidFill>
                  <a:srgbClr val="0000FF"/>
                </a:solidFill>
                <a:round/>
                <a:headEnd/>
                <a:tailEnd/>
              </a:ln>
            </p:spPr>
            <p:txBody>
              <a:bodyPr/>
              <a:lstStyle/>
              <a:p>
                <a:endParaRPr lang="en-US"/>
              </a:p>
            </p:txBody>
          </p:sp>
          <p:sp>
            <p:nvSpPr>
              <p:cNvPr id="4540" name="Line 222"/>
              <p:cNvSpPr>
                <a:spLocks noChangeShapeType="1"/>
              </p:cNvSpPr>
              <p:nvPr/>
            </p:nvSpPr>
            <p:spPr bwMode="auto">
              <a:xfrm flipV="1">
                <a:off x="4588" y="6607"/>
                <a:ext cx="1" cy="170"/>
              </a:xfrm>
              <a:prstGeom prst="line">
                <a:avLst/>
              </a:prstGeom>
              <a:noFill/>
              <a:ln w="10795">
                <a:solidFill>
                  <a:srgbClr val="0000FF"/>
                </a:solidFill>
                <a:round/>
                <a:headEnd/>
                <a:tailEnd/>
              </a:ln>
            </p:spPr>
            <p:txBody>
              <a:bodyPr/>
              <a:lstStyle/>
              <a:p>
                <a:endParaRPr lang="en-US"/>
              </a:p>
            </p:txBody>
          </p:sp>
          <p:sp>
            <p:nvSpPr>
              <p:cNvPr id="4541" name="Line 223"/>
              <p:cNvSpPr>
                <a:spLocks noChangeShapeType="1"/>
              </p:cNvSpPr>
              <p:nvPr/>
            </p:nvSpPr>
            <p:spPr bwMode="auto">
              <a:xfrm flipV="1">
                <a:off x="4588" y="6250"/>
                <a:ext cx="17" cy="357"/>
              </a:xfrm>
              <a:prstGeom prst="line">
                <a:avLst/>
              </a:prstGeom>
              <a:noFill/>
              <a:ln w="10795">
                <a:solidFill>
                  <a:srgbClr val="0000FF"/>
                </a:solidFill>
                <a:round/>
                <a:headEnd/>
                <a:tailEnd/>
              </a:ln>
            </p:spPr>
            <p:txBody>
              <a:bodyPr/>
              <a:lstStyle/>
              <a:p>
                <a:endParaRPr lang="en-US"/>
              </a:p>
            </p:txBody>
          </p:sp>
          <p:sp>
            <p:nvSpPr>
              <p:cNvPr id="4542" name="Line 224"/>
              <p:cNvSpPr>
                <a:spLocks noChangeShapeType="1"/>
              </p:cNvSpPr>
              <p:nvPr/>
            </p:nvSpPr>
            <p:spPr bwMode="auto">
              <a:xfrm flipV="1">
                <a:off x="4605" y="5774"/>
                <a:ext cx="1" cy="476"/>
              </a:xfrm>
              <a:prstGeom prst="line">
                <a:avLst/>
              </a:prstGeom>
              <a:noFill/>
              <a:ln w="10795">
                <a:solidFill>
                  <a:srgbClr val="0000FF"/>
                </a:solidFill>
                <a:round/>
                <a:headEnd/>
                <a:tailEnd/>
              </a:ln>
            </p:spPr>
            <p:txBody>
              <a:bodyPr/>
              <a:lstStyle/>
              <a:p>
                <a:endParaRPr lang="en-US"/>
              </a:p>
            </p:txBody>
          </p:sp>
          <p:sp>
            <p:nvSpPr>
              <p:cNvPr id="4543" name="Line 225"/>
              <p:cNvSpPr>
                <a:spLocks noChangeShapeType="1"/>
              </p:cNvSpPr>
              <p:nvPr/>
            </p:nvSpPr>
            <p:spPr bwMode="auto">
              <a:xfrm flipV="1">
                <a:off x="4605" y="5094"/>
                <a:ext cx="17" cy="680"/>
              </a:xfrm>
              <a:prstGeom prst="line">
                <a:avLst/>
              </a:prstGeom>
              <a:noFill/>
              <a:ln w="10795">
                <a:solidFill>
                  <a:srgbClr val="0000FF"/>
                </a:solidFill>
                <a:round/>
                <a:headEnd/>
                <a:tailEnd/>
              </a:ln>
            </p:spPr>
            <p:txBody>
              <a:bodyPr/>
              <a:lstStyle/>
              <a:p>
                <a:endParaRPr lang="en-US"/>
              </a:p>
            </p:txBody>
          </p:sp>
          <p:sp>
            <p:nvSpPr>
              <p:cNvPr id="4544" name="Line 226"/>
              <p:cNvSpPr>
                <a:spLocks noChangeShapeType="1"/>
              </p:cNvSpPr>
              <p:nvPr/>
            </p:nvSpPr>
            <p:spPr bwMode="auto">
              <a:xfrm flipV="1">
                <a:off x="4622" y="4482"/>
                <a:ext cx="1" cy="612"/>
              </a:xfrm>
              <a:prstGeom prst="line">
                <a:avLst/>
              </a:prstGeom>
              <a:noFill/>
              <a:ln w="10795">
                <a:solidFill>
                  <a:srgbClr val="0000FF"/>
                </a:solidFill>
                <a:round/>
                <a:headEnd/>
                <a:tailEnd/>
              </a:ln>
            </p:spPr>
            <p:txBody>
              <a:bodyPr/>
              <a:lstStyle/>
              <a:p>
                <a:endParaRPr lang="en-US"/>
              </a:p>
            </p:txBody>
          </p:sp>
          <p:sp>
            <p:nvSpPr>
              <p:cNvPr id="4545" name="Line 227"/>
              <p:cNvSpPr>
                <a:spLocks noChangeShapeType="1"/>
              </p:cNvSpPr>
              <p:nvPr/>
            </p:nvSpPr>
            <p:spPr bwMode="auto">
              <a:xfrm flipV="1">
                <a:off x="4622" y="4176"/>
                <a:ext cx="17" cy="306"/>
              </a:xfrm>
              <a:prstGeom prst="line">
                <a:avLst/>
              </a:prstGeom>
              <a:noFill/>
              <a:ln w="10795">
                <a:solidFill>
                  <a:srgbClr val="0000FF"/>
                </a:solidFill>
                <a:round/>
                <a:headEnd/>
                <a:tailEnd/>
              </a:ln>
            </p:spPr>
            <p:txBody>
              <a:bodyPr/>
              <a:lstStyle/>
              <a:p>
                <a:endParaRPr lang="en-US"/>
              </a:p>
            </p:txBody>
          </p:sp>
          <p:sp>
            <p:nvSpPr>
              <p:cNvPr id="4546" name="Line 228"/>
              <p:cNvSpPr>
                <a:spLocks noChangeShapeType="1"/>
              </p:cNvSpPr>
              <p:nvPr/>
            </p:nvSpPr>
            <p:spPr bwMode="auto">
              <a:xfrm>
                <a:off x="4639" y="4176"/>
                <a:ext cx="1" cy="646"/>
              </a:xfrm>
              <a:prstGeom prst="line">
                <a:avLst/>
              </a:prstGeom>
              <a:noFill/>
              <a:ln w="10795">
                <a:solidFill>
                  <a:srgbClr val="0000FF"/>
                </a:solidFill>
                <a:round/>
                <a:headEnd/>
                <a:tailEnd/>
              </a:ln>
            </p:spPr>
            <p:txBody>
              <a:bodyPr/>
              <a:lstStyle/>
              <a:p>
                <a:endParaRPr lang="en-US"/>
              </a:p>
            </p:txBody>
          </p:sp>
          <p:sp>
            <p:nvSpPr>
              <p:cNvPr id="4547" name="Line 229"/>
              <p:cNvSpPr>
                <a:spLocks noChangeShapeType="1"/>
              </p:cNvSpPr>
              <p:nvPr/>
            </p:nvSpPr>
            <p:spPr bwMode="auto">
              <a:xfrm>
                <a:off x="4639" y="4822"/>
                <a:ext cx="17" cy="612"/>
              </a:xfrm>
              <a:prstGeom prst="line">
                <a:avLst/>
              </a:prstGeom>
              <a:noFill/>
              <a:ln w="10795">
                <a:solidFill>
                  <a:srgbClr val="0000FF"/>
                </a:solidFill>
                <a:round/>
                <a:headEnd/>
                <a:tailEnd/>
              </a:ln>
            </p:spPr>
            <p:txBody>
              <a:bodyPr/>
              <a:lstStyle/>
              <a:p>
                <a:endParaRPr lang="en-US"/>
              </a:p>
            </p:txBody>
          </p:sp>
          <p:sp>
            <p:nvSpPr>
              <p:cNvPr id="4548" name="Line 230"/>
              <p:cNvSpPr>
                <a:spLocks noChangeShapeType="1"/>
              </p:cNvSpPr>
              <p:nvPr/>
            </p:nvSpPr>
            <p:spPr bwMode="auto">
              <a:xfrm>
                <a:off x="4656" y="5434"/>
                <a:ext cx="1" cy="578"/>
              </a:xfrm>
              <a:prstGeom prst="line">
                <a:avLst/>
              </a:prstGeom>
              <a:noFill/>
              <a:ln w="10795">
                <a:solidFill>
                  <a:srgbClr val="0000FF"/>
                </a:solidFill>
                <a:round/>
                <a:headEnd/>
                <a:tailEnd/>
              </a:ln>
            </p:spPr>
            <p:txBody>
              <a:bodyPr/>
              <a:lstStyle/>
              <a:p>
                <a:endParaRPr lang="en-US"/>
              </a:p>
            </p:txBody>
          </p:sp>
          <p:sp>
            <p:nvSpPr>
              <p:cNvPr id="4549" name="Line 231"/>
              <p:cNvSpPr>
                <a:spLocks noChangeShapeType="1"/>
              </p:cNvSpPr>
              <p:nvPr/>
            </p:nvSpPr>
            <p:spPr bwMode="auto">
              <a:xfrm>
                <a:off x="4656" y="6012"/>
                <a:ext cx="17" cy="357"/>
              </a:xfrm>
              <a:prstGeom prst="line">
                <a:avLst/>
              </a:prstGeom>
              <a:noFill/>
              <a:ln w="10795">
                <a:solidFill>
                  <a:srgbClr val="0000FF"/>
                </a:solidFill>
                <a:round/>
                <a:headEnd/>
                <a:tailEnd/>
              </a:ln>
            </p:spPr>
            <p:txBody>
              <a:bodyPr/>
              <a:lstStyle/>
              <a:p>
                <a:endParaRPr lang="en-US"/>
              </a:p>
            </p:txBody>
          </p:sp>
          <p:sp>
            <p:nvSpPr>
              <p:cNvPr id="4550" name="Line 232"/>
              <p:cNvSpPr>
                <a:spLocks noChangeShapeType="1"/>
              </p:cNvSpPr>
              <p:nvPr/>
            </p:nvSpPr>
            <p:spPr bwMode="auto">
              <a:xfrm>
                <a:off x="4673" y="6369"/>
                <a:ext cx="1" cy="255"/>
              </a:xfrm>
              <a:prstGeom prst="line">
                <a:avLst/>
              </a:prstGeom>
              <a:noFill/>
              <a:ln w="10795">
                <a:solidFill>
                  <a:srgbClr val="0000FF"/>
                </a:solidFill>
                <a:round/>
                <a:headEnd/>
                <a:tailEnd/>
              </a:ln>
            </p:spPr>
            <p:txBody>
              <a:bodyPr/>
              <a:lstStyle/>
              <a:p>
                <a:endParaRPr lang="en-US"/>
              </a:p>
            </p:txBody>
          </p:sp>
          <p:sp>
            <p:nvSpPr>
              <p:cNvPr id="4551" name="Line 233"/>
              <p:cNvSpPr>
                <a:spLocks noChangeShapeType="1"/>
              </p:cNvSpPr>
              <p:nvPr/>
            </p:nvSpPr>
            <p:spPr bwMode="auto">
              <a:xfrm>
                <a:off x="4673" y="6624"/>
                <a:ext cx="17" cy="136"/>
              </a:xfrm>
              <a:prstGeom prst="line">
                <a:avLst/>
              </a:prstGeom>
              <a:noFill/>
              <a:ln w="10795">
                <a:solidFill>
                  <a:srgbClr val="0000FF"/>
                </a:solidFill>
                <a:round/>
                <a:headEnd/>
                <a:tailEnd/>
              </a:ln>
            </p:spPr>
            <p:txBody>
              <a:bodyPr/>
              <a:lstStyle/>
              <a:p>
                <a:endParaRPr lang="en-US"/>
              </a:p>
            </p:txBody>
          </p:sp>
          <p:sp>
            <p:nvSpPr>
              <p:cNvPr id="4552" name="Line 234"/>
              <p:cNvSpPr>
                <a:spLocks noChangeShapeType="1"/>
              </p:cNvSpPr>
              <p:nvPr/>
            </p:nvSpPr>
            <p:spPr bwMode="auto">
              <a:xfrm>
                <a:off x="4690" y="6760"/>
                <a:ext cx="1" cy="68"/>
              </a:xfrm>
              <a:prstGeom prst="line">
                <a:avLst/>
              </a:prstGeom>
              <a:noFill/>
              <a:ln w="10795">
                <a:solidFill>
                  <a:srgbClr val="0000FF"/>
                </a:solidFill>
                <a:round/>
                <a:headEnd/>
                <a:tailEnd/>
              </a:ln>
            </p:spPr>
            <p:txBody>
              <a:bodyPr/>
              <a:lstStyle/>
              <a:p>
                <a:endParaRPr lang="en-US"/>
              </a:p>
            </p:txBody>
          </p:sp>
          <p:sp>
            <p:nvSpPr>
              <p:cNvPr id="4553" name="Line 235"/>
              <p:cNvSpPr>
                <a:spLocks noChangeShapeType="1"/>
              </p:cNvSpPr>
              <p:nvPr/>
            </p:nvSpPr>
            <p:spPr bwMode="auto">
              <a:xfrm flipV="1">
                <a:off x="4690" y="6794"/>
                <a:ext cx="17" cy="34"/>
              </a:xfrm>
              <a:prstGeom prst="line">
                <a:avLst/>
              </a:prstGeom>
              <a:noFill/>
              <a:ln w="10795">
                <a:solidFill>
                  <a:srgbClr val="0000FF"/>
                </a:solidFill>
                <a:round/>
                <a:headEnd/>
                <a:tailEnd/>
              </a:ln>
            </p:spPr>
            <p:txBody>
              <a:bodyPr/>
              <a:lstStyle/>
              <a:p>
                <a:endParaRPr lang="en-US"/>
              </a:p>
            </p:txBody>
          </p:sp>
          <p:sp>
            <p:nvSpPr>
              <p:cNvPr id="4554" name="Line 236"/>
              <p:cNvSpPr>
                <a:spLocks noChangeShapeType="1"/>
              </p:cNvSpPr>
              <p:nvPr/>
            </p:nvSpPr>
            <p:spPr bwMode="auto">
              <a:xfrm flipV="1">
                <a:off x="4707" y="6743"/>
                <a:ext cx="1" cy="51"/>
              </a:xfrm>
              <a:prstGeom prst="line">
                <a:avLst/>
              </a:prstGeom>
              <a:noFill/>
              <a:ln w="10795">
                <a:solidFill>
                  <a:srgbClr val="0000FF"/>
                </a:solidFill>
                <a:round/>
                <a:headEnd/>
                <a:tailEnd/>
              </a:ln>
            </p:spPr>
            <p:txBody>
              <a:bodyPr/>
              <a:lstStyle/>
              <a:p>
                <a:endParaRPr lang="en-US"/>
              </a:p>
            </p:txBody>
          </p:sp>
          <p:sp>
            <p:nvSpPr>
              <p:cNvPr id="4555" name="Line 237"/>
              <p:cNvSpPr>
                <a:spLocks noChangeShapeType="1"/>
              </p:cNvSpPr>
              <p:nvPr/>
            </p:nvSpPr>
            <p:spPr bwMode="auto">
              <a:xfrm flipV="1">
                <a:off x="4707" y="6590"/>
                <a:ext cx="17" cy="153"/>
              </a:xfrm>
              <a:prstGeom prst="line">
                <a:avLst/>
              </a:prstGeom>
              <a:noFill/>
              <a:ln w="10795">
                <a:solidFill>
                  <a:srgbClr val="0000FF"/>
                </a:solidFill>
                <a:round/>
                <a:headEnd/>
                <a:tailEnd/>
              </a:ln>
            </p:spPr>
            <p:txBody>
              <a:bodyPr/>
              <a:lstStyle/>
              <a:p>
                <a:endParaRPr lang="en-US"/>
              </a:p>
            </p:txBody>
          </p:sp>
          <p:sp>
            <p:nvSpPr>
              <p:cNvPr id="4556" name="Line 238"/>
              <p:cNvSpPr>
                <a:spLocks noChangeShapeType="1"/>
              </p:cNvSpPr>
              <p:nvPr/>
            </p:nvSpPr>
            <p:spPr bwMode="auto">
              <a:xfrm flipV="1">
                <a:off x="4724" y="6250"/>
                <a:ext cx="1" cy="340"/>
              </a:xfrm>
              <a:prstGeom prst="line">
                <a:avLst/>
              </a:prstGeom>
              <a:noFill/>
              <a:ln w="10795">
                <a:solidFill>
                  <a:srgbClr val="0000FF"/>
                </a:solidFill>
                <a:round/>
                <a:headEnd/>
                <a:tailEnd/>
              </a:ln>
            </p:spPr>
            <p:txBody>
              <a:bodyPr/>
              <a:lstStyle/>
              <a:p>
                <a:endParaRPr lang="en-US"/>
              </a:p>
            </p:txBody>
          </p:sp>
          <p:sp>
            <p:nvSpPr>
              <p:cNvPr id="4557" name="Line 239"/>
              <p:cNvSpPr>
                <a:spLocks noChangeShapeType="1"/>
              </p:cNvSpPr>
              <p:nvPr/>
            </p:nvSpPr>
            <p:spPr bwMode="auto">
              <a:xfrm flipV="1">
                <a:off x="4724" y="5740"/>
                <a:ext cx="17" cy="510"/>
              </a:xfrm>
              <a:prstGeom prst="line">
                <a:avLst/>
              </a:prstGeom>
              <a:noFill/>
              <a:ln w="10795">
                <a:solidFill>
                  <a:srgbClr val="0000FF"/>
                </a:solidFill>
                <a:round/>
                <a:headEnd/>
                <a:tailEnd/>
              </a:ln>
            </p:spPr>
            <p:txBody>
              <a:bodyPr/>
              <a:lstStyle/>
              <a:p>
                <a:endParaRPr lang="en-US"/>
              </a:p>
            </p:txBody>
          </p:sp>
          <p:sp>
            <p:nvSpPr>
              <p:cNvPr id="4558" name="Line 240"/>
              <p:cNvSpPr>
                <a:spLocks noChangeShapeType="1"/>
              </p:cNvSpPr>
              <p:nvPr/>
            </p:nvSpPr>
            <p:spPr bwMode="auto">
              <a:xfrm flipV="1">
                <a:off x="4741" y="4703"/>
                <a:ext cx="1" cy="1037"/>
              </a:xfrm>
              <a:prstGeom prst="line">
                <a:avLst/>
              </a:prstGeom>
              <a:noFill/>
              <a:ln w="10795">
                <a:solidFill>
                  <a:srgbClr val="0000FF"/>
                </a:solidFill>
                <a:round/>
                <a:headEnd/>
                <a:tailEnd/>
              </a:ln>
            </p:spPr>
            <p:txBody>
              <a:bodyPr/>
              <a:lstStyle/>
              <a:p>
                <a:endParaRPr lang="en-US"/>
              </a:p>
            </p:txBody>
          </p:sp>
          <p:sp>
            <p:nvSpPr>
              <p:cNvPr id="4559" name="Line 241"/>
              <p:cNvSpPr>
                <a:spLocks noChangeShapeType="1"/>
              </p:cNvSpPr>
              <p:nvPr/>
            </p:nvSpPr>
            <p:spPr bwMode="auto">
              <a:xfrm flipV="1">
                <a:off x="4741" y="4516"/>
                <a:ext cx="17" cy="187"/>
              </a:xfrm>
              <a:prstGeom prst="line">
                <a:avLst/>
              </a:prstGeom>
              <a:noFill/>
              <a:ln w="10795">
                <a:solidFill>
                  <a:srgbClr val="0000FF"/>
                </a:solidFill>
                <a:round/>
                <a:headEnd/>
                <a:tailEnd/>
              </a:ln>
            </p:spPr>
            <p:txBody>
              <a:bodyPr/>
              <a:lstStyle/>
              <a:p>
                <a:endParaRPr lang="en-US"/>
              </a:p>
            </p:txBody>
          </p:sp>
          <p:sp>
            <p:nvSpPr>
              <p:cNvPr id="4560" name="Line 242"/>
              <p:cNvSpPr>
                <a:spLocks noChangeShapeType="1"/>
              </p:cNvSpPr>
              <p:nvPr/>
            </p:nvSpPr>
            <p:spPr bwMode="auto">
              <a:xfrm>
                <a:off x="4758" y="4516"/>
                <a:ext cx="1" cy="170"/>
              </a:xfrm>
              <a:prstGeom prst="line">
                <a:avLst/>
              </a:prstGeom>
              <a:noFill/>
              <a:ln w="10795">
                <a:solidFill>
                  <a:srgbClr val="0000FF"/>
                </a:solidFill>
                <a:round/>
                <a:headEnd/>
                <a:tailEnd/>
              </a:ln>
            </p:spPr>
            <p:txBody>
              <a:bodyPr/>
              <a:lstStyle/>
              <a:p>
                <a:endParaRPr lang="en-US"/>
              </a:p>
            </p:txBody>
          </p:sp>
          <p:sp>
            <p:nvSpPr>
              <p:cNvPr id="4561" name="Line 243"/>
              <p:cNvSpPr>
                <a:spLocks noChangeShapeType="1"/>
              </p:cNvSpPr>
              <p:nvPr/>
            </p:nvSpPr>
            <p:spPr bwMode="auto">
              <a:xfrm>
                <a:off x="4758" y="4686"/>
                <a:ext cx="17" cy="510"/>
              </a:xfrm>
              <a:prstGeom prst="line">
                <a:avLst/>
              </a:prstGeom>
              <a:noFill/>
              <a:ln w="10795">
                <a:solidFill>
                  <a:srgbClr val="0000FF"/>
                </a:solidFill>
                <a:round/>
                <a:headEnd/>
                <a:tailEnd/>
              </a:ln>
            </p:spPr>
            <p:txBody>
              <a:bodyPr/>
              <a:lstStyle/>
              <a:p>
                <a:endParaRPr lang="en-US"/>
              </a:p>
            </p:txBody>
          </p:sp>
          <p:sp>
            <p:nvSpPr>
              <p:cNvPr id="4562" name="Line 244"/>
              <p:cNvSpPr>
                <a:spLocks noChangeShapeType="1"/>
              </p:cNvSpPr>
              <p:nvPr/>
            </p:nvSpPr>
            <p:spPr bwMode="auto">
              <a:xfrm>
                <a:off x="4775" y="5196"/>
                <a:ext cx="1" cy="527"/>
              </a:xfrm>
              <a:prstGeom prst="line">
                <a:avLst/>
              </a:prstGeom>
              <a:noFill/>
              <a:ln w="10795">
                <a:solidFill>
                  <a:srgbClr val="0000FF"/>
                </a:solidFill>
                <a:round/>
                <a:headEnd/>
                <a:tailEnd/>
              </a:ln>
            </p:spPr>
            <p:txBody>
              <a:bodyPr/>
              <a:lstStyle/>
              <a:p>
                <a:endParaRPr lang="en-US"/>
              </a:p>
            </p:txBody>
          </p:sp>
          <p:sp>
            <p:nvSpPr>
              <p:cNvPr id="4563" name="Line 245"/>
              <p:cNvSpPr>
                <a:spLocks noChangeShapeType="1"/>
              </p:cNvSpPr>
              <p:nvPr/>
            </p:nvSpPr>
            <p:spPr bwMode="auto">
              <a:xfrm>
                <a:off x="4775" y="5723"/>
                <a:ext cx="17" cy="476"/>
              </a:xfrm>
              <a:prstGeom prst="line">
                <a:avLst/>
              </a:prstGeom>
              <a:noFill/>
              <a:ln w="10795">
                <a:solidFill>
                  <a:srgbClr val="0000FF"/>
                </a:solidFill>
                <a:round/>
                <a:headEnd/>
                <a:tailEnd/>
              </a:ln>
            </p:spPr>
            <p:txBody>
              <a:bodyPr/>
              <a:lstStyle/>
              <a:p>
                <a:endParaRPr lang="en-US"/>
              </a:p>
            </p:txBody>
          </p:sp>
          <p:sp>
            <p:nvSpPr>
              <p:cNvPr id="4564" name="Line 246"/>
              <p:cNvSpPr>
                <a:spLocks noChangeShapeType="1"/>
              </p:cNvSpPr>
              <p:nvPr/>
            </p:nvSpPr>
            <p:spPr bwMode="auto">
              <a:xfrm>
                <a:off x="4792" y="6199"/>
                <a:ext cx="1" cy="323"/>
              </a:xfrm>
              <a:prstGeom prst="line">
                <a:avLst/>
              </a:prstGeom>
              <a:noFill/>
              <a:ln w="10795">
                <a:solidFill>
                  <a:srgbClr val="0000FF"/>
                </a:solidFill>
                <a:round/>
                <a:headEnd/>
                <a:tailEnd/>
              </a:ln>
            </p:spPr>
            <p:txBody>
              <a:bodyPr/>
              <a:lstStyle/>
              <a:p>
                <a:endParaRPr lang="en-US"/>
              </a:p>
            </p:txBody>
          </p:sp>
          <p:sp>
            <p:nvSpPr>
              <p:cNvPr id="4565" name="Line 247"/>
              <p:cNvSpPr>
                <a:spLocks noChangeShapeType="1"/>
              </p:cNvSpPr>
              <p:nvPr/>
            </p:nvSpPr>
            <p:spPr bwMode="auto">
              <a:xfrm>
                <a:off x="4792" y="6522"/>
                <a:ext cx="17" cy="187"/>
              </a:xfrm>
              <a:prstGeom prst="line">
                <a:avLst/>
              </a:prstGeom>
              <a:noFill/>
              <a:ln w="10795">
                <a:solidFill>
                  <a:srgbClr val="0000FF"/>
                </a:solidFill>
                <a:round/>
                <a:headEnd/>
                <a:tailEnd/>
              </a:ln>
            </p:spPr>
            <p:txBody>
              <a:bodyPr/>
              <a:lstStyle/>
              <a:p>
                <a:endParaRPr lang="en-US"/>
              </a:p>
            </p:txBody>
          </p:sp>
          <p:sp>
            <p:nvSpPr>
              <p:cNvPr id="4566" name="Line 248"/>
              <p:cNvSpPr>
                <a:spLocks noChangeShapeType="1"/>
              </p:cNvSpPr>
              <p:nvPr/>
            </p:nvSpPr>
            <p:spPr bwMode="auto">
              <a:xfrm>
                <a:off x="4809" y="6709"/>
                <a:ext cx="1" cy="153"/>
              </a:xfrm>
              <a:prstGeom prst="line">
                <a:avLst/>
              </a:prstGeom>
              <a:noFill/>
              <a:ln w="10795">
                <a:solidFill>
                  <a:srgbClr val="0000FF"/>
                </a:solidFill>
                <a:round/>
                <a:headEnd/>
                <a:tailEnd/>
              </a:ln>
            </p:spPr>
            <p:txBody>
              <a:bodyPr/>
              <a:lstStyle/>
              <a:p>
                <a:endParaRPr lang="en-US"/>
              </a:p>
            </p:txBody>
          </p:sp>
          <p:sp>
            <p:nvSpPr>
              <p:cNvPr id="4567" name="Line 249"/>
              <p:cNvSpPr>
                <a:spLocks noChangeShapeType="1"/>
              </p:cNvSpPr>
              <p:nvPr/>
            </p:nvSpPr>
            <p:spPr bwMode="auto">
              <a:xfrm>
                <a:off x="4809" y="6862"/>
                <a:ext cx="17" cy="17"/>
              </a:xfrm>
              <a:prstGeom prst="line">
                <a:avLst/>
              </a:prstGeom>
              <a:noFill/>
              <a:ln w="10795">
                <a:solidFill>
                  <a:srgbClr val="0000FF"/>
                </a:solidFill>
                <a:round/>
                <a:headEnd/>
                <a:tailEnd/>
              </a:ln>
            </p:spPr>
            <p:txBody>
              <a:bodyPr/>
              <a:lstStyle/>
              <a:p>
                <a:endParaRPr lang="en-US"/>
              </a:p>
            </p:txBody>
          </p:sp>
          <p:sp>
            <p:nvSpPr>
              <p:cNvPr id="4568" name="Line 250"/>
              <p:cNvSpPr>
                <a:spLocks noChangeShapeType="1"/>
              </p:cNvSpPr>
              <p:nvPr/>
            </p:nvSpPr>
            <p:spPr bwMode="auto">
              <a:xfrm>
                <a:off x="4826" y="6879"/>
                <a:ext cx="17" cy="1"/>
              </a:xfrm>
              <a:prstGeom prst="line">
                <a:avLst/>
              </a:prstGeom>
              <a:noFill/>
              <a:ln w="10795">
                <a:solidFill>
                  <a:srgbClr val="0000FF"/>
                </a:solidFill>
                <a:round/>
                <a:headEnd/>
                <a:tailEnd/>
              </a:ln>
            </p:spPr>
            <p:txBody>
              <a:bodyPr/>
              <a:lstStyle/>
              <a:p>
                <a:endParaRPr lang="en-US"/>
              </a:p>
            </p:txBody>
          </p:sp>
          <p:sp>
            <p:nvSpPr>
              <p:cNvPr id="4569" name="Line 251"/>
              <p:cNvSpPr>
                <a:spLocks noChangeShapeType="1"/>
              </p:cNvSpPr>
              <p:nvPr/>
            </p:nvSpPr>
            <p:spPr bwMode="auto">
              <a:xfrm flipV="1">
                <a:off x="4843" y="6845"/>
                <a:ext cx="1" cy="34"/>
              </a:xfrm>
              <a:prstGeom prst="line">
                <a:avLst/>
              </a:prstGeom>
              <a:noFill/>
              <a:ln w="10795">
                <a:solidFill>
                  <a:srgbClr val="0000FF"/>
                </a:solidFill>
                <a:round/>
                <a:headEnd/>
                <a:tailEnd/>
              </a:ln>
            </p:spPr>
            <p:txBody>
              <a:bodyPr/>
              <a:lstStyle/>
              <a:p>
                <a:endParaRPr lang="en-US"/>
              </a:p>
            </p:txBody>
          </p:sp>
          <p:sp>
            <p:nvSpPr>
              <p:cNvPr id="4570" name="Line 252"/>
              <p:cNvSpPr>
                <a:spLocks noChangeShapeType="1"/>
              </p:cNvSpPr>
              <p:nvPr/>
            </p:nvSpPr>
            <p:spPr bwMode="auto">
              <a:xfrm flipV="1">
                <a:off x="4843" y="6760"/>
                <a:ext cx="17" cy="85"/>
              </a:xfrm>
              <a:prstGeom prst="line">
                <a:avLst/>
              </a:prstGeom>
              <a:noFill/>
              <a:ln w="10795">
                <a:solidFill>
                  <a:srgbClr val="0000FF"/>
                </a:solidFill>
                <a:round/>
                <a:headEnd/>
                <a:tailEnd/>
              </a:ln>
            </p:spPr>
            <p:txBody>
              <a:bodyPr/>
              <a:lstStyle/>
              <a:p>
                <a:endParaRPr lang="en-US"/>
              </a:p>
            </p:txBody>
          </p:sp>
          <p:sp>
            <p:nvSpPr>
              <p:cNvPr id="4571" name="Line 253"/>
              <p:cNvSpPr>
                <a:spLocks noChangeShapeType="1"/>
              </p:cNvSpPr>
              <p:nvPr/>
            </p:nvSpPr>
            <p:spPr bwMode="auto">
              <a:xfrm flipV="1">
                <a:off x="4860" y="6539"/>
                <a:ext cx="1" cy="221"/>
              </a:xfrm>
              <a:prstGeom prst="line">
                <a:avLst/>
              </a:prstGeom>
              <a:noFill/>
              <a:ln w="10795">
                <a:solidFill>
                  <a:srgbClr val="0000FF"/>
                </a:solidFill>
                <a:round/>
                <a:headEnd/>
                <a:tailEnd/>
              </a:ln>
            </p:spPr>
            <p:txBody>
              <a:bodyPr/>
              <a:lstStyle/>
              <a:p>
                <a:endParaRPr lang="en-US"/>
              </a:p>
            </p:txBody>
          </p:sp>
          <p:sp>
            <p:nvSpPr>
              <p:cNvPr id="4572" name="Line 254"/>
              <p:cNvSpPr>
                <a:spLocks noChangeShapeType="1"/>
              </p:cNvSpPr>
              <p:nvPr/>
            </p:nvSpPr>
            <p:spPr bwMode="auto">
              <a:xfrm flipV="1">
                <a:off x="4860" y="6471"/>
                <a:ext cx="17" cy="68"/>
              </a:xfrm>
              <a:prstGeom prst="line">
                <a:avLst/>
              </a:prstGeom>
              <a:noFill/>
              <a:ln w="10795">
                <a:solidFill>
                  <a:srgbClr val="0000FF"/>
                </a:solidFill>
                <a:round/>
                <a:headEnd/>
                <a:tailEnd/>
              </a:ln>
            </p:spPr>
            <p:txBody>
              <a:bodyPr/>
              <a:lstStyle/>
              <a:p>
                <a:endParaRPr lang="en-US"/>
              </a:p>
            </p:txBody>
          </p:sp>
          <p:sp>
            <p:nvSpPr>
              <p:cNvPr id="4573" name="Line 255"/>
              <p:cNvSpPr>
                <a:spLocks noChangeShapeType="1"/>
              </p:cNvSpPr>
              <p:nvPr/>
            </p:nvSpPr>
            <p:spPr bwMode="auto">
              <a:xfrm flipV="1">
                <a:off x="4877" y="6437"/>
                <a:ext cx="1" cy="34"/>
              </a:xfrm>
              <a:prstGeom prst="line">
                <a:avLst/>
              </a:prstGeom>
              <a:noFill/>
              <a:ln w="10795">
                <a:solidFill>
                  <a:srgbClr val="0000FF"/>
                </a:solidFill>
                <a:round/>
                <a:headEnd/>
                <a:tailEnd/>
              </a:ln>
            </p:spPr>
            <p:txBody>
              <a:bodyPr/>
              <a:lstStyle/>
              <a:p>
                <a:endParaRPr lang="en-US"/>
              </a:p>
            </p:txBody>
          </p:sp>
          <p:sp>
            <p:nvSpPr>
              <p:cNvPr id="4574" name="Line 256"/>
              <p:cNvSpPr>
                <a:spLocks noChangeShapeType="1"/>
              </p:cNvSpPr>
              <p:nvPr/>
            </p:nvSpPr>
            <p:spPr bwMode="auto">
              <a:xfrm>
                <a:off x="4877" y="6437"/>
                <a:ext cx="17" cy="85"/>
              </a:xfrm>
              <a:prstGeom prst="line">
                <a:avLst/>
              </a:prstGeom>
              <a:noFill/>
              <a:ln w="10795">
                <a:solidFill>
                  <a:srgbClr val="0000FF"/>
                </a:solidFill>
                <a:round/>
                <a:headEnd/>
                <a:tailEnd/>
              </a:ln>
            </p:spPr>
            <p:txBody>
              <a:bodyPr/>
              <a:lstStyle/>
              <a:p>
                <a:endParaRPr lang="en-US"/>
              </a:p>
            </p:txBody>
          </p:sp>
          <p:sp>
            <p:nvSpPr>
              <p:cNvPr id="4575" name="Line 257"/>
              <p:cNvSpPr>
                <a:spLocks noChangeShapeType="1"/>
              </p:cNvSpPr>
              <p:nvPr/>
            </p:nvSpPr>
            <p:spPr bwMode="auto">
              <a:xfrm>
                <a:off x="4894" y="6522"/>
                <a:ext cx="1" cy="153"/>
              </a:xfrm>
              <a:prstGeom prst="line">
                <a:avLst/>
              </a:prstGeom>
              <a:noFill/>
              <a:ln w="10795">
                <a:solidFill>
                  <a:srgbClr val="0000FF"/>
                </a:solidFill>
                <a:round/>
                <a:headEnd/>
                <a:tailEnd/>
              </a:ln>
            </p:spPr>
            <p:txBody>
              <a:bodyPr/>
              <a:lstStyle/>
              <a:p>
                <a:endParaRPr lang="en-US"/>
              </a:p>
            </p:txBody>
          </p:sp>
          <p:sp>
            <p:nvSpPr>
              <p:cNvPr id="4576" name="Line 258"/>
              <p:cNvSpPr>
                <a:spLocks noChangeShapeType="1"/>
              </p:cNvSpPr>
              <p:nvPr/>
            </p:nvSpPr>
            <p:spPr bwMode="auto">
              <a:xfrm>
                <a:off x="4894" y="6675"/>
                <a:ext cx="17" cy="102"/>
              </a:xfrm>
              <a:prstGeom prst="line">
                <a:avLst/>
              </a:prstGeom>
              <a:noFill/>
              <a:ln w="10795">
                <a:solidFill>
                  <a:srgbClr val="0000FF"/>
                </a:solidFill>
                <a:round/>
                <a:headEnd/>
                <a:tailEnd/>
              </a:ln>
            </p:spPr>
            <p:txBody>
              <a:bodyPr/>
              <a:lstStyle/>
              <a:p>
                <a:endParaRPr lang="en-US"/>
              </a:p>
            </p:txBody>
          </p:sp>
          <p:sp>
            <p:nvSpPr>
              <p:cNvPr id="4577" name="Line 259"/>
              <p:cNvSpPr>
                <a:spLocks noChangeShapeType="1"/>
              </p:cNvSpPr>
              <p:nvPr/>
            </p:nvSpPr>
            <p:spPr bwMode="auto">
              <a:xfrm>
                <a:off x="4911" y="6777"/>
                <a:ext cx="1" cy="102"/>
              </a:xfrm>
              <a:prstGeom prst="line">
                <a:avLst/>
              </a:prstGeom>
              <a:noFill/>
              <a:ln w="10795">
                <a:solidFill>
                  <a:srgbClr val="0000FF"/>
                </a:solidFill>
                <a:round/>
                <a:headEnd/>
                <a:tailEnd/>
              </a:ln>
            </p:spPr>
            <p:txBody>
              <a:bodyPr/>
              <a:lstStyle/>
              <a:p>
                <a:endParaRPr lang="en-US"/>
              </a:p>
            </p:txBody>
          </p:sp>
          <p:sp>
            <p:nvSpPr>
              <p:cNvPr id="4578" name="Line 260"/>
              <p:cNvSpPr>
                <a:spLocks noChangeShapeType="1"/>
              </p:cNvSpPr>
              <p:nvPr/>
            </p:nvSpPr>
            <p:spPr bwMode="auto">
              <a:xfrm>
                <a:off x="4911" y="6879"/>
                <a:ext cx="17" cy="34"/>
              </a:xfrm>
              <a:prstGeom prst="line">
                <a:avLst/>
              </a:prstGeom>
              <a:noFill/>
              <a:ln w="10795">
                <a:solidFill>
                  <a:srgbClr val="0000FF"/>
                </a:solidFill>
                <a:round/>
                <a:headEnd/>
                <a:tailEnd/>
              </a:ln>
            </p:spPr>
            <p:txBody>
              <a:bodyPr/>
              <a:lstStyle/>
              <a:p>
                <a:endParaRPr lang="en-US"/>
              </a:p>
            </p:txBody>
          </p:sp>
          <p:sp>
            <p:nvSpPr>
              <p:cNvPr id="4579" name="Line 261"/>
              <p:cNvSpPr>
                <a:spLocks noChangeShapeType="1"/>
              </p:cNvSpPr>
              <p:nvPr/>
            </p:nvSpPr>
            <p:spPr bwMode="auto">
              <a:xfrm>
                <a:off x="4928" y="6913"/>
                <a:ext cx="1" cy="17"/>
              </a:xfrm>
              <a:prstGeom prst="line">
                <a:avLst/>
              </a:prstGeom>
              <a:noFill/>
              <a:ln w="10795">
                <a:solidFill>
                  <a:srgbClr val="0000FF"/>
                </a:solidFill>
                <a:round/>
                <a:headEnd/>
                <a:tailEnd/>
              </a:ln>
            </p:spPr>
            <p:txBody>
              <a:bodyPr/>
              <a:lstStyle/>
              <a:p>
                <a:endParaRPr lang="en-US"/>
              </a:p>
            </p:txBody>
          </p:sp>
          <p:sp>
            <p:nvSpPr>
              <p:cNvPr id="4580" name="Line 262"/>
              <p:cNvSpPr>
                <a:spLocks noChangeShapeType="1"/>
              </p:cNvSpPr>
              <p:nvPr/>
            </p:nvSpPr>
            <p:spPr bwMode="auto">
              <a:xfrm>
                <a:off x="4928" y="6930"/>
                <a:ext cx="17" cy="1"/>
              </a:xfrm>
              <a:prstGeom prst="line">
                <a:avLst/>
              </a:prstGeom>
              <a:noFill/>
              <a:ln w="10795">
                <a:solidFill>
                  <a:srgbClr val="0000FF"/>
                </a:solidFill>
                <a:round/>
                <a:headEnd/>
                <a:tailEnd/>
              </a:ln>
            </p:spPr>
            <p:txBody>
              <a:bodyPr/>
              <a:lstStyle/>
              <a:p>
                <a:endParaRPr lang="en-US"/>
              </a:p>
            </p:txBody>
          </p:sp>
          <p:sp>
            <p:nvSpPr>
              <p:cNvPr id="4581" name="Line 263"/>
              <p:cNvSpPr>
                <a:spLocks noChangeShapeType="1"/>
              </p:cNvSpPr>
              <p:nvPr/>
            </p:nvSpPr>
            <p:spPr bwMode="auto">
              <a:xfrm>
                <a:off x="4945" y="6930"/>
                <a:ext cx="1" cy="17"/>
              </a:xfrm>
              <a:prstGeom prst="line">
                <a:avLst/>
              </a:prstGeom>
              <a:noFill/>
              <a:ln w="10795">
                <a:solidFill>
                  <a:srgbClr val="0000FF"/>
                </a:solidFill>
                <a:round/>
                <a:headEnd/>
                <a:tailEnd/>
              </a:ln>
            </p:spPr>
            <p:txBody>
              <a:bodyPr/>
              <a:lstStyle/>
              <a:p>
                <a:endParaRPr lang="en-US"/>
              </a:p>
            </p:txBody>
          </p:sp>
          <p:sp>
            <p:nvSpPr>
              <p:cNvPr id="4582" name="Line 264"/>
              <p:cNvSpPr>
                <a:spLocks noChangeShapeType="1"/>
              </p:cNvSpPr>
              <p:nvPr/>
            </p:nvSpPr>
            <p:spPr bwMode="auto">
              <a:xfrm flipV="1">
                <a:off x="4945" y="6930"/>
                <a:ext cx="17" cy="17"/>
              </a:xfrm>
              <a:prstGeom prst="line">
                <a:avLst/>
              </a:prstGeom>
              <a:noFill/>
              <a:ln w="10795">
                <a:solidFill>
                  <a:srgbClr val="0000FF"/>
                </a:solidFill>
                <a:round/>
                <a:headEnd/>
                <a:tailEnd/>
              </a:ln>
            </p:spPr>
            <p:txBody>
              <a:bodyPr/>
              <a:lstStyle/>
              <a:p>
                <a:endParaRPr lang="en-US"/>
              </a:p>
            </p:txBody>
          </p:sp>
          <p:sp>
            <p:nvSpPr>
              <p:cNvPr id="4583" name="Line 265"/>
              <p:cNvSpPr>
                <a:spLocks noChangeShapeType="1"/>
              </p:cNvSpPr>
              <p:nvPr/>
            </p:nvSpPr>
            <p:spPr bwMode="auto">
              <a:xfrm flipV="1">
                <a:off x="4962" y="6845"/>
                <a:ext cx="1" cy="85"/>
              </a:xfrm>
              <a:prstGeom prst="line">
                <a:avLst/>
              </a:prstGeom>
              <a:noFill/>
              <a:ln w="10795">
                <a:solidFill>
                  <a:srgbClr val="0000FF"/>
                </a:solidFill>
                <a:round/>
                <a:headEnd/>
                <a:tailEnd/>
              </a:ln>
            </p:spPr>
            <p:txBody>
              <a:bodyPr/>
              <a:lstStyle/>
              <a:p>
                <a:endParaRPr lang="en-US"/>
              </a:p>
            </p:txBody>
          </p:sp>
          <p:sp>
            <p:nvSpPr>
              <p:cNvPr id="4584" name="Line 266"/>
              <p:cNvSpPr>
                <a:spLocks noChangeShapeType="1"/>
              </p:cNvSpPr>
              <p:nvPr/>
            </p:nvSpPr>
            <p:spPr bwMode="auto">
              <a:xfrm flipV="1">
                <a:off x="4962" y="6777"/>
                <a:ext cx="17" cy="68"/>
              </a:xfrm>
              <a:prstGeom prst="line">
                <a:avLst/>
              </a:prstGeom>
              <a:noFill/>
              <a:ln w="10795">
                <a:solidFill>
                  <a:srgbClr val="0000FF"/>
                </a:solidFill>
                <a:round/>
                <a:headEnd/>
                <a:tailEnd/>
              </a:ln>
            </p:spPr>
            <p:txBody>
              <a:bodyPr/>
              <a:lstStyle/>
              <a:p>
                <a:endParaRPr lang="en-US"/>
              </a:p>
            </p:txBody>
          </p:sp>
          <p:sp>
            <p:nvSpPr>
              <p:cNvPr id="4585" name="Line 267"/>
              <p:cNvSpPr>
                <a:spLocks noChangeShapeType="1"/>
              </p:cNvSpPr>
              <p:nvPr/>
            </p:nvSpPr>
            <p:spPr bwMode="auto">
              <a:xfrm flipV="1">
                <a:off x="4979" y="6641"/>
                <a:ext cx="1" cy="136"/>
              </a:xfrm>
              <a:prstGeom prst="line">
                <a:avLst/>
              </a:prstGeom>
              <a:noFill/>
              <a:ln w="10795">
                <a:solidFill>
                  <a:srgbClr val="0000FF"/>
                </a:solidFill>
                <a:round/>
                <a:headEnd/>
                <a:tailEnd/>
              </a:ln>
            </p:spPr>
            <p:txBody>
              <a:bodyPr/>
              <a:lstStyle/>
              <a:p>
                <a:endParaRPr lang="en-US"/>
              </a:p>
            </p:txBody>
          </p:sp>
          <p:sp>
            <p:nvSpPr>
              <p:cNvPr id="4586" name="Line 268"/>
              <p:cNvSpPr>
                <a:spLocks noChangeShapeType="1"/>
              </p:cNvSpPr>
              <p:nvPr/>
            </p:nvSpPr>
            <p:spPr bwMode="auto">
              <a:xfrm flipV="1">
                <a:off x="4979" y="6573"/>
                <a:ext cx="17" cy="68"/>
              </a:xfrm>
              <a:prstGeom prst="line">
                <a:avLst/>
              </a:prstGeom>
              <a:noFill/>
              <a:ln w="10795">
                <a:solidFill>
                  <a:srgbClr val="0000FF"/>
                </a:solidFill>
                <a:round/>
                <a:headEnd/>
                <a:tailEnd/>
              </a:ln>
            </p:spPr>
            <p:txBody>
              <a:bodyPr/>
              <a:lstStyle/>
              <a:p>
                <a:endParaRPr lang="en-US"/>
              </a:p>
            </p:txBody>
          </p:sp>
          <p:sp>
            <p:nvSpPr>
              <p:cNvPr id="4587" name="Line 269"/>
              <p:cNvSpPr>
                <a:spLocks noChangeShapeType="1"/>
              </p:cNvSpPr>
              <p:nvPr/>
            </p:nvSpPr>
            <p:spPr bwMode="auto">
              <a:xfrm flipV="1">
                <a:off x="4996" y="6522"/>
                <a:ext cx="1" cy="51"/>
              </a:xfrm>
              <a:prstGeom prst="line">
                <a:avLst/>
              </a:prstGeom>
              <a:noFill/>
              <a:ln w="10795">
                <a:solidFill>
                  <a:srgbClr val="0000FF"/>
                </a:solidFill>
                <a:round/>
                <a:headEnd/>
                <a:tailEnd/>
              </a:ln>
            </p:spPr>
            <p:txBody>
              <a:bodyPr/>
              <a:lstStyle/>
              <a:p>
                <a:endParaRPr lang="en-US"/>
              </a:p>
            </p:txBody>
          </p:sp>
          <p:sp>
            <p:nvSpPr>
              <p:cNvPr id="4588" name="Line 270"/>
              <p:cNvSpPr>
                <a:spLocks noChangeShapeType="1"/>
              </p:cNvSpPr>
              <p:nvPr/>
            </p:nvSpPr>
            <p:spPr bwMode="auto">
              <a:xfrm>
                <a:off x="4996" y="6522"/>
                <a:ext cx="17" cy="17"/>
              </a:xfrm>
              <a:prstGeom prst="line">
                <a:avLst/>
              </a:prstGeom>
              <a:noFill/>
              <a:ln w="10795">
                <a:solidFill>
                  <a:srgbClr val="0000FF"/>
                </a:solidFill>
                <a:round/>
                <a:headEnd/>
                <a:tailEnd/>
              </a:ln>
            </p:spPr>
            <p:txBody>
              <a:bodyPr/>
              <a:lstStyle/>
              <a:p>
                <a:endParaRPr lang="en-US"/>
              </a:p>
            </p:txBody>
          </p:sp>
          <p:sp>
            <p:nvSpPr>
              <p:cNvPr id="4589" name="Line 271"/>
              <p:cNvSpPr>
                <a:spLocks noChangeShapeType="1"/>
              </p:cNvSpPr>
              <p:nvPr/>
            </p:nvSpPr>
            <p:spPr bwMode="auto">
              <a:xfrm>
                <a:off x="5013" y="6539"/>
                <a:ext cx="1" cy="51"/>
              </a:xfrm>
              <a:prstGeom prst="line">
                <a:avLst/>
              </a:prstGeom>
              <a:noFill/>
              <a:ln w="10795">
                <a:solidFill>
                  <a:srgbClr val="0000FF"/>
                </a:solidFill>
                <a:round/>
                <a:headEnd/>
                <a:tailEnd/>
              </a:ln>
            </p:spPr>
            <p:txBody>
              <a:bodyPr/>
              <a:lstStyle/>
              <a:p>
                <a:endParaRPr lang="en-US"/>
              </a:p>
            </p:txBody>
          </p:sp>
          <p:sp>
            <p:nvSpPr>
              <p:cNvPr id="4590" name="Line 272"/>
              <p:cNvSpPr>
                <a:spLocks noChangeShapeType="1"/>
              </p:cNvSpPr>
              <p:nvPr/>
            </p:nvSpPr>
            <p:spPr bwMode="auto">
              <a:xfrm>
                <a:off x="5013" y="6590"/>
                <a:ext cx="17" cy="119"/>
              </a:xfrm>
              <a:prstGeom prst="line">
                <a:avLst/>
              </a:prstGeom>
              <a:noFill/>
              <a:ln w="10795">
                <a:solidFill>
                  <a:srgbClr val="0000FF"/>
                </a:solidFill>
                <a:round/>
                <a:headEnd/>
                <a:tailEnd/>
              </a:ln>
            </p:spPr>
            <p:txBody>
              <a:bodyPr/>
              <a:lstStyle/>
              <a:p>
                <a:endParaRPr lang="en-US"/>
              </a:p>
            </p:txBody>
          </p:sp>
          <p:sp>
            <p:nvSpPr>
              <p:cNvPr id="4591" name="Line 273"/>
              <p:cNvSpPr>
                <a:spLocks noChangeShapeType="1"/>
              </p:cNvSpPr>
              <p:nvPr/>
            </p:nvSpPr>
            <p:spPr bwMode="auto">
              <a:xfrm>
                <a:off x="5030" y="6709"/>
                <a:ext cx="1" cy="136"/>
              </a:xfrm>
              <a:prstGeom prst="line">
                <a:avLst/>
              </a:prstGeom>
              <a:noFill/>
              <a:ln w="10795">
                <a:solidFill>
                  <a:srgbClr val="0000FF"/>
                </a:solidFill>
                <a:round/>
                <a:headEnd/>
                <a:tailEnd/>
              </a:ln>
            </p:spPr>
            <p:txBody>
              <a:bodyPr/>
              <a:lstStyle/>
              <a:p>
                <a:endParaRPr lang="en-US"/>
              </a:p>
            </p:txBody>
          </p:sp>
          <p:sp>
            <p:nvSpPr>
              <p:cNvPr id="4592" name="Line 274"/>
              <p:cNvSpPr>
                <a:spLocks noChangeShapeType="1"/>
              </p:cNvSpPr>
              <p:nvPr/>
            </p:nvSpPr>
            <p:spPr bwMode="auto">
              <a:xfrm>
                <a:off x="5030" y="6845"/>
                <a:ext cx="17" cy="51"/>
              </a:xfrm>
              <a:prstGeom prst="line">
                <a:avLst/>
              </a:prstGeom>
              <a:noFill/>
              <a:ln w="10795">
                <a:solidFill>
                  <a:srgbClr val="0000FF"/>
                </a:solidFill>
                <a:round/>
                <a:headEnd/>
                <a:tailEnd/>
              </a:ln>
            </p:spPr>
            <p:txBody>
              <a:bodyPr/>
              <a:lstStyle/>
              <a:p>
                <a:endParaRPr lang="en-US"/>
              </a:p>
            </p:txBody>
          </p:sp>
          <p:sp>
            <p:nvSpPr>
              <p:cNvPr id="4593" name="Line 275"/>
              <p:cNvSpPr>
                <a:spLocks noChangeShapeType="1"/>
              </p:cNvSpPr>
              <p:nvPr/>
            </p:nvSpPr>
            <p:spPr bwMode="auto">
              <a:xfrm>
                <a:off x="5047" y="6896"/>
                <a:ext cx="1" cy="34"/>
              </a:xfrm>
              <a:prstGeom prst="line">
                <a:avLst/>
              </a:prstGeom>
              <a:noFill/>
              <a:ln w="10795">
                <a:solidFill>
                  <a:srgbClr val="0000FF"/>
                </a:solidFill>
                <a:round/>
                <a:headEnd/>
                <a:tailEnd/>
              </a:ln>
            </p:spPr>
            <p:txBody>
              <a:bodyPr/>
              <a:lstStyle/>
              <a:p>
                <a:endParaRPr lang="en-US"/>
              </a:p>
            </p:txBody>
          </p:sp>
          <p:sp>
            <p:nvSpPr>
              <p:cNvPr id="4594" name="Line 276"/>
              <p:cNvSpPr>
                <a:spLocks noChangeShapeType="1"/>
              </p:cNvSpPr>
              <p:nvPr/>
            </p:nvSpPr>
            <p:spPr bwMode="auto">
              <a:xfrm>
                <a:off x="5047" y="6930"/>
                <a:ext cx="17" cy="1"/>
              </a:xfrm>
              <a:prstGeom prst="line">
                <a:avLst/>
              </a:prstGeom>
              <a:noFill/>
              <a:ln w="10795">
                <a:solidFill>
                  <a:srgbClr val="0000FF"/>
                </a:solidFill>
                <a:round/>
                <a:headEnd/>
                <a:tailEnd/>
              </a:ln>
            </p:spPr>
            <p:txBody>
              <a:bodyPr/>
              <a:lstStyle/>
              <a:p>
                <a:endParaRPr lang="en-US"/>
              </a:p>
            </p:txBody>
          </p:sp>
          <p:sp>
            <p:nvSpPr>
              <p:cNvPr id="4595" name="Line 277"/>
              <p:cNvSpPr>
                <a:spLocks noChangeShapeType="1"/>
              </p:cNvSpPr>
              <p:nvPr/>
            </p:nvSpPr>
            <p:spPr bwMode="auto">
              <a:xfrm>
                <a:off x="5064" y="6930"/>
                <a:ext cx="1" cy="17"/>
              </a:xfrm>
              <a:prstGeom prst="line">
                <a:avLst/>
              </a:prstGeom>
              <a:noFill/>
              <a:ln w="10795">
                <a:solidFill>
                  <a:srgbClr val="0000FF"/>
                </a:solidFill>
                <a:round/>
                <a:headEnd/>
                <a:tailEnd/>
              </a:ln>
            </p:spPr>
            <p:txBody>
              <a:bodyPr/>
              <a:lstStyle/>
              <a:p>
                <a:endParaRPr lang="en-US"/>
              </a:p>
            </p:txBody>
          </p:sp>
          <p:sp>
            <p:nvSpPr>
              <p:cNvPr id="4596" name="Line 278"/>
              <p:cNvSpPr>
                <a:spLocks noChangeShapeType="1"/>
              </p:cNvSpPr>
              <p:nvPr/>
            </p:nvSpPr>
            <p:spPr bwMode="auto">
              <a:xfrm>
                <a:off x="5064" y="6947"/>
                <a:ext cx="17" cy="1"/>
              </a:xfrm>
              <a:prstGeom prst="line">
                <a:avLst/>
              </a:prstGeom>
              <a:noFill/>
              <a:ln w="10795">
                <a:solidFill>
                  <a:srgbClr val="0000FF"/>
                </a:solidFill>
                <a:round/>
                <a:headEnd/>
                <a:tailEnd/>
              </a:ln>
            </p:spPr>
            <p:txBody>
              <a:bodyPr/>
              <a:lstStyle/>
              <a:p>
                <a:endParaRPr lang="en-US"/>
              </a:p>
            </p:txBody>
          </p:sp>
          <p:sp>
            <p:nvSpPr>
              <p:cNvPr id="4597" name="Line 279"/>
              <p:cNvSpPr>
                <a:spLocks noChangeShapeType="1"/>
              </p:cNvSpPr>
              <p:nvPr/>
            </p:nvSpPr>
            <p:spPr bwMode="auto">
              <a:xfrm flipV="1">
                <a:off x="5081" y="6930"/>
                <a:ext cx="1" cy="17"/>
              </a:xfrm>
              <a:prstGeom prst="line">
                <a:avLst/>
              </a:prstGeom>
              <a:noFill/>
              <a:ln w="10795">
                <a:solidFill>
                  <a:srgbClr val="0000FF"/>
                </a:solidFill>
                <a:round/>
                <a:headEnd/>
                <a:tailEnd/>
              </a:ln>
            </p:spPr>
            <p:txBody>
              <a:bodyPr/>
              <a:lstStyle/>
              <a:p>
                <a:endParaRPr lang="en-US"/>
              </a:p>
            </p:txBody>
          </p:sp>
          <p:sp>
            <p:nvSpPr>
              <p:cNvPr id="4598" name="Line 280"/>
              <p:cNvSpPr>
                <a:spLocks noChangeShapeType="1"/>
              </p:cNvSpPr>
              <p:nvPr/>
            </p:nvSpPr>
            <p:spPr bwMode="auto">
              <a:xfrm>
                <a:off x="5081" y="6930"/>
                <a:ext cx="17" cy="17"/>
              </a:xfrm>
              <a:prstGeom prst="line">
                <a:avLst/>
              </a:prstGeom>
              <a:noFill/>
              <a:ln w="10795">
                <a:solidFill>
                  <a:srgbClr val="0000FF"/>
                </a:solidFill>
                <a:round/>
                <a:headEnd/>
                <a:tailEnd/>
              </a:ln>
            </p:spPr>
            <p:txBody>
              <a:bodyPr/>
              <a:lstStyle/>
              <a:p>
                <a:endParaRPr lang="en-US"/>
              </a:p>
            </p:txBody>
          </p:sp>
          <p:sp>
            <p:nvSpPr>
              <p:cNvPr id="4599" name="Line 281"/>
              <p:cNvSpPr>
                <a:spLocks noChangeShapeType="1"/>
              </p:cNvSpPr>
              <p:nvPr/>
            </p:nvSpPr>
            <p:spPr bwMode="auto">
              <a:xfrm>
                <a:off x="5098" y="6947"/>
                <a:ext cx="17" cy="1"/>
              </a:xfrm>
              <a:prstGeom prst="line">
                <a:avLst/>
              </a:prstGeom>
              <a:noFill/>
              <a:ln w="10795">
                <a:solidFill>
                  <a:srgbClr val="0000FF"/>
                </a:solidFill>
                <a:round/>
                <a:headEnd/>
                <a:tailEnd/>
              </a:ln>
            </p:spPr>
            <p:txBody>
              <a:bodyPr/>
              <a:lstStyle/>
              <a:p>
                <a:endParaRPr lang="en-US"/>
              </a:p>
            </p:txBody>
          </p:sp>
          <p:sp>
            <p:nvSpPr>
              <p:cNvPr id="4600" name="Line 282"/>
              <p:cNvSpPr>
                <a:spLocks noChangeShapeType="1"/>
              </p:cNvSpPr>
              <p:nvPr/>
            </p:nvSpPr>
            <p:spPr bwMode="auto">
              <a:xfrm flipV="1">
                <a:off x="5115" y="6930"/>
                <a:ext cx="1" cy="17"/>
              </a:xfrm>
              <a:prstGeom prst="line">
                <a:avLst/>
              </a:prstGeom>
              <a:noFill/>
              <a:ln w="10795">
                <a:solidFill>
                  <a:srgbClr val="0000FF"/>
                </a:solidFill>
                <a:round/>
                <a:headEnd/>
                <a:tailEnd/>
              </a:ln>
            </p:spPr>
            <p:txBody>
              <a:bodyPr/>
              <a:lstStyle/>
              <a:p>
                <a:endParaRPr lang="en-US"/>
              </a:p>
            </p:txBody>
          </p:sp>
          <p:sp>
            <p:nvSpPr>
              <p:cNvPr id="4601" name="Line 283"/>
              <p:cNvSpPr>
                <a:spLocks noChangeShapeType="1"/>
              </p:cNvSpPr>
              <p:nvPr/>
            </p:nvSpPr>
            <p:spPr bwMode="auto">
              <a:xfrm>
                <a:off x="5115" y="6930"/>
                <a:ext cx="17" cy="1"/>
              </a:xfrm>
              <a:prstGeom prst="line">
                <a:avLst/>
              </a:prstGeom>
              <a:noFill/>
              <a:ln w="10795">
                <a:solidFill>
                  <a:srgbClr val="0000FF"/>
                </a:solidFill>
                <a:round/>
                <a:headEnd/>
                <a:tailEnd/>
              </a:ln>
            </p:spPr>
            <p:txBody>
              <a:bodyPr/>
              <a:lstStyle/>
              <a:p>
                <a:endParaRPr lang="en-US"/>
              </a:p>
            </p:txBody>
          </p:sp>
          <p:sp>
            <p:nvSpPr>
              <p:cNvPr id="4602" name="Line 284"/>
              <p:cNvSpPr>
                <a:spLocks noChangeShapeType="1"/>
              </p:cNvSpPr>
              <p:nvPr/>
            </p:nvSpPr>
            <p:spPr bwMode="auto">
              <a:xfrm flipV="1">
                <a:off x="5132" y="6913"/>
                <a:ext cx="1" cy="17"/>
              </a:xfrm>
              <a:prstGeom prst="line">
                <a:avLst/>
              </a:prstGeom>
              <a:noFill/>
              <a:ln w="10795">
                <a:solidFill>
                  <a:srgbClr val="0000FF"/>
                </a:solidFill>
                <a:round/>
                <a:headEnd/>
                <a:tailEnd/>
              </a:ln>
            </p:spPr>
            <p:txBody>
              <a:bodyPr/>
              <a:lstStyle/>
              <a:p>
                <a:endParaRPr lang="en-US"/>
              </a:p>
            </p:txBody>
          </p:sp>
          <p:sp>
            <p:nvSpPr>
              <p:cNvPr id="4603" name="Line 285"/>
              <p:cNvSpPr>
                <a:spLocks noChangeShapeType="1"/>
              </p:cNvSpPr>
              <p:nvPr/>
            </p:nvSpPr>
            <p:spPr bwMode="auto">
              <a:xfrm>
                <a:off x="5132" y="6913"/>
                <a:ext cx="17" cy="17"/>
              </a:xfrm>
              <a:prstGeom prst="line">
                <a:avLst/>
              </a:prstGeom>
              <a:noFill/>
              <a:ln w="10795">
                <a:solidFill>
                  <a:srgbClr val="0000FF"/>
                </a:solidFill>
                <a:round/>
                <a:headEnd/>
                <a:tailEnd/>
              </a:ln>
            </p:spPr>
            <p:txBody>
              <a:bodyPr/>
              <a:lstStyle/>
              <a:p>
                <a:endParaRPr lang="en-US"/>
              </a:p>
            </p:txBody>
          </p:sp>
          <p:sp>
            <p:nvSpPr>
              <p:cNvPr id="4604" name="Line 286"/>
              <p:cNvSpPr>
                <a:spLocks noChangeShapeType="1"/>
              </p:cNvSpPr>
              <p:nvPr/>
            </p:nvSpPr>
            <p:spPr bwMode="auto">
              <a:xfrm flipV="1">
                <a:off x="5149" y="6913"/>
                <a:ext cx="17" cy="17"/>
              </a:xfrm>
              <a:prstGeom prst="line">
                <a:avLst/>
              </a:prstGeom>
              <a:noFill/>
              <a:ln w="10795">
                <a:solidFill>
                  <a:srgbClr val="0000FF"/>
                </a:solidFill>
                <a:round/>
                <a:headEnd/>
                <a:tailEnd/>
              </a:ln>
            </p:spPr>
            <p:txBody>
              <a:bodyPr/>
              <a:lstStyle/>
              <a:p>
                <a:endParaRPr lang="en-US"/>
              </a:p>
            </p:txBody>
          </p:sp>
          <p:sp>
            <p:nvSpPr>
              <p:cNvPr id="4605" name="Line 287"/>
              <p:cNvSpPr>
                <a:spLocks noChangeShapeType="1"/>
              </p:cNvSpPr>
              <p:nvPr/>
            </p:nvSpPr>
            <p:spPr bwMode="auto">
              <a:xfrm>
                <a:off x="5166" y="6913"/>
                <a:ext cx="1" cy="51"/>
              </a:xfrm>
              <a:prstGeom prst="line">
                <a:avLst/>
              </a:prstGeom>
              <a:noFill/>
              <a:ln w="10795">
                <a:solidFill>
                  <a:srgbClr val="0000FF"/>
                </a:solidFill>
                <a:round/>
                <a:headEnd/>
                <a:tailEnd/>
              </a:ln>
            </p:spPr>
            <p:txBody>
              <a:bodyPr/>
              <a:lstStyle/>
              <a:p>
                <a:endParaRPr lang="en-US"/>
              </a:p>
            </p:txBody>
          </p:sp>
          <p:sp>
            <p:nvSpPr>
              <p:cNvPr id="4606" name="Line 288"/>
              <p:cNvSpPr>
                <a:spLocks noChangeShapeType="1"/>
              </p:cNvSpPr>
              <p:nvPr/>
            </p:nvSpPr>
            <p:spPr bwMode="auto">
              <a:xfrm>
                <a:off x="5166" y="6964"/>
                <a:ext cx="17" cy="1"/>
              </a:xfrm>
              <a:prstGeom prst="line">
                <a:avLst/>
              </a:prstGeom>
              <a:noFill/>
              <a:ln w="10795">
                <a:solidFill>
                  <a:srgbClr val="0000FF"/>
                </a:solidFill>
                <a:round/>
                <a:headEnd/>
                <a:tailEnd/>
              </a:ln>
            </p:spPr>
            <p:txBody>
              <a:bodyPr/>
              <a:lstStyle/>
              <a:p>
                <a:endParaRPr lang="en-US"/>
              </a:p>
            </p:txBody>
          </p:sp>
          <p:sp>
            <p:nvSpPr>
              <p:cNvPr id="4607" name="Line 289"/>
              <p:cNvSpPr>
                <a:spLocks noChangeShapeType="1"/>
              </p:cNvSpPr>
              <p:nvPr/>
            </p:nvSpPr>
            <p:spPr bwMode="auto">
              <a:xfrm flipV="1">
                <a:off x="5183" y="6947"/>
                <a:ext cx="17" cy="17"/>
              </a:xfrm>
              <a:prstGeom prst="line">
                <a:avLst/>
              </a:prstGeom>
              <a:noFill/>
              <a:ln w="10795">
                <a:solidFill>
                  <a:srgbClr val="0000FF"/>
                </a:solidFill>
                <a:round/>
                <a:headEnd/>
                <a:tailEnd/>
              </a:ln>
            </p:spPr>
            <p:txBody>
              <a:bodyPr/>
              <a:lstStyle/>
              <a:p>
                <a:endParaRPr lang="en-US"/>
              </a:p>
            </p:txBody>
          </p:sp>
          <p:sp>
            <p:nvSpPr>
              <p:cNvPr id="4608" name="Line 290"/>
              <p:cNvSpPr>
                <a:spLocks noChangeShapeType="1"/>
              </p:cNvSpPr>
              <p:nvPr/>
            </p:nvSpPr>
            <p:spPr bwMode="auto">
              <a:xfrm>
                <a:off x="5200" y="6947"/>
                <a:ext cx="1" cy="17"/>
              </a:xfrm>
              <a:prstGeom prst="line">
                <a:avLst/>
              </a:prstGeom>
              <a:noFill/>
              <a:ln w="10795">
                <a:solidFill>
                  <a:srgbClr val="0000FF"/>
                </a:solidFill>
                <a:round/>
                <a:headEnd/>
                <a:tailEnd/>
              </a:ln>
            </p:spPr>
            <p:txBody>
              <a:bodyPr/>
              <a:lstStyle/>
              <a:p>
                <a:endParaRPr lang="en-US"/>
              </a:p>
            </p:txBody>
          </p:sp>
          <p:sp>
            <p:nvSpPr>
              <p:cNvPr id="4609" name="Line 291"/>
              <p:cNvSpPr>
                <a:spLocks noChangeShapeType="1"/>
              </p:cNvSpPr>
              <p:nvPr/>
            </p:nvSpPr>
            <p:spPr bwMode="auto">
              <a:xfrm>
                <a:off x="5200" y="6964"/>
                <a:ext cx="17" cy="1"/>
              </a:xfrm>
              <a:prstGeom prst="line">
                <a:avLst/>
              </a:prstGeom>
              <a:noFill/>
              <a:ln w="10795">
                <a:solidFill>
                  <a:srgbClr val="0000FF"/>
                </a:solidFill>
                <a:round/>
                <a:headEnd/>
                <a:tailEnd/>
              </a:ln>
            </p:spPr>
            <p:txBody>
              <a:bodyPr/>
              <a:lstStyle/>
              <a:p>
                <a:endParaRPr lang="en-US"/>
              </a:p>
            </p:txBody>
          </p:sp>
          <p:sp>
            <p:nvSpPr>
              <p:cNvPr id="4610" name="Line 292"/>
              <p:cNvSpPr>
                <a:spLocks noChangeShapeType="1"/>
              </p:cNvSpPr>
              <p:nvPr/>
            </p:nvSpPr>
            <p:spPr bwMode="auto">
              <a:xfrm>
                <a:off x="5217" y="6964"/>
                <a:ext cx="17" cy="1"/>
              </a:xfrm>
              <a:prstGeom prst="line">
                <a:avLst/>
              </a:prstGeom>
              <a:noFill/>
              <a:ln w="10795">
                <a:solidFill>
                  <a:srgbClr val="0000FF"/>
                </a:solidFill>
                <a:round/>
                <a:headEnd/>
                <a:tailEnd/>
              </a:ln>
            </p:spPr>
            <p:txBody>
              <a:bodyPr/>
              <a:lstStyle/>
              <a:p>
                <a:endParaRPr lang="en-US"/>
              </a:p>
            </p:txBody>
          </p:sp>
          <p:sp>
            <p:nvSpPr>
              <p:cNvPr id="4611" name="Line 293"/>
              <p:cNvSpPr>
                <a:spLocks noChangeShapeType="1"/>
              </p:cNvSpPr>
              <p:nvPr/>
            </p:nvSpPr>
            <p:spPr bwMode="auto">
              <a:xfrm>
                <a:off x="5234" y="6964"/>
                <a:ext cx="17" cy="1"/>
              </a:xfrm>
              <a:prstGeom prst="line">
                <a:avLst/>
              </a:prstGeom>
              <a:noFill/>
              <a:ln w="10795">
                <a:solidFill>
                  <a:srgbClr val="0000FF"/>
                </a:solidFill>
                <a:round/>
                <a:headEnd/>
                <a:tailEnd/>
              </a:ln>
            </p:spPr>
            <p:txBody>
              <a:bodyPr/>
              <a:lstStyle/>
              <a:p>
                <a:endParaRPr lang="en-US"/>
              </a:p>
            </p:txBody>
          </p:sp>
          <p:sp>
            <p:nvSpPr>
              <p:cNvPr id="4612" name="Line 294"/>
              <p:cNvSpPr>
                <a:spLocks noChangeShapeType="1"/>
              </p:cNvSpPr>
              <p:nvPr/>
            </p:nvSpPr>
            <p:spPr bwMode="auto">
              <a:xfrm flipV="1">
                <a:off x="5251" y="6947"/>
                <a:ext cx="1" cy="17"/>
              </a:xfrm>
              <a:prstGeom prst="line">
                <a:avLst/>
              </a:prstGeom>
              <a:noFill/>
              <a:ln w="10795">
                <a:solidFill>
                  <a:srgbClr val="0000FF"/>
                </a:solidFill>
                <a:round/>
                <a:headEnd/>
                <a:tailEnd/>
              </a:ln>
            </p:spPr>
            <p:txBody>
              <a:bodyPr/>
              <a:lstStyle/>
              <a:p>
                <a:endParaRPr lang="en-US"/>
              </a:p>
            </p:txBody>
          </p:sp>
          <p:sp>
            <p:nvSpPr>
              <p:cNvPr id="4613" name="Line 295"/>
              <p:cNvSpPr>
                <a:spLocks noChangeShapeType="1"/>
              </p:cNvSpPr>
              <p:nvPr/>
            </p:nvSpPr>
            <p:spPr bwMode="auto">
              <a:xfrm flipV="1">
                <a:off x="5251" y="6930"/>
                <a:ext cx="17" cy="17"/>
              </a:xfrm>
              <a:prstGeom prst="line">
                <a:avLst/>
              </a:prstGeom>
              <a:noFill/>
              <a:ln w="10795">
                <a:solidFill>
                  <a:srgbClr val="0000FF"/>
                </a:solidFill>
                <a:round/>
                <a:headEnd/>
                <a:tailEnd/>
              </a:ln>
            </p:spPr>
            <p:txBody>
              <a:bodyPr/>
              <a:lstStyle/>
              <a:p>
                <a:endParaRPr lang="en-US"/>
              </a:p>
            </p:txBody>
          </p:sp>
          <p:sp>
            <p:nvSpPr>
              <p:cNvPr id="4614" name="Line 296"/>
              <p:cNvSpPr>
                <a:spLocks noChangeShapeType="1"/>
              </p:cNvSpPr>
              <p:nvPr/>
            </p:nvSpPr>
            <p:spPr bwMode="auto">
              <a:xfrm>
                <a:off x="5268" y="6930"/>
                <a:ext cx="17" cy="1"/>
              </a:xfrm>
              <a:prstGeom prst="line">
                <a:avLst/>
              </a:prstGeom>
              <a:noFill/>
              <a:ln w="10795">
                <a:solidFill>
                  <a:srgbClr val="0000FF"/>
                </a:solidFill>
                <a:round/>
                <a:headEnd/>
                <a:tailEnd/>
              </a:ln>
            </p:spPr>
            <p:txBody>
              <a:bodyPr/>
              <a:lstStyle/>
              <a:p>
                <a:endParaRPr lang="en-US"/>
              </a:p>
            </p:txBody>
          </p:sp>
          <p:sp>
            <p:nvSpPr>
              <p:cNvPr id="4615" name="Line 297"/>
              <p:cNvSpPr>
                <a:spLocks noChangeShapeType="1"/>
              </p:cNvSpPr>
              <p:nvPr/>
            </p:nvSpPr>
            <p:spPr bwMode="auto">
              <a:xfrm>
                <a:off x="5285" y="6930"/>
                <a:ext cx="17" cy="17"/>
              </a:xfrm>
              <a:prstGeom prst="line">
                <a:avLst/>
              </a:prstGeom>
              <a:noFill/>
              <a:ln w="10795">
                <a:solidFill>
                  <a:srgbClr val="0000FF"/>
                </a:solidFill>
                <a:round/>
                <a:headEnd/>
                <a:tailEnd/>
              </a:ln>
            </p:spPr>
            <p:txBody>
              <a:bodyPr/>
              <a:lstStyle/>
              <a:p>
                <a:endParaRPr lang="en-US"/>
              </a:p>
            </p:txBody>
          </p:sp>
          <p:sp>
            <p:nvSpPr>
              <p:cNvPr id="4616" name="Line 298"/>
              <p:cNvSpPr>
                <a:spLocks noChangeShapeType="1"/>
              </p:cNvSpPr>
              <p:nvPr/>
            </p:nvSpPr>
            <p:spPr bwMode="auto">
              <a:xfrm>
                <a:off x="5302" y="6947"/>
                <a:ext cx="1" cy="17"/>
              </a:xfrm>
              <a:prstGeom prst="line">
                <a:avLst/>
              </a:prstGeom>
              <a:noFill/>
              <a:ln w="10795">
                <a:solidFill>
                  <a:srgbClr val="0000FF"/>
                </a:solidFill>
                <a:round/>
                <a:headEnd/>
                <a:tailEnd/>
              </a:ln>
            </p:spPr>
            <p:txBody>
              <a:bodyPr/>
              <a:lstStyle/>
              <a:p>
                <a:endParaRPr lang="en-US"/>
              </a:p>
            </p:txBody>
          </p:sp>
          <p:sp>
            <p:nvSpPr>
              <p:cNvPr id="4617" name="Line 299"/>
              <p:cNvSpPr>
                <a:spLocks noChangeShapeType="1"/>
              </p:cNvSpPr>
              <p:nvPr/>
            </p:nvSpPr>
            <p:spPr bwMode="auto">
              <a:xfrm>
                <a:off x="5302" y="6964"/>
                <a:ext cx="17" cy="1"/>
              </a:xfrm>
              <a:prstGeom prst="line">
                <a:avLst/>
              </a:prstGeom>
              <a:noFill/>
              <a:ln w="10795">
                <a:solidFill>
                  <a:srgbClr val="0000FF"/>
                </a:solidFill>
                <a:round/>
                <a:headEnd/>
                <a:tailEnd/>
              </a:ln>
            </p:spPr>
            <p:txBody>
              <a:bodyPr/>
              <a:lstStyle/>
              <a:p>
                <a:endParaRPr lang="en-US"/>
              </a:p>
            </p:txBody>
          </p:sp>
          <p:sp>
            <p:nvSpPr>
              <p:cNvPr id="4618" name="Line 300"/>
              <p:cNvSpPr>
                <a:spLocks noChangeShapeType="1"/>
              </p:cNvSpPr>
              <p:nvPr/>
            </p:nvSpPr>
            <p:spPr bwMode="auto">
              <a:xfrm flipV="1">
                <a:off x="5319" y="6947"/>
                <a:ext cx="17" cy="17"/>
              </a:xfrm>
              <a:prstGeom prst="line">
                <a:avLst/>
              </a:prstGeom>
              <a:noFill/>
              <a:ln w="10795">
                <a:solidFill>
                  <a:srgbClr val="0000FF"/>
                </a:solidFill>
                <a:round/>
                <a:headEnd/>
                <a:tailEnd/>
              </a:ln>
            </p:spPr>
            <p:txBody>
              <a:bodyPr/>
              <a:lstStyle/>
              <a:p>
                <a:endParaRPr lang="en-US"/>
              </a:p>
            </p:txBody>
          </p:sp>
          <p:sp>
            <p:nvSpPr>
              <p:cNvPr id="4619" name="Line 301"/>
              <p:cNvSpPr>
                <a:spLocks noChangeShapeType="1"/>
              </p:cNvSpPr>
              <p:nvPr/>
            </p:nvSpPr>
            <p:spPr bwMode="auto">
              <a:xfrm flipV="1">
                <a:off x="5336" y="6930"/>
                <a:ext cx="1" cy="17"/>
              </a:xfrm>
              <a:prstGeom prst="line">
                <a:avLst/>
              </a:prstGeom>
              <a:noFill/>
              <a:ln w="10795">
                <a:solidFill>
                  <a:srgbClr val="0000FF"/>
                </a:solidFill>
                <a:round/>
                <a:headEnd/>
                <a:tailEnd/>
              </a:ln>
            </p:spPr>
            <p:txBody>
              <a:bodyPr/>
              <a:lstStyle/>
              <a:p>
                <a:endParaRPr lang="en-US"/>
              </a:p>
            </p:txBody>
          </p:sp>
          <p:sp>
            <p:nvSpPr>
              <p:cNvPr id="4620" name="Line 302"/>
              <p:cNvSpPr>
                <a:spLocks noChangeShapeType="1"/>
              </p:cNvSpPr>
              <p:nvPr/>
            </p:nvSpPr>
            <p:spPr bwMode="auto">
              <a:xfrm>
                <a:off x="5336" y="6930"/>
                <a:ext cx="17" cy="17"/>
              </a:xfrm>
              <a:prstGeom prst="line">
                <a:avLst/>
              </a:prstGeom>
              <a:noFill/>
              <a:ln w="10795">
                <a:solidFill>
                  <a:srgbClr val="0000FF"/>
                </a:solidFill>
                <a:round/>
                <a:headEnd/>
                <a:tailEnd/>
              </a:ln>
            </p:spPr>
            <p:txBody>
              <a:bodyPr/>
              <a:lstStyle/>
              <a:p>
                <a:endParaRPr lang="en-US"/>
              </a:p>
            </p:txBody>
          </p:sp>
          <p:sp>
            <p:nvSpPr>
              <p:cNvPr id="4621" name="Line 303"/>
              <p:cNvSpPr>
                <a:spLocks noChangeShapeType="1"/>
              </p:cNvSpPr>
              <p:nvPr/>
            </p:nvSpPr>
            <p:spPr bwMode="auto">
              <a:xfrm flipV="1">
                <a:off x="5353" y="6913"/>
                <a:ext cx="1" cy="34"/>
              </a:xfrm>
              <a:prstGeom prst="line">
                <a:avLst/>
              </a:prstGeom>
              <a:noFill/>
              <a:ln w="10795">
                <a:solidFill>
                  <a:srgbClr val="0000FF"/>
                </a:solidFill>
                <a:round/>
                <a:headEnd/>
                <a:tailEnd/>
              </a:ln>
            </p:spPr>
            <p:txBody>
              <a:bodyPr/>
              <a:lstStyle/>
              <a:p>
                <a:endParaRPr lang="en-US"/>
              </a:p>
            </p:txBody>
          </p:sp>
          <p:sp>
            <p:nvSpPr>
              <p:cNvPr id="4622" name="Line 304"/>
              <p:cNvSpPr>
                <a:spLocks noChangeShapeType="1"/>
              </p:cNvSpPr>
              <p:nvPr/>
            </p:nvSpPr>
            <p:spPr bwMode="auto">
              <a:xfrm>
                <a:off x="5353" y="6913"/>
                <a:ext cx="1" cy="17"/>
              </a:xfrm>
              <a:prstGeom prst="line">
                <a:avLst/>
              </a:prstGeom>
              <a:noFill/>
              <a:ln w="10795">
                <a:solidFill>
                  <a:srgbClr val="0000FF"/>
                </a:solidFill>
                <a:round/>
                <a:headEnd/>
                <a:tailEnd/>
              </a:ln>
            </p:spPr>
            <p:txBody>
              <a:bodyPr/>
              <a:lstStyle/>
              <a:p>
                <a:endParaRPr lang="en-US"/>
              </a:p>
            </p:txBody>
          </p:sp>
          <p:sp>
            <p:nvSpPr>
              <p:cNvPr id="4623" name="Line 305"/>
              <p:cNvSpPr>
                <a:spLocks noChangeShapeType="1"/>
              </p:cNvSpPr>
              <p:nvPr/>
            </p:nvSpPr>
            <p:spPr bwMode="auto">
              <a:xfrm>
                <a:off x="5353" y="6930"/>
                <a:ext cx="17" cy="1"/>
              </a:xfrm>
              <a:prstGeom prst="line">
                <a:avLst/>
              </a:prstGeom>
              <a:noFill/>
              <a:ln w="10795">
                <a:solidFill>
                  <a:srgbClr val="0000FF"/>
                </a:solidFill>
                <a:round/>
                <a:headEnd/>
                <a:tailEnd/>
              </a:ln>
            </p:spPr>
            <p:txBody>
              <a:bodyPr/>
              <a:lstStyle/>
              <a:p>
                <a:endParaRPr lang="en-US"/>
              </a:p>
            </p:txBody>
          </p:sp>
          <p:sp>
            <p:nvSpPr>
              <p:cNvPr id="4624" name="Line 306"/>
              <p:cNvSpPr>
                <a:spLocks noChangeShapeType="1"/>
              </p:cNvSpPr>
              <p:nvPr/>
            </p:nvSpPr>
            <p:spPr bwMode="auto">
              <a:xfrm>
                <a:off x="5370" y="6930"/>
                <a:ext cx="1" cy="17"/>
              </a:xfrm>
              <a:prstGeom prst="line">
                <a:avLst/>
              </a:prstGeom>
              <a:noFill/>
              <a:ln w="10795">
                <a:solidFill>
                  <a:srgbClr val="0000FF"/>
                </a:solidFill>
                <a:round/>
                <a:headEnd/>
                <a:tailEnd/>
              </a:ln>
            </p:spPr>
            <p:txBody>
              <a:bodyPr/>
              <a:lstStyle/>
              <a:p>
                <a:endParaRPr lang="en-US"/>
              </a:p>
            </p:txBody>
          </p:sp>
          <p:sp>
            <p:nvSpPr>
              <p:cNvPr id="4625" name="Line 307"/>
              <p:cNvSpPr>
                <a:spLocks noChangeShapeType="1"/>
              </p:cNvSpPr>
              <p:nvPr/>
            </p:nvSpPr>
            <p:spPr bwMode="auto">
              <a:xfrm>
                <a:off x="5370" y="6947"/>
                <a:ext cx="17" cy="17"/>
              </a:xfrm>
              <a:prstGeom prst="line">
                <a:avLst/>
              </a:prstGeom>
              <a:noFill/>
              <a:ln w="10795">
                <a:solidFill>
                  <a:srgbClr val="0000FF"/>
                </a:solidFill>
                <a:round/>
                <a:headEnd/>
                <a:tailEnd/>
              </a:ln>
            </p:spPr>
            <p:txBody>
              <a:bodyPr/>
              <a:lstStyle/>
              <a:p>
                <a:endParaRPr lang="en-US"/>
              </a:p>
            </p:txBody>
          </p:sp>
          <p:sp>
            <p:nvSpPr>
              <p:cNvPr id="4626" name="Line 308"/>
              <p:cNvSpPr>
                <a:spLocks noChangeShapeType="1"/>
              </p:cNvSpPr>
              <p:nvPr/>
            </p:nvSpPr>
            <p:spPr bwMode="auto">
              <a:xfrm flipV="1">
                <a:off x="5387" y="6930"/>
                <a:ext cx="1" cy="34"/>
              </a:xfrm>
              <a:prstGeom prst="line">
                <a:avLst/>
              </a:prstGeom>
              <a:noFill/>
              <a:ln w="10795">
                <a:solidFill>
                  <a:srgbClr val="0000FF"/>
                </a:solidFill>
                <a:round/>
                <a:headEnd/>
                <a:tailEnd/>
              </a:ln>
            </p:spPr>
            <p:txBody>
              <a:bodyPr/>
              <a:lstStyle/>
              <a:p>
                <a:endParaRPr lang="en-US"/>
              </a:p>
            </p:txBody>
          </p:sp>
          <p:sp>
            <p:nvSpPr>
              <p:cNvPr id="4627" name="Line 309"/>
              <p:cNvSpPr>
                <a:spLocks noChangeShapeType="1"/>
              </p:cNvSpPr>
              <p:nvPr/>
            </p:nvSpPr>
            <p:spPr bwMode="auto">
              <a:xfrm>
                <a:off x="5387" y="6930"/>
                <a:ext cx="17" cy="1"/>
              </a:xfrm>
              <a:prstGeom prst="line">
                <a:avLst/>
              </a:prstGeom>
              <a:noFill/>
              <a:ln w="10795">
                <a:solidFill>
                  <a:srgbClr val="0000FF"/>
                </a:solidFill>
                <a:round/>
                <a:headEnd/>
                <a:tailEnd/>
              </a:ln>
            </p:spPr>
            <p:txBody>
              <a:bodyPr/>
              <a:lstStyle/>
              <a:p>
                <a:endParaRPr lang="en-US"/>
              </a:p>
            </p:txBody>
          </p:sp>
          <p:sp>
            <p:nvSpPr>
              <p:cNvPr id="4628" name="Line 310"/>
              <p:cNvSpPr>
                <a:spLocks noChangeShapeType="1"/>
              </p:cNvSpPr>
              <p:nvPr/>
            </p:nvSpPr>
            <p:spPr bwMode="auto">
              <a:xfrm flipV="1">
                <a:off x="5404" y="6913"/>
                <a:ext cx="17" cy="17"/>
              </a:xfrm>
              <a:prstGeom prst="line">
                <a:avLst/>
              </a:prstGeom>
              <a:noFill/>
              <a:ln w="10795">
                <a:solidFill>
                  <a:srgbClr val="0000FF"/>
                </a:solidFill>
                <a:round/>
                <a:headEnd/>
                <a:tailEnd/>
              </a:ln>
            </p:spPr>
            <p:txBody>
              <a:bodyPr/>
              <a:lstStyle/>
              <a:p>
                <a:endParaRPr lang="en-US"/>
              </a:p>
            </p:txBody>
          </p:sp>
          <p:sp>
            <p:nvSpPr>
              <p:cNvPr id="4629" name="Line 311"/>
              <p:cNvSpPr>
                <a:spLocks noChangeShapeType="1"/>
              </p:cNvSpPr>
              <p:nvPr/>
            </p:nvSpPr>
            <p:spPr bwMode="auto">
              <a:xfrm flipV="1">
                <a:off x="5421" y="6862"/>
                <a:ext cx="1" cy="51"/>
              </a:xfrm>
              <a:prstGeom prst="line">
                <a:avLst/>
              </a:prstGeom>
              <a:noFill/>
              <a:ln w="10795">
                <a:solidFill>
                  <a:srgbClr val="0000FF"/>
                </a:solidFill>
                <a:round/>
                <a:headEnd/>
                <a:tailEnd/>
              </a:ln>
            </p:spPr>
            <p:txBody>
              <a:bodyPr/>
              <a:lstStyle/>
              <a:p>
                <a:endParaRPr lang="en-US"/>
              </a:p>
            </p:txBody>
          </p:sp>
          <p:sp>
            <p:nvSpPr>
              <p:cNvPr id="4630" name="Line 312"/>
              <p:cNvSpPr>
                <a:spLocks noChangeShapeType="1"/>
              </p:cNvSpPr>
              <p:nvPr/>
            </p:nvSpPr>
            <p:spPr bwMode="auto">
              <a:xfrm flipV="1">
                <a:off x="5421" y="6828"/>
                <a:ext cx="17" cy="34"/>
              </a:xfrm>
              <a:prstGeom prst="line">
                <a:avLst/>
              </a:prstGeom>
              <a:noFill/>
              <a:ln w="10795">
                <a:solidFill>
                  <a:srgbClr val="0000FF"/>
                </a:solidFill>
                <a:round/>
                <a:headEnd/>
                <a:tailEnd/>
              </a:ln>
            </p:spPr>
            <p:txBody>
              <a:bodyPr/>
              <a:lstStyle/>
              <a:p>
                <a:endParaRPr lang="en-US"/>
              </a:p>
            </p:txBody>
          </p:sp>
          <p:sp>
            <p:nvSpPr>
              <p:cNvPr id="4631" name="Line 313"/>
              <p:cNvSpPr>
                <a:spLocks noChangeShapeType="1"/>
              </p:cNvSpPr>
              <p:nvPr/>
            </p:nvSpPr>
            <p:spPr bwMode="auto">
              <a:xfrm flipV="1">
                <a:off x="5438" y="6743"/>
                <a:ext cx="1" cy="85"/>
              </a:xfrm>
              <a:prstGeom prst="line">
                <a:avLst/>
              </a:prstGeom>
              <a:noFill/>
              <a:ln w="10795">
                <a:solidFill>
                  <a:srgbClr val="0000FF"/>
                </a:solidFill>
                <a:round/>
                <a:headEnd/>
                <a:tailEnd/>
              </a:ln>
            </p:spPr>
            <p:txBody>
              <a:bodyPr/>
              <a:lstStyle/>
              <a:p>
                <a:endParaRPr lang="en-US"/>
              </a:p>
            </p:txBody>
          </p:sp>
          <p:sp>
            <p:nvSpPr>
              <p:cNvPr id="4632" name="Line 314"/>
              <p:cNvSpPr>
                <a:spLocks noChangeShapeType="1"/>
              </p:cNvSpPr>
              <p:nvPr/>
            </p:nvSpPr>
            <p:spPr bwMode="auto">
              <a:xfrm flipV="1">
                <a:off x="5438" y="6675"/>
                <a:ext cx="17" cy="68"/>
              </a:xfrm>
              <a:prstGeom prst="line">
                <a:avLst/>
              </a:prstGeom>
              <a:noFill/>
              <a:ln w="10795">
                <a:solidFill>
                  <a:srgbClr val="0000FF"/>
                </a:solidFill>
                <a:round/>
                <a:headEnd/>
                <a:tailEnd/>
              </a:ln>
            </p:spPr>
            <p:txBody>
              <a:bodyPr/>
              <a:lstStyle/>
              <a:p>
                <a:endParaRPr lang="en-US"/>
              </a:p>
            </p:txBody>
          </p:sp>
          <p:sp>
            <p:nvSpPr>
              <p:cNvPr id="4633" name="Line 315"/>
              <p:cNvSpPr>
                <a:spLocks noChangeShapeType="1"/>
              </p:cNvSpPr>
              <p:nvPr/>
            </p:nvSpPr>
            <p:spPr bwMode="auto">
              <a:xfrm flipV="1">
                <a:off x="5455" y="6607"/>
                <a:ext cx="1" cy="68"/>
              </a:xfrm>
              <a:prstGeom prst="line">
                <a:avLst/>
              </a:prstGeom>
              <a:noFill/>
              <a:ln w="10795">
                <a:solidFill>
                  <a:srgbClr val="0000FF"/>
                </a:solidFill>
                <a:round/>
                <a:headEnd/>
                <a:tailEnd/>
              </a:ln>
            </p:spPr>
            <p:txBody>
              <a:bodyPr/>
              <a:lstStyle/>
              <a:p>
                <a:endParaRPr lang="en-US"/>
              </a:p>
            </p:txBody>
          </p:sp>
          <p:sp>
            <p:nvSpPr>
              <p:cNvPr id="4634" name="Line 316"/>
              <p:cNvSpPr>
                <a:spLocks noChangeShapeType="1"/>
              </p:cNvSpPr>
              <p:nvPr/>
            </p:nvSpPr>
            <p:spPr bwMode="auto">
              <a:xfrm flipV="1">
                <a:off x="5455" y="6488"/>
                <a:ext cx="17" cy="119"/>
              </a:xfrm>
              <a:prstGeom prst="line">
                <a:avLst/>
              </a:prstGeom>
              <a:noFill/>
              <a:ln w="10795">
                <a:solidFill>
                  <a:srgbClr val="0000FF"/>
                </a:solidFill>
                <a:round/>
                <a:headEnd/>
                <a:tailEnd/>
              </a:ln>
            </p:spPr>
            <p:txBody>
              <a:bodyPr/>
              <a:lstStyle/>
              <a:p>
                <a:endParaRPr lang="en-US"/>
              </a:p>
            </p:txBody>
          </p:sp>
          <p:sp>
            <p:nvSpPr>
              <p:cNvPr id="4635" name="Line 317"/>
              <p:cNvSpPr>
                <a:spLocks noChangeShapeType="1"/>
              </p:cNvSpPr>
              <p:nvPr/>
            </p:nvSpPr>
            <p:spPr bwMode="auto">
              <a:xfrm flipV="1">
                <a:off x="5472" y="6352"/>
                <a:ext cx="1" cy="136"/>
              </a:xfrm>
              <a:prstGeom prst="line">
                <a:avLst/>
              </a:prstGeom>
              <a:noFill/>
              <a:ln w="10795">
                <a:solidFill>
                  <a:srgbClr val="0000FF"/>
                </a:solidFill>
                <a:round/>
                <a:headEnd/>
                <a:tailEnd/>
              </a:ln>
            </p:spPr>
            <p:txBody>
              <a:bodyPr/>
              <a:lstStyle/>
              <a:p>
                <a:endParaRPr lang="en-US"/>
              </a:p>
            </p:txBody>
          </p:sp>
          <p:sp>
            <p:nvSpPr>
              <p:cNvPr id="4636" name="Line 318"/>
              <p:cNvSpPr>
                <a:spLocks noChangeShapeType="1"/>
              </p:cNvSpPr>
              <p:nvPr/>
            </p:nvSpPr>
            <p:spPr bwMode="auto">
              <a:xfrm>
                <a:off x="5472" y="6352"/>
                <a:ext cx="17" cy="34"/>
              </a:xfrm>
              <a:prstGeom prst="line">
                <a:avLst/>
              </a:prstGeom>
              <a:noFill/>
              <a:ln w="10795">
                <a:solidFill>
                  <a:srgbClr val="0000FF"/>
                </a:solidFill>
                <a:round/>
                <a:headEnd/>
                <a:tailEnd/>
              </a:ln>
            </p:spPr>
            <p:txBody>
              <a:bodyPr/>
              <a:lstStyle/>
              <a:p>
                <a:endParaRPr lang="en-US"/>
              </a:p>
            </p:txBody>
          </p:sp>
          <p:sp>
            <p:nvSpPr>
              <p:cNvPr id="4637" name="Line 319"/>
              <p:cNvSpPr>
                <a:spLocks noChangeShapeType="1"/>
              </p:cNvSpPr>
              <p:nvPr/>
            </p:nvSpPr>
            <p:spPr bwMode="auto">
              <a:xfrm>
                <a:off x="5489" y="6386"/>
                <a:ext cx="1" cy="51"/>
              </a:xfrm>
              <a:prstGeom prst="line">
                <a:avLst/>
              </a:prstGeom>
              <a:noFill/>
              <a:ln w="10795">
                <a:solidFill>
                  <a:srgbClr val="0000FF"/>
                </a:solidFill>
                <a:round/>
                <a:headEnd/>
                <a:tailEnd/>
              </a:ln>
            </p:spPr>
            <p:txBody>
              <a:bodyPr/>
              <a:lstStyle/>
              <a:p>
                <a:endParaRPr lang="en-US"/>
              </a:p>
            </p:txBody>
          </p:sp>
          <p:sp>
            <p:nvSpPr>
              <p:cNvPr id="4638" name="Line 320"/>
              <p:cNvSpPr>
                <a:spLocks noChangeShapeType="1"/>
              </p:cNvSpPr>
              <p:nvPr/>
            </p:nvSpPr>
            <p:spPr bwMode="auto">
              <a:xfrm>
                <a:off x="5489" y="6437"/>
                <a:ext cx="17" cy="136"/>
              </a:xfrm>
              <a:prstGeom prst="line">
                <a:avLst/>
              </a:prstGeom>
              <a:noFill/>
              <a:ln w="10795">
                <a:solidFill>
                  <a:srgbClr val="0000FF"/>
                </a:solidFill>
                <a:round/>
                <a:headEnd/>
                <a:tailEnd/>
              </a:ln>
            </p:spPr>
            <p:txBody>
              <a:bodyPr/>
              <a:lstStyle/>
              <a:p>
                <a:endParaRPr lang="en-US"/>
              </a:p>
            </p:txBody>
          </p:sp>
          <p:sp>
            <p:nvSpPr>
              <p:cNvPr id="4639" name="Line 321"/>
              <p:cNvSpPr>
                <a:spLocks noChangeShapeType="1"/>
              </p:cNvSpPr>
              <p:nvPr/>
            </p:nvSpPr>
            <p:spPr bwMode="auto">
              <a:xfrm>
                <a:off x="5506" y="6573"/>
                <a:ext cx="1" cy="102"/>
              </a:xfrm>
              <a:prstGeom prst="line">
                <a:avLst/>
              </a:prstGeom>
              <a:noFill/>
              <a:ln w="10795">
                <a:solidFill>
                  <a:srgbClr val="0000FF"/>
                </a:solidFill>
                <a:round/>
                <a:headEnd/>
                <a:tailEnd/>
              </a:ln>
            </p:spPr>
            <p:txBody>
              <a:bodyPr/>
              <a:lstStyle/>
              <a:p>
                <a:endParaRPr lang="en-US"/>
              </a:p>
            </p:txBody>
          </p:sp>
          <p:sp>
            <p:nvSpPr>
              <p:cNvPr id="4640" name="Line 322"/>
              <p:cNvSpPr>
                <a:spLocks noChangeShapeType="1"/>
              </p:cNvSpPr>
              <p:nvPr/>
            </p:nvSpPr>
            <p:spPr bwMode="auto">
              <a:xfrm>
                <a:off x="5506" y="6675"/>
                <a:ext cx="17" cy="119"/>
              </a:xfrm>
              <a:prstGeom prst="line">
                <a:avLst/>
              </a:prstGeom>
              <a:noFill/>
              <a:ln w="10795">
                <a:solidFill>
                  <a:srgbClr val="0000FF"/>
                </a:solidFill>
                <a:round/>
                <a:headEnd/>
                <a:tailEnd/>
              </a:ln>
            </p:spPr>
            <p:txBody>
              <a:bodyPr/>
              <a:lstStyle/>
              <a:p>
                <a:endParaRPr lang="en-US"/>
              </a:p>
            </p:txBody>
          </p:sp>
          <p:sp>
            <p:nvSpPr>
              <p:cNvPr id="4641" name="Line 323"/>
              <p:cNvSpPr>
                <a:spLocks noChangeShapeType="1"/>
              </p:cNvSpPr>
              <p:nvPr/>
            </p:nvSpPr>
            <p:spPr bwMode="auto">
              <a:xfrm>
                <a:off x="5523" y="6794"/>
                <a:ext cx="1" cy="85"/>
              </a:xfrm>
              <a:prstGeom prst="line">
                <a:avLst/>
              </a:prstGeom>
              <a:noFill/>
              <a:ln w="10795">
                <a:solidFill>
                  <a:srgbClr val="0000FF"/>
                </a:solidFill>
                <a:round/>
                <a:headEnd/>
                <a:tailEnd/>
              </a:ln>
            </p:spPr>
            <p:txBody>
              <a:bodyPr/>
              <a:lstStyle/>
              <a:p>
                <a:endParaRPr lang="en-US"/>
              </a:p>
            </p:txBody>
          </p:sp>
          <p:sp>
            <p:nvSpPr>
              <p:cNvPr id="4642" name="Line 324"/>
              <p:cNvSpPr>
                <a:spLocks noChangeShapeType="1"/>
              </p:cNvSpPr>
              <p:nvPr/>
            </p:nvSpPr>
            <p:spPr bwMode="auto">
              <a:xfrm>
                <a:off x="5523" y="6879"/>
                <a:ext cx="17" cy="17"/>
              </a:xfrm>
              <a:prstGeom prst="line">
                <a:avLst/>
              </a:prstGeom>
              <a:noFill/>
              <a:ln w="10795">
                <a:solidFill>
                  <a:srgbClr val="0000FF"/>
                </a:solidFill>
                <a:round/>
                <a:headEnd/>
                <a:tailEnd/>
              </a:ln>
            </p:spPr>
            <p:txBody>
              <a:bodyPr/>
              <a:lstStyle/>
              <a:p>
                <a:endParaRPr lang="en-US"/>
              </a:p>
            </p:txBody>
          </p:sp>
          <p:sp>
            <p:nvSpPr>
              <p:cNvPr id="4643" name="Line 325"/>
              <p:cNvSpPr>
                <a:spLocks noChangeShapeType="1"/>
              </p:cNvSpPr>
              <p:nvPr/>
            </p:nvSpPr>
            <p:spPr bwMode="auto">
              <a:xfrm flipV="1">
                <a:off x="5540" y="6879"/>
                <a:ext cx="1" cy="17"/>
              </a:xfrm>
              <a:prstGeom prst="line">
                <a:avLst/>
              </a:prstGeom>
              <a:noFill/>
              <a:ln w="10795">
                <a:solidFill>
                  <a:srgbClr val="0000FF"/>
                </a:solidFill>
                <a:round/>
                <a:headEnd/>
                <a:tailEnd/>
              </a:ln>
            </p:spPr>
            <p:txBody>
              <a:bodyPr/>
              <a:lstStyle/>
              <a:p>
                <a:endParaRPr lang="en-US"/>
              </a:p>
            </p:txBody>
          </p:sp>
          <p:sp>
            <p:nvSpPr>
              <p:cNvPr id="4644" name="Line 326"/>
              <p:cNvSpPr>
                <a:spLocks noChangeShapeType="1"/>
              </p:cNvSpPr>
              <p:nvPr/>
            </p:nvSpPr>
            <p:spPr bwMode="auto">
              <a:xfrm flipV="1">
                <a:off x="5540" y="6828"/>
                <a:ext cx="17" cy="51"/>
              </a:xfrm>
              <a:prstGeom prst="line">
                <a:avLst/>
              </a:prstGeom>
              <a:noFill/>
              <a:ln w="10795">
                <a:solidFill>
                  <a:srgbClr val="0000FF"/>
                </a:solidFill>
                <a:round/>
                <a:headEnd/>
                <a:tailEnd/>
              </a:ln>
            </p:spPr>
            <p:txBody>
              <a:bodyPr/>
              <a:lstStyle/>
              <a:p>
                <a:endParaRPr lang="en-US"/>
              </a:p>
            </p:txBody>
          </p:sp>
          <p:sp>
            <p:nvSpPr>
              <p:cNvPr id="4645" name="Line 327"/>
              <p:cNvSpPr>
                <a:spLocks noChangeShapeType="1"/>
              </p:cNvSpPr>
              <p:nvPr/>
            </p:nvSpPr>
            <p:spPr bwMode="auto">
              <a:xfrm flipV="1">
                <a:off x="5557" y="6777"/>
                <a:ext cx="1" cy="51"/>
              </a:xfrm>
              <a:prstGeom prst="line">
                <a:avLst/>
              </a:prstGeom>
              <a:noFill/>
              <a:ln w="10795">
                <a:solidFill>
                  <a:srgbClr val="0000FF"/>
                </a:solidFill>
                <a:round/>
                <a:headEnd/>
                <a:tailEnd/>
              </a:ln>
            </p:spPr>
            <p:txBody>
              <a:bodyPr/>
              <a:lstStyle/>
              <a:p>
                <a:endParaRPr lang="en-US"/>
              </a:p>
            </p:txBody>
          </p:sp>
          <p:sp>
            <p:nvSpPr>
              <p:cNvPr id="4646" name="Line 328"/>
              <p:cNvSpPr>
                <a:spLocks noChangeShapeType="1"/>
              </p:cNvSpPr>
              <p:nvPr/>
            </p:nvSpPr>
            <p:spPr bwMode="auto">
              <a:xfrm flipV="1">
                <a:off x="5557" y="6692"/>
                <a:ext cx="17" cy="85"/>
              </a:xfrm>
              <a:prstGeom prst="line">
                <a:avLst/>
              </a:prstGeom>
              <a:noFill/>
              <a:ln w="10795">
                <a:solidFill>
                  <a:srgbClr val="0000FF"/>
                </a:solidFill>
                <a:round/>
                <a:headEnd/>
                <a:tailEnd/>
              </a:ln>
            </p:spPr>
            <p:txBody>
              <a:bodyPr/>
              <a:lstStyle/>
              <a:p>
                <a:endParaRPr lang="en-US"/>
              </a:p>
            </p:txBody>
          </p:sp>
          <p:sp>
            <p:nvSpPr>
              <p:cNvPr id="4647" name="Line 329"/>
              <p:cNvSpPr>
                <a:spLocks noChangeShapeType="1"/>
              </p:cNvSpPr>
              <p:nvPr/>
            </p:nvSpPr>
            <p:spPr bwMode="auto">
              <a:xfrm flipV="1">
                <a:off x="5574" y="6607"/>
                <a:ext cx="1" cy="85"/>
              </a:xfrm>
              <a:prstGeom prst="line">
                <a:avLst/>
              </a:prstGeom>
              <a:noFill/>
              <a:ln w="10795">
                <a:solidFill>
                  <a:srgbClr val="0000FF"/>
                </a:solidFill>
                <a:round/>
                <a:headEnd/>
                <a:tailEnd/>
              </a:ln>
            </p:spPr>
            <p:txBody>
              <a:bodyPr/>
              <a:lstStyle/>
              <a:p>
                <a:endParaRPr lang="en-US"/>
              </a:p>
            </p:txBody>
          </p:sp>
          <p:sp>
            <p:nvSpPr>
              <p:cNvPr id="4648" name="Line 330"/>
              <p:cNvSpPr>
                <a:spLocks noChangeShapeType="1"/>
              </p:cNvSpPr>
              <p:nvPr/>
            </p:nvSpPr>
            <p:spPr bwMode="auto">
              <a:xfrm flipV="1">
                <a:off x="5574" y="6488"/>
                <a:ext cx="17" cy="119"/>
              </a:xfrm>
              <a:prstGeom prst="line">
                <a:avLst/>
              </a:prstGeom>
              <a:noFill/>
              <a:ln w="10795">
                <a:solidFill>
                  <a:srgbClr val="0000FF"/>
                </a:solidFill>
                <a:round/>
                <a:headEnd/>
                <a:tailEnd/>
              </a:ln>
            </p:spPr>
            <p:txBody>
              <a:bodyPr/>
              <a:lstStyle/>
              <a:p>
                <a:endParaRPr lang="en-US"/>
              </a:p>
            </p:txBody>
          </p:sp>
          <p:sp>
            <p:nvSpPr>
              <p:cNvPr id="4649" name="Line 331"/>
              <p:cNvSpPr>
                <a:spLocks noChangeShapeType="1"/>
              </p:cNvSpPr>
              <p:nvPr/>
            </p:nvSpPr>
            <p:spPr bwMode="auto">
              <a:xfrm flipV="1">
                <a:off x="5591" y="6250"/>
                <a:ext cx="1" cy="238"/>
              </a:xfrm>
              <a:prstGeom prst="line">
                <a:avLst/>
              </a:prstGeom>
              <a:noFill/>
              <a:ln w="10795">
                <a:solidFill>
                  <a:srgbClr val="0000FF"/>
                </a:solidFill>
                <a:round/>
                <a:headEnd/>
                <a:tailEnd/>
              </a:ln>
            </p:spPr>
            <p:txBody>
              <a:bodyPr/>
              <a:lstStyle/>
              <a:p>
                <a:endParaRPr lang="en-US"/>
              </a:p>
            </p:txBody>
          </p:sp>
          <p:sp>
            <p:nvSpPr>
              <p:cNvPr id="4650" name="Line 332"/>
              <p:cNvSpPr>
                <a:spLocks noChangeShapeType="1"/>
              </p:cNvSpPr>
              <p:nvPr/>
            </p:nvSpPr>
            <p:spPr bwMode="auto">
              <a:xfrm flipV="1">
                <a:off x="5591" y="6165"/>
                <a:ext cx="17" cy="85"/>
              </a:xfrm>
              <a:prstGeom prst="line">
                <a:avLst/>
              </a:prstGeom>
              <a:noFill/>
              <a:ln w="10795">
                <a:solidFill>
                  <a:srgbClr val="0000FF"/>
                </a:solidFill>
                <a:round/>
                <a:headEnd/>
                <a:tailEnd/>
              </a:ln>
            </p:spPr>
            <p:txBody>
              <a:bodyPr/>
              <a:lstStyle/>
              <a:p>
                <a:endParaRPr lang="en-US"/>
              </a:p>
            </p:txBody>
          </p:sp>
          <p:sp>
            <p:nvSpPr>
              <p:cNvPr id="4651" name="Line 333"/>
              <p:cNvSpPr>
                <a:spLocks noChangeShapeType="1"/>
              </p:cNvSpPr>
              <p:nvPr/>
            </p:nvSpPr>
            <p:spPr bwMode="auto">
              <a:xfrm>
                <a:off x="5608" y="6165"/>
                <a:ext cx="1" cy="17"/>
              </a:xfrm>
              <a:prstGeom prst="line">
                <a:avLst/>
              </a:prstGeom>
              <a:noFill/>
              <a:ln w="10795">
                <a:solidFill>
                  <a:srgbClr val="0000FF"/>
                </a:solidFill>
                <a:round/>
                <a:headEnd/>
                <a:tailEnd/>
              </a:ln>
            </p:spPr>
            <p:txBody>
              <a:bodyPr/>
              <a:lstStyle/>
              <a:p>
                <a:endParaRPr lang="en-US"/>
              </a:p>
            </p:txBody>
          </p:sp>
          <p:sp>
            <p:nvSpPr>
              <p:cNvPr id="4652" name="Line 334"/>
              <p:cNvSpPr>
                <a:spLocks noChangeShapeType="1"/>
              </p:cNvSpPr>
              <p:nvPr/>
            </p:nvSpPr>
            <p:spPr bwMode="auto">
              <a:xfrm>
                <a:off x="5608" y="6182"/>
                <a:ext cx="17" cy="102"/>
              </a:xfrm>
              <a:prstGeom prst="line">
                <a:avLst/>
              </a:prstGeom>
              <a:noFill/>
              <a:ln w="10795">
                <a:solidFill>
                  <a:srgbClr val="0000FF"/>
                </a:solidFill>
                <a:round/>
                <a:headEnd/>
                <a:tailEnd/>
              </a:ln>
            </p:spPr>
            <p:txBody>
              <a:bodyPr/>
              <a:lstStyle/>
              <a:p>
                <a:endParaRPr lang="en-US"/>
              </a:p>
            </p:txBody>
          </p:sp>
          <p:sp>
            <p:nvSpPr>
              <p:cNvPr id="4653" name="Line 335"/>
              <p:cNvSpPr>
                <a:spLocks noChangeShapeType="1"/>
              </p:cNvSpPr>
              <p:nvPr/>
            </p:nvSpPr>
            <p:spPr bwMode="auto">
              <a:xfrm>
                <a:off x="5625" y="6284"/>
                <a:ext cx="1" cy="119"/>
              </a:xfrm>
              <a:prstGeom prst="line">
                <a:avLst/>
              </a:prstGeom>
              <a:noFill/>
              <a:ln w="10795">
                <a:solidFill>
                  <a:srgbClr val="0000FF"/>
                </a:solidFill>
                <a:round/>
                <a:headEnd/>
                <a:tailEnd/>
              </a:ln>
            </p:spPr>
            <p:txBody>
              <a:bodyPr/>
              <a:lstStyle/>
              <a:p>
                <a:endParaRPr lang="en-US"/>
              </a:p>
            </p:txBody>
          </p:sp>
          <p:sp>
            <p:nvSpPr>
              <p:cNvPr id="4654" name="Line 336"/>
              <p:cNvSpPr>
                <a:spLocks noChangeShapeType="1"/>
              </p:cNvSpPr>
              <p:nvPr/>
            </p:nvSpPr>
            <p:spPr bwMode="auto">
              <a:xfrm>
                <a:off x="5625" y="6403"/>
                <a:ext cx="17" cy="187"/>
              </a:xfrm>
              <a:prstGeom prst="line">
                <a:avLst/>
              </a:prstGeom>
              <a:noFill/>
              <a:ln w="10795">
                <a:solidFill>
                  <a:srgbClr val="0000FF"/>
                </a:solidFill>
                <a:round/>
                <a:headEnd/>
                <a:tailEnd/>
              </a:ln>
            </p:spPr>
            <p:txBody>
              <a:bodyPr/>
              <a:lstStyle/>
              <a:p>
                <a:endParaRPr lang="en-US"/>
              </a:p>
            </p:txBody>
          </p:sp>
          <p:sp>
            <p:nvSpPr>
              <p:cNvPr id="4655" name="Line 337"/>
              <p:cNvSpPr>
                <a:spLocks noChangeShapeType="1"/>
              </p:cNvSpPr>
              <p:nvPr/>
            </p:nvSpPr>
            <p:spPr bwMode="auto">
              <a:xfrm>
                <a:off x="5642" y="6590"/>
                <a:ext cx="1" cy="221"/>
              </a:xfrm>
              <a:prstGeom prst="line">
                <a:avLst/>
              </a:prstGeom>
              <a:noFill/>
              <a:ln w="10795">
                <a:solidFill>
                  <a:srgbClr val="0000FF"/>
                </a:solidFill>
                <a:round/>
                <a:headEnd/>
                <a:tailEnd/>
              </a:ln>
            </p:spPr>
            <p:txBody>
              <a:bodyPr/>
              <a:lstStyle/>
              <a:p>
                <a:endParaRPr lang="en-US"/>
              </a:p>
            </p:txBody>
          </p:sp>
          <p:sp>
            <p:nvSpPr>
              <p:cNvPr id="4656" name="Line 338"/>
              <p:cNvSpPr>
                <a:spLocks noChangeShapeType="1"/>
              </p:cNvSpPr>
              <p:nvPr/>
            </p:nvSpPr>
            <p:spPr bwMode="auto">
              <a:xfrm>
                <a:off x="5642" y="6811"/>
                <a:ext cx="17" cy="68"/>
              </a:xfrm>
              <a:prstGeom prst="line">
                <a:avLst/>
              </a:prstGeom>
              <a:noFill/>
              <a:ln w="10795">
                <a:solidFill>
                  <a:srgbClr val="0000FF"/>
                </a:solidFill>
                <a:round/>
                <a:headEnd/>
                <a:tailEnd/>
              </a:ln>
            </p:spPr>
            <p:txBody>
              <a:bodyPr/>
              <a:lstStyle/>
              <a:p>
                <a:endParaRPr lang="en-US"/>
              </a:p>
            </p:txBody>
          </p:sp>
          <p:sp>
            <p:nvSpPr>
              <p:cNvPr id="4657" name="Line 339"/>
              <p:cNvSpPr>
                <a:spLocks noChangeShapeType="1"/>
              </p:cNvSpPr>
              <p:nvPr/>
            </p:nvSpPr>
            <p:spPr bwMode="auto">
              <a:xfrm>
                <a:off x="5659" y="6879"/>
                <a:ext cx="1" cy="17"/>
              </a:xfrm>
              <a:prstGeom prst="line">
                <a:avLst/>
              </a:prstGeom>
              <a:noFill/>
              <a:ln w="10795">
                <a:solidFill>
                  <a:srgbClr val="0000FF"/>
                </a:solidFill>
                <a:round/>
                <a:headEnd/>
                <a:tailEnd/>
              </a:ln>
            </p:spPr>
            <p:txBody>
              <a:bodyPr/>
              <a:lstStyle/>
              <a:p>
                <a:endParaRPr lang="en-US"/>
              </a:p>
            </p:txBody>
          </p:sp>
          <p:sp>
            <p:nvSpPr>
              <p:cNvPr id="4658" name="Line 340"/>
              <p:cNvSpPr>
                <a:spLocks noChangeShapeType="1"/>
              </p:cNvSpPr>
              <p:nvPr/>
            </p:nvSpPr>
            <p:spPr bwMode="auto">
              <a:xfrm>
                <a:off x="5659" y="6896"/>
                <a:ext cx="17" cy="1"/>
              </a:xfrm>
              <a:prstGeom prst="line">
                <a:avLst/>
              </a:prstGeom>
              <a:noFill/>
              <a:ln w="10795">
                <a:solidFill>
                  <a:srgbClr val="0000FF"/>
                </a:solidFill>
                <a:round/>
                <a:headEnd/>
                <a:tailEnd/>
              </a:ln>
            </p:spPr>
            <p:txBody>
              <a:bodyPr/>
              <a:lstStyle/>
              <a:p>
                <a:endParaRPr lang="en-US"/>
              </a:p>
            </p:txBody>
          </p:sp>
          <p:sp>
            <p:nvSpPr>
              <p:cNvPr id="4659" name="Line 341"/>
              <p:cNvSpPr>
                <a:spLocks noChangeShapeType="1"/>
              </p:cNvSpPr>
              <p:nvPr/>
            </p:nvSpPr>
            <p:spPr bwMode="auto">
              <a:xfrm flipV="1">
                <a:off x="5676" y="6879"/>
                <a:ext cx="1" cy="17"/>
              </a:xfrm>
              <a:prstGeom prst="line">
                <a:avLst/>
              </a:prstGeom>
              <a:noFill/>
              <a:ln w="10795">
                <a:solidFill>
                  <a:srgbClr val="0000FF"/>
                </a:solidFill>
                <a:round/>
                <a:headEnd/>
                <a:tailEnd/>
              </a:ln>
            </p:spPr>
            <p:txBody>
              <a:bodyPr/>
              <a:lstStyle/>
              <a:p>
                <a:endParaRPr lang="en-US"/>
              </a:p>
            </p:txBody>
          </p:sp>
          <p:sp>
            <p:nvSpPr>
              <p:cNvPr id="4660" name="Line 342"/>
              <p:cNvSpPr>
                <a:spLocks noChangeShapeType="1"/>
              </p:cNvSpPr>
              <p:nvPr/>
            </p:nvSpPr>
            <p:spPr bwMode="auto">
              <a:xfrm flipV="1">
                <a:off x="5676" y="6828"/>
                <a:ext cx="17" cy="51"/>
              </a:xfrm>
              <a:prstGeom prst="line">
                <a:avLst/>
              </a:prstGeom>
              <a:noFill/>
              <a:ln w="10795">
                <a:solidFill>
                  <a:srgbClr val="0000FF"/>
                </a:solidFill>
                <a:round/>
                <a:headEnd/>
                <a:tailEnd/>
              </a:ln>
            </p:spPr>
            <p:txBody>
              <a:bodyPr/>
              <a:lstStyle/>
              <a:p>
                <a:endParaRPr lang="en-US"/>
              </a:p>
            </p:txBody>
          </p:sp>
          <p:sp>
            <p:nvSpPr>
              <p:cNvPr id="4661" name="Line 343"/>
              <p:cNvSpPr>
                <a:spLocks noChangeShapeType="1"/>
              </p:cNvSpPr>
              <p:nvPr/>
            </p:nvSpPr>
            <p:spPr bwMode="auto">
              <a:xfrm flipV="1">
                <a:off x="5693" y="6743"/>
                <a:ext cx="1" cy="85"/>
              </a:xfrm>
              <a:prstGeom prst="line">
                <a:avLst/>
              </a:prstGeom>
              <a:noFill/>
              <a:ln w="10795">
                <a:solidFill>
                  <a:srgbClr val="0000FF"/>
                </a:solidFill>
                <a:round/>
                <a:headEnd/>
                <a:tailEnd/>
              </a:ln>
            </p:spPr>
            <p:txBody>
              <a:bodyPr/>
              <a:lstStyle/>
              <a:p>
                <a:endParaRPr lang="en-US"/>
              </a:p>
            </p:txBody>
          </p:sp>
          <p:sp>
            <p:nvSpPr>
              <p:cNvPr id="4662" name="Line 344"/>
              <p:cNvSpPr>
                <a:spLocks noChangeShapeType="1"/>
              </p:cNvSpPr>
              <p:nvPr/>
            </p:nvSpPr>
            <p:spPr bwMode="auto">
              <a:xfrm flipV="1">
                <a:off x="5693" y="6658"/>
                <a:ext cx="17" cy="85"/>
              </a:xfrm>
              <a:prstGeom prst="line">
                <a:avLst/>
              </a:prstGeom>
              <a:noFill/>
              <a:ln w="10795">
                <a:solidFill>
                  <a:srgbClr val="0000FF"/>
                </a:solidFill>
                <a:round/>
                <a:headEnd/>
                <a:tailEnd/>
              </a:ln>
            </p:spPr>
            <p:txBody>
              <a:bodyPr/>
              <a:lstStyle/>
              <a:p>
                <a:endParaRPr lang="en-US"/>
              </a:p>
            </p:txBody>
          </p:sp>
          <p:sp>
            <p:nvSpPr>
              <p:cNvPr id="4663" name="Line 345"/>
              <p:cNvSpPr>
                <a:spLocks noChangeShapeType="1"/>
              </p:cNvSpPr>
              <p:nvPr/>
            </p:nvSpPr>
            <p:spPr bwMode="auto">
              <a:xfrm flipV="1">
                <a:off x="5710" y="6573"/>
                <a:ext cx="1" cy="85"/>
              </a:xfrm>
              <a:prstGeom prst="line">
                <a:avLst/>
              </a:prstGeom>
              <a:noFill/>
              <a:ln w="10795">
                <a:solidFill>
                  <a:srgbClr val="0000FF"/>
                </a:solidFill>
                <a:round/>
                <a:headEnd/>
                <a:tailEnd/>
              </a:ln>
            </p:spPr>
            <p:txBody>
              <a:bodyPr/>
              <a:lstStyle/>
              <a:p>
                <a:endParaRPr lang="en-US"/>
              </a:p>
            </p:txBody>
          </p:sp>
          <p:sp>
            <p:nvSpPr>
              <p:cNvPr id="4664" name="Line 346"/>
              <p:cNvSpPr>
                <a:spLocks noChangeShapeType="1"/>
              </p:cNvSpPr>
              <p:nvPr/>
            </p:nvSpPr>
            <p:spPr bwMode="auto">
              <a:xfrm flipV="1">
                <a:off x="5710" y="6471"/>
                <a:ext cx="17" cy="102"/>
              </a:xfrm>
              <a:prstGeom prst="line">
                <a:avLst/>
              </a:prstGeom>
              <a:noFill/>
              <a:ln w="10795">
                <a:solidFill>
                  <a:srgbClr val="0000FF"/>
                </a:solidFill>
                <a:round/>
                <a:headEnd/>
                <a:tailEnd/>
              </a:ln>
            </p:spPr>
            <p:txBody>
              <a:bodyPr/>
              <a:lstStyle/>
              <a:p>
                <a:endParaRPr lang="en-US"/>
              </a:p>
            </p:txBody>
          </p:sp>
          <p:sp>
            <p:nvSpPr>
              <p:cNvPr id="4665" name="Line 347"/>
              <p:cNvSpPr>
                <a:spLocks noChangeShapeType="1"/>
              </p:cNvSpPr>
              <p:nvPr/>
            </p:nvSpPr>
            <p:spPr bwMode="auto">
              <a:xfrm flipV="1">
                <a:off x="5727" y="6420"/>
                <a:ext cx="1" cy="51"/>
              </a:xfrm>
              <a:prstGeom prst="line">
                <a:avLst/>
              </a:prstGeom>
              <a:noFill/>
              <a:ln w="10795">
                <a:solidFill>
                  <a:srgbClr val="0000FF"/>
                </a:solidFill>
                <a:round/>
                <a:headEnd/>
                <a:tailEnd/>
              </a:ln>
            </p:spPr>
            <p:txBody>
              <a:bodyPr/>
              <a:lstStyle/>
              <a:p>
                <a:endParaRPr lang="en-US"/>
              </a:p>
            </p:txBody>
          </p:sp>
          <p:sp>
            <p:nvSpPr>
              <p:cNvPr id="4666" name="Line 348"/>
              <p:cNvSpPr>
                <a:spLocks noChangeShapeType="1"/>
              </p:cNvSpPr>
              <p:nvPr/>
            </p:nvSpPr>
            <p:spPr bwMode="auto">
              <a:xfrm flipV="1">
                <a:off x="5727" y="6386"/>
                <a:ext cx="17" cy="34"/>
              </a:xfrm>
              <a:prstGeom prst="line">
                <a:avLst/>
              </a:prstGeom>
              <a:noFill/>
              <a:ln w="10795">
                <a:solidFill>
                  <a:srgbClr val="0000FF"/>
                </a:solidFill>
                <a:round/>
                <a:headEnd/>
                <a:tailEnd/>
              </a:ln>
            </p:spPr>
            <p:txBody>
              <a:bodyPr/>
              <a:lstStyle/>
              <a:p>
                <a:endParaRPr lang="en-US"/>
              </a:p>
            </p:txBody>
          </p:sp>
          <p:sp>
            <p:nvSpPr>
              <p:cNvPr id="4667" name="Line 349"/>
              <p:cNvSpPr>
                <a:spLocks noChangeShapeType="1"/>
              </p:cNvSpPr>
              <p:nvPr/>
            </p:nvSpPr>
            <p:spPr bwMode="auto">
              <a:xfrm>
                <a:off x="5744" y="6386"/>
                <a:ext cx="1" cy="153"/>
              </a:xfrm>
              <a:prstGeom prst="line">
                <a:avLst/>
              </a:prstGeom>
              <a:noFill/>
              <a:ln w="10795">
                <a:solidFill>
                  <a:srgbClr val="0000FF"/>
                </a:solidFill>
                <a:round/>
                <a:headEnd/>
                <a:tailEnd/>
              </a:ln>
            </p:spPr>
            <p:txBody>
              <a:bodyPr/>
              <a:lstStyle/>
              <a:p>
                <a:endParaRPr lang="en-US"/>
              </a:p>
            </p:txBody>
          </p:sp>
          <p:sp>
            <p:nvSpPr>
              <p:cNvPr id="4668" name="Line 350"/>
              <p:cNvSpPr>
                <a:spLocks noChangeShapeType="1"/>
              </p:cNvSpPr>
              <p:nvPr/>
            </p:nvSpPr>
            <p:spPr bwMode="auto">
              <a:xfrm>
                <a:off x="5744" y="6539"/>
                <a:ext cx="17" cy="119"/>
              </a:xfrm>
              <a:prstGeom prst="line">
                <a:avLst/>
              </a:prstGeom>
              <a:noFill/>
              <a:ln w="10795">
                <a:solidFill>
                  <a:srgbClr val="0000FF"/>
                </a:solidFill>
                <a:round/>
                <a:headEnd/>
                <a:tailEnd/>
              </a:ln>
            </p:spPr>
            <p:txBody>
              <a:bodyPr/>
              <a:lstStyle/>
              <a:p>
                <a:endParaRPr lang="en-US"/>
              </a:p>
            </p:txBody>
          </p:sp>
          <p:sp>
            <p:nvSpPr>
              <p:cNvPr id="4669" name="Line 351"/>
              <p:cNvSpPr>
                <a:spLocks noChangeShapeType="1"/>
              </p:cNvSpPr>
              <p:nvPr/>
            </p:nvSpPr>
            <p:spPr bwMode="auto">
              <a:xfrm>
                <a:off x="5761" y="6658"/>
                <a:ext cx="1" cy="102"/>
              </a:xfrm>
              <a:prstGeom prst="line">
                <a:avLst/>
              </a:prstGeom>
              <a:noFill/>
              <a:ln w="10795">
                <a:solidFill>
                  <a:srgbClr val="0000FF"/>
                </a:solidFill>
                <a:round/>
                <a:headEnd/>
                <a:tailEnd/>
              </a:ln>
            </p:spPr>
            <p:txBody>
              <a:bodyPr/>
              <a:lstStyle/>
              <a:p>
                <a:endParaRPr lang="en-US"/>
              </a:p>
            </p:txBody>
          </p:sp>
          <p:sp>
            <p:nvSpPr>
              <p:cNvPr id="4670" name="Line 352"/>
              <p:cNvSpPr>
                <a:spLocks noChangeShapeType="1"/>
              </p:cNvSpPr>
              <p:nvPr/>
            </p:nvSpPr>
            <p:spPr bwMode="auto">
              <a:xfrm>
                <a:off x="5761" y="6760"/>
                <a:ext cx="17" cy="85"/>
              </a:xfrm>
              <a:prstGeom prst="line">
                <a:avLst/>
              </a:prstGeom>
              <a:noFill/>
              <a:ln w="10795">
                <a:solidFill>
                  <a:srgbClr val="0000FF"/>
                </a:solidFill>
                <a:round/>
                <a:headEnd/>
                <a:tailEnd/>
              </a:ln>
            </p:spPr>
            <p:txBody>
              <a:bodyPr/>
              <a:lstStyle/>
              <a:p>
                <a:endParaRPr lang="en-US"/>
              </a:p>
            </p:txBody>
          </p:sp>
          <p:sp>
            <p:nvSpPr>
              <p:cNvPr id="4671" name="Line 353"/>
              <p:cNvSpPr>
                <a:spLocks noChangeShapeType="1"/>
              </p:cNvSpPr>
              <p:nvPr/>
            </p:nvSpPr>
            <p:spPr bwMode="auto">
              <a:xfrm>
                <a:off x="5778" y="6845"/>
                <a:ext cx="1" cy="34"/>
              </a:xfrm>
              <a:prstGeom prst="line">
                <a:avLst/>
              </a:prstGeom>
              <a:noFill/>
              <a:ln w="10795">
                <a:solidFill>
                  <a:srgbClr val="0000FF"/>
                </a:solidFill>
                <a:round/>
                <a:headEnd/>
                <a:tailEnd/>
              </a:ln>
            </p:spPr>
            <p:txBody>
              <a:bodyPr/>
              <a:lstStyle/>
              <a:p>
                <a:endParaRPr lang="en-US"/>
              </a:p>
            </p:txBody>
          </p:sp>
          <p:sp>
            <p:nvSpPr>
              <p:cNvPr id="4672" name="Line 354"/>
              <p:cNvSpPr>
                <a:spLocks noChangeShapeType="1"/>
              </p:cNvSpPr>
              <p:nvPr/>
            </p:nvSpPr>
            <p:spPr bwMode="auto">
              <a:xfrm>
                <a:off x="5778" y="6879"/>
                <a:ext cx="17" cy="17"/>
              </a:xfrm>
              <a:prstGeom prst="line">
                <a:avLst/>
              </a:prstGeom>
              <a:noFill/>
              <a:ln w="10795">
                <a:solidFill>
                  <a:srgbClr val="0000FF"/>
                </a:solidFill>
                <a:round/>
                <a:headEnd/>
                <a:tailEnd/>
              </a:ln>
            </p:spPr>
            <p:txBody>
              <a:bodyPr/>
              <a:lstStyle/>
              <a:p>
                <a:endParaRPr lang="en-US"/>
              </a:p>
            </p:txBody>
          </p:sp>
          <p:sp>
            <p:nvSpPr>
              <p:cNvPr id="4673" name="Line 355"/>
              <p:cNvSpPr>
                <a:spLocks noChangeShapeType="1"/>
              </p:cNvSpPr>
              <p:nvPr/>
            </p:nvSpPr>
            <p:spPr bwMode="auto">
              <a:xfrm flipV="1">
                <a:off x="5795" y="6879"/>
                <a:ext cx="17" cy="17"/>
              </a:xfrm>
              <a:prstGeom prst="line">
                <a:avLst/>
              </a:prstGeom>
              <a:noFill/>
              <a:ln w="10795">
                <a:solidFill>
                  <a:srgbClr val="0000FF"/>
                </a:solidFill>
                <a:round/>
                <a:headEnd/>
                <a:tailEnd/>
              </a:ln>
            </p:spPr>
            <p:txBody>
              <a:bodyPr/>
              <a:lstStyle/>
              <a:p>
                <a:endParaRPr lang="en-US"/>
              </a:p>
            </p:txBody>
          </p:sp>
          <p:sp>
            <p:nvSpPr>
              <p:cNvPr id="4674" name="Line 356"/>
              <p:cNvSpPr>
                <a:spLocks noChangeShapeType="1"/>
              </p:cNvSpPr>
              <p:nvPr/>
            </p:nvSpPr>
            <p:spPr bwMode="auto">
              <a:xfrm flipV="1">
                <a:off x="5812" y="6811"/>
                <a:ext cx="1" cy="68"/>
              </a:xfrm>
              <a:prstGeom prst="line">
                <a:avLst/>
              </a:prstGeom>
              <a:noFill/>
              <a:ln w="10795">
                <a:solidFill>
                  <a:srgbClr val="0000FF"/>
                </a:solidFill>
                <a:round/>
                <a:headEnd/>
                <a:tailEnd/>
              </a:ln>
            </p:spPr>
            <p:txBody>
              <a:bodyPr/>
              <a:lstStyle/>
              <a:p>
                <a:endParaRPr lang="en-US"/>
              </a:p>
            </p:txBody>
          </p:sp>
          <p:sp>
            <p:nvSpPr>
              <p:cNvPr id="4675" name="Line 357"/>
              <p:cNvSpPr>
                <a:spLocks noChangeShapeType="1"/>
              </p:cNvSpPr>
              <p:nvPr/>
            </p:nvSpPr>
            <p:spPr bwMode="auto">
              <a:xfrm flipV="1">
                <a:off x="5812" y="6760"/>
                <a:ext cx="17" cy="51"/>
              </a:xfrm>
              <a:prstGeom prst="line">
                <a:avLst/>
              </a:prstGeom>
              <a:noFill/>
              <a:ln w="10795">
                <a:solidFill>
                  <a:srgbClr val="0000FF"/>
                </a:solidFill>
                <a:round/>
                <a:headEnd/>
                <a:tailEnd/>
              </a:ln>
            </p:spPr>
            <p:txBody>
              <a:bodyPr/>
              <a:lstStyle/>
              <a:p>
                <a:endParaRPr lang="en-US"/>
              </a:p>
            </p:txBody>
          </p:sp>
          <p:sp>
            <p:nvSpPr>
              <p:cNvPr id="4676" name="Line 358"/>
              <p:cNvSpPr>
                <a:spLocks noChangeShapeType="1"/>
              </p:cNvSpPr>
              <p:nvPr/>
            </p:nvSpPr>
            <p:spPr bwMode="auto">
              <a:xfrm flipV="1">
                <a:off x="5829" y="6675"/>
                <a:ext cx="1" cy="85"/>
              </a:xfrm>
              <a:prstGeom prst="line">
                <a:avLst/>
              </a:prstGeom>
              <a:noFill/>
              <a:ln w="10795">
                <a:solidFill>
                  <a:srgbClr val="0000FF"/>
                </a:solidFill>
                <a:round/>
                <a:headEnd/>
                <a:tailEnd/>
              </a:ln>
            </p:spPr>
            <p:txBody>
              <a:bodyPr/>
              <a:lstStyle/>
              <a:p>
                <a:endParaRPr lang="en-US"/>
              </a:p>
            </p:txBody>
          </p:sp>
          <p:sp>
            <p:nvSpPr>
              <p:cNvPr id="4677" name="Line 359"/>
              <p:cNvSpPr>
                <a:spLocks noChangeShapeType="1"/>
              </p:cNvSpPr>
              <p:nvPr/>
            </p:nvSpPr>
            <p:spPr bwMode="auto">
              <a:xfrm flipV="1">
                <a:off x="5829" y="6607"/>
                <a:ext cx="17" cy="68"/>
              </a:xfrm>
              <a:prstGeom prst="line">
                <a:avLst/>
              </a:prstGeom>
              <a:noFill/>
              <a:ln w="10795">
                <a:solidFill>
                  <a:srgbClr val="0000FF"/>
                </a:solidFill>
                <a:round/>
                <a:headEnd/>
                <a:tailEnd/>
              </a:ln>
            </p:spPr>
            <p:txBody>
              <a:bodyPr/>
              <a:lstStyle/>
              <a:p>
                <a:endParaRPr lang="en-US"/>
              </a:p>
            </p:txBody>
          </p:sp>
          <p:sp>
            <p:nvSpPr>
              <p:cNvPr id="4678" name="Line 360"/>
              <p:cNvSpPr>
                <a:spLocks noChangeShapeType="1"/>
              </p:cNvSpPr>
              <p:nvPr/>
            </p:nvSpPr>
            <p:spPr bwMode="auto">
              <a:xfrm flipV="1">
                <a:off x="5846" y="6488"/>
                <a:ext cx="1" cy="119"/>
              </a:xfrm>
              <a:prstGeom prst="line">
                <a:avLst/>
              </a:prstGeom>
              <a:noFill/>
              <a:ln w="10795">
                <a:solidFill>
                  <a:srgbClr val="0000FF"/>
                </a:solidFill>
                <a:round/>
                <a:headEnd/>
                <a:tailEnd/>
              </a:ln>
            </p:spPr>
            <p:txBody>
              <a:bodyPr/>
              <a:lstStyle/>
              <a:p>
                <a:endParaRPr lang="en-US"/>
              </a:p>
            </p:txBody>
          </p:sp>
          <p:sp>
            <p:nvSpPr>
              <p:cNvPr id="4679" name="Line 361"/>
              <p:cNvSpPr>
                <a:spLocks noChangeShapeType="1"/>
              </p:cNvSpPr>
              <p:nvPr/>
            </p:nvSpPr>
            <p:spPr bwMode="auto">
              <a:xfrm flipV="1">
                <a:off x="5846" y="6420"/>
                <a:ext cx="17" cy="68"/>
              </a:xfrm>
              <a:prstGeom prst="line">
                <a:avLst/>
              </a:prstGeom>
              <a:noFill/>
              <a:ln w="10795">
                <a:solidFill>
                  <a:srgbClr val="0000FF"/>
                </a:solidFill>
                <a:round/>
                <a:headEnd/>
                <a:tailEnd/>
              </a:ln>
            </p:spPr>
            <p:txBody>
              <a:bodyPr/>
              <a:lstStyle/>
              <a:p>
                <a:endParaRPr lang="en-US"/>
              </a:p>
            </p:txBody>
          </p:sp>
          <p:sp>
            <p:nvSpPr>
              <p:cNvPr id="4680" name="Line 362"/>
              <p:cNvSpPr>
                <a:spLocks noChangeShapeType="1"/>
              </p:cNvSpPr>
              <p:nvPr/>
            </p:nvSpPr>
            <p:spPr bwMode="auto">
              <a:xfrm flipV="1">
                <a:off x="5863" y="6369"/>
                <a:ext cx="1" cy="51"/>
              </a:xfrm>
              <a:prstGeom prst="line">
                <a:avLst/>
              </a:prstGeom>
              <a:noFill/>
              <a:ln w="10795">
                <a:solidFill>
                  <a:srgbClr val="0000FF"/>
                </a:solidFill>
                <a:round/>
                <a:headEnd/>
                <a:tailEnd/>
              </a:ln>
            </p:spPr>
            <p:txBody>
              <a:bodyPr/>
              <a:lstStyle/>
              <a:p>
                <a:endParaRPr lang="en-US"/>
              </a:p>
            </p:txBody>
          </p:sp>
          <p:sp>
            <p:nvSpPr>
              <p:cNvPr id="4681" name="Line 363"/>
              <p:cNvSpPr>
                <a:spLocks noChangeShapeType="1"/>
              </p:cNvSpPr>
              <p:nvPr/>
            </p:nvSpPr>
            <p:spPr bwMode="auto">
              <a:xfrm>
                <a:off x="5863" y="6369"/>
                <a:ext cx="1" cy="34"/>
              </a:xfrm>
              <a:prstGeom prst="line">
                <a:avLst/>
              </a:prstGeom>
              <a:noFill/>
              <a:ln w="10795">
                <a:solidFill>
                  <a:srgbClr val="0000FF"/>
                </a:solidFill>
                <a:round/>
                <a:headEnd/>
                <a:tailEnd/>
              </a:ln>
            </p:spPr>
            <p:txBody>
              <a:bodyPr/>
              <a:lstStyle/>
              <a:p>
                <a:endParaRPr lang="en-US"/>
              </a:p>
            </p:txBody>
          </p:sp>
          <p:sp>
            <p:nvSpPr>
              <p:cNvPr id="4682" name="Line 364"/>
              <p:cNvSpPr>
                <a:spLocks noChangeShapeType="1"/>
              </p:cNvSpPr>
              <p:nvPr/>
            </p:nvSpPr>
            <p:spPr bwMode="auto">
              <a:xfrm>
                <a:off x="5863" y="6403"/>
                <a:ext cx="17" cy="68"/>
              </a:xfrm>
              <a:prstGeom prst="line">
                <a:avLst/>
              </a:prstGeom>
              <a:noFill/>
              <a:ln w="10795">
                <a:solidFill>
                  <a:srgbClr val="0000FF"/>
                </a:solidFill>
                <a:round/>
                <a:headEnd/>
                <a:tailEnd/>
              </a:ln>
            </p:spPr>
            <p:txBody>
              <a:bodyPr/>
              <a:lstStyle/>
              <a:p>
                <a:endParaRPr lang="en-US"/>
              </a:p>
            </p:txBody>
          </p:sp>
          <p:sp>
            <p:nvSpPr>
              <p:cNvPr id="4683" name="Line 365"/>
              <p:cNvSpPr>
                <a:spLocks noChangeShapeType="1"/>
              </p:cNvSpPr>
              <p:nvPr/>
            </p:nvSpPr>
            <p:spPr bwMode="auto">
              <a:xfrm>
                <a:off x="5880" y="6471"/>
                <a:ext cx="1" cy="102"/>
              </a:xfrm>
              <a:prstGeom prst="line">
                <a:avLst/>
              </a:prstGeom>
              <a:noFill/>
              <a:ln w="10795">
                <a:solidFill>
                  <a:srgbClr val="0000FF"/>
                </a:solidFill>
                <a:round/>
                <a:headEnd/>
                <a:tailEnd/>
              </a:ln>
            </p:spPr>
            <p:txBody>
              <a:bodyPr/>
              <a:lstStyle/>
              <a:p>
                <a:endParaRPr lang="en-US"/>
              </a:p>
            </p:txBody>
          </p:sp>
          <p:sp>
            <p:nvSpPr>
              <p:cNvPr id="4684" name="Line 366"/>
              <p:cNvSpPr>
                <a:spLocks noChangeShapeType="1"/>
              </p:cNvSpPr>
              <p:nvPr/>
            </p:nvSpPr>
            <p:spPr bwMode="auto">
              <a:xfrm>
                <a:off x="5880" y="6573"/>
                <a:ext cx="17" cy="136"/>
              </a:xfrm>
              <a:prstGeom prst="line">
                <a:avLst/>
              </a:prstGeom>
              <a:noFill/>
              <a:ln w="10795">
                <a:solidFill>
                  <a:srgbClr val="0000FF"/>
                </a:solidFill>
                <a:round/>
                <a:headEnd/>
                <a:tailEnd/>
              </a:ln>
            </p:spPr>
            <p:txBody>
              <a:bodyPr/>
              <a:lstStyle/>
              <a:p>
                <a:endParaRPr lang="en-US"/>
              </a:p>
            </p:txBody>
          </p:sp>
          <p:sp>
            <p:nvSpPr>
              <p:cNvPr id="4685" name="Line 367"/>
              <p:cNvSpPr>
                <a:spLocks noChangeShapeType="1"/>
              </p:cNvSpPr>
              <p:nvPr/>
            </p:nvSpPr>
            <p:spPr bwMode="auto">
              <a:xfrm>
                <a:off x="5897" y="6709"/>
                <a:ext cx="1" cy="102"/>
              </a:xfrm>
              <a:prstGeom prst="line">
                <a:avLst/>
              </a:prstGeom>
              <a:noFill/>
              <a:ln w="10795">
                <a:solidFill>
                  <a:srgbClr val="0000FF"/>
                </a:solidFill>
                <a:round/>
                <a:headEnd/>
                <a:tailEnd/>
              </a:ln>
            </p:spPr>
            <p:txBody>
              <a:bodyPr/>
              <a:lstStyle/>
              <a:p>
                <a:endParaRPr lang="en-US"/>
              </a:p>
            </p:txBody>
          </p:sp>
          <p:sp>
            <p:nvSpPr>
              <p:cNvPr id="4686" name="Line 368"/>
              <p:cNvSpPr>
                <a:spLocks noChangeShapeType="1"/>
              </p:cNvSpPr>
              <p:nvPr/>
            </p:nvSpPr>
            <p:spPr bwMode="auto">
              <a:xfrm>
                <a:off x="5897" y="6811"/>
                <a:ext cx="17" cy="51"/>
              </a:xfrm>
              <a:prstGeom prst="line">
                <a:avLst/>
              </a:prstGeom>
              <a:noFill/>
              <a:ln w="10795">
                <a:solidFill>
                  <a:srgbClr val="0000FF"/>
                </a:solidFill>
                <a:round/>
                <a:headEnd/>
                <a:tailEnd/>
              </a:ln>
            </p:spPr>
            <p:txBody>
              <a:bodyPr/>
              <a:lstStyle/>
              <a:p>
                <a:endParaRPr lang="en-US"/>
              </a:p>
            </p:txBody>
          </p:sp>
          <p:sp>
            <p:nvSpPr>
              <p:cNvPr id="4687" name="Line 369"/>
              <p:cNvSpPr>
                <a:spLocks noChangeShapeType="1"/>
              </p:cNvSpPr>
              <p:nvPr/>
            </p:nvSpPr>
            <p:spPr bwMode="auto">
              <a:xfrm>
                <a:off x="5914" y="6862"/>
                <a:ext cx="1" cy="34"/>
              </a:xfrm>
              <a:prstGeom prst="line">
                <a:avLst/>
              </a:prstGeom>
              <a:noFill/>
              <a:ln w="10795">
                <a:solidFill>
                  <a:srgbClr val="0000FF"/>
                </a:solidFill>
                <a:round/>
                <a:headEnd/>
                <a:tailEnd/>
              </a:ln>
            </p:spPr>
            <p:txBody>
              <a:bodyPr/>
              <a:lstStyle/>
              <a:p>
                <a:endParaRPr lang="en-US"/>
              </a:p>
            </p:txBody>
          </p:sp>
          <p:sp>
            <p:nvSpPr>
              <p:cNvPr id="4688" name="Line 370"/>
              <p:cNvSpPr>
                <a:spLocks noChangeShapeType="1"/>
              </p:cNvSpPr>
              <p:nvPr/>
            </p:nvSpPr>
            <p:spPr bwMode="auto">
              <a:xfrm flipV="1">
                <a:off x="5914" y="6879"/>
                <a:ext cx="17" cy="17"/>
              </a:xfrm>
              <a:prstGeom prst="line">
                <a:avLst/>
              </a:prstGeom>
              <a:noFill/>
              <a:ln w="10795">
                <a:solidFill>
                  <a:srgbClr val="0000FF"/>
                </a:solidFill>
                <a:round/>
                <a:headEnd/>
                <a:tailEnd/>
              </a:ln>
            </p:spPr>
            <p:txBody>
              <a:bodyPr/>
              <a:lstStyle/>
              <a:p>
                <a:endParaRPr lang="en-US"/>
              </a:p>
            </p:txBody>
          </p:sp>
          <p:sp>
            <p:nvSpPr>
              <p:cNvPr id="4689" name="Line 371"/>
              <p:cNvSpPr>
                <a:spLocks noChangeShapeType="1"/>
              </p:cNvSpPr>
              <p:nvPr/>
            </p:nvSpPr>
            <p:spPr bwMode="auto">
              <a:xfrm flipV="1">
                <a:off x="5931" y="6862"/>
                <a:ext cx="1" cy="17"/>
              </a:xfrm>
              <a:prstGeom prst="line">
                <a:avLst/>
              </a:prstGeom>
              <a:noFill/>
              <a:ln w="10795">
                <a:solidFill>
                  <a:srgbClr val="0000FF"/>
                </a:solidFill>
                <a:round/>
                <a:headEnd/>
                <a:tailEnd/>
              </a:ln>
            </p:spPr>
            <p:txBody>
              <a:bodyPr/>
              <a:lstStyle/>
              <a:p>
                <a:endParaRPr lang="en-US"/>
              </a:p>
            </p:txBody>
          </p:sp>
          <p:sp>
            <p:nvSpPr>
              <p:cNvPr id="4690" name="Line 372"/>
              <p:cNvSpPr>
                <a:spLocks noChangeShapeType="1"/>
              </p:cNvSpPr>
              <p:nvPr/>
            </p:nvSpPr>
            <p:spPr bwMode="auto">
              <a:xfrm flipV="1">
                <a:off x="5931" y="6811"/>
                <a:ext cx="17" cy="51"/>
              </a:xfrm>
              <a:prstGeom prst="line">
                <a:avLst/>
              </a:prstGeom>
              <a:noFill/>
              <a:ln w="10795">
                <a:solidFill>
                  <a:srgbClr val="0000FF"/>
                </a:solidFill>
                <a:round/>
                <a:headEnd/>
                <a:tailEnd/>
              </a:ln>
            </p:spPr>
            <p:txBody>
              <a:bodyPr/>
              <a:lstStyle/>
              <a:p>
                <a:endParaRPr lang="en-US"/>
              </a:p>
            </p:txBody>
          </p:sp>
          <p:sp>
            <p:nvSpPr>
              <p:cNvPr id="4691" name="Line 373"/>
              <p:cNvSpPr>
                <a:spLocks noChangeShapeType="1"/>
              </p:cNvSpPr>
              <p:nvPr/>
            </p:nvSpPr>
            <p:spPr bwMode="auto">
              <a:xfrm flipV="1">
                <a:off x="5948" y="6692"/>
                <a:ext cx="1" cy="119"/>
              </a:xfrm>
              <a:prstGeom prst="line">
                <a:avLst/>
              </a:prstGeom>
              <a:noFill/>
              <a:ln w="10795">
                <a:solidFill>
                  <a:srgbClr val="0000FF"/>
                </a:solidFill>
                <a:round/>
                <a:headEnd/>
                <a:tailEnd/>
              </a:ln>
            </p:spPr>
            <p:txBody>
              <a:bodyPr/>
              <a:lstStyle/>
              <a:p>
                <a:endParaRPr lang="en-US"/>
              </a:p>
            </p:txBody>
          </p:sp>
          <p:sp>
            <p:nvSpPr>
              <p:cNvPr id="4692" name="Line 374"/>
              <p:cNvSpPr>
                <a:spLocks noChangeShapeType="1"/>
              </p:cNvSpPr>
              <p:nvPr/>
            </p:nvSpPr>
            <p:spPr bwMode="auto">
              <a:xfrm flipV="1">
                <a:off x="5948" y="6607"/>
                <a:ext cx="17" cy="85"/>
              </a:xfrm>
              <a:prstGeom prst="line">
                <a:avLst/>
              </a:prstGeom>
              <a:noFill/>
              <a:ln w="10795">
                <a:solidFill>
                  <a:srgbClr val="0000FF"/>
                </a:solidFill>
                <a:round/>
                <a:headEnd/>
                <a:tailEnd/>
              </a:ln>
            </p:spPr>
            <p:txBody>
              <a:bodyPr/>
              <a:lstStyle/>
              <a:p>
                <a:endParaRPr lang="en-US"/>
              </a:p>
            </p:txBody>
          </p:sp>
          <p:sp>
            <p:nvSpPr>
              <p:cNvPr id="4693" name="Line 375"/>
              <p:cNvSpPr>
                <a:spLocks noChangeShapeType="1"/>
              </p:cNvSpPr>
              <p:nvPr/>
            </p:nvSpPr>
            <p:spPr bwMode="auto">
              <a:xfrm flipV="1">
                <a:off x="5965" y="6403"/>
                <a:ext cx="1" cy="204"/>
              </a:xfrm>
              <a:prstGeom prst="line">
                <a:avLst/>
              </a:prstGeom>
              <a:noFill/>
              <a:ln w="10795">
                <a:solidFill>
                  <a:srgbClr val="0000FF"/>
                </a:solidFill>
                <a:round/>
                <a:headEnd/>
                <a:tailEnd/>
              </a:ln>
            </p:spPr>
            <p:txBody>
              <a:bodyPr/>
              <a:lstStyle/>
              <a:p>
                <a:endParaRPr lang="en-US"/>
              </a:p>
            </p:txBody>
          </p:sp>
          <p:sp>
            <p:nvSpPr>
              <p:cNvPr id="4694" name="Line 376"/>
              <p:cNvSpPr>
                <a:spLocks noChangeShapeType="1"/>
              </p:cNvSpPr>
              <p:nvPr/>
            </p:nvSpPr>
            <p:spPr bwMode="auto">
              <a:xfrm flipV="1">
                <a:off x="5965" y="6284"/>
                <a:ext cx="17" cy="119"/>
              </a:xfrm>
              <a:prstGeom prst="line">
                <a:avLst/>
              </a:prstGeom>
              <a:noFill/>
              <a:ln w="10795">
                <a:solidFill>
                  <a:srgbClr val="0000FF"/>
                </a:solidFill>
                <a:round/>
                <a:headEnd/>
                <a:tailEnd/>
              </a:ln>
            </p:spPr>
            <p:txBody>
              <a:bodyPr/>
              <a:lstStyle/>
              <a:p>
                <a:endParaRPr lang="en-US"/>
              </a:p>
            </p:txBody>
          </p:sp>
          <p:sp>
            <p:nvSpPr>
              <p:cNvPr id="4695" name="Line 377"/>
              <p:cNvSpPr>
                <a:spLocks noChangeShapeType="1"/>
              </p:cNvSpPr>
              <p:nvPr/>
            </p:nvSpPr>
            <p:spPr bwMode="auto">
              <a:xfrm flipV="1">
                <a:off x="5982" y="6148"/>
                <a:ext cx="1" cy="136"/>
              </a:xfrm>
              <a:prstGeom prst="line">
                <a:avLst/>
              </a:prstGeom>
              <a:noFill/>
              <a:ln w="10795">
                <a:solidFill>
                  <a:srgbClr val="0000FF"/>
                </a:solidFill>
                <a:round/>
                <a:headEnd/>
                <a:tailEnd/>
              </a:ln>
            </p:spPr>
            <p:txBody>
              <a:bodyPr/>
              <a:lstStyle/>
              <a:p>
                <a:endParaRPr lang="en-US"/>
              </a:p>
            </p:txBody>
          </p:sp>
          <p:sp>
            <p:nvSpPr>
              <p:cNvPr id="4696" name="Line 378"/>
              <p:cNvSpPr>
                <a:spLocks noChangeShapeType="1"/>
              </p:cNvSpPr>
              <p:nvPr/>
            </p:nvSpPr>
            <p:spPr bwMode="auto">
              <a:xfrm flipV="1">
                <a:off x="5982" y="6114"/>
                <a:ext cx="17" cy="34"/>
              </a:xfrm>
              <a:prstGeom prst="line">
                <a:avLst/>
              </a:prstGeom>
              <a:noFill/>
              <a:ln w="10795">
                <a:solidFill>
                  <a:srgbClr val="0000FF"/>
                </a:solidFill>
                <a:round/>
                <a:headEnd/>
                <a:tailEnd/>
              </a:ln>
            </p:spPr>
            <p:txBody>
              <a:bodyPr/>
              <a:lstStyle/>
              <a:p>
                <a:endParaRPr lang="en-US"/>
              </a:p>
            </p:txBody>
          </p:sp>
          <p:sp>
            <p:nvSpPr>
              <p:cNvPr id="4697" name="Line 379"/>
              <p:cNvSpPr>
                <a:spLocks noChangeShapeType="1"/>
              </p:cNvSpPr>
              <p:nvPr/>
            </p:nvSpPr>
            <p:spPr bwMode="auto">
              <a:xfrm>
                <a:off x="5999" y="6114"/>
                <a:ext cx="1" cy="68"/>
              </a:xfrm>
              <a:prstGeom prst="line">
                <a:avLst/>
              </a:prstGeom>
              <a:noFill/>
              <a:ln w="10795">
                <a:solidFill>
                  <a:srgbClr val="0000FF"/>
                </a:solidFill>
                <a:round/>
                <a:headEnd/>
                <a:tailEnd/>
              </a:ln>
            </p:spPr>
            <p:txBody>
              <a:bodyPr/>
              <a:lstStyle/>
              <a:p>
                <a:endParaRPr lang="en-US"/>
              </a:p>
            </p:txBody>
          </p:sp>
          <p:sp>
            <p:nvSpPr>
              <p:cNvPr id="4698" name="Line 380"/>
              <p:cNvSpPr>
                <a:spLocks noChangeShapeType="1"/>
              </p:cNvSpPr>
              <p:nvPr/>
            </p:nvSpPr>
            <p:spPr bwMode="auto">
              <a:xfrm>
                <a:off x="5999" y="6182"/>
                <a:ext cx="17" cy="102"/>
              </a:xfrm>
              <a:prstGeom prst="line">
                <a:avLst/>
              </a:prstGeom>
              <a:noFill/>
              <a:ln w="10795">
                <a:solidFill>
                  <a:srgbClr val="0000FF"/>
                </a:solidFill>
                <a:round/>
                <a:headEnd/>
                <a:tailEnd/>
              </a:ln>
            </p:spPr>
            <p:txBody>
              <a:bodyPr/>
              <a:lstStyle/>
              <a:p>
                <a:endParaRPr lang="en-US"/>
              </a:p>
            </p:txBody>
          </p:sp>
          <p:sp>
            <p:nvSpPr>
              <p:cNvPr id="4699" name="Line 381"/>
              <p:cNvSpPr>
                <a:spLocks noChangeShapeType="1"/>
              </p:cNvSpPr>
              <p:nvPr/>
            </p:nvSpPr>
            <p:spPr bwMode="auto">
              <a:xfrm>
                <a:off x="6016" y="6284"/>
                <a:ext cx="1" cy="204"/>
              </a:xfrm>
              <a:prstGeom prst="line">
                <a:avLst/>
              </a:prstGeom>
              <a:noFill/>
              <a:ln w="10795">
                <a:solidFill>
                  <a:srgbClr val="0000FF"/>
                </a:solidFill>
                <a:round/>
                <a:headEnd/>
                <a:tailEnd/>
              </a:ln>
            </p:spPr>
            <p:txBody>
              <a:bodyPr/>
              <a:lstStyle/>
              <a:p>
                <a:endParaRPr lang="en-US"/>
              </a:p>
            </p:txBody>
          </p:sp>
          <p:sp>
            <p:nvSpPr>
              <p:cNvPr id="4700" name="Line 382"/>
              <p:cNvSpPr>
                <a:spLocks noChangeShapeType="1"/>
              </p:cNvSpPr>
              <p:nvPr/>
            </p:nvSpPr>
            <p:spPr bwMode="auto">
              <a:xfrm>
                <a:off x="6016" y="6488"/>
                <a:ext cx="17" cy="136"/>
              </a:xfrm>
              <a:prstGeom prst="line">
                <a:avLst/>
              </a:prstGeom>
              <a:noFill/>
              <a:ln w="10795">
                <a:solidFill>
                  <a:srgbClr val="0000FF"/>
                </a:solidFill>
                <a:round/>
                <a:headEnd/>
                <a:tailEnd/>
              </a:ln>
            </p:spPr>
            <p:txBody>
              <a:bodyPr/>
              <a:lstStyle/>
              <a:p>
                <a:endParaRPr lang="en-US"/>
              </a:p>
            </p:txBody>
          </p:sp>
          <p:sp>
            <p:nvSpPr>
              <p:cNvPr id="4701" name="Line 383"/>
              <p:cNvSpPr>
                <a:spLocks noChangeShapeType="1"/>
              </p:cNvSpPr>
              <p:nvPr/>
            </p:nvSpPr>
            <p:spPr bwMode="auto">
              <a:xfrm>
                <a:off x="6033" y="6624"/>
                <a:ext cx="1" cy="136"/>
              </a:xfrm>
              <a:prstGeom prst="line">
                <a:avLst/>
              </a:prstGeom>
              <a:noFill/>
              <a:ln w="10795">
                <a:solidFill>
                  <a:srgbClr val="0000FF"/>
                </a:solidFill>
                <a:round/>
                <a:headEnd/>
                <a:tailEnd/>
              </a:ln>
            </p:spPr>
            <p:txBody>
              <a:bodyPr/>
              <a:lstStyle/>
              <a:p>
                <a:endParaRPr lang="en-US"/>
              </a:p>
            </p:txBody>
          </p:sp>
          <p:sp>
            <p:nvSpPr>
              <p:cNvPr id="4702" name="Line 384"/>
              <p:cNvSpPr>
                <a:spLocks noChangeShapeType="1"/>
              </p:cNvSpPr>
              <p:nvPr/>
            </p:nvSpPr>
            <p:spPr bwMode="auto">
              <a:xfrm flipV="1">
                <a:off x="6033" y="6709"/>
                <a:ext cx="17" cy="51"/>
              </a:xfrm>
              <a:prstGeom prst="line">
                <a:avLst/>
              </a:prstGeom>
              <a:noFill/>
              <a:ln w="10795">
                <a:solidFill>
                  <a:srgbClr val="0000FF"/>
                </a:solidFill>
                <a:round/>
                <a:headEnd/>
                <a:tailEnd/>
              </a:ln>
            </p:spPr>
            <p:txBody>
              <a:bodyPr/>
              <a:lstStyle/>
              <a:p>
                <a:endParaRPr lang="en-US"/>
              </a:p>
            </p:txBody>
          </p:sp>
          <p:sp>
            <p:nvSpPr>
              <p:cNvPr id="4703" name="Line 385"/>
              <p:cNvSpPr>
                <a:spLocks noChangeShapeType="1"/>
              </p:cNvSpPr>
              <p:nvPr/>
            </p:nvSpPr>
            <p:spPr bwMode="auto">
              <a:xfrm flipV="1">
                <a:off x="6050" y="6658"/>
                <a:ext cx="1" cy="51"/>
              </a:xfrm>
              <a:prstGeom prst="line">
                <a:avLst/>
              </a:prstGeom>
              <a:noFill/>
              <a:ln w="10795">
                <a:solidFill>
                  <a:srgbClr val="0000FF"/>
                </a:solidFill>
                <a:round/>
                <a:headEnd/>
                <a:tailEnd/>
              </a:ln>
            </p:spPr>
            <p:txBody>
              <a:bodyPr/>
              <a:lstStyle/>
              <a:p>
                <a:endParaRPr lang="en-US"/>
              </a:p>
            </p:txBody>
          </p:sp>
          <p:sp>
            <p:nvSpPr>
              <p:cNvPr id="4704" name="Line 386"/>
              <p:cNvSpPr>
                <a:spLocks noChangeShapeType="1"/>
              </p:cNvSpPr>
              <p:nvPr/>
            </p:nvSpPr>
            <p:spPr bwMode="auto">
              <a:xfrm flipV="1">
                <a:off x="6050" y="6556"/>
                <a:ext cx="17" cy="102"/>
              </a:xfrm>
              <a:prstGeom prst="line">
                <a:avLst/>
              </a:prstGeom>
              <a:noFill/>
              <a:ln w="10795">
                <a:solidFill>
                  <a:srgbClr val="0000FF"/>
                </a:solidFill>
                <a:round/>
                <a:headEnd/>
                <a:tailEnd/>
              </a:ln>
            </p:spPr>
            <p:txBody>
              <a:bodyPr/>
              <a:lstStyle/>
              <a:p>
                <a:endParaRPr lang="en-US"/>
              </a:p>
            </p:txBody>
          </p:sp>
          <p:sp>
            <p:nvSpPr>
              <p:cNvPr id="4705" name="Line 387"/>
              <p:cNvSpPr>
                <a:spLocks noChangeShapeType="1"/>
              </p:cNvSpPr>
              <p:nvPr/>
            </p:nvSpPr>
            <p:spPr bwMode="auto">
              <a:xfrm flipV="1">
                <a:off x="6067" y="6369"/>
                <a:ext cx="1" cy="187"/>
              </a:xfrm>
              <a:prstGeom prst="line">
                <a:avLst/>
              </a:prstGeom>
              <a:noFill/>
              <a:ln w="10795">
                <a:solidFill>
                  <a:srgbClr val="0000FF"/>
                </a:solidFill>
                <a:round/>
                <a:headEnd/>
                <a:tailEnd/>
              </a:ln>
            </p:spPr>
            <p:txBody>
              <a:bodyPr/>
              <a:lstStyle/>
              <a:p>
                <a:endParaRPr lang="en-US"/>
              </a:p>
            </p:txBody>
          </p:sp>
          <p:sp>
            <p:nvSpPr>
              <p:cNvPr id="4706" name="Line 388"/>
              <p:cNvSpPr>
                <a:spLocks noChangeShapeType="1"/>
              </p:cNvSpPr>
              <p:nvPr/>
            </p:nvSpPr>
            <p:spPr bwMode="auto">
              <a:xfrm flipV="1">
                <a:off x="6067" y="6216"/>
                <a:ext cx="17" cy="153"/>
              </a:xfrm>
              <a:prstGeom prst="line">
                <a:avLst/>
              </a:prstGeom>
              <a:noFill/>
              <a:ln w="10795">
                <a:solidFill>
                  <a:srgbClr val="0000FF"/>
                </a:solidFill>
                <a:round/>
                <a:headEnd/>
                <a:tailEnd/>
              </a:ln>
            </p:spPr>
            <p:txBody>
              <a:bodyPr/>
              <a:lstStyle/>
              <a:p>
                <a:endParaRPr lang="en-US"/>
              </a:p>
            </p:txBody>
          </p:sp>
          <p:sp>
            <p:nvSpPr>
              <p:cNvPr id="4707" name="Line 389"/>
              <p:cNvSpPr>
                <a:spLocks noChangeShapeType="1"/>
              </p:cNvSpPr>
              <p:nvPr/>
            </p:nvSpPr>
            <p:spPr bwMode="auto">
              <a:xfrm flipV="1">
                <a:off x="6084" y="5689"/>
                <a:ext cx="1" cy="527"/>
              </a:xfrm>
              <a:prstGeom prst="line">
                <a:avLst/>
              </a:prstGeom>
              <a:noFill/>
              <a:ln w="10795">
                <a:solidFill>
                  <a:srgbClr val="0000FF"/>
                </a:solidFill>
                <a:round/>
                <a:headEnd/>
                <a:tailEnd/>
              </a:ln>
            </p:spPr>
            <p:txBody>
              <a:bodyPr/>
              <a:lstStyle/>
              <a:p>
                <a:endParaRPr lang="en-US"/>
              </a:p>
            </p:txBody>
          </p:sp>
          <p:sp>
            <p:nvSpPr>
              <p:cNvPr id="4708" name="Line 390"/>
              <p:cNvSpPr>
                <a:spLocks noChangeShapeType="1"/>
              </p:cNvSpPr>
              <p:nvPr/>
            </p:nvSpPr>
            <p:spPr bwMode="auto">
              <a:xfrm flipV="1">
                <a:off x="6084" y="5349"/>
                <a:ext cx="17" cy="340"/>
              </a:xfrm>
              <a:prstGeom prst="line">
                <a:avLst/>
              </a:prstGeom>
              <a:noFill/>
              <a:ln w="10795">
                <a:solidFill>
                  <a:srgbClr val="0000FF"/>
                </a:solidFill>
                <a:round/>
                <a:headEnd/>
                <a:tailEnd/>
              </a:ln>
            </p:spPr>
            <p:txBody>
              <a:bodyPr/>
              <a:lstStyle/>
              <a:p>
                <a:endParaRPr lang="en-US"/>
              </a:p>
            </p:txBody>
          </p:sp>
          <p:sp>
            <p:nvSpPr>
              <p:cNvPr id="4709" name="Line 391"/>
              <p:cNvSpPr>
                <a:spLocks noChangeShapeType="1"/>
              </p:cNvSpPr>
              <p:nvPr/>
            </p:nvSpPr>
            <p:spPr bwMode="auto">
              <a:xfrm flipV="1">
                <a:off x="6101" y="4958"/>
                <a:ext cx="1" cy="391"/>
              </a:xfrm>
              <a:prstGeom prst="line">
                <a:avLst/>
              </a:prstGeom>
              <a:noFill/>
              <a:ln w="10795">
                <a:solidFill>
                  <a:srgbClr val="0000FF"/>
                </a:solidFill>
                <a:round/>
                <a:headEnd/>
                <a:tailEnd/>
              </a:ln>
            </p:spPr>
            <p:txBody>
              <a:bodyPr/>
              <a:lstStyle/>
              <a:p>
                <a:endParaRPr lang="en-US"/>
              </a:p>
            </p:txBody>
          </p:sp>
          <p:sp>
            <p:nvSpPr>
              <p:cNvPr id="4710" name="Line 392"/>
              <p:cNvSpPr>
                <a:spLocks noChangeShapeType="1"/>
              </p:cNvSpPr>
              <p:nvPr/>
            </p:nvSpPr>
            <p:spPr bwMode="auto">
              <a:xfrm flipV="1">
                <a:off x="6101" y="4601"/>
                <a:ext cx="17" cy="357"/>
              </a:xfrm>
              <a:prstGeom prst="line">
                <a:avLst/>
              </a:prstGeom>
              <a:noFill/>
              <a:ln w="10795">
                <a:solidFill>
                  <a:srgbClr val="0000FF"/>
                </a:solidFill>
                <a:round/>
                <a:headEnd/>
                <a:tailEnd/>
              </a:ln>
            </p:spPr>
            <p:txBody>
              <a:bodyPr/>
              <a:lstStyle/>
              <a:p>
                <a:endParaRPr lang="en-US"/>
              </a:p>
            </p:txBody>
          </p:sp>
          <p:sp>
            <p:nvSpPr>
              <p:cNvPr id="4711" name="Line 393"/>
              <p:cNvSpPr>
                <a:spLocks noChangeShapeType="1"/>
              </p:cNvSpPr>
              <p:nvPr/>
            </p:nvSpPr>
            <p:spPr bwMode="auto">
              <a:xfrm flipV="1">
                <a:off x="6118" y="4363"/>
                <a:ext cx="1" cy="238"/>
              </a:xfrm>
              <a:prstGeom prst="line">
                <a:avLst/>
              </a:prstGeom>
              <a:noFill/>
              <a:ln w="10795">
                <a:solidFill>
                  <a:srgbClr val="0000FF"/>
                </a:solidFill>
                <a:round/>
                <a:headEnd/>
                <a:tailEnd/>
              </a:ln>
            </p:spPr>
            <p:txBody>
              <a:bodyPr/>
              <a:lstStyle/>
              <a:p>
                <a:endParaRPr lang="en-US"/>
              </a:p>
            </p:txBody>
          </p:sp>
          <p:sp>
            <p:nvSpPr>
              <p:cNvPr id="4712" name="Line 394"/>
              <p:cNvSpPr>
                <a:spLocks noChangeShapeType="1"/>
              </p:cNvSpPr>
              <p:nvPr/>
            </p:nvSpPr>
            <p:spPr bwMode="auto">
              <a:xfrm>
                <a:off x="6118" y="4363"/>
                <a:ext cx="17" cy="1"/>
              </a:xfrm>
              <a:prstGeom prst="line">
                <a:avLst/>
              </a:prstGeom>
              <a:noFill/>
              <a:ln w="10795">
                <a:solidFill>
                  <a:srgbClr val="0000FF"/>
                </a:solidFill>
                <a:round/>
                <a:headEnd/>
                <a:tailEnd/>
              </a:ln>
            </p:spPr>
            <p:txBody>
              <a:bodyPr/>
              <a:lstStyle/>
              <a:p>
                <a:endParaRPr lang="en-US"/>
              </a:p>
            </p:txBody>
          </p:sp>
          <p:sp>
            <p:nvSpPr>
              <p:cNvPr id="4713" name="Line 395"/>
              <p:cNvSpPr>
                <a:spLocks noChangeShapeType="1"/>
              </p:cNvSpPr>
              <p:nvPr/>
            </p:nvSpPr>
            <p:spPr bwMode="auto">
              <a:xfrm>
                <a:off x="6135" y="4363"/>
                <a:ext cx="1" cy="833"/>
              </a:xfrm>
              <a:prstGeom prst="line">
                <a:avLst/>
              </a:prstGeom>
              <a:noFill/>
              <a:ln w="10795">
                <a:solidFill>
                  <a:srgbClr val="0000FF"/>
                </a:solidFill>
                <a:round/>
                <a:headEnd/>
                <a:tailEnd/>
              </a:ln>
            </p:spPr>
            <p:txBody>
              <a:bodyPr/>
              <a:lstStyle/>
              <a:p>
                <a:endParaRPr lang="en-US"/>
              </a:p>
            </p:txBody>
          </p:sp>
          <p:sp>
            <p:nvSpPr>
              <p:cNvPr id="4714" name="Line 396"/>
              <p:cNvSpPr>
                <a:spLocks noChangeShapeType="1"/>
              </p:cNvSpPr>
              <p:nvPr/>
            </p:nvSpPr>
            <p:spPr bwMode="auto">
              <a:xfrm>
                <a:off x="6135" y="5196"/>
                <a:ext cx="17" cy="595"/>
              </a:xfrm>
              <a:prstGeom prst="line">
                <a:avLst/>
              </a:prstGeom>
              <a:noFill/>
              <a:ln w="10795">
                <a:solidFill>
                  <a:srgbClr val="0000FF"/>
                </a:solidFill>
                <a:round/>
                <a:headEnd/>
                <a:tailEnd/>
              </a:ln>
            </p:spPr>
            <p:txBody>
              <a:bodyPr/>
              <a:lstStyle/>
              <a:p>
                <a:endParaRPr lang="en-US"/>
              </a:p>
            </p:txBody>
          </p:sp>
          <p:sp>
            <p:nvSpPr>
              <p:cNvPr id="4715" name="Line 397"/>
              <p:cNvSpPr>
                <a:spLocks noChangeShapeType="1"/>
              </p:cNvSpPr>
              <p:nvPr/>
            </p:nvSpPr>
            <p:spPr bwMode="auto">
              <a:xfrm>
                <a:off x="6152" y="5791"/>
                <a:ext cx="1" cy="425"/>
              </a:xfrm>
              <a:prstGeom prst="line">
                <a:avLst/>
              </a:prstGeom>
              <a:noFill/>
              <a:ln w="10795">
                <a:solidFill>
                  <a:srgbClr val="0000FF"/>
                </a:solidFill>
                <a:round/>
                <a:headEnd/>
                <a:tailEnd/>
              </a:ln>
            </p:spPr>
            <p:txBody>
              <a:bodyPr/>
              <a:lstStyle/>
              <a:p>
                <a:endParaRPr lang="en-US"/>
              </a:p>
            </p:txBody>
          </p:sp>
          <p:sp>
            <p:nvSpPr>
              <p:cNvPr id="4716" name="Line 398"/>
              <p:cNvSpPr>
                <a:spLocks noChangeShapeType="1"/>
              </p:cNvSpPr>
              <p:nvPr/>
            </p:nvSpPr>
            <p:spPr bwMode="auto">
              <a:xfrm>
                <a:off x="6152" y="6216"/>
                <a:ext cx="17" cy="340"/>
              </a:xfrm>
              <a:prstGeom prst="line">
                <a:avLst/>
              </a:prstGeom>
              <a:noFill/>
              <a:ln w="10795">
                <a:solidFill>
                  <a:srgbClr val="0000FF"/>
                </a:solidFill>
                <a:round/>
                <a:headEnd/>
                <a:tailEnd/>
              </a:ln>
            </p:spPr>
            <p:txBody>
              <a:bodyPr/>
              <a:lstStyle/>
              <a:p>
                <a:endParaRPr lang="en-US"/>
              </a:p>
            </p:txBody>
          </p:sp>
          <p:sp>
            <p:nvSpPr>
              <p:cNvPr id="4717" name="Line 399"/>
              <p:cNvSpPr>
                <a:spLocks noChangeShapeType="1"/>
              </p:cNvSpPr>
              <p:nvPr/>
            </p:nvSpPr>
            <p:spPr bwMode="auto">
              <a:xfrm>
                <a:off x="6169" y="6556"/>
                <a:ext cx="1" cy="187"/>
              </a:xfrm>
              <a:prstGeom prst="line">
                <a:avLst/>
              </a:prstGeom>
              <a:noFill/>
              <a:ln w="10795">
                <a:solidFill>
                  <a:srgbClr val="0000FF"/>
                </a:solidFill>
                <a:round/>
                <a:headEnd/>
                <a:tailEnd/>
              </a:ln>
            </p:spPr>
            <p:txBody>
              <a:bodyPr/>
              <a:lstStyle/>
              <a:p>
                <a:endParaRPr lang="en-US"/>
              </a:p>
            </p:txBody>
          </p:sp>
          <p:sp>
            <p:nvSpPr>
              <p:cNvPr id="4718" name="Line 400"/>
              <p:cNvSpPr>
                <a:spLocks noChangeShapeType="1"/>
              </p:cNvSpPr>
              <p:nvPr/>
            </p:nvSpPr>
            <p:spPr bwMode="auto">
              <a:xfrm>
                <a:off x="6169" y="6743"/>
                <a:ext cx="17" cy="68"/>
              </a:xfrm>
              <a:prstGeom prst="line">
                <a:avLst/>
              </a:prstGeom>
              <a:noFill/>
              <a:ln w="10795">
                <a:solidFill>
                  <a:srgbClr val="0000FF"/>
                </a:solidFill>
                <a:round/>
                <a:headEnd/>
                <a:tailEnd/>
              </a:ln>
            </p:spPr>
            <p:txBody>
              <a:bodyPr/>
              <a:lstStyle/>
              <a:p>
                <a:endParaRPr lang="en-US"/>
              </a:p>
            </p:txBody>
          </p:sp>
          <p:sp>
            <p:nvSpPr>
              <p:cNvPr id="4719" name="Line 401"/>
              <p:cNvSpPr>
                <a:spLocks noChangeShapeType="1"/>
              </p:cNvSpPr>
              <p:nvPr/>
            </p:nvSpPr>
            <p:spPr bwMode="auto">
              <a:xfrm>
                <a:off x="6186" y="6811"/>
                <a:ext cx="1" cy="17"/>
              </a:xfrm>
              <a:prstGeom prst="line">
                <a:avLst/>
              </a:prstGeom>
              <a:noFill/>
              <a:ln w="10795">
                <a:solidFill>
                  <a:srgbClr val="0000FF"/>
                </a:solidFill>
                <a:round/>
                <a:headEnd/>
                <a:tailEnd/>
              </a:ln>
            </p:spPr>
            <p:txBody>
              <a:bodyPr/>
              <a:lstStyle/>
              <a:p>
                <a:endParaRPr lang="en-US"/>
              </a:p>
            </p:txBody>
          </p:sp>
          <p:sp>
            <p:nvSpPr>
              <p:cNvPr id="4720" name="Line 402"/>
              <p:cNvSpPr>
                <a:spLocks noChangeShapeType="1"/>
              </p:cNvSpPr>
              <p:nvPr/>
            </p:nvSpPr>
            <p:spPr bwMode="auto">
              <a:xfrm>
                <a:off x="6186" y="6828"/>
                <a:ext cx="17" cy="17"/>
              </a:xfrm>
              <a:prstGeom prst="line">
                <a:avLst/>
              </a:prstGeom>
              <a:noFill/>
              <a:ln w="10795">
                <a:solidFill>
                  <a:srgbClr val="0000FF"/>
                </a:solidFill>
                <a:round/>
                <a:headEnd/>
                <a:tailEnd/>
              </a:ln>
            </p:spPr>
            <p:txBody>
              <a:bodyPr/>
              <a:lstStyle/>
              <a:p>
                <a:endParaRPr lang="en-US"/>
              </a:p>
            </p:txBody>
          </p:sp>
        </p:grpSp>
        <p:grpSp>
          <p:nvGrpSpPr>
            <p:cNvPr id="4" name="Group 403"/>
            <p:cNvGrpSpPr>
              <a:grpSpLocks/>
            </p:cNvGrpSpPr>
            <p:nvPr/>
          </p:nvGrpSpPr>
          <p:grpSpPr bwMode="auto">
            <a:xfrm>
              <a:off x="2853" y="1354"/>
              <a:ext cx="735" cy="912"/>
              <a:chOff x="6203" y="4720"/>
              <a:chExt cx="1837" cy="2278"/>
            </a:xfrm>
          </p:grpSpPr>
          <p:sp>
            <p:nvSpPr>
              <p:cNvPr id="4321" name="Line 404"/>
              <p:cNvSpPr>
                <a:spLocks noChangeShapeType="1"/>
              </p:cNvSpPr>
              <p:nvPr/>
            </p:nvSpPr>
            <p:spPr bwMode="auto">
              <a:xfrm flipV="1">
                <a:off x="6203" y="6743"/>
                <a:ext cx="1" cy="102"/>
              </a:xfrm>
              <a:prstGeom prst="line">
                <a:avLst/>
              </a:prstGeom>
              <a:noFill/>
              <a:ln w="10795">
                <a:solidFill>
                  <a:srgbClr val="0000FF"/>
                </a:solidFill>
                <a:round/>
                <a:headEnd/>
                <a:tailEnd/>
              </a:ln>
            </p:spPr>
            <p:txBody>
              <a:bodyPr/>
              <a:lstStyle/>
              <a:p>
                <a:endParaRPr lang="en-US"/>
              </a:p>
            </p:txBody>
          </p:sp>
          <p:sp>
            <p:nvSpPr>
              <p:cNvPr id="4322" name="Line 405"/>
              <p:cNvSpPr>
                <a:spLocks noChangeShapeType="1"/>
              </p:cNvSpPr>
              <p:nvPr/>
            </p:nvSpPr>
            <p:spPr bwMode="auto">
              <a:xfrm flipV="1">
                <a:off x="6203" y="6675"/>
                <a:ext cx="17" cy="68"/>
              </a:xfrm>
              <a:prstGeom prst="line">
                <a:avLst/>
              </a:prstGeom>
              <a:noFill/>
              <a:ln w="10795">
                <a:solidFill>
                  <a:srgbClr val="0000FF"/>
                </a:solidFill>
                <a:round/>
                <a:headEnd/>
                <a:tailEnd/>
              </a:ln>
            </p:spPr>
            <p:txBody>
              <a:bodyPr/>
              <a:lstStyle/>
              <a:p>
                <a:endParaRPr lang="en-US"/>
              </a:p>
            </p:txBody>
          </p:sp>
          <p:sp>
            <p:nvSpPr>
              <p:cNvPr id="4323" name="Line 406"/>
              <p:cNvSpPr>
                <a:spLocks noChangeShapeType="1"/>
              </p:cNvSpPr>
              <p:nvPr/>
            </p:nvSpPr>
            <p:spPr bwMode="auto">
              <a:xfrm flipV="1">
                <a:off x="6220" y="6573"/>
                <a:ext cx="1" cy="102"/>
              </a:xfrm>
              <a:prstGeom prst="line">
                <a:avLst/>
              </a:prstGeom>
              <a:noFill/>
              <a:ln w="10795">
                <a:solidFill>
                  <a:srgbClr val="0000FF"/>
                </a:solidFill>
                <a:round/>
                <a:headEnd/>
                <a:tailEnd/>
              </a:ln>
            </p:spPr>
            <p:txBody>
              <a:bodyPr/>
              <a:lstStyle/>
              <a:p>
                <a:endParaRPr lang="en-US"/>
              </a:p>
            </p:txBody>
          </p:sp>
          <p:sp>
            <p:nvSpPr>
              <p:cNvPr id="4324" name="Line 407"/>
              <p:cNvSpPr>
                <a:spLocks noChangeShapeType="1"/>
              </p:cNvSpPr>
              <p:nvPr/>
            </p:nvSpPr>
            <p:spPr bwMode="auto">
              <a:xfrm flipV="1">
                <a:off x="6220" y="6437"/>
                <a:ext cx="17" cy="136"/>
              </a:xfrm>
              <a:prstGeom prst="line">
                <a:avLst/>
              </a:prstGeom>
              <a:noFill/>
              <a:ln w="10795">
                <a:solidFill>
                  <a:srgbClr val="0000FF"/>
                </a:solidFill>
                <a:round/>
                <a:headEnd/>
                <a:tailEnd/>
              </a:ln>
            </p:spPr>
            <p:txBody>
              <a:bodyPr/>
              <a:lstStyle/>
              <a:p>
                <a:endParaRPr lang="en-US"/>
              </a:p>
            </p:txBody>
          </p:sp>
          <p:sp>
            <p:nvSpPr>
              <p:cNvPr id="4325" name="Line 408"/>
              <p:cNvSpPr>
                <a:spLocks noChangeShapeType="1"/>
              </p:cNvSpPr>
              <p:nvPr/>
            </p:nvSpPr>
            <p:spPr bwMode="auto">
              <a:xfrm flipV="1">
                <a:off x="6237" y="6335"/>
                <a:ext cx="1" cy="102"/>
              </a:xfrm>
              <a:prstGeom prst="line">
                <a:avLst/>
              </a:prstGeom>
              <a:noFill/>
              <a:ln w="10795">
                <a:solidFill>
                  <a:srgbClr val="0000FF"/>
                </a:solidFill>
                <a:round/>
                <a:headEnd/>
                <a:tailEnd/>
              </a:ln>
            </p:spPr>
            <p:txBody>
              <a:bodyPr/>
              <a:lstStyle/>
              <a:p>
                <a:endParaRPr lang="en-US"/>
              </a:p>
            </p:txBody>
          </p:sp>
          <p:sp>
            <p:nvSpPr>
              <p:cNvPr id="4326" name="Line 409"/>
              <p:cNvSpPr>
                <a:spLocks noChangeShapeType="1"/>
              </p:cNvSpPr>
              <p:nvPr/>
            </p:nvSpPr>
            <p:spPr bwMode="auto">
              <a:xfrm flipV="1">
                <a:off x="6237" y="6216"/>
                <a:ext cx="17" cy="119"/>
              </a:xfrm>
              <a:prstGeom prst="line">
                <a:avLst/>
              </a:prstGeom>
              <a:noFill/>
              <a:ln w="10795">
                <a:solidFill>
                  <a:srgbClr val="0000FF"/>
                </a:solidFill>
                <a:round/>
                <a:headEnd/>
                <a:tailEnd/>
              </a:ln>
            </p:spPr>
            <p:txBody>
              <a:bodyPr/>
              <a:lstStyle/>
              <a:p>
                <a:endParaRPr lang="en-US"/>
              </a:p>
            </p:txBody>
          </p:sp>
          <p:sp>
            <p:nvSpPr>
              <p:cNvPr id="4327" name="Line 410"/>
              <p:cNvSpPr>
                <a:spLocks noChangeShapeType="1"/>
              </p:cNvSpPr>
              <p:nvPr/>
            </p:nvSpPr>
            <p:spPr bwMode="auto">
              <a:xfrm flipV="1">
                <a:off x="6254" y="6182"/>
                <a:ext cx="1" cy="34"/>
              </a:xfrm>
              <a:prstGeom prst="line">
                <a:avLst/>
              </a:prstGeom>
              <a:noFill/>
              <a:ln w="10795">
                <a:solidFill>
                  <a:srgbClr val="0000FF"/>
                </a:solidFill>
                <a:round/>
                <a:headEnd/>
                <a:tailEnd/>
              </a:ln>
            </p:spPr>
            <p:txBody>
              <a:bodyPr/>
              <a:lstStyle/>
              <a:p>
                <a:endParaRPr lang="en-US"/>
              </a:p>
            </p:txBody>
          </p:sp>
          <p:sp>
            <p:nvSpPr>
              <p:cNvPr id="4328" name="Line 411"/>
              <p:cNvSpPr>
                <a:spLocks noChangeShapeType="1"/>
              </p:cNvSpPr>
              <p:nvPr/>
            </p:nvSpPr>
            <p:spPr bwMode="auto">
              <a:xfrm>
                <a:off x="6254" y="6182"/>
                <a:ext cx="1" cy="17"/>
              </a:xfrm>
              <a:prstGeom prst="line">
                <a:avLst/>
              </a:prstGeom>
              <a:noFill/>
              <a:ln w="10795">
                <a:solidFill>
                  <a:srgbClr val="0000FF"/>
                </a:solidFill>
                <a:round/>
                <a:headEnd/>
                <a:tailEnd/>
              </a:ln>
            </p:spPr>
            <p:txBody>
              <a:bodyPr/>
              <a:lstStyle/>
              <a:p>
                <a:endParaRPr lang="en-US"/>
              </a:p>
            </p:txBody>
          </p:sp>
          <p:sp>
            <p:nvSpPr>
              <p:cNvPr id="4329" name="Line 412"/>
              <p:cNvSpPr>
                <a:spLocks noChangeShapeType="1"/>
              </p:cNvSpPr>
              <p:nvPr/>
            </p:nvSpPr>
            <p:spPr bwMode="auto">
              <a:xfrm>
                <a:off x="6254" y="6199"/>
                <a:ext cx="17" cy="136"/>
              </a:xfrm>
              <a:prstGeom prst="line">
                <a:avLst/>
              </a:prstGeom>
              <a:noFill/>
              <a:ln w="10795">
                <a:solidFill>
                  <a:srgbClr val="0000FF"/>
                </a:solidFill>
                <a:round/>
                <a:headEnd/>
                <a:tailEnd/>
              </a:ln>
            </p:spPr>
            <p:txBody>
              <a:bodyPr/>
              <a:lstStyle/>
              <a:p>
                <a:endParaRPr lang="en-US"/>
              </a:p>
            </p:txBody>
          </p:sp>
          <p:sp>
            <p:nvSpPr>
              <p:cNvPr id="4330" name="Line 413"/>
              <p:cNvSpPr>
                <a:spLocks noChangeShapeType="1"/>
              </p:cNvSpPr>
              <p:nvPr/>
            </p:nvSpPr>
            <p:spPr bwMode="auto">
              <a:xfrm>
                <a:off x="6271" y="6335"/>
                <a:ext cx="1" cy="170"/>
              </a:xfrm>
              <a:prstGeom prst="line">
                <a:avLst/>
              </a:prstGeom>
              <a:noFill/>
              <a:ln w="10795">
                <a:solidFill>
                  <a:srgbClr val="0000FF"/>
                </a:solidFill>
                <a:round/>
                <a:headEnd/>
                <a:tailEnd/>
              </a:ln>
            </p:spPr>
            <p:txBody>
              <a:bodyPr/>
              <a:lstStyle/>
              <a:p>
                <a:endParaRPr lang="en-US"/>
              </a:p>
            </p:txBody>
          </p:sp>
          <p:sp>
            <p:nvSpPr>
              <p:cNvPr id="4331" name="Line 414"/>
              <p:cNvSpPr>
                <a:spLocks noChangeShapeType="1"/>
              </p:cNvSpPr>
              <p:nvPr/>
            </p:nvSpPr>
            <p:spPr bwMode="auto">
              <a:xfrm>
                <a:off x="6271" y="6505"/>
                <a:ext cx="17" cy="153"/>
              </a:xfrm>
              <a:prstGeom prst="line">
                <a:avLst/>
              </a:prstGeom>
              <a:noFill/>
              <a:ln w="10795">
                <a:solidFill>
                  <a:srgbClr val="0000FF"/>
                </a:solidFill>
                <a:round/>
                <a:headEnd/>
                <a:tailEnd/>
              </a:ln>
            </p:spPr>
            <p:txBody>
              <a:bodyPr/>
              <a:lstStyle/>
              <a:p>
                <a:endParaRPr lang="en-US"/>
              </a:p>
            </p:txBody>
          </p:sp>
          <p:sp>
            <p:nvSpPr>
              <p:cNvPr id="4332" name="Line 415"/>
              <p:cNvSpPr>
                <a:spLocks noChangeShapeType="1"/>
              </p:cNvSpPr>
              <p:nvPr/>
            </p:nvSpPr>
            <p:spPr bwMode="auto">
              <a:xfrm>
                <a:off x="6288" y="6658"/>
                <a:ext cx="1" cy="119"/>
              </a:xfrm>
              <a:prstGeom prst="line">
                <a:avLst/>
              </a:prstGeom>
              <a:noFill/>
              <a:ln w="10795">
                <a:solidFill>
                  <a:srgbClr val="0000FF"/>
                </a:solidFill>
                <a:round/>
                <a:headEnd/>
                <a:tailEnd/>
              </a:ln>
            </p:spPr>
            <p:txBody>
              <a:bodyPr/>
              <a:lstStyle/>
              <a:p>
                <a:endParaRPr lang="en-US"/>
              </a:p>
            </p:txBody>
          </p:sp>
          <p:sp>
            <p:nvSpPr>
              <p:cNvPr id="4333" name="Line 416"/>
              <p:cNvSpPr>
                <a:spLocks noChangeShapeType="1"/>
              </p:cNvSpPr>
              <p:nvPr/>
            </p:nvSpPr>
            <p:spPr bwMode="auto">
              <a:xfrm>
                <a:off x="6288" y="6777"/>
                <a:ext cx="17" cy="51"/>
              </a:xfrm>
              <a:prstGeom prst="line">
                <a:avLst/>
              </a:prstGeom>
              <a:noFill/>
              <a:ln w="10795">
                <a:solidFill>
                  <a:srgbClr val="0000FF"/>
                </a:solidFill>
                <a:round/>
                <a:headEnd/>
                <a:tailEnd/>
              </a:ln>
            </p:spPr>
            <p:txBody>
              <a:bodyPr/>
              <a:lstStyle/>
              <a:p>
                <a:endParaRPr lang="en-US"/>
              </a:p>
            </p:txBody>
          </p:sp>
          <p:sp>
            <p:nvSpPr>
              <p:cNvPr id="4334" name="Line 417"/>
              <p:cNvSpPr>
                <a:spLocks noChangeShapeType="1"/>
              </p:cNvSpPr>
              <p:nvPr/>
            </p:nvSpPr>
            <p:spPr bwMode="auto">
              <a:xfrm>
                <a:off x="6305" y="6828"/>
                <a:ext cx="1" cy="51"/>
              </a:xfrm>
              <a:prstGeom prst="line">
                <a:avLst/>
              </a:prstGeom>
              <a:noFill/>
              <a:ln w="10795">
                <a:solidFill>
                  <a:srgbClr val="0000FF"/>
                </a:solidFill>
                <a:round/>
                <a:headEnd/>
                <a:tailEnd/>
              </a:ln>
            </p:spPr>
            <p:txBody>
              <a:bodyPr/>
              <a:lstStyle/>
              <a:p>
                <a:endParaRPr lang="en-US"/>
              </a:p>
            </p:txBody>
          </p:sp>
          <p:sp>
            <p:nvSpPr>
              <p:cNvPr id="4335" name="Line 418"/>
              <p:cNvSpPr>
                <a:spLocks noChangeShapeType="1"/>
              </p:cNvSpPr>
              <p:nvPr/>
            </p:nvSpPr>
            <p:spPr bwMode="auto">
              <a:xfrm flipV="1">
                <a:off x="6305" y="6828"/>
                <a:ext cx="1" cy="51"/>
              </a:xfrm>
              <a:prstGeom prst="line">
                <a:avLst/>
              </a:prstGeom>
              <a:noFill/>
              <a:ln w="10795">
                <a:solidFill>
                  <a:srgbClr val="0000FF"/>
                </a:solidFill>
                <a:round/>
                <a:headEnd/>
                <a:tailEnd/>
              </a:ln>
            </p:spPr>
            <p:txBody>
              <a:bodyPr/>
              <a:lstStyle/>
              <a:p>
                <a:endParaRPr lang="en-US"/>
              </a:p>
            </p:txBody>
          </p:sp>
          <p:sp>
            <p:nvSpPr>
              <p:cNvPr id="4336" name="Line 419"/>
              <p:cNvSpPr>
                <a:spLocks noChangeShapeType="1"/>
              </p:cNvSpPr>
              <p:nvPr/>
            </p:nvSpPr>
            <p:spPr bwMode="auto">
              <a:xfrm>
                <a:off x="6305" y="6828"/>
                <a:ext cx="17" cy="34"/>
              </a:xfrm>
              <a:prstGeom prst="line">
                <a:avLst/>
              </a:prstGeom>
              <a:noFill/>
              <a:ln w="10795">
                <a:solidFill>
                  <a:srgbClr val="0000FF"/>
                </a:solidFill>
                <a:round/>
                <a:headEnd/>
                <a:tailEnd/>
              </a:ln>
            </p:spPr>
            <p:txBody>
              <a:bodyPr/>
              <a:lstStyle/>
              <a:p>
                <a:endParaRPr lang="en-US"/>
              </a:p>
            </p:txBody>
          </p:sp>
          <p:sp>
            <p:nvSpPr>
              <p:cNvPr id="4337" name="Line 420"/>
              <p:cNvSpPr>
                <a:spLocks noChangeShapeType="1"/>
              </p:cNvSpPr>
              <p:nvPr/>
            </p:nvSpPr>
            <p:spPr bwMode="auto">
              <a:xfrm flipV="1">
                <a:off x="6322" y="6777"/>
                <a:ext cx="1" cy="85"/>
              </a:xfrm>
              <a:prstGeom prst="line">
                <a:avLst/>
              </a:prstGeom>
              <a:noFill/>
              <a:ln w="10795">
                <a:solidFill>
                  <a:srgbClr val="0000FF"/>
                </a:solidFill>
                <a:round/>
                <a:headEnd/>
                <a:tailEnd/>
              </a:ln>
            </p:spPr>
            <p:txBody>
              <a:bodyPr/>
              <a:lstStyle/>
              <a:p>
                <a:endParaRPr lang="en-US"/>
              </a:p>
            </p:txBody>
          </p:sp>
          <p:sp>
            <p:nvSpPr>
              <p:cNvPr id="4338" name="Line 421"/>
              <p:cNvSpPr>
                <a:spLocks noChangeShapeType="1"/>
              </p:cNvSpPr>
              <p:nvPr/>
            </p:nvSpPr>
            <p:spPr bwMode="auto">
              <a:xfrm flipV="1">
                <a:off x="6322" y="6658"/>
                <a:ext cx="17" cy="119"/>
              </a:xfrm>
              <a:prstGeom prst="line">
                <a:avLst/>
              </a:prstGeom>
              <a:noFill/>
              <a:ln w="10795">
                <a:solidFill>
                  <a:srgbClr val="0000FF"/>
                </a:solidFill>
                <a:round/>
                <a:headEnd/>
                <a:tailEnd/>
              </a:ln>
            </p:spPr>
            <p:txBody>
              <a:bodyPr/>
              <a:lstStyle/>
              <a:p>
                <a:endParaRPr lang="en-US"/>
              </a:p>
            </p:txBody>
          </p:sp>
          <p:sp>
            <p:nvSpPr>
              <p:cNvPr id="4339" name="Line 422"/>
              <p:cNvSpPr>
                <a:spLocks noChangeShapeType="1"/>
              </p:cNvSpPr>
              <p:nvPr/>
            </p:nvSpPr>
            <p:spPr bwMode="auto">
              <a:xfrm flipV="1">
                <a:off x="6339" y="6488"/>
                <a:ext cx="1" cy="170"/>
              </a:xfrm>
              <a:prstGeom prst="line">
                <a:avLst/>
              </a:prstGeom>
              <a:noFill/>
              <a:ln w="10795">
                <a:solidFill>
                  <a:srgbClr val="0000FF"/>
                </a:solidFill>
                <a:round/>
                <a:headEnd/>
                <a:tailEnd/>
              </a:ln>
            </p:spPr>
            <p:txBody>
              <a:bodyPr/>
              <a:lstStyle/>
              <a:p>
                <a:endParaRPr lang="en-US"/>
              </a:p>
            </p:txBody>
          </p:sp>
          <p:sp>
            <p:nvSpPr>
              <p:cNvPr id="4340" name="Line 423"/>
              <p:cNvSpPr>
                <a:spLocks noChangeShapeType="1"/>
              </p:cNvSpPr>
              <p:nvPr/>
            </p:nvSpPr>
            <p:spPr bwMode="auto">
              <a:xfrm flipV="1">
                <a:off x="6339" y="6267"/>
                <a:ext cx="17" cy="221"/>
              </a:xfrm>
              <a:prstGeom prst="line">
                <a:avLst/>
              </a:prstGeom>
              <a:noFill/>
              <a:ln w="10795">
                <a:solidFill>
                  <a:srgbClr val="0000FF"/>
                </a:solidFill>
                <a:round/>
                <a:headEnd/>
                <a:tailEnd/>
              </a:ln>
            </p:spPr>
            <p:txBody>
              <a:bodyPr/>
              <a:lstStyle/>
              <a:p>
                <a:endParaRPr lang="en-US"/>
              </a:p>
            </p:txBody>
          </p:sp>
          <p:sp>
            <p:nvSpPr>
              <p:cNvPr id="4341" name="Line 424"/>
              <p:cNvSpPr>
                <a:spLocks noChangeShapeType="1"/>
              </p:cNvSpPr>
              <p:nvPr/>
            </p:nvSpPr>
            <p:spPr bwMode="auto">
              <a:xfrm flipV="1">
                <a:off x="6356" y="5621"/>
                <a:ext cx="1" cy="646"/>
              </a:xfrm>
              <a:prstGeom prst="line">
                <a:avLst/>
              </a:prstGeom>
              <a:noFill/>
              <a:ln w="10795">
                <a:solidFill>
                  <a:srgbClr val="0000FF"/>
                </a:solidFill>
                <a:round/>
                <a:headEnd/>
                <a:tailEnd/>
              </a:ln>
            </p:spPr>
            <p:txBody>
              <a:bodyPr/>
              <a:lstStyle/>
              <a:p>
                <a:endParaRPr lang="en-US"/>
              </a:p>
            </p:txBody>
          </p:sp>
          <p:sp>
            <p:nvSpPr>
              <p:cNvPr id="4342" name="Line 425"/>
              <p:cNvSpPr>
                <a:spLocks noChangeShapeType="1"/>
              </p:cNvSpPr>
              <p:nvPr/>
            </p:nvSpPr>
            <p:spPr bwMode="auto">
              <a:xfrm flipV="1">
                <a:off x="6356" y="5196"/>
                <a:ext cx="17" cy="425"/>
              </a:xfrm>
              <a:prstGeom prst="line">
                <a:avLst/>
              </a:prstGeom>
              <a:noFill/>
              <a:ln w="10795">
                <a:solidFill>
                  <a:srgbClr val="0000FF"/>
                </a:solidFill>
                <a:round/>
                <a:headEnd/>
                <a:tailEnd/>
              </a:ln>
            </p:spPr>
            <p:txBody>
              <a:bodyPr/>
              <a:lstStyle/>
              <a:p>
                <a:endParaRPr lang="en-US"/>
              </a:p>
            </p:txBody>
          </p:sp>
          <p:sp>
            <p:nvSpPr>
              <p:cNvPr id="4343" name="Line 426"/>
              <p:cNvSpPr>
                <a:spLocks noChangeShapeType="1"/>
              </p:cNvSpPr>
              <p:nvPr/>
            </p:nvSpPr>
            <p:spPr bwMode="auto">
              <a:xfrm flipV="1">
                <a:off x="6373" y="4890"/>
                <a:ext cx="1" cy="306"/>
              </a:xfrm>
              <a:prstGeom prst="line">
                <a:avLst/>
              </a:prstGeom>
              <a:noFill/>
              <a:ln w="10795">
                <a:solidFill>
                  <a:srgbClr val="0000FF"/>
                </a:solidFill>
                <a:round/>
                <a:headEnd/>
                <a:tailEnd/>
              </a:ln>
            </p:spPr>
            <p:txBody>
              <a:bodyPr/>
              <a:lstStyle/>
              <a:p>
                <a:endParaRPr lang="en-US"/>
              </a:p>
            </p:txBody>
          </p:sp>
          <p:sp>
            <p:nvSpPr>
              <p:cNvPr id="4344" name="Line 427"/>
              <p:cNvSpPr>
                <a:spLocks noChangeShapeType="1"/>
              </p:cNvSpPr>
              <p:nvPr/>
            </p:nvSpPr>
            <p:spPr bwMode="auto">
              <a:xfrm flipV="1">
                <a:off x="6373" y="4720"/>
                <a:ext cx="17" cy="170"/>
              </a:xfrm>
              <a:prstGeom prst="line">
                <a:avLst/>
              </a:prstGeom>
              <a:noFill/>
              <a:ln w="10795">
                <a:solidFill>
                  <a:srgbClr val="0000FF"/>
                </a:solidFill>
                <a:round/>
                <a:headEnd/>
                <a:tailEnd/>
              </a:ln>
            </p:spPr>
            <p:txBody>
              <a:bodyPr/>
              <a:lstStyle/>
              <a:p>
                <a:endParaRPr lang="en-US"/>
              </a:p>
            </p:txBody>
          </p:sp>
          <p:sp>
            <p:nvSpPr>
              <p:cNvPr id="4345" name="Line 428"/>
              <p:cNvSpPr>
                <a:spLocks noChangeShapeType="1"/>
              </p:cNvSpPr>
              <p:nvPr/>
            </p:nvSpPr>
            <p:spPr bwMode="auto">
              <a:xfrm>
                <a:off x="6390" y="4720"/>
                <a:ext cx="1" cy="119"/>
              </a:xfrm>
              <a:prstGeom prst="line">
                <a:avLst/>
              </a:prstGeom>
              <a:noFill/>
              <a:ln w="10795">
                <a:solidFill>
                  <a:srgbClr val="0000FF"/>
                </a:solidFill>
                <a:round/>
                <a:headEnd/>
                <a:tailEnd/>
              </a:ln>
            </p:spPr>
            <p:txBody>
              <a:bodyPr/>
              <a:lstStyle/>
              <a:p>
                <a:endParaRPr lang="en-US"/>
              </a:p>
            </p:txBody>
          </p:sp>
          <p:sp>
            <p:nvSpPr>
              <p:cNvPr id="4346" name="Line 429"/>
              <p:cNvSpPr>
                <a:spLocks noChangeShapeType="1"/>
              </p:cNvSpPr>
              <p:nvPr/>
            </p:nvSpPr>
            <p:spPr bwMode="auto">
              <a:xfrm>
                <a:off x="6390" y="4839"/>
                <a:ext cx="17" cy="374"/>
              </a:xfrm>
              <a:prstGeom prst="line">
                <a:avLst/>
              </a:prstGeom>
              <a:noFill/>
              <a:ln w="10795">
                <a:solidFill>
                  <a:srgbClr val="0000FF"/>
                </a:solidFill>
                <a:round/>
                <a:headEnd/>
                <a:tailEnd/>
              </a:ln>
            </p:spPr>
            <p:txBody>
              <a:bodyPr/>
              <a:lstStyle/>
              <a:p>
                <a:endParaRPr lang="en-US"/>
              </a:p>
            </p:txBody>
          </p:sp>
          <p:sp>
            <p:nvSpPr>
              <p:cNvPr id="4347" name="Line 430"/>
              <p:cNvSpPr>
                <a:spLocks noChangeShapeType="1"/>
              </p:cNvSpPr>
              <p:nvPr/>
            </p:nvSpPr>
            <p:spPr bwMode="auto">
              <a:xfrm>
                <a:off x="6407" y="5213"/>
                <a:ext cx="1" cy="442"/>
              </a:xfrm>
              <a:prstGeom prst="line">
                <a:avLst/>
              </a:prstGeom>
              <a:noFill/>
              <a:ln w="10795">
                <a:solidFill>
                  <a:srgbClr val="0000FF"/>
                </a:solidFill>
                <a:round/>
                <a:headEnd/>
                <a:tailEnd/>
              </a:ln>
            </p:spPr>
            <p:txBody>
              <a:bodyPr/>
              <a:lstStyle/>
              <a:p>
                <a:endParaRPr lang="en-US"/>
              </a:p>
            </p:txBody>
          </p:sp>
          <p:sp>
            <p:nvSpPr>
              <p:cNvPr id="4348" name="Line 431"/>
              <p:cNvSpPr>
                <a:spLocks noChangeShapeType="1"/>
              </p:cNvSpPr>
              <p:nvPr/>
            </p:nvSpPr>
            <p:spPr bwMode="auto">
              <a:xfrm>
                <a:off x="6407" y="5655"/>
                <a:ext cx="17" cy="459"/>
              </a:xfrm>
              <a:prstGeom prst="line">
                <a:avLst/>
              </a:prstGeom>
              <a:noFill/>
              <a:ln w="10795">
                <a:solidFill>
                  <a:srgbClr val="0000FF"/>
                </a:solidFill>
                <a:round/>
                <a:headEnd/>
                <a:tailEnd/>
              </a:ln>
            </p:spPr>
            <p:txBody>
              <a:bodyPr/>
              <a:lstStyle/>
              <a:p>
                <a:endParaRPr lang="en-US"/>
              </a:p>
            </p:txBody>
          </p:sp>
          <p:sp>
            <p:nvSpPr>
              <p:cNvPr id="4349" name="Line 432"/>
              <p:cNvSpPr>
                <a:spLocks noChangeShapeType="1"/>
              </p:cNvSpPr>
              <p:nvPr/>
            </p:nvSpPr>
            <p:spPr bwMode="auto">
              <a:xfrm>
                <a:off x="6424" y="6114"/>
                <a:ext cx="1" cy="544"/>
              </a:xfrm>
              <a:prstGeom prst="line">
                <a:avLst/>
              </a:prstGeom>
              <a:noFill/>
              <a:ln w="10795">
                <a:solidFill>
                  <a:srgbClr val="0000FF"/>
                </a:solidFill>
                <a:round/>
                <a:headEnd/>
                <a:tailEnd/>
              </a:ln>
            </p:spPr>
            <p:txBody>
              <a:bodyPr/>
              <a:lstStyle/>
              <a:p>
                <a:endParaRPr lang="en-US"/>
              </a:p>
            </p:txBody>
          </p:sp>
          <p:sp>
            <p:nvSpPr>
              <p:cNvPr id="4350" name="Line 433"/>
              <p:cNvSpPr>
                <a:spLocks noChangeShapeType="1"/>
              </p:cNvSpPr>
              <p:nvPr/>
            </p:nvSpPr>
            <p:spPr bwMode="auto">
              <a:xfrm>
                <a:off x="6424" y="6658"/>
                <a:ext cx="17" cy="153"/>
              </a:xfrm>
              <a:prstGeom prst="line">
                <a:avLst/>
              </a:prstGeom>
              <a:noFill/>
              <a:ln w="10795">
                <a:solidFill>
                  <a:srgbClr val="0000FF"/>
                </a:solidFill>
                <a:round/>
                <a:headEnd/>
                <a:tailEnd/>
              </a:ln>
            </p:spPr>
            <p:txBody>
              <a:bodyPr/>
              <a:lstStyle/>
              <a:p>
                <a:endParaRPr lang="en-US"/>
              </a:p>
            </p:txBody>
          </p:sp>
          <p:sp>
            <p:nvSpPr>
              <p:cNvPr id="4351" name="Line 434"/>
              <p:cNvSpPr>
                <a:spLocks noChangeShapeType="1"/>
              </p:cNvSpPr>
              <p:nvPr/>
            </p:nvSpPr>
            <p:spPr bwMode="auto">
              <a:xfrm>
                <a:off x="6441" y="6811"/>
                <a:ext cx="1" cy="34"/>
              </a:xfrm>
              <a:prstGeom prst="line">
                <a:avLst/>
              </a:prstGeom>
              <a:noFill/>
              <a:ln w="10795">
                <a:solidFill>
                  <a:srgbClr val="0000FF"/>
                </a:solidFill>
                <a:round/>
                <a:headEnd/>
                <a:tailEnd/>
              </a:ln>
            </p:spPr>
            <p:txBody>
              <a:bodyPr/>
              <a:lstStyle/>
              <a:p>
                <a:endParaRPr lang="en-US"/>
              </a:p>
            </p:txBody>
          </p:sp>
          <p:sp>
            <p:nvSpPr>
              <p:cNvPr id="4352" name="Line 435"/>
              <p:cNvSpPr>
                <a:spLocks noChangeShapeType="1"/>
              </p:cNvSpPr>
              <p:nvPr/>
            </p:nvSpPr>
            <p:spPr bwMode="auto">
              <a:xfrm>
                <a:off x="6441" y="6845"/>
                <a:ext cx="17" cy="17"/>
              </a:xfrm>
              <a:prstGeom prst="line">
                <a:avLst/>
              </a:prstGeom>
              <a:noFill/>
              <a:ln w="10795">
                <a:solidFill>
                  <a:srgbClr val="0000FF"/>
                </a:solidFill>
                <a:round/>
                <a:headEnd/>
                <a:tailEnd/>
              </a:ln>
            </p:spPr>
            <p:txBody>
              <a:bodyPr/>
              <a:lstStyle/>
              <a:p>
                <a:endParaRPr lang="en-US"/>
              </a:p>
            </p:txBody>
          </p:sp>
          <p:sp>
            <p:nvSpPr>
              <p:cNvPr id="4353" name="Line 436"/>
              <p:cNvSpPr>
                <a:spLocks noChangeShapeType="1"/>
              </p:cNvSpPr>
              <p:nvPr/>
            </p:nvSpPr>
            <p:spPr bwMode="auto">
              <a:xfrm>
                <a:off x="6458" y="6862"/>
                <a:ext cx="1" cy="17"/>
              </a:xfrm>
              <a:prstGeom prst="line">
                <a:avLst/>
              </a:prstGeom>
              <a:noFill/>
              <a:ln w="10795">
                <a:solidFill>
                  <a:srgbClr val="0000FF"/>
                </a:solidFill>
                <a:round/>
                <a:headEnd/>
                <a:tailEnd/>
              </a:ln>
            </p:spPr>
            <p:txBody>
              <a:bodyPr/>
              <a:lstStyle/>
              <a:p>
                <a:endParaRPr lang="en-US"/>
              </a:p>
            </p:txBody>
          </p:sp>
          <p:sp>
            <p:nvSpPr>
              <p:cNvPr id="4354" name="Line 437"/>
              <p:cNvSpPr>
                <a:spLocks noChangeShapeType="1"/>
              </p:cNvSpPr>
              <p:nvPr/>
            </p:nvSpPr>
            <p:spPr bwMode="auto">
              <a:xfrm flipV="1">
                <a:off x="6458" y="6828"/>
                <a:ext cx="17" cy="51"/>
              </a:xfrm>
              <a:prstGeom prst="line">
                <a:avLst/>
              </a:prstGeom>
              <a:noFill/>
              <a:ln w="10795">
                <a:solidFill>
                  <a:srgbClr val="0000FF"/>
                </a:solidFill>
                <a:round/>
                <a:headEnd/>
                <a:tailEnd/>
              </a:ln>
            </p:spPr>
            <p:txBody>
              <a:bodyPr/>
              <a:lstStyle/>
              <a:p>
                <a:endParaRPr lang="en-US"/>
              </a:p>
            </p:txBody>
          </p:sp>
          <p:sp>
            <p:nvSpPr>
              <p:cNvPr id="4355" name="Line 438"/>
              <p:cNvSpPr>
                <a:spLocks noChangeShapeType="1"/>
              </p:cNvSpPr>
              <p:nvPr/>
            </p:nvSpPr>
            <p:spPr bwMode="auto">
              <a:xfrm flipV="1">
                <a:off x="6475" y="6726"/>
                <a:ext cx="1" cy="102"/>
              </a:xfrm>
              <a:prstGeom prst="line">
                <a:avLst/>
              </a:prstGeom>
              <a:noFill/>
              <a:ln w="10795">
                <a:solidFill>
                  <a:srgbClr val="0000FF"/>
                </a:solidFill>
                <a:round/>
                <a:headEnd/>
                <a:tailEnd/>
              </a:ln>
            </p:spPr>
            <p:txBody>
              <a:bodyPr/>
              <a:lstStyle/>
              <a:p>
                <a:endParaRPr lang="en-US"/>
              </a:p>
            </p:txBody>
          </p:sp>
          <p:sp>
            <p:nvSpPr>
              <p:cNvPr id="4356" name="Line 439"/>
              <p:cNvSpPr>
                <a:spLocks noChangeShapeType="1"/>
              </p:cNvSpPr>
              <p:nvPr/>
            </p:nvSpPr>
            <p:spPr bwMode="auto">
              <a:xfrm flipV="1">
                <a:off x="6475" y="6641"/>
                <a:ext cx="17" cy="85"/>
              </a:xfrm>
              <a:prstGeom prst="line">
                <a:avLst/>
              </a:prstGeom>
              <a:noFill/>
              <a:ln w="10795">
                <a:solidFill>
                  <a:srgbClr val="0000FF"/>
                </a:solidFill>
                <a:round/>
                <a:headEnd/>
                <a:tailEnd/>
              </a:ln>
            </p:spPr>
            <p:txBody>
              <a:bodyPr/>
              <a:lstStyle/>
              <a:p>
                <a:endParaRPr lang="en-US"/>
              </a:p>
            </p:txBody>
          </p:sp>
          <p:sp>
            <p:nvSpPr>
              <p:cNvPr id="4357" name="Line 440"/>
              <p:cNvSpPr>
                <a:spLocks noChangeShapeType="1"/>
              </p:cNvSpPr>
              <p:nvPr/>
            </p:nvSpPr>
            <p:spPr bwMode="auto">
              <a:xfrm flipV="1">
                <a:off x="6492" y="6556"/>
                <a:ext cx="1" cy="85"/>
              </a:xfrm>
              <a:prstGeom prst="line">
                <a:avLst/>
              </a:prstGeom>
              <a:noFill/>
              <a:ln w="10795">
                <a:solidFill>
                  <a:srgbClr val="0000FF"/>
                </a:solidFill>
                <a:round/>
                <a:headEnd/>
                <a:tailEnd/>
              </a:ln>
            </p:spPr>
            <p:txBody>
              <a:bodyPr/>
              <a:lstStyle/>
              <a:p>
                <a:endParaRPr lang="en-US"/>
              </a:p>
            </p:txBody>
          </p:sp>
          <p:sp>
            <p:nvSpPr>
              <p:cNvPr id="4358" name="Line 441"/>
              <p:cNvSpPr>
                <a:spLocks noChangeShapeType="1"/>
              </p:cNvSpPr>
              <p:nvPr/>
            </p:nvSpPr>
            <p:spPr bwMode="auto">
              <a:xfrm flipV="1">
                <a:off x="6492" y="6471"/>
                <a:ext cx="17" cy="85"/>
              </a:xfrm>
              <a:prstGeom prst="line">
                <a:avLst/>
              </a:prstGeom>
              <a:noFill/>
              <a:ln w="10795">
                <a:solidFill>
                  <a:srgbClr val="0000FF"/>
                </a:solidFill>
                <a:round/>
                <a:headEnd/>
                <a:tailEnd/>
              </a:ln>
            </p:spPr>
            <p:txBody>
              <a:bodyPr/>
              <a:lstStyle/>
              <a:p>
                <a:endParaRPr lang="en-US"/>
              </a:p>
            </p:txBody>
          </p:sp>
          <p:sp>
            <p:nvSpPr>
              <p:cNvPr id="4359" name="Line 442"/>
              <p:cNvSpPr>
                <a:spLocks noChangeShapeType="1"/>
              </p:cNvSpPr>
              <p:nvPr/>
            </p:nvSpPr>
            <p:spPr bwMode="auto">
              <a:xfrm flipV="1">
                <a:off x="6509" y="6420"/>
                <a:ext cx="1" cy="51"/>
              </a:xfrm>
              <a:prstGeom prst="line">
                <a:avLst/>
              </a:prstGeom>
              <a:noFill/>
              <a:ln w="10795">
                <a:solidFill>
                  <a:srgbClr val="0000FF"/>
                </a:solidFill>
                <a:round/>
                <a:headEnd/>
                <a:tailEnd/>
              </a:ln>
            </p:spPr>
            <p:txBody>
              <a:bodyPr/>
              <a:lstStyle/>
              <a:p>
                <a:endParaRPr lang="en-US"/>
              </a:p>
            </p:txBody>
          </p:sp>
          <p:sp>
            <p:nvSpPr>
              <p:cNvPr id="4360" name="Line 443"/>
              <p:cNvSpPr>
                <a:spLocks noChangeShapeType="1"/>
              </p:cNvSpPr>
              <p:nvPr/>
            </p:nvSpPr>
            <p:spPr bwMode="auto">
              <a:xfrm flipV="1">
                <a:off x="6509" y="6369"/>
                <a:ext cx="17" cy="51"/>
              </a:xfrm>
              <a:prstGeom prst="line">
                <a:avLst/>
              </a:prstGeom>
              <a:noFill/>
              <a:ln w="10795">
                <a:solidFill>
                  <a:srgbClr val="0000FF"/>
                </a:solidFill>
                <a:round/>
                <a:headEnd/>
                <a:tailEnd/>
              </a:ln>
            </p:spPr>
            <p:txBody>
              <a:bodyPr/>
              <a:lstStyle/>
              <a:p>
                <a:endParaRPr lang="en-US"/>
              </a:p>
            </p:txBody>
          </p:sp>
          <p:sp>
            <p:nvSpPr>
              <p:cNvPr id="4361" name="Line 444"/>
              <p:cNvSpPr>
                <a:spLocks noChangeShapeType="1"/>
              </p:cNvSpPr>
              <p:nvPr/>
            </p:nvSpPr>
            <p:spPr bwMode="auto">
              <a:xfrm>
                <a:off x="6526" y="6369"/>
                <a:ext cx="1" cy="170"/>
              </a:xfrm>
              <a:prstGeom prst="line">
                <a:avLst/>
              </a:prstGeom>
              <a:noFill/>
              <a:ln w="10795">
                <a:solidFill>
                  <a:srgbClr val="0000FF"/>
                </a:solidFill>
                <a:round/>
                <a:headEnd/>
                <a:tailEnd/>
              </a:ln>
            </p:spPr>
            <p:txBody>
              <a:bodyPr/>
              <a:lstStyle/>
              <a:p>
                <a:endParaRPr lang="en-US"/>
              </a:p>
            </p:txBody>
          </p:sp>
          <p:sp>
            <p:nvSpPr>
              <p:cNvPr id="4362" name="Line 445"/>
              <p:cNvSpPr>
                <a:spLocks noChangeShapeType="1"/>
              </p:cNvSpPr>
              <p:nvPr/>
            </p:nvSpPr>
            <p:spPr bwMode="auto">
              <a:xfrm>
                <a:off x="6526" y="6539"/>
                <a:ext cx="17" cy="136"/>
              </a:xfrm>
              <a:prstGeom prst="line">
                <a:avLst/>
              </a:prstGeom>
              <a:noFill/>
              <a:ln w="10795">
                <a:solidFill>
                  <a:srgbClr val="0000FF"/>
                </a:solidFill>
                <a:round/>
                <a:headEnd/>
                <a:tailEnd/>
              </a:ln>
            </p:spPr>
            <p:txBody>
              <a:bodyPr/>
              <a:lstStyle/>
              <a:p>
                <a:endParaRPr lang="en-US"/>
              </a:p>
            </p:txBody>
          </p:sp>
          <p:sp>
            <p:nvSpPr>
              <p:cNvPr id="4363" name="Line 446"/>
              <p:cNvSpPr>
                <a:spLocks noChangeShapeType="1"/>
              </p:cNvSpPr>
              <p:nvPr/>
            </p:nvSpPr>
            <p:spPr bwMode="auto">
              <a:xfrm>
                <a:off x="6543" y="6675"/>
                <a:ext cx="1" cy="85"/>
              </a:xfrm>
              <a:prstGeom prst="line">
                <a:avLst/>
              </a:prstGeom>
              <a:noFill/>
              <a:ln w="10795">
                <a:solidFill>
                  <a:srgbClr val="0000FF"/>
                </a:solidFill>
                <a:round/>
                <a:headEnd/>
                <a:tailEnd/>
              </a:ln>
            </p:spPr>
            <p:txBody>
              <a:bodyPr/>
              <a:lstStyle/>
              <a:p>
                <a:endParaRPr lang="en-US"/>
              </a:p>
            </p:txBody>
          </p:sp>
          <p:sp>
            <p:nvSpPr>
              <p:cNvPr id="4364" name="Line 447"/>
              <p:cNvSpPr>
                <a:spLocks noChangeShapeType="1"/>
              </p:cNvSpPr>
              <p:nvPr/>
            </p:nvSpPr>
            <p:spPr bwMode="auto">
              <a:xfrm>
                <a:off x="6543" y="6760"/>
                <a:ext cx="17" cy="102"/>
              </a:xfrm>
              <a:prstGeom prst="line">
                <a:avLst/>
              </a:prstGeom>
              <a:noFill/>
              <a:ln w="10795">
                <a:solidFill>
                  <a:srgbClr val="0000FF"/>
                </a:solidFill>
                <a:round/>
                <a:headEnd/>
                <a:tailEnd/>
              </a:ln>
            </p:spPr>
            <p:txBody>
              <a:bodyPr/>
              <a:lstStyle/>
              <a:p>
                <a:endParaRPr lang="en-US"/>
              </a:p>
            </p:txBody>
          </p:sp>
          <p:sp>
            <p:nvSpPr>
              <p:cNvPr id="4365" name="Line 448"/>
              <p:cNvSpPr>
                <a:spLocks noChangeShapeType="1"/>
              </p:cNvSpPr>
              <p:nvPr/>
            </p:nvSpPr>
            <p:spPr bwMode="auto">
              <a:xfrm>
                <a:off x="6560" y="6862"/>
                <a:ext cx="1" cy="68"/>
              </a:xfrm>
              <a:prstGeom prst="line">
                <a:avLst/>
              </a:prstGeom>
              <a:noFill/>
              <a:ln w="10795">
                <a:solidFill>
                  <a:srgbClr val="0000FF"/>
                </a:solidFill>
                <a:round/>
                <a:headEnd/>
                <a:tailEnd/>
              </a:ln>
            </p:spPr>
            <p:txBody>
              <a:bodyPr/>
              <a:lstStyle/>
              <a:p>
                <a:endParaRPr lang="en-US"/>
              </a:p>
            </p:txBody>
          </p:sp>
          <p:sp>
            <p:nvSpPr>
              <p:cNvPr id="4366" name="Line 449"/>
              <p:cNvSpPr>
                <a:spLocks noChangeShapeType="1"/>
              </p:cNvSpPr>
              <p:nvPr/>
            </p:nvSpPr>
            <p:spPr bwMode="auto">
              <a:xfrm>
                <a:off x="6560" y="6930"/>
                <a:ext cx="17" cy="17"/>
              </a:xfrm>
              <a:prstGeom prst="line">
                <a:avLst/>
              </a:prstGeom>
              <a:noFill/>
              <a:ln w="10795">
                <a:solidFill>
                  <a:srgbClr val="0000FF"/>
                </a:solidFill>
                <a:round/>
                <a:headEnd/>
                <a:tailEnd/>
              </a:ln>
            </p:spPr>
            <p:txBody>
              <a:bodyPr/>
              <a:lstStyle/>
              <a:p>
                <a:endParaRPr lang="en-US"/>
              </a:p>
            </p:txBody>
          </p:sp>
          <p:sp>
            <p:nvSpPr>
              <p:cNvPr id="4367" name="Line 450"/>
              <p:cNvSpPr>
                <a:spLocks noChangeShapeType="1"/>
              </p:cNvSpPr>
              <p:nvPr/>
            </p:nvSpPr>
            <p:spPr bwMode="auto">
              <a:xfrm>
                <a:off x="6577" y="6947"/>
                <a:ext cx="1" cy="17"/>
              </a:xfrm>
              <a:prstGeom prst="line">
                <a:avLst/>
              </a:prstGeom>
              <a:noFill/>
              <a:ln w="10795">
                <a:solidFill>
                  <a:srgbClr val="0000FF"/>
                </a:solidFill>
                <a:round/>
                <a:headEnd/>
                <a:tailEnd/>
              </a:ln>
            </p:spPr>
            <p:txBody>
              <a:bodyPr/>
              <a:lstStyle/>
              <a:p>
                <a:endParaRPr lang="en-US"/>
              </a:p>
            </p:txBody>
          </p:sp>
          <p:sp>
            <p:nvSpPr>
              <p:cNvPr id="4368" name="Line 451"/>
              <p:cNvSpPr>
                <a:spLocks noChangeShapeType="1"/>
              </p:cNvSpPr>
              <p:nvPr/>
            </p:nvSpPr>
            <p:spPr bwMode="auto">
              <a:xfrm>
                <a:off x="6577" y="6964"/>
                <a:ext cx="17" cy="17"/>
              </a:xfrm>
              <a:prstGeom prst="line">
                <a:avLst/>
              </a:prstGeom>
              <a:noFill/>
              <a:ln w="10795">
                <a:solidFill>
                  <a:srgbClr val="0000FF"/>
                </a:solidFill>
                <a:round/>
                <a:headEnd/>
                <a:tailEnd/>
              </a:ln>
            </p:spPr>
            <p:txBody>
              <a:bodyPr/>
              <a:lstStyle/>
              <a:p>
                <a:endParaRPr lang="en-US"/>
              </a:p>
            </p:txBody>
          </p:sp>
          <p:sp>
            <p:nvSpPr>
              <p:cNvPr id="4369" name="Line 452"/>
              <p:cNvSpPr>
                <a:spLocks noChangeShapeType="1"/>
              </p:cNvSpPr>
              <p:nvPr/>
            </p:nvSpPr>
            <p:spPr bwMode="auto">
              <a:xfrm flipV="1">
                <a:off x="6594" y="6964"/>
                <a:ext cx="1" cy="17"/>
              </a:xfrm>
              <a:prstGeom prst="line">
                <a:avLst/>
              </a:prstGeom>
              <a:noFill/>
              <a:ln w="10795">
                <a:solidFill>
                  <a:srgbClr val="0000FF"/>
                </a:solidFill>
                <a:round/>
                <a:headEnd/>
                <a:tailEnd/>
              </a:ln>
            </p:spPr>
            <p:txBody>
              <a:bodyPr/>
              <a:lstStyle/>
              <a:p>
                <a:endParaRPr lang="en-US"/>
              </a:p>
            </p:txBody>
          </p:sp>
          <p:sp>
            <p:nvSpPr>
              <p:cNvPr id="4370" name="Line 453"/>
              <p:cNvSpPr>
                <a:spLocks noChangeShapeType="1"/>
              </p:cNvSpPr>
              <p:nvPr/>
            </p:nvSpPr>
            <p:spPr bwMode="auto">
              <a:xfrm>
                <a:off x="6594" y="6964"/>
                <a:ext cx="17" cy="1"/>
              </a:xfrm>
              <a:prstGeom prst="line">
                <a:avLst/>
              </a:prstGeom>
              <a:noFill/>
              <a:ln w="10795">
                <a:solidFill>
                  <a:srgbClr val="0000FF"/>
                </a:solidFill>
                <a:round/>
                <a:headEnd/>
                <a:tailEnd/>
              </a:ln>
            </p:spPr>
            <p:txBody>
              <a:bodyPr/>
              <a:lstStyle/>
              <a:p>
                <a:endParaRPr lang="en-US"/>
              </a:p>
            </p:txBody>
          </p:sp>
          <p:sp>
            <p:nvSpPr>
              <p:cNvPr id="4371" name="Line 454"/>
              <p:cNvSpPr>
                <a:spLocks noChangeShapeType="1"/>
              </p:cNvSpPr>
              <p:nvPr/>
            </p:nvSpPr>
            <p:spPr bwMode="auto">
              <a:xfrm>
                <a:off x="6611" y="6964"/>
                <a:ext cx="1" cy="17"/>
              </a:xfrm>
              <a:prstGeom prst="line">
                <a:avLst/>
              </a:prstGeom>
              <a:noFill/>
              <a:ln w="10795">
                <a:solidFill>
                  <a:srgbClr val="0000FF"/>
                </a:solidFill>
                <a:round/>
                <a:headEnd/>
                <a:tailEnd/>
              </a:ln>
            </p:spPr>
            <p:txBody>
              <a:bodyPr/>
              <a:lstStyle/>
              <a:p>
                <a:endParaRPr lang="en-US"/>
              </a:p>
            </p:txBody>
          </p:sp>
          <p:sp>
            <p:nvSpPr>
              <p:cNvPr id="4372" name="Line 455"/>
              <p:cNvSpPr>
                <a:spLocks noChangeShapeType="1"/>
              </p:cNvSpPr>
              <p:nvPr/>
            </p:nvSpPr>
            <p:spPr bwMode="auto">
              <a:xfrm>
                <a:off x="6611" y="6981"/>
                <a:ext cx="17" cy="1"/>
              </a:xfrm>
              <a:prstGeom prst="line">
                <a:avLst/>
              </a:prstGeom>
              <a:noFill/>
              <a:ln w="10795">
                <a:solidFill>
                  <a:srgbClr val="0000FF"/>
                </a:solidFill>
                <a:round/>
                <a:headEnd/>
                <a:tailEnd/>
              </a:ln>
            </p:spPr>
            <p:txBody>
              <a:bodyPr/>
              <a:lstStyle/>
              <a:p>
                <a:endParaRPr lang="en-US"/>
              </a:p>
            </p:txBody>
          </p:sp>
          <p:sp>
            <p:nvSpPr>
              <p:cNvPr id="4373" name="Line 456"/>
              <p:cNvSpPr>
                <a:spLocks noChangeShapeType="1"/>
              </p:cNvSpPr>
              <p:nvPr/>
            </p:nvSpPr>
            <p:spPr bwMode="auto">
              <a:xfrm flipV="1">
                <a:off x="6628" y="6964"/>
                <a:ext cx="1" cy="17"/>
              </a:xfrm>
              <a:prstGeom prst="line">
                <a:avLst/>
              </a:prstGeom>
              <a:noFill/>
              <a:ln w="10795">
                <a:solidFill>
                  <a:srgbClr val="0000FF"/>
                </a:solidFill>
                <a:round/>
                <a:headEnd/>
                <a:tailEnd/>
              </a:ln>
            </p:spPr>
            <p:txBody>
              <a:bodyPr/>
              <a:lstStyle/>
              <a:p>
                <a:endParaRPr lang="en-US"/>
              </a:p>
            </p:txBody>
          </p:sp>
          <p:sp>
            <p:nvSpPr>
              <p:cNvPr id="4374" name="Line 457"/>
              <p:cNvSpPr>
                <a:spLocks noChangeShapeType="1"/>
              </p:cNvSpPr>
              <p:nvPr/>
            </p:nvSpPr>
            <p:spPr bwMode="auto">
              <a:xfrm>
                <a:off x="6628" y="6964"/>
                <a:ext cx="17" cy="1"/>
              </a:xfrm>
              <a:prstGeom prst="line">
                <a:avLst/>
              </a:prstGeom>
              <a:noFill/>
              <a:ln w="10795">
                <a:solidFill>
                  <a:srgbClr val="0000FF"/>
                </a:solidFill>
                <a:round/>
                <a:headEnd/>
                <a:tailEnd/>
              </a:ln>
            </p:spPr>
            <p:txBody>
              <a:bodyPr/>
              <a:lstStyle/>
              <a:p>
                <a:endParaRPr lang="en-US"/>
              </a:p>
            </p:txBody>
          </p:sp>
          <p:sp>
            <p:nvSpPr>
              <p:cNvPr id="4375" name="Line 458"/>
              <p:cNvSpPr>
                <a:spLocks noChangeShapeType="1"/>
              </p:cNvSpPr>
              <p:nvPr/>
            </p:nvSpPr>
            <p:spPr bwMode="auto">
              <a:xfrm flipV="1">
                <a:off x="6645" y="6947"/>
                <a:ext cx="1" cy="17"/>
              </a:xfrm>
              <a:prstGeom prst="line">
                <a:avLst/>
              </a:prstGeom>
              <a:noFill/>
              <a:ln w="10795">
                <a:solidFill>
                  <a:srgbClr val="0000FF"/>
                </a:solidFill>
                <a:round/>
                <a:headEnd/>
                <a:tailEnd/>
              </a:ln>
            </p:spPr>
            <p:txBody>
              <a:bodyPr/>
              <a:lstStyle/>
              <a:p>
                <a:endParaRPr lang="en-US"/>
              </a:p>
            </p:txBody>
          </p:sp>
          <p:sp>
            <p:nvSpPr>
              <p:cNvPr id="4376" name="Line 459"/>
              <p:cNvSpPr>
                <a:spLocks noChangeShapeType="1"/>
              </p:cNvSpPr>
              <p:nvPr/>
            </p:nvSpPr>
            <p:spPr bwMode="auto">
              <a:xfrm>
                <a:off x="6645" y="6947"/>
                <a:ext cx="17" cy="17"/>
              </a:xfrm>
              <a:prstGeom prst="line">
                <a:avLst/>
              </a:prstGeom>
              <a:noFill/>
              <a:ln w="10795">
                <a:solidFill>
                  <a:srgbClr val="0000FF"/>
                </a:solidFill>
                <a:round/>
                <a:headEnd/>
                <a:tailEnd/>
              </a:ln>
            </p:spPr>
            <p:txBody>
              <a:bodyPr/>
              <a:lstStyle/>
              <a:p>
                <a:endParaRPr lang="en-US"/>
              </a:p>
            </p:txBody>
          </p:sp>
          <p:sp>
            <p:nvSpPr>
              <p:cNvPr id="4377" name="Line 460"/>
              <p:cNvSpPr>
                <a:spLocks noChangeShapeType="1"/>
              </p:cNvSpPr>
              <p:nvPr/>
            </p:nvSpPr>
            <p:spPr bwMode="auto">
              <a:xfrm>
                <a:off x="6662" y="6964"/>
                <a:ext cx="17" cy="1"/>
              </a:xfrm>
              <a:prstGeom prst="line">
                <a:avLst/>
              </a:prstGeom>
              <a:noFill/>
              <a:ln w="10795">
                <a:solidFill>
                  <a:srgbClr val="0000FF"/>
                </a:solidFill>
                <a:round/>
                <a:headEnd/>
                <a:tailEnd/>
              </a:ln>
            </p:spPr>
            <p:txBody>
              <a:bodyPr/>
              <a:lstStyle/>
              <a:p>
                <a:endParaRPr lang="en-US"/>
              </a:p>
            </p:txBody>
          </p:sp>
          <p:sp>
            <p:nvSpPr>
              <p:cNvPr id="4378" name="Line 461"/>
              <p:cNvSpPr>
                <a:spLocks noChangeShapeType="1"/>
              </p:cNvSpPr>
              <p:nvPr/>
            </p:nvSpPr>
            <p:spPr bwMode="auto">
              <a:xfrm>
                <a:off x="6679" y="6964"/>
                <a:ext cx="1" cy="17"/>
              </a:xfrm>
              <a:prstGeom prst="line">
                <a:avLst/>
              </a:prstGeom>
              <a:noFill/>
              <a:ln w="10795">
                <a:solidFill>
                  <a:srgbClr val="0000FF"/>
                </a:solidFill>
                <a:round/>
                <a:headEnd/>
                <a:tailEnd/>
              </a:ln>
            </p:spPr>
            <p:txBody>
              <a:bodyPr/>
              <a:lstStyle/>
              <a:p>
                <a:endParaRPr lang="en-US"/>
              </a:p>
            </p:txBody>
          </p:sp>
          <p:sp>
            <p:nvSpPr>
              <p:cNvPr id="4379" name="Line 462"/>
              <p:cNvSpPr>
                <a:spLocks noChangeShapeType="1"/>
              </p:cNvSpPr>
              <p:nvPr/>
            </p:nvSpPr>
            <p:spPr bwMode="auto">
              <a:xfrm flipV="1">
                <a:off x="6679" y="6964"/>
                <a:ext cx="17" cy="17"/>
              </a:xfrm>
              <a:prstGeom prst="line">
                <a:avLst/>
              </a:prstGeom>
              <a:noFill/>
              <a:ln w="10795">
                <a:solidFill>
                  <a:srgbClr val="0000FF"/>
                </a:solidFill>
                <a:round/>
                <a:headEnd/>
                <a:tailEnd/>
              </a:ln>
            </p:spPr>
            <p:txBody>
              <a:bodyPr/>
              <a:lstStyle/>
              <a:p>
                <a:endParaRPr lang="en-US"/>
              </a:p>
            </p:txBody>
          </p:sp>
          <p:sp>
            <p:nvSpPr>
              <p:cNvPr id="4380" name="Line 463"/>
              <p:cNvSpPr>
                <a:spLocks noChangeShapeType="1"/>
              </p:cNvSpPr>
              <p:nvPr/>
            </p:nvSpPr>
            <p:spPr bwMode="auto">
              <a:xfrm>
                <a:off x="6696" y="6964"/>
                <a:ext cx="1" cy="17"/>
              </a:xfrm>
              <a:prstGeom prst="line">
                <a:avLst/>
              </a:prstGeom>
              <a:noFill/>
              <a:ln w="10795">
                <a:solidFill>
                  <a:srgbClr val="0000FF"/>
                </a:solidFill>
                <a:round/>
                <a:headEnd/>
                <a:tailEnd/>
              </a:ln>
            </p:spPr>
            <p:txBody>
              <a:bodyPr/>
              <a:lstStyle/>
              <a:p>
                <a:endParaRPr lang="en-US"/>
              </a:p>
            </p:txBody>
          </p:sp>
          <p:sp>
            <p:nvSpPr>
              <p:cNvPr id="4381" name="Line 464"/>
              <p:cNvSpPr>
                <a:spLocks noChangeShapeType="1"/>
              </p:cNvSpPr>
              <p:nvPr/>
            </p:nvSpPr>
            <p:spPr bwMode="auto">
              <a:xfrm flipV="1">
                <a:off x="6696" y="6964"/>
                <a:ext cx="1" cy="17"/>
              </a:xfrm>
              <a:prstGeom prst="line">
                <a:avLst/>
              </a:prstGeom>
              <a:noFill/>
              <a:ln w="10795">
                <a:solidFill>
                  <a:srgbClr val="0000FF"/>
                </a:solidFill>
                <a:round/>
                <a:headEnd/>
                <a:tailEnd/>
              </a:ln>
            </p:spPr>
            <p:txBody>
              <a:bodyPr/>
              <a:lstStyle/>
              <a:p>
                <a:endParaRPr lang="en-US"/>
              </a:p>
            </p:txBody>
          </p:sp>
          <p:sp>
            <p:nvSpPr>
              <p:cNvPr id="4382" name="Line 465"/>
              <p:cNvSpPr>
                <a:spLocks noChangeShapeType="1"/>
              </p:cNvSpPr>
              <p:nvPr/>
            </p:nvSpPr>
            <p:spPr bwMode="auto">
              <a:xfrm>
                <a:off x="6696" y="6964"/>
                <a:ext cx="17" cy="17"/>
              </a:xfrm>
              <a:prstGeom prst="line">
                <a:avLst/>
              </a:prstGeom>
              <a:noFill/>
              <a:ln w="10795">
                <a:solidFill>
                  <a:srgbClr val="0000FF"/>
                </a:solidFill>
                <a:round/>
                <a:headEnd/>
                <a:tailEnd/>
              </a:ln>
            </p:spPr>
            <p:txBody>
              <a:bodyPr/>
              <a:lstStyle/>
              <a:p>
                <a:endParaRPr lang="en-US"/>
              </a:p>
            </p:txBody>
          </p:sp>
          <p:sp>
            <p:nvSpPr>
              <p:cNvPr id="4383" name="Line 466"/>
              <p:cNvSpPr>
                <a:spLocks noChangeShapeType="1"/>
              </p:cNvSpPr>
              <p:nvPr/>
            </p:nvSpPr>
            <p:spPr bwMode="auto">
              <a:xfrm>
                <a:off x="6713" y="6981"/>
                <a:ext cx="17" cy="17"/>
              </a:xfrm>
              <a:prstGeom prst="line">
                <a:avLst/>
              </a:prstGeom>
              <a:noFill/>
              <a:ln w="10795">
                <a:solidFill>
                  <a:srgbClr val="0000FF"/>
                </a:solidFill>
                <a:round/>
                <a:headEnd/>
                <a:tailEnd/>
              </a:ln>
            </p:spPr>
            <p:txBody>
              <a:bodyPr/>
              <a:lstStyle/>
              <a:p>
                <a:endParaRPr lang="en-US"/>
              </a:p>
            </p:txBody>
          </p:sp>
          <p:sp>
            <p:nvSpPr>
              <p:cNvPr id="4384" name="Line 467"/>
              <p:cNvSpPr>
                <a:spLocks noChangeShapeType="1"/>
              </p:cNvSpPr>
              <p:nvPr/>
            </p:nvSpPr>
            <p:spPr bwMode="auto">
              <a:xfrm flipV="1">
                <a:off x="6730" y="6964"/>
                <a:ext cx="1" cy="34"/>
              </a:xfrm>
              <a:prstGeom prst="line">
                <a:avLst/>
              </a:prstGeom>
              <a:noFill/>
              <a:ln w="10795">
                <a:solidFill>
                  <a:srgbClr val="0000FF"/>
                </a:solidFill>
                <a:round/>
                <a:headEnd/>
                <a:tailEnd/>
              </a:ln>
            </p:spPr>
            <p:txBody>
              <a:bodyPr/>
              <a:lstStyle/>
              <a:p>
                <a:endParaRPr lang="en-US"/>
              </a:p>
            </p:txBody>
          </p:sp>
          <p:sp>
            <p:nvSpPr>
              <p:cNvPr id="4385" name="Line 468"/>
              <p:cNvSpPr>
                <a:spLocks noChangeShapeType="1"/>
              </p:cNvSpPr>
              <p:nvPr/>
            </p:nvSpPr>
            <p:spPr bwMode="auto">
              <a:xfrm>
                <a:off x="6730" y="6964"/>
                <a:ext cx="17" cy="1"/>
              </a:xfrm>
              <a:prstGeom prst="line">
                <a:avLst/>
              </a:prstGeom>
              <a:noFill/>
              <a:ln w="10795">
                <a:solidFill>
                  <a:srgbClr val="0000FF"/>
                </a:solidFill>
                <a:round/>
                <a:headEnd/>
                <a:tailEnd/>
              </a:ln>
            </p:spPr>
            <p:txBody>
              <a:bodyPr/>
              <a:lstStyle/>
              <a:p>
                <a:endParaRPr lang="en-US"/>
              </a:p>
            </p:txBody>
          </p:sp>
          <p:sp>
            <p:nvSpPr>
              <p:cNvPr id="4386" name="Line 469"/>
              <p:cNvSpPr>
                <a:spLocks noChangeShapeType="1"/>
              </p:cNvSpPr>
              <p:nvPr/>
            </p:nvSpPr>
            <p:spPr bwMode="auto">
              <a:xfrm>
                <a:off x="6747" y="6964"/>
                <a:ext cx="1" cy="34"/>
              </a:xfrm>
              <a:prstGeom prst="line">
                <a:avLst/>
              </a:prstGeom>
              <a:noFill/>
              <a:ln w="10795">
                <a:solidFill>
                  <a:srgbClr val="0000FF"/>
                </a:solidFill>
                <a:round/>
                <a:headEnd/>
                <a:tailEnd/>
              </a:ln>
            </p:spPr>
            <p:txBody>
              <a:bodyPr/>
              <a:lstStyle/>
              <a:p>
                <a:endParaRPr lang="en-US"/>
              </a:p>
            </p:txBody>
          </p:sp>
          <p:sp>
            <p:nvSpPr>
              <p:cNvPr id="4387" name="Line 470"/>
              <p:cNvSpPr>
                <a:spLocks noChangeShapeType="1"/>
              </p:cNvSpPr>
              <p:nvPr/>
            </p:nvSpPr>
            <p:spPr bwMode="auto">
              <a:xfrm flipV="1">
                <a:off x="6747" y="6964"/>
                <a:ext cx="1" cy="34"/>
              </a:xfrm>
              <a:prstGeom prst="line">
                <a:avLst/>
              </a:prstGeom>
              <a:noFill/>
              <a:ln w="10795">
                <a:solidFill>
                  <a:srgbClr val="0000FF"/>
                </a:solidFill>
                <a:round/>
                <a:headEnd/>
                <a:tailEnd/>
              </a:ln>
            </p:spPr>
            <p:txBody>
              <a:bodyPr/>
              <a:lstStyle/>
              <a:p>
                <a:endParaRPr lang="en-US"/>
              </a:p>
            </p:txBody>
          </p:sp>
          <p:sp>
            <p:nvSpPr>
              <p:cNvPr id="4388" name="Line 471"/>
              <p:cNvSpPr>
                <a:spLocks noChangeShapeType="1"/>
              </p:cNvSpPr>
              <p:nvPr/>
            </p:nvSpPr>
            <p:spPr bwMode="auto">
              <a:xfrm>
                <a:off x="6747" y="6964"/>
                <a:ext cx="17" cy="17"/>
              </a:xfrm>
              <a:prstGeom prst="line">
                <a:avLst/>
              </a:prstGeom>
              <a:noFill/>
              <a:ln w="10795">
                <a:solidFill>
                  <a:srgbClr val="0000FF"/>
                </a:solidFill>
                <a:round/>
                <a:headEnd/>
                <a:tailEnd/>
              </a:ln>
            </p:spPr>
            <p:txBody>
              <a:bodyPr/>
              <a:lstStyle/>
              <a:p>
                <a:endParaRPr lang="en-US"/>
              </a:p>
            </p:txBody>
          </p:sp>
          <p:sp>
            <p:nvSpPr>
              <p:cNvPr id="4389" name="Line 472"/>
              <p:cNvSpPr>
                <a:spLocks noChangeShapeType="1"/>
              </p:cNvSpPr>
              <p:nvPr/>
            </p:nvSpPr>
            <p:spPr bwMode="auto">
              <a:xfrm>
                <a:off x="6764" y="6981"/>
                <a:ext cx="17" cy="1"/>
              </a:xfrm>
              <a:prstGeom prst="line">
                <a:avLst/>
              </a:prstGeom>
              <a:noFill/>
              <a:ln w="10795">
                <a:solidFill>
                  <a:srgbClr val="0000FF"/>
                </a:solidFill>
                <a:round/>
                <a:headEnd/>
                <a:tailEnd/>
              </a:ln>
            </p:spPr>
            <p:txBody>
              <a:bodyPr/>
              <a:lstStyle/>
              <a:p>
                <a:endParaRPr lang="en-US"/>
              </a:p>
            </p:txBody>
          </p:sp>
          <p:sp>
            <p:nvSpPr>
              <p:cNvPr id="4390" name="Line 473"/>
              <p:cNvSpPr>
                <a:spLocks noChangeShapeType="1"/>
              </p:cNvSpPr>
              <p:nvPr/>
            </p:nvSpPr>
            <p:spPr bwMode="auto">
              <a:xfrm>
                <a:off x="6781" y="6981"/>
                <a:ext cx="17" cy="17"/>
              </a:xfrm>
              <a:prstGeom prst="line">
                <a:avLst/>
              </a:prstGeom>
              <a:noFill/>
              <a:ln w="10795">
                <a:solidFill>
                  <a:srgbClr val="0000FF"/>
                </a:solidFill>
                <a:round/>
                <a:headEnd/>
                <a:tailEnd/>
              </a:ln>
            </p:spPr>
            <p:txBody>
              <a:bodyPr/>
              <a:lstStyle/>
              <a:p>
                <a:endParaRPr lang="en-US"/>
              </a:p>
            </p:txBody>
          </p:sp>
          <p:sp>
            <p:nvSpPr>
              <p:cNvPr id="4391" name="Line 474"/>
              <p:cNvSpPr>
                <a:spLocks noChangeShapeType="1"/>
              </p:cNvSpPr>
              <p:nvPr/>
            </p:nvSpPr>
            <p:spPr bwMode="auto">
              <a:xfrm flipV="1">
                <a:off x="6798" y="6981"/>
                <a:ext cx="1" cy="17"/>
              </a:xfrm>
              <a:prstGeom prst="line">
                <a:avLst/>
              </a:prstGeom>
              <a:noFill/>
              <a:ln w="10795">
                <a:solidFill>
                  <a:srgbClr val="0000FF"/>
                </a:solidFill>
                <a:round/>
                <a:headEnd/>
                <a:tailEnd/>
              </a:ln>
            </p:spPr>
            <p:txBody>
              <a:bodyPr/>
              <a:lstStyle/>
              <a:p>
                <a:endParaRPr lang="en-US"/>
              </a:p>
            </p:txBody>
          </p:sp>
          <p:sp>
            <p:nvSpPr>
              <p:cNvPr id="4392" name="Line 475"/>
              <p:cNvSpPr>
                <a:spLocks noChangeShapeType="1"/>
              </p:cNvSpPr>
              <p:nvPr/>
            </p:nvSpPr>
            <p:spPr bwMode="auto">
              <a:xfrm>
                <a:off x="6798" y="6981"/>
                <a:ext cx="17" cy="1"/>
              </a:xfrm>
              <a:prstGeom prst="line">
                <a:avLst/>
              </a:prstGeom>
              <a:noFill/>
              <a:ln w="10795">
                <a:solidFill>
                  <a:srgbClr val="0000FF"/>
                </a:solidFill>
                <a:round/>
                <a:headEnd/>
                <a:tailEnd/>
              </a:ln>
            </p:spPr>
            <p:txBody>
              <a:bodyPr/>
              <a:lstStyle/>
              <a:p>
                <a:endParaRPr lang="en-US"/>
              </a:p>
            </p:txBody>
          </p:sp>
          <p:sp>
            <p:nvSpPr>
              <p:cNvPr id="4393" name="Line 476"/>
              <p:cNvSpPr>
                <a:spLocks noChangeShapeType="1"/>
              </p:cNvSpPr>
              <p:nvPr/>
            </p:nvSpPr>
            <p:spPr bwMode="auto">
              <a:xfrm>
                <a:off x="6815" y="6981"/>
                <a:ext cx="17" cy="17"/>
              </a:xfrm>
              <a:prstGeom prst="line">
                <a:avLst/>
              </a:prstGeom>
              <a:noFill/>
              <a:ln w="10795">
                <a:solidFill>
                  <a:srgbClr val="0000FF"/>
                </a:solidFill>
                <a:round/>
                <a:headEnd/>
                <a:tailEnd/>
              </a:ln>
            </p:spPr>
            <p:txBody>
              <a:bodyPr/>
              <a:lstStyle/>
              <a:p>
                <a:endParaRPr lang="en-US"/>
              </a:p>
            </p:txBody>
          </p:sp>
          <p:sp>
            <p:nvSpPr>
              <p:cNvPr id="4394" name="Line 477"/>
              <p:cNvSpPr>
                <a:spLocks noChangeShapeType="1"/>
              </p:cNvSpPr>
              <p:nvPr/>
            </p:nvSpPr>
            <p:spPr bwMode="auto">
              <a:xfrm flipV="1">
                <a:off x="6832" y="6981"/>
                <a:ext cx="1" cy="17"/>
              </a:xfrm>
              <a:prstGeom prst="line">
                <a:avLst/>
              </a:prstGeom>
              <a:noFill/>
              <a:ln w="10795">
                <a:solidFill>
                  <a:srgbClr val="0000FF"/>
                </a:solidFill>
                <a:round/>
                <a:headEnd/>
                <a:tailEnd/>
              </a:ln>
            </p:spPr>
            <p:txBody>
              <a:bodyPr/>
              <a:lstStyle/>
              <a:p>
                <a:endParaRPr lang="en-US"/>
              </a:p>
            </p:txBody>
          </p:sp>
          <p:sp>
            <p:nvSpPr>
              <p:cNvPr id="4395" name="Line 478"/>
              <p:cNvSpPr>
                <a:spLocks noChangeShapeType="1"/>
              </p:cNvSpPr>
              <p:nvPr/>
            </p:nvSpPr>
            <p:spPr bwMode="auto">
              <a:xfrm flipV="1">
                <a:off x="6832" y="6964"/>
                <a:ext cx="17" cy="17"/>
              </a:xfrm>
              <a:prstGeom prst="line">
                <a:avLst/>
              </a:prstGeom>
              <a:noFill/>
              <a:ln w="10795">
                <a:solidFill>
                  <a:srgbClr val="0000FF"/>
                </a:solidFill>
                <a:round/>
                <a:headEnd/>
                <a:tailEnd/>
              </a:ln>
            </p:spPr>
            <p:txBody>
              <a:bodyPr/>
              <a:lstStyle/>
              <a:p>
                <a:endParaRPr lang="en-US"/>
              </a:p>
            </p:txBody>
          </p:sp>
          <p:sp>
            <p:nvSpPr>
              <p:cNvPr id="4396" name="Line 479"/>
              <p:cNvSpPr>
                <a:spLocks noChangeShapeType="1"/>
              </p:cNvSpPr>
              <p:nvPr/>
            </p:nvSpPr>
            <p:spPr bwMode="auto">
              <a:xfrm>
                <a:off x="6849" y="6964"/>
                <a:ext cx="1" cy="17"/>
              </a:xfrm>
              <a:prstGeom prst="line">
                <a:avLst/>
              </a:prstGeom>
              <a:noFill/>
              <a:ln w="10795">
                <a:solidFill>
                  <a:srgbClr val="0000FF"/>
                </a:solidFill>
                <a:round/>
                <a:headEnd/>
                <a:tailEnd/>
              </a:ln>
            </p:spPr>
            <p:txBody>
              <a:bodyPr/>
              <a:lstStyle/>
              <a:p>
                <a:endParaRPr lang="en-US"/>
              </a:p>
            </p:txBody>
          </p:sp>
          <p:sp>
            <p:nvSpPr>
              <p:cNvPr id="4397" name="Line 480"/>
              <p:cNvSpPr>
                <a:spLocks noChangeShapeType="1"/>
              </p:cNvSpPr>
              <p:nvPr/>
            </p:nvSpPr>
            <p:spPr bwMode="auto">
              <a:xfrm>
                <a:off x="6849" y="6981"/>
                <a:ext cx="17" cy="1"/>
              </a:xfrm>
              <a:prstGeom prst="line">
                <a:avLst/>
              </a:prstGeom>
              <a:noFill/>
              <a:ln w="10795">
                <a:solidFill>
                  <a:srgbClr val="0000FF"/>
                </a:solidFill>
                <a:round/>
                <a:headEnd/>
                <a:tailEnd/>
              </a:ln>
            </p:spPr>
            <p:txBody>
              <a:bodyPr/>
              <a:lstStyle/>
              <a:p>
                <a:endParaRPr lang="en-US"/>
              </a:p>
            </p:txBody>
          </p:sp>
          <p:sp>
            <p:nvSpPr>
              <p:cNvPr id="4398" name="Line 481"/>
              <p:cNvSpPr>
                <a:spLocks noChangeShapeType="1"/>
              </p:cNvSpPr>
              <p:nvPr/>
            </p:nvSpPr>
            <p:spPr bwMode="auto">
              <a:xfrm>
                <a:off x="6866" y="6981"/>
                <a:ext cx="17" cy="17"/>
              </a:xfrm>
              <a:prstGeom prst="line">
                <a:avLst/>
              </a:prstGeom>
              <a:noFill/>
              <a:ln w="10795">
                <a:solidFill>
                  <a:srgbClr val="0000FF"/>
                </a:solidFill>
                <a:round/>
                <a:headEnd/>
                <a:tailEnd/>
              </a:ln>
            </p:spPr>
            <p:txBody>
              <a:bodyPr/>
              <a:lstStyle/>
              <a:p>
                <a:endParaRPr lang="en-US"/>
              </a:p>
            </p:txBody>
          </p:sp>
          <p:sp>
            <p:nvSpPr>
              <p:cNvPr id="4399" name="Line 482"/>
              <p:cNvSpPr>
                <a:spLocks noChangeShapeType="1"/>
              </p:cNvSpPr>
              <p:nvPr/>
            </p:nvSpPr>
            <p:spPr bwMode="auto">
              <a:xfrm flipV="1">
                <a:off x="6883" y="6981"/>
                <a:ext cx="17" cy="17"/>
              </a:xfrm>
              <a:prstGeom prst="line">
                <a:avLst/>
              </a:prstGeom>
              <a:noFill/>
              <a:ln w="10795">
                <a:solidFill>
                  <a:srgbClr val="0000FF"/>
                </a:solidFill>
                <a:round/>
                <a:headEnd/>
                <a:tailEnd/>
              </a:ln>
            </p:spPr>
            <p:txBody>
              <a:bodyPr/>
              <a:lstStyle/>
              <a:p>
                <a:endParaRPr lang="en-US"/>
              </a:p>
            </p:txBody>
          </p:sp>
          <p:sp>
            <p:nvSpPr>
              <p:cNvPr id="4400" name="Line 483"/>
              <p:cNvSpPr>
                <a:spLocks noChangeShapeType="1"/>
              </p:cNvSpPr>
              <p:nvPr/>
            </p:nvSpPr>
            <p:spPr bwMode="auto">
              <a:xfrm>
                <a:off x="6900" y="6981"/>
                <a:ext cx="17" cy="1"/>
              </a:xfrm>
              <a:prstGeom prst="line">
                <a:avLst/>
              </a:prstGeom>
              <a:noFill/>
              <a:ln w="10795">
                <a:solidFill>
                  <a:srgbClr val="0000FF"/>
                </a:solidFill>
                <a:round/>
                <a:headEnd/>
                <a:tailEnd/>
              </a:ln>
            </p:spPr>
            <p:txBody>
              <a:bodyPr/>
              <a:lstStyle/>
              <a:p>
                <a:endParaRPr lang="en-US"/>
              </a:p>
            </p:txBody>
          </p:sp>
          <p:sp>
            <p:nvSpPr>
              <p:cNvPr id="4401" name="Line 484"/>
              <p:cNvSpPr>
                <a:spLocks noChangeShapeType="1"/>
              </p:cNvSpPr>
              <p:nvPr/>
            </p:nvSpPr>
            <p:spPr bwMode="auto">
              <a:xfrm>
                <a:off x="6917" y="6981"/>
                <a:ext cx="1" cy="17"/>
              </a:xfrm>
              <a:prstGeom prst="line">
                <a:avLst/>
              </a:prstGeom>
              <a:noFill/>
              <a:ln w="10795">
                <a:solidFill>
                  <a:srgbClr val="0000FF"/>
                </a:solidFill>
                <a:round/>
                <a:headEnd/>
                <a:tailEnd/>
              </a:ln>
            </p:spPr>
            <p:txBody>
              <a:bodyPr/>
              <a:lstStyle/>
              <a:p>
                <a:endParaRPr lang="en-US"/>
              </a:p>
            </p:txBody>
          </p:sp>
          <p:sp>
            <p:nvSpPr>
              <p:cNvPr id="4402" name="Line 485"/>
              <p:cNvSpPr>
                <a:spLocks noChangeShapeType="1"/>
              </p:cNvSpPr>
              <p:nvPr/>
            </p:nvSpPr>
            <p:spPr bwMode="auto">
              <a:xfrm flipV="1">
                <a:off x="6917" y="6964"/>
                <a:ext cx="1" cy="34"/>
              </a:xfrm>
              <a:prstGeom prst="line">
                <a:avLst/>
              </a:prstGeom>
              <a:noFill/>
              <a:ln w="10795">
                <a:solidFill>
                  <a:srgbClr val="0000FF"/>
                </a:solidFill>
                <a:round/>
                <a:headEnd/>
                <a:tailEnd/>
              </a:ln>
            </p:spPr>
            <p:txBody>
              <a:bodyPr/>
              <a:lstStyle/>
              <a:p>
                <a:endParaRPr lang="en-US"/>
              </a:p>
            </p:txBody>
          </p:sp>
          <p:sp>
            <p:nvSpPr>
              <p:cNvPr id="4403" name="Line 486"/>
              <p:cNvSpPr>
                <a:spLocks noChangeShapeType="1"/>
              </p:cNvSpPr>
              <p:nvPr/>
            </p:nvSpPr>
            <p:spPr bwMode="auto">
              <a:xfrm>
                <a:off x="6917" y="6964"/>
                <a:ext cx="17" cy="17"/>
              </a:xfrm>
              <a:prstGeom prst="line">
                <a:avLst/>
              </a:prstGeom>
              <a:noFill/>
              <a:ln w="10795">
                <a:solidFill>
                  <a:srgbClr val="0000FF"/>
                </a:solidFill>
                <a:round/>
                <a:headEnd/>
                <a:tailEnd/>
              </a:ln>
            </p:spPr>
            <p:txBody>
              <a:bodyPr/>
              <a:lstStyle/>
              <a:p>
                <a:endParaRPr lang="en-US"/>
              </a:p>
            </p:txBody>
          </p:sp>
          <p:sp>
            <p:nvSpPr>
              <p:cNvPr id="4404" name="Line 487"/>
              <p:cNvSpPr>
                <a:spLocks noChangeShapeType="1"/>
              </p:cNvSpPr>
              <p:nvPr/>
            </p:nvSpPr>
            <p:spPr bwMode="auto">
              <a:xfrm flipV="1">
                <a:off x="6934" y="6964"/>
                <a:ext cx="17" cy="17"/>
              </a:xfrm>
              <a:prstGeom prst="line">
                <a:avLst/>
              </a:prstGeom>
              <a:noFill/>
              <a:ln w="10795">
                <a:solidFill>
                  <a:srgbClr val="0000FF"/>
                </a:solidFill>
                <a:round/>
                <a:headEnd/>
                <a:tailEnd/>
              </a:ln>
            </p:spPr>
            <p:txBody>
              <a:bodyPr/>
              <a:lstStyle/>
              <a:p>
                <a:endParaRPr lang="en-US"/>
              </a:p>
            </p:txBody>
          </p:sp>
          <p:sp>
            <p:nvSpPr>
              <p:cNvPr id="4405" name="Line 488"/>
              <p:cNvSpPr>
                <a:spLocks noChangeShapeType="1"/>
              </p:cNvSpPr>
              <p:nvPr/>
            </p:nvSpPr>
            <p:spPr bwMode="auto">
              <a:xfrm>
                <a:off x="6951" y="6964"/>
                <a:ext cx="17" cy="1"/>
              </a:xfrm>
              <a:prstGeom prst="line">
                <a:avLst/>
              </a:prstGeom>
              <a:noFill/>
              <a:ln w="10795">
                <a:solidFill>
                  <a:srgbClr val="0000FF"/>
                </a:solidFill>
                <a:round/>
                <a:headEnd/>
                <a:tailEnd/>
              </a:ln>
            </p:spPr>
            <p:txBody>
              <a:bodyPr/>
              <a:lstStyle/>
              <a:p>
                <a:endParaRPr lang="en-US"/>
              </a:p>
            </p:txBody>
          </p:sp>
          <p:sp>
            <p:nvSpPr>
              <p:cNvPr id="4406" name="Line 489"/>
              <p:cNvSpPr>
                <a:spLocks noChangeShapeType="1"/>
              </p:cNvSpPr>
              <p:nvPr/>
            </p:nvSpPr>
            <p:spPr bwMode="auto">
              <a:xfrm>
                <a:off x="6968" y="6964"/>
                <a:ext cx="1" cy="17"/>
              </a:xfrm>
              <a:prstGeom prst="line">
                <a:avLst/>
              </a:prstGeom>
              <a:noFill/>
              <a:ln w="10795">
                <a:solidFill>
                  <a:srgbClr val="0000FF"/>
                </a:solidFill>
                <a:round/>
                <a:headEnd/>
                <a:tailEnd/>
              </a:ln>
            </p:spPr>
            <p:txBody>
              <a:bodyPr/>
              <a:lstStyle/>
              <a:p>
                <a:endParaRPr lang="en-US"/>
              </a:p>
            </p:txBody>
          </p:sp>
          <p:sp>
            <p:nvSpPr>
              <p:cNvPr id="4407" name="Line 490"/>
              <p:cNvSpPr>
                <a:spLocks noChangeShapeType="1"/>
              </p:cNvSpPr>
              <p:nvPr/>
            </p:nvSpPr>
            <p:spPr bwMode="auto">
              <a:xfrm flipV="1">
                <a:off x="6968" y="6964"/>
                <a:ext cx="17" cy="17"/>
              </a:xfrm>
              <a:prstGeom prst="line">
                <a:avLst/>
              </a:prstGeom>
              <a:noFill/>
              <a:ln w="10795">
                <a:solidFill>
                  <a:srgbClr val="0000FF"/>
                </a:solidFill>
                <a:round/>
                <a:headEnd/>
                <a:tailEnd/>
              </a:ln>
            </p:spPr>
            <p:txBody>
              <a:bodyPr/>
              <a:lstStyle/>
              <a:p>
                <a:endParaRPr lang="en-US"/>
              </a:p>
            </p:txBody>
          </p:sp>
          <p:sp>
            <p:nvSpPr>
              <p:cNvPr id="4408" name="Line 491"/>
              <p:cNvSpPr>
                <a:spLocks noChangeShapeType="1"/>
              </p:cNvSpPr>
              <p:nvPr/>
            </p:nvSpPr>
            <p:spPr bwMode="auto">
              <a:xfrm>
                <a:off x="6985" y="6964"/>
                <a:ext cx="17" cy="1"/>
              </a:xfrm>
              <a:prstGeom prst="line">
                <a:avLst/>
              </a:prstGeom>
              <a:noFill/>
              <a:ln w="10795">
                <a:solidFill>
                  <a:srgbClr val="0000FF"/>
                </a:solidFill>
                <a:round/>
                <a:headEnd/>
                <a:tailEnd/>
              </a:ln>
            </p:spPr>
            <p:txBody>
              <a:bodyPr/>
              <a:lstStyle/>
              <a:p>
                <a:endParaRPr lang="en-US"/>
              </a:p>
            </p:txBody>
          </p:sp>
          <p:sp>
            <p:nvSpPr>
              <p:cNvPr id="4409" name="Line 492"/>
              <p:cNvSpPr>
                <a:spLocks noChangeShapeType="1"/>
              </p:cNvSpPr>
              <p:nvPr/>
            </p:nvSpPr>
            <p:spPr bwMode="auto">
              <a:xfrm>
                <a:off x="7002" y="6964"/>
                <a:ext cx="17" cy="17"/>
              </a:xfrm>
              <a:prstGeom prst="line">
                <a:avLst/>
              </a:prstGeom>
              <a:noFill/>
              <a:ln w="10795">
                <a:solidFill>
                  <a:srgbClr val="0000FF"/>
                </a:solidFill>
                <a:round/>
                <a:headEnd/>
                <a:tailEnd/>
              </a:ln>
            </p:spPr>
            <p:txBody>
              <a:bodyPr/>
              <a:lstStyle/>
              <a:p>
                <a:endParaRPr lang="en-US"/>
              </a:p>
            </p:txBody>
          </p:sp>
          <p:sp>
            <p:nvSpPr>
              <p:cNvPr id="4410" name="Line 493"/>
              <p:cNvSpPr>
                <a:spLocks noChangeShapeType="1"/>
              </p:cNvSpPr>
              <p:nvPr/>
            </p:nvSpPr>
            <p:spPr bwMode="auto">
              <a:xfrm flipV="1">
                <a:off x="7019" y="6964"/>
                <a:ext cx="1" cy="17"/>
              </a:xfrm>
              <a:prstGeom prst="line">
                <a:avLst/>
              </a:prstGeom>
              <a:noFill/>
              <a:ln w="10795">
                <a:solidFill>
                  <a:srgbClr val="0000FF"/>
                </a:solidFill>
                <a:round/>
                <a:headEnd/>
                <a:tailEnd/>
              </a:ln>
            </p:spPr>
            <p:txBody>
              <a:bodyPr/>
              <a:lstStyle/>
              <a:p>
                <a:endParaRPr lang="en-US"/>
              </a:p>
            </p:txBody>
          </p:sp>
          <p:sp>
            <p:nvSpPr>
              <p:cNvPr id="4411" name="Line 494"/>
              <p:cNvSpPr>
                <a:spLocks noChangeShapeType="1"/>
              </p:cNvSpPr>
              <p:nvPr/>
            </p:nvSpPr>
            <p:spPr bwMode="auto">
              <a:xfrm flipV="1">
                <a:off x="7019" y="6947"/>
                <a:ext cx="17" cy="17"/>
              </a:xfrm>
              <a:prstGeom prst="line">
                <a:avLst/>
              </a:prstGeom>
              <a:noFill/>
              <a:ln w="10795">
                <a:solidFill>
                  <a:srgbClr val="0000FF"/>
                </a:solidFill>
                <a:round/>
                <a:headEnd/>
                <a:tailEnd/>
              </a:ln>
            </p:spPr>
            <p:txBody>
              <a:bodyPr/>
              <a:lstStyle/>
              <a:p>
                <a:endParaRPr lang="en-US"/>
              </a:p>
            </p:txBody>
          </p:sp>
          <p:sp>
            <p:nvSpPr>
              <p:cNvPr id="4412" name="Line 495"/>
              <p:cNvSpPr>
                <a:spLocks noChangeShapeType="1"/>
              </p:cNvSpPr>
              <p:nvPr/>
            </p:nvSpPr>
            <p:spPr bwMode="auto">
              <a:xfrm flipV="1">
                <a:off x="7036" y="6930"/>
                <a:ext cx="1" cy="17"/>
              </a:xfrm>
              <a:prstGeom prst="line">
                <a:avLst/>
              </a:prstGeom>
              <a:noFill/>
              <a:ln w="10795">
                <a:solidFill>
                  <a:srgbClr val="0000FF"/>
                </a:solidFill>
                <a:round/>
                <a:headEnd/>
                <a:tailEnd/>
              </a:ln>
            </p:spPr>
            <p:txBody>
              <a:bodyPr/>
              <a:lstStyle/>
              <a:p>
                <a:endParaRPr lang="en-US"/>
              </a:p>
            </p:txBody>
          </p:sp>
          <p:sp>
            <p:nvSpPr>
              <p:cNvPr id="4413" name="Line 496"/>
              <p:cNvSpPr>
                <a:spLocks noChangeShapeType="1"/>
              </p:cNvSpPr>
              <p:nvPr/>
            </p:nvSpPr>
            <p:spPr bwMode="auto">
              <a:xfrm flipV="1">
                <a:off x="7036" y="6896"/>
                <a:ext cx="17" cy="34"/>
              </a:xfrm>
              <a:prstGeom prst="line">
                <a:avLst/>
              </a:prstGeom>
              <a:noFill/>
              <a:ln w="10795">
                <a:solidFill>
                  <a:srgbClr val="0000FF"/>
                </a:solidFill>
                <a:round/>
                <a:headEnd/>
                <a:tailEnd/>
              </a:ln>
            </p:spPr>
            <p:txBody>
              <a:bodyPr/>
              <a:lstStyle/>
              <a:p>
                <a:endParaRPr lang="en-US"/>
              </a:p>
            </p:txBody>
          </p:sp>
          <p:sp>
            <p:nvSpPr>
              <p:cNvPr id="4414" name="Line 497"/>
              <p:cNvSpPr>
                <a:spLocks noChangeShapeType="1"/>
              </p:cNvSpPr>
              <p:nvPr/>
            </p:nvSpPr>
            <p:spPr bwMode="auto">
              <a:xfrm flipV="1">
                <a:off x="7053" y="6828"/>
                <a:ext cx="1" cy="68"/>
              </a:xfrm>
              <a:prstGeom prst="line">
                <a:avLst/>
              </a:prstGeom>
              <a:noFill/>
              <a:ln w="10795">
                <a:solidFill>
                  <a:srgbClr val="0000FF"/>
                </a:solidFill>
                <a:round/>
                <a:headEnd/>
                <a:tailEnd/>
              </a:ln>
            </p:spPr>
            <p:txBody>
              <a:bodyPr/>
              <a:lstStyle/>
              <a:p>
                <a:endParaRPr lang="en-US"/>
              </a:p>
            </p:txBody>
          </p:sp>
          <p:sp>
            <p:nvSpPr>
              <p:cNvPr id="4415" name="Line 498"/>
              <p:cNvSpPr>
                <a:spLocks noChangeShapeType="1"/>
              </p:cNvSpPr>
              <p:nvPr/>
            </p:nvSpPr>
            <p:spPr bwMode="auto">
              <a:xfrm flipV="1">
                <a:off x="7053" y="6777"/>
                <a:ext cx="17" cy="51"/>
              </a:xfrm>
              <a:prstGeom prst="line">
                <a:avLst/>
              </a:prstGeom>
              <a:noFill/>
              <a:ln w="10795">
                <a:solidFill>
                  <a:srgbClr val="0000FF"/>
                </a:solidFill>
                <a:round/>
                <a:headEnd/>
                <a:tailEnd/>
              </a:ln>
            </p:spPr>
            <p:txBody>
              <a:bodyPr/>
              <a:lstStyle/>
              <a:p>
                <a:endParaRPr lang="en-US"/>
              </a:p>
            </p:txBody>
          </p:sp>
          <p:sp>
            <p:nvSpPr>
              <p:cNvPr id="4416" name="Line 499"/>
              <p:cNvSpPr>
                <a:spLocks noChangeShapeType="1"/>
              </p:cNvSpPr>
              <p:nvPr/>
            </p:nvSpPr>
            <p:spPr bwMode="auto">
              <a:xfrm flipV="1">
                <a:off x="7070" y="6658"/>
                <a:ext cx="1" cy="119"/>
              </a:xfrm>
              <a:prstGeom prst="line">
                <a:avLst/>
              </a:prstGeom>
              <a:noFill/>
              <a:ln w="10795">
                <a:solidFill>
                  <a:srgbClr val="0000FF"/>
                </a:solidFill>
                <a:round/>
                <a:headEnd/>
                <a:tailEnd/>
              </a:ln>
            </p:spPr>
            <p:txBody>
              <a:bodyPr/>
              <a:lstStyle/>
              <a:p>
                <a:endParaRPr lang="en-US"/>
              </a:p>
            </p:txBody>
          </p:sp>
          <p:sp>
            <p:nvSpPr>
              <p:cNvPr id="4417" name="Line 500"/>
              <p:cNvSpPr>
                <a:spLocks noChangeShapeType="1"/>
              </p:cNvSpPr>
              <p:nvPr/>
            </p:nvSpPr>
            <p:spPr bwMode="auto">
              <a:xfrm flipV="1">
                <a:off x="7070" y="6539"/>
                <a:ext cx="17" cy="119"/>
              </a:xfrm>
              <a:prstGeom prst="line">
                <a:avLst/>
              </a:prstGeom>
              <a:noFill/>
              <a:ln w="10795">
                <a:solidFill>
                  <a:srgbClr val="0000FF"/>
                </a:solidFill>
                <a:round/>
                <a:headEnd/>
                <a:tailEnd/>
              </a:ln>
            </p:spPr>
            <p:txBody>
              <a:bodyPr/>
              <a:lstStyle/>
              <a:p>
                <a:endParaRPr lang="en-US"/>
              </a:p>
            </p:txBody>
          </p:sp>
          <p:sp>
            <p:nvSpPr>
              <p:cNvPr id="4418" name="Line 501"/>
              <p:cNvSpPr>
                <a:spLocks noChangeShapeType="1"/>
              </p:cNvSpPr>
              <p:nvPr/>
            </p:nvSpPr>
            <p:spPr bwMode="auto">
              <a:xfrm flipV="1">
                <a:off x="7087" y="6335"/>
                <a:ext cx="1" cy="204"/>
              </a:xfrm>
              <a:prstGeom prst="line">
                <a:avLst/>
              </a:prstGeom>
              <a:noFill/>
              <a:ln w="10795">
                <a:solidFill>
                  <a:srgbClr val="0000FF"/>
                </a:solidFill>
                <a:round/>
                <a:headEnd/>
                <a:tailEnd/>
              </a:ln>
            </p:spPr>
            <p:txBody>
              <a:bodyPr/>
              <a:lstStyle/>
              <a:p>
                <a:endParaRPr lang="en-US"/>
              </a:p>
            </p:txBody>
          </p:sp>
          <p:sp>
            <p:nvSpPr>
              <p:cNvPr id="4419" name="Line 502"/>
              <p:cNvSpPr>
                <a:spLocks noChangeShapeType="1"/>
              </p:cNvSpPr>
              <p:nvPr/>
            </p:nvSpPr>
            <p:spPr bwMode="auto">
              <a:xfrm flipV="1">
                <a:off x="7087" y="6284"/>
                <a:ext cx="17" cy="51"/>
              </a:xfrm>
              <a:prstGeom prst="line">
                <a:avLst/>
              </a:prstGeom>
              <a:noFill/>
              <a:ln w="10795">
                <a:solidFill>
                  <a:srgbClr val="0000FF"/>
                </a:solidFill>
                <a:round/>
                <a:headEnd/>
                <a:tailEnd/>
              </a:ln>
            </p:spPr>
            <p:txBody>
              <a:bodyPr/>
              <a:lstStyle/>
              <a:p>
                <a:endParaRPr lang="en-US"/>
              </a:p>
            </p:txBody>
          </p:sp>
          <p:sp>
            <p:nvSpPr>
              <p:cNvPr id="4420" name="Line 503"/>
              <p:cNvSpPr>
                <a:spLocks noChangeShapeType="1"/>
              </p:cNvSpPr>
              <p:nvPr/>
            </p:nvSpPr>
            <p:spPr bwMode="auto">
              <a:xfrm>
                <a:off x="7104" y="6284"/>
                <a:ext cx="1" cy="34"/>
              </a:xfrm>
              <a:prstGeom prst="line">
                <a:avLst/>
              </a:prstGeom>
              <a:noFill/>
              <a:ln w="10795">
                <a:solidFill>
                  <a:srgbClr val="0000FF"/>
                </a:solidFill>
                <a:round/>
                <a:headEnd/>
                <a:tailEnd/>
              </a:ln>
            </p:spPr>
            <p:txBody>
              <a:bodyPr/>
              <a:lstStyle/>
              <a:p>
                <a:endParaRPr lang="en-US"/>
              </a:p>
            </p:txBody>
          </p:sp>
          <p:sp>
            <p:nvSpPr>
              <p:cNvPr id="4421" name="Line 504"/>
              <p:cNvSpPr>
                <a:spLocks noChangeShapeType="1"/>
              </p:cNvSpPr>
              <p:nvPr/>
            </p:nvSpPr>
            <p:spPr bwMode="auto">
              <a:xfrm>
                <a:off x="7104" y="6318"/>
                <a:ext cx="17" cy="119"/>
              </a:xfrm>
              <a:prstGeom prst="line">
                <a:avLst/>
              </a:prstGeom>
              <a:noFill/>
              <a:ln w="10795">
                <a:solidFill>
                  <a:srgbClr val="0000FF"/>
                </a:solidFill>
                <a:round/>
                <a:headEnd/>
                <a:tailEnd/>
              </a:ln>
            </p:spPr>
            <p:txBody>
              <a:bodyPr/>
              <a:lstStyle/>
              <a:p>
                <a:endParaRPr lang="en-US"/>
              </a:p>
            </p:txBody>
          </p:sp>
          <p:sp>
            <p:nvSpPr>
              <p:cNvPr id="4422" name="Line 505"/>
              <p:cNvSpPr>
                <a:spLocks noChangeShapeType="1"/>
              </p:cNvSpPr>
              <p:nvPr/>
            </p:nvSpPr>
            <p:spPr bwMode="auto">
              <a:xfrm>
                <a:off x="7121" y="6437"/>
                <a:ext cx="1" cy="119"/>
              </a:xfrm>
              <a:prstGeom prst="line">
                <a:avLst/>
              </a:prstGeom>
              <a:noFill/>
              <a:ln w="10795">
                <a:solidFill>
                  <a:srgbClr val="0000FF"/>
                </a:solidFill>
                <a:round/>
                <a:headEnd/>
                <a:tailEnd/>
              </a:ln>
            </p:spPr>
            <p:txBody>
              <a:bodyPr/>
              <a:lstStyle/>
              <a:p>
                <a:endParaRPr lang="en-US"/>
              </a:p>
            </p:txBody>
          </p:sp>
          <p:sp>
            <p:nvSpPr>
              <p:cNvPr id="4423" name="Line 506"/>
              <p:cNvSpPr>
                <a:spLocks noChangeShapeType="1"/>
              </p:cNvSpPr>
              <p:nvPr/>
            </p:nvSpPr>
            <p:spPr bwMode="auto">
              <a:xfrm>
                <a:off x="7121" y="6556"/>
                <a:ext cx="17" cy="170"/>
              </a:xfrm>
              <a:prstGeom prst="line">
                <a:avLst/>
              </a:prstGeom>
              <a:noFill/>
              <a:ln w="10795">
                <a:solidFill>
                  <a:srgbClr val="0000FF"/>
                </a:solidFill>
                <a:round/>
                <a:headEnd/>
                <a:tailEnd/>
              </a:ln>
            </p:spPr>
            <p:txBody>
              <a:bodyPr/>
              <a:lstStyle/>
              <a:p>
                <a:endParaRPr lang="en-US"/>
              </a:p>
            </p:txBody>
          </p:sp>
          <p:sp>
            <p:nvSpPr>
              <p:cNvPr id="4424" name="Line 507"/>
              <p:cNvSpPr>
                <a:spLocks noChangeShapeType="1"/>
              </p:cNvSpPr>
              <p:nvPr/>
            </p:nvSpPr>
            <p:spPr bwMode="auto">
              <a:xfrm>
                <a:off x="7138" y="6726"/>
                <a:ext cx="1" cy="136"/>
              </a:xfrm>
              <a:prstGeom prst="line">
                <a:avLst/>
              </a:prstGeom>
              <a:noFill/>
              <a:ln w="10795">
                <a:solidFill>
                  <a:srgbClr val="0000FF"/>
                </a:solidFill>
                <a:round/>
                <a:headEnd/>
                <a:tailEnd/>
              </a:ln>
            </p:spPr>
            <p:txBody>
              <a:bodyPr/>
              <a:lstStyle/>
              <a:p>
                <a:endParaRPr lang="en-US"/>
              </a:p>
            </p:txBody>
          </p:sp>
          <p:sp>
            <p:nvSpPr>
              <p:cNvPr id="4425" name="Line 508"/>
              <p:cNvSpPr>
                <a:spLocks noChangeShapeType="1"/>
              </p:cNvSpPr>
              <p:nvPr/>
            </p:nvSpPr>
            <p:spPr bwMode="auto">
              <a:xfrm>
                <a:off x="7138" y="6862"/>
                <a:ext cx="17" cy="68"/>
              </a:xfrm>
              <a:prstGeom prst="line">
                <a:avLst/>
              </a:prstGeom>
              <a:noFill/>
              <a:ln w="10795">
                <a:solidFill>
                  <a:srgbClr val="0000FF"/>
                </a:solidFill>
                <a:round/>
                <a:headEnd/>
                <a:tailEnd/>
              </a:ln>
            </p:spPr>
            <p:txBody>
              <a:bodyPr/>
              <a:lstStyle/>
              <a:p>
                <a:endParaRPr lang="en-US"/>
              </a:p>
            </p:txBody>
          </p:sp>
          <p:sp>
            <p:nvSpPr>
              <p:cNvPr id="4426" name="Line 509"/>
              <p:cNvSpPr>
                <a:spLocks noChangeShapeType="1"/>
              </p:cNvSpPr>
              <p:nvPr/>
            </p:nvSpPr>
            <p:spPr bwMode="auto">
              <a:xfrm>
                <a:off x="7155" y="6930"/>
                <a:ext cx="1" cy="17"/>
              </a:xfrm>
              <a:prstGeom prst="line">
                <a:avLst/>
              </a:prstGeom>
              <a:noFill/>
              <a:ln w="10795">
                <a:solidFill>
                  <a:srgbClr val="0000FF"/>
                </a:solidFill>
                <a:round/>
                <a:headEnd/>
                <a:tailEnd/>
              </a:ln>
            </p:spPr>
            <p:txBody>
              <a:bodyPr/>
              <a:lstStyle/>
              <a:p>
                <a:endParaRPr lang="en-US"/>
              </a:p>
            </p:txBody>
          </p:sp>
          <p:sp>
            <p:nvSpPr>
              <p:cNvPr id="4427" name="Line 510"/>
              <p:cNvSpPr>
                <a:spLocks noChangeShapeType="1"/>
              </p:cNvSpPr>
              <p:nvPr/>
            </p:nvSpPr>
            <p:spPr bwMode="auto">
              <a:xfrm>
                <a:off x="7155" y="6947"/>
                <a:ext cx="17" cy="1"/>
              </a:xfrm>
              <a:prstGeom prst="line">
                <a:avLst/>
              </a:prstGeom>
              <a:noFill/>
              <a:ln w="10795">
                <a:solidFill>
                  <a:srgbClr val="0000FF"/>
                </a:solidFill>
                <a:round/>
                <a:headEnd/>
                <a:tailEnd/>
              </a:ln>
            </p:spPr>
            <p:txBody>
              <a:bodyPr/>
              <a:lstStyle/>
              <a:p>
                <a:endParaRPr lang="en-US"/>
              </a:p>
            </p:txBody>
          </p:sp>
          <p:sp>
            <p:nvSpPr>
              <p:cNvPr id="4428" name="Line 511"/>
              <p:cNvSpPr>
                <a:spLocks noChangeShapeType="1"/>
              </p:cNvSpPr>
              <p:nvPr/>
            </p:nvSpPr>
            <p:spPr bwMode="auto">
              <a:xfrm>
                <a:off x="7172" y="6947"/>
                <a:ext cx="1" cy="17"/>
              </a:xfrm>
              <a:prstGeom prst="line">
                <a:avLst/>
              </a:prstGeom>
              <a:noFill/>
              <a:ln w="10795">
                <a:solidFill>
                  <a:srgbClr val="0000FF"/>
                </a:solidFill>
                <a:round/>
                <a:headEnd/>
                <a:tailEnd/>
              </a:ln>
            </p:spPr>
            <p:txBody>
              <a:bodyPr/>
              <a:lstStyle/>
              <a:p>
                <a:endParaRPr lang="en-US"/>
              </a:p>
            </p:txBody>
          </p:sp>
          <p:sp>
            <p:nvSpPr>
              <p:cNvPr id="4429" name="Line 512"/>
              <p:cNvSpPr>
                <a:spLocks noChangeShapeType="1"/>
              </p:cNvSpPr>
              <p:nvPr/>
            </p:nvSpPr>
            <p:spPr bwMode="auto">
              <a:xfrm>
                <a:off x="7172" y="6964"/>
                <a:ext cx="17" cy="17"/>
              </a:xfrm>
              <a:prstGeom prst="line">
                <a:avLst/>
              </a:prstGeom>
              <a:noFill/>
              <a:ln w="10795">
                <a:solidFill>
                  <a:srgbClr val="0000FF"/>
                </a:solidFill>
                <a:round/>
                <a:headEnd/>
                <a:tailEnd/>
              </a:ln>
            </p:spPr>
            <p:txBody>
              <a:bodyPr/>
              <a:lstStyle/>
              <a:p>
                <a:endParaRPr lang="en-US"/>
              </a:p>
            </p:txBody>
          </p:sp>
          <p:sp>
            <p:nvSpPr>
              <p:cNvPr id="4430" name="Line 513"/>
              <p:cNvSpPr>
                <a:spLocks noChangeShapeType="1"/>
              </p:cNvSpPr>
              <p:nvPr/>
            </p:nvSpPr>
            <p:spPr bwMode="auto">
              <a:xfrm>
                <a:off x="7189" y="6981"/>
                <a:ext cx="17" cy="1"/>
              </a:xfrm>
              <a:prstGeom prst="line">
                <a:avLst/>
              </a:prstGeom>
              <a:noFill/>
              <a:ln w="10795">
                <a:solidFill>
                  <a:srgbClr val="0000FF"/>
                </a:solidFill>
                <a:round/>
                <a:headEnd/>
                <a:tailEnd/>
              </a:ln>
            </p:spPr>
            <p:txBody>
              <a:bodyPr/>
              <a:lstStyle/>
              <a:p>
                <a:endParaRPr lang="en-US"/>
              </a:p>
            </p:txBody>
          </p:sp>
          <p:sp>
            <p:nvSpPr>
              <p:cNvPr id="4431" name="Line 514"/>
              <p:cNvSpPr>
                <a:spLocks noChangeShapeType="1"/>
              </p:cNvSpPr>
              <p:nvPr/>
            </p:nvSpPr>
            <p:spPr bwMode="auto">
              <a:xfrm flipV="1">
                <a:off x="7206" y="6964"/>
                <a:ext cx="17" cy="17"/>
              </a:xfrm>
              <a:prstGeom prst="line">
                <a:avLst/>
              </a:prstGeom>
              <a:noFill/>
              <a:ln w="10795">
                <a:solidFill>
                  <a:srgbClr val="0000FF"/>
                </a:solidFill>
                <a:round/>
                <a:headEnd/>
                <a:tailEnd/>
              </a:ln>
            </p:spPr>
            <p:txBody>
              <a:bodyPr/>
              <a:lstStyle/>
              <a:p>
                <a:endParaRPr lang="en-US"/>
              </a:p>
            </p:txBody>
          </p:sp>
          <p:sp>
            <p:nvSpPr>
              <p:cNvPr id="4432" name="Line 515"/>
              <p:cNvSpPr>
                <a:spLocks noChangeShapeType="1"/>
              </p:cNvSpPr>
              <p:nvPr/>
            </p:nvSpPr>
            <p:spPr bwMode="auto">
              <a:xfrm>
                <a:off x="7223" y="6964"/>
                <a:ext cx="17" cy="34"/>
              </a:xfrm>
              <a:prstGeom prst="line">
                <a:avLst/>
              </a:prstGeom>
              <a:noFill/>
              <a:ln w="10795">
                <a:solidFill>
                  <a:srgbClr val="0000FF"/>
                </a:solidFill>
                <a:round/>
                <a:headEnd/>
                <a:tailEnd/>
              </a:ln>
            </p:spPr>
            <p:txBody>
              <a:bodyPr/>
              <a:lstStyle/>
              <a:p>
                <a:endParaRPr lang="en-US"/>
              </a:p>
            </p:txBody>
          </p:sp>
          <p:sp>
            <p:nvSpPr>
              <p:cNvPr id="4433" name="Line 516"/>
              <p:cNvSpPr>
                <a:spLocks noChangeShapeType="1"/>
              </p:cNvSpPr>
              <p:nvPr/>
            </p:nvSpPr>
            <p:spPr bwMode="auto">
              <a:xfrm flipV="1">
                <a:off x="7240" y="6981"/>
                <a:ext cx="17" cy="17"/>
              </a:xfrm>
              <a:prstGeom prst="line">
                <a:avLst/>
              </a:prstGeom>
              <a:noFill/>
              <a:ln w="10795">
                <a:solidFill>
                  <a:srgbClr val="0000FF"/>
                </a:solidFill>
                <a:round/>
                <a:headEnd/>
                <a:tailEnd/>
              </a:ln>
            </p:spPr>
            <p:txBody>
              <a:bodyPr/>
              <a:lstStyle/>
              <a:p>
                <a:endParaRPr lang="en-US"/>
              </a:p>
            </p:txBody>
          </p:sp>
          <p:sp>
            <p:nvSpPr>
              <p:cNvPr id="4434" name="Line 517"/>
              <p:cNvSpPr>
                <a:spLocks noChangeShapeType="1"/>
              </p:cNvSpPr>
              <p:nvPr/>
            </p:nvSpPr>
            <p:spPr bwMode="auto">
              <a:xfrm>
                <a:off x="7257" y="6981"/>
                <a:ext cx="17" cy="1"/>
              </a:xfrm>
              <a:prstGeom prst="line">
                <a:avLst/>
              </a:prstGeom>
              <a:noFill/>
              <a:ln w="10795">
                <a:solidFill>
                  <a:srgbClr val="0000FF"/>
                </a:solidFill>
                <a:round/>
                <a:headEnd/>
                <a:tailEnd/>
              </a:ln>
            </p:spPr>
            <p:txBody>
              <a:bodyPr/>
              <a:lstStyle/>
              <a:p>
                <a:endParaRPr lang="en-US"/>
              </a:p>
            </p:txBody>
          </p:sp>
          <p:sp>
            <p:nvSpPr>
              <p:cNvPr id="4435" name="Line 518"/>
              <p:cNvSpPr>
                <a:spLocks noChangeShapeType="1"/>
              </p:cNvSpPr>
              <p:nvPr/>
            </p:nvSpPr>
            <p:spPr bwMode="auto">
              <a:xfrm flipV="1">
                <a:off x="7274" y="6964"/>
                <a:ext cx="17" cy="17"/>
              </a:xfrm>
              <a:prstGeom prst="line">
                <a:avLst/>
              </a:prstGeom>
              <a:noFill/>
              <a:ln w="10795">
                <a:solidFill>
                  <a:srgbClr val="0000FF"/>
                </a:solidFill>
                <a:round/>
                <a:headEnd/>
                <a:tailEnd/>
              </a:ln>
            </p:spPr>
            <p:txBody>
              <a:bodyPr/>
              <a:lstStyle/>
              <a:p>
                <a:endParaRPr lang="en-US"/>
              </a:p>
            </p:txBody>
          </p:sp>
          <p:sp>
            <p:nvSpPr>
              <p:cNvPr id="4436" name="Line 519"/>
              <p:cNvSpPr>
                <a:spLocks noChangeShapeType="1"/>
              </p:cNvSpPr>
              <p:nvPr/>
            </p:nvSpPr>
            <p:spPr bwMode="auto">
              <a:xfrm>
                <a:off x="7291" y="6964"/>
                <a:ext cx="1" cy="17"/>
              </a:xfrm>
              <a:prstGeom prst="line">
                <a:avLst/>
              </a:prstGeom>
              <a:noFill/>
              <a:ln w="10795">
                <a:solidFill>
                  <a:srgbClr val="0000FF"/>
                </a:solidFill>
                <a:round/>
                <a:headEnd/>
                <a:tailEnd/>
              </a:ln>
            </p:spPr>
            <p:txBody>
              <a:bodyPr/>
              <a:lstStyle/>
              <a:p>
                <a:endParaRPr lang="en-US"/>
              </a:p>
            </p:txBody>
          </p:sp>
          <p:sp>
            <p:nvSpPr>
              <p:cNvPr id="4437" name="Line 520"/>
              <p:cNvSpPr>
                <a:spLocks noChangeShapeType="1"/>
              </p:cNvSpPr>
              <p:nvPr/>
            </p:nvSpPr>
            <p:spPr bwMode="auto">
              <a:xfrm>
                <a:off x="7291" y="6981"/>
                <a:ext cx="17" cy="1"/>
              </a:xfrm>
              <a:prstGeom prst="line">
                <a:avLst/>
              </a:prstGeom>
              <a:noFill/>
              <a:ln w="10795">
                <a:solidFill>
                  <a:srgbClr val="0000FF"/>
                </a:solidFill>
                <a:round/>
                <a:headEnd/>
                <a:tailEnd/>
              </a:ln>
            </p:spPr>
            <p:txBody>
              <a:bodyPr/>
              <a:lstStyle/>
              <a:p>
                <a:endParaRPr lang="en-US"/>
              </a:p>
            </p:txBody>
          </p:sp>
          <p:sp>
            <p:nvSpPr>
              <p:cNvPr id="4438" name="Line 521"/>
              <p:cNvSpPr>
                <a:spLocks noChangeShapeType="1"/>
              </p:cNvSpPr>
              <p:nvPr/>
            </p:nvSpPr>
            <p:spPr bwMode="auto">
              <a:xfrm flipV="1">
                <a:off x="7308" y="6964"/>
                <a:ext cx="17" cy="17"/>
              </a:xfrm>
              <a:prstGeom prst="line">
                <a:avLst/>
              </a:prstGeom>
              <a:noFill/>
              <a:ln w="10795">
                <a:solidFill>
                  <a:srgbClr val="0000FF"/>
                </a:solidFill>
                <a:round/>
                <a:headEnd/>
                <a:tailEnd/>
              </a:ln>
            </p:spPr>
            <p:txBody>
              <a:bodyPr/>
              <a:lstStyle/>
              <a:p>
                <a:endParaRPr lang="en-US"/>
              </a:p>
            </p:txBody>
          </p:sp>
          <p:sp>
            <p:nvSpPr>
              <p:cNvPr id="4439" name="Line 522"/>
              <p:cNvSpPr>
                <a:spLocks noChangeShapeType="1"/>
              </p:cNvSpPr>
              <p:nvPr/>
            </p:nvSpPr>
            <p:spPr bwMode="auto">
              <a:xfrm flipV="1">
                <a:off x="7325" y="6947"/>
                <a:ext cx="17" cy="17"/>
              </a:xfrm>
              <a:prstGeom prst="line">
                <a:avLst/>
              </a:prstGeom>
              <a:noFill/>
              <a:ln w="10795">
                <a:solidFill>
                  <a:srgbClr val="0000FF"/>
                </a:solidFill>
                <a:round/>
                <a:headEnd/>
                <a:tailEnd/>
              </a:ln>
            </p:spPr>
            <p:txBody>
              <a:bodyPr/>
              <a:lstStyle/>
              <a:p>
                <a:endParaRPr lang="en-US"/>
              </a:p>
            </p:txBody>
          </p:sp>
          <p:sp>
            <p:nvSpPr>
              <p:cNvPr id="4440" name="Line 523"/>
              <p:cNvSpPr>
                <a:spLocks noChangeShapeType="1"/>
              </p:cNvSpPr>
              <p:nvPr/>
            </p:nvSpPr>
            <p:spPr bwMode="auto">
              <a:xfrm flipV="1">
                <a:off x="7342" y="6930"/>
                <a:ext cx="17" cy="17"/>
              </a:xfrm>
              <a:prstGeom prst="line">
                <a:avLst/>
              </a:prstGeom>
              <a:noFill/>
              <a:ln w="10795">
                <a:solidFill>
                  <a:srgbClr val="0000FF"/>
                </a:solidFill>
                <a:round/>
                <a:headEnd/>
                <a:tailEnd/>
              </a:ln>
            </p:spPr>
            <p:txBody>
              <a:bodyPr/>
              <a:lstStyle/>
              <a:p>
                <a:endParaRPr lang="en-US"/>
              </a:p>
            </p:txBody>
          </p:sp>
          <p:sp>
            <p:nvSpPr>
              <p:cNvPr id="4441" name="Line 524"/>
              <p:cNvSpPr>
                <a:spLocks noChangeShapeType="1"/>
              </p:cNvSpPr>
              <p:nvPr/>
            </p:nvSpPr>
            <p:spPr bwMode="auto">
              <a:xfrm flipV="1">
                <a:off x="7359" y="6913"/>
                <a:ext cx="1" cy="17"/>
              </a:xfrm>
              <a:prstGeom prst="line">
                <a:avLst/>
              </a:prstGeom>
              <a:noFill/>
              <a:ln w="10795">
                <a:solidFill>
                  <a:srgbClr val="0000FF"/>
                </a:solidFill>
                <a:round/>
                <a:headEnd/>
                <a:tailEnd/>
              </a:ln>
            </p:spPr>
            <p:txBody>
              <a:bodyPr/>
              <a:lstStyle/>
              <a:p>
                <a:endParaRPr lang="en-US"/>
              </a:p>
            </p:txBody>
          </p:sp>
          <p:sp>
            <p:nvSpPr>
              <p:cNvPr id="4442" name="Line 525"/>
              <p:cNvSpPr>
                <a:spLocks noChangeShapeType="1"/>
              </p:cNvSpPr>
              <p:nvPr/>
            </p:nvSpPr>
            <p:spPr bwMode="auto">
              <a:xfrm flipV="1">
                <a:off x="7359" y="6896"/>
                <a:ext cx="17" cy="17"/>
              </a:xfrm>
              <a:prstGeom prst="line">
                <a:avLst/>
              </a:prstGeom>
              <a:noFill/>
              <a:ln w="10795">
                <a:solidFill>
                  <a:srgbClr val="0000FF"/>
                </a:solidFill>
                <a:round/>
                <a:headEnd/>
                <a:tailEnd/>
              </a:ln>
            </p:spPr>
            <p:txBody>
              <a:bodyPr/>
              <a:lstStyle/>
              <a:p>
                <a:endParaRPr lang="en-US"/>
              </a:p>
            </p:txBody>
          </p:sp>
          <p:sp>
            <p:nvSpPr>
              <p:cNvPr id="4443" name="Line 526"/>
              <p:cNvSpPr>
                <a:spLocks noChangeShapeType="1"/>
              </p:cNvSpPr>
              <p:nvPr/>
            </p:nvSpPr>
            <p:spPr bwMode="auto">
              <a:xfrm>
                <a:off x="7376" y="6896"/>
                <a:ext cx="1" cy="17"/>
              </a:xfrm>
              <a:prstGeom prst="line">
                <a:avLst/>
              </a:prstGeom>
              <a:noFill/>
              <a:ln w="10795">
                <a:solidFill>
                  <a:srgbClr val="0000FF"/>
                </a:solidFill>
                <a:round/>
                <a:headEnd/>
                <a:tailEnd/>
              </a:ln>
            </p:spPr>
            <p:txBody>
              <a:bodyPr/>
              <a:lstStyle/>
              <a:p>
                <a:endParaRPr lang="en-US"/>
              </a:p>
            </p:txBody>
          </p:sp>
          <p:sp>
            <p:nvSpPr>
              <p:cNvPr id="4444" name="Line 527"/>
              <p:cNvSpPr>
                <a:spLocks noChangeShapeType="1"/>
              </p:cNvSpPr>
              <p:nvPr/>
            </p:nvSpPr>
            <p:spPr bwMode="auto">
              <a:xfrm>
                <a:off x="7376" y="6913"/>
                <a:ext cx="17" cy="1"/>
              </a:xfrm>
              <a:prstGeom prst="line">
                <a:avLst/>
              </a:prstGeom>
              <a:noFill/>
              <a:ln w="10795">
                <a:solidFill>
                  <a:srgbClr val="0000FF"/>
                </a:solidFill>
                <a:round/>
                <a:headEnd/>
                <a:tailEnd/>
              </a:ln>
            </p:spPr>
            <p:txBody>
              <a:bodyPr/>
              <a:lstStyle/>
              <a:p>
                <a:endParaRPr lang="en-US"/>
              </a:p>
            </p:txBody>
          </p:sp>
          <p:sp>
            <p:nvSpPr>
              <p:cNvPr id="4445" name="Line 528"/>
              <p:cNvSpPr>
                <a:spLocks noChangeShapeType="1"/>
              </p:cNvSpPr>
              <p:nvPr/>
            </p:nvSpPr>
            <p:spPr bwMode="auto">
              <a:xfrm>
                <a:off x="7393" y="6913"/>
                <a:ext cx="1" cy="17"/>
              </a:xfrm>
              <a:prstGeom prst="line">
                <a:avLst/>
              </a:prstGeom>
              <a:noFill/>
              <a:ln w="10795">
                <a:solidFill>
                  <a:srgbClr val="0000FF"/>
                </a:solidFill>
                <a:round/>
                <a:headEnd/>
                <a:tailEnd/>
              </a:ln>
            </p:spPr>
            <p:txBody>
              <a:bodyPr/>
              <a:lstStyle/>
              <a:p>
                <a:endParaRPr lang="en-US"/>
              </a:p>
            </p:txBody>
          </p:sp>
          <p:sp>
            <p:nvSpPr>
              <p:cNvPr id="4446" name="Line 529"/>
              <p:cNvSpPr>
                <a:spLocks noChangeShapeType="1"/>
              </p:cNvSpPr>
              <p:nvPr/>
            </p:nvSpPr>
            <p:spPr bwMode="auto">
              <a:xfrm>
                <a:off x="7393" y="6930"/>
                <a:ext cx="17" cy="17"/>
              </a:xfrm>
              <a:prstGeom prst="line">
                <a:avLst/>
              </a:prstGeom>
              <a:noFill/>
              <a:ln w="10795">
                <a:solidFill>
                  <a:srgbClr val="0000FF"/>
                </a:solidFill>
                <a:round/>
                <a:headEnd/>
                <a:tailEnd/>
              </a:ln>
            </p:spPr>
            <p:txBody>
              <a:bodyPr/>
              <a:lstStyle/>
              <a:p>
                <a:endParaRPr lang="en-US"/>
              </a:p>
            </p:txBody>
          </p:sp>
          <p:sp>
            <p:nvSpPr>
              <p:cNvPr id="4447" name="Line 530"/>
              <p:cNvSpPr>
                <a:spLocks noChangeShapeType="1"/>
              </p:cNvSpPr>
              <p:nvPr/>
            </p:nvSpPr>
            <p:spPr bwMode="auto">
              <a:xfrm>
                <a:off x="7410" y="6947"/>
                <a:ext cx="1" cy="34"/>
              </a:xfrm>
              <a:prstGeom prst="line">
                <a:avLst/>
              </a:prstGeom>
              <a:noFill/>
              <a:ln w="10795">
                <a:solidFill>
                  <a:srgbClr val="0000FF"/>
                </a:solidFill>
                <a:round/>
                <a:headEnd/>
                <a:tailEnd/>
              </a:ln>
            </p:spPr>
            <p:txBody>
              <a:bodyPr/>
              <a:lstStyle/>
              <a:p>
                <a:endParaRPr lang="en-US"/>
              </a:p>
            </p:txBody>
          </p:sp>
          <p:sp>
            <p:nvSpPr>
              <p:cNvPr id="4448" name="Line 531"/>
              <p:cNvSpPr>
                <a:spLocks noChangeShapeType="1"/>
              </p:cNvSpPr>
              <p:nvPr/>
            </p:nvSpPr>
            <p:spPr bwMode="auto">
              <a:xfrm flipV="1">
                <a:off x="7410" y="6964"/>
                <a:ext cx="17" cy="17"/>
              </a:xfrm>
              <a:prstGeom prst="line">
                <a:avLst/>
              </a:prstGeom>
              <a:noFill/>
              <a:ln w="10795">
                <a:solidFill>
                  <a:srgbClr val="0000FF"/>
                </a:solidFill>
                <a:round/>
                <a:headEnd/>
                <a:tailEnd/>
              </a:ln>
            </p:spPr>
            <p:txBody>
              <a:bodyPr/>
              <a:lstStyle/>
              <a:p>
                <a:endParaRPr lang="en-US"/>
              </a:p>
            </p:txBody>
          </p:sp>
          <p:sp>
            <p:nvSpPr>
              <p:cNvPr id="4449" name="Line 532"/>
              <p:cNvSpPr>
                <a:spLocks noChangeShapeType="1"/>
              </p:cNvSpPr>
              <p:nvPr/>
            </p:nvSpPr>
            <p:spPr bwMode="auto">
              <a:xfrm flipV="1">
                <a:off x="7427" y="6947"/>
                <a:ext cx="1" cy="17"/>
              </a:xfrm>
              <a:prstGeom prst="line">
                <a:avLst/>
              </a:prstGeom>
              <a:noFill/>
              <a:ln w="10795">
                <a:solidFill>
                  <a:srgbClr val="0000FF"/>
                </a:solidFill>
                <a:round/>
                <a:headEnd/>
                <a:tailEnd/>
              </a:ln>
            </p:spPr>
            <p:txBody>
              <a:bodyPr/>
              <a:lstStyle/>
              <a:p>
                <a:endParaRPr lang="en-US"/>
              </a:p>
            </p:txBody>
          </p:sp>
          <p:sp>
            <p:nvSpPr>
              <p:cNvPr id="4450" name="Line 533"/>
              <p:cNvSpPr>
                <a:spLocks noChangeShapeType="1"/>
              </p:cNvSpPr>
              <p:nvPr/>
            </p:nvSpPr>
            <p:spPr bwMode="auto">
              <a:xfrm flipV="1">
                <a:off x="7427" y="6930"/>
                <a:ext cx="17" cy="17"/>
              </a:xfrm>
              <a:prstGeom prst="line">
                <a:avLst/>
              </a:prstGeom>
              <a:noFill/>
              <a:ln w="10795">
                <a:solidFill>
                  <a:srgbClr val="0000FF"/>
                </a:solidFill>
                <a:round/>
                <a:headEnd/>
                <a:tailEnd/>
              </a:ln>
            </p:spPr>
            <p:txBody>
              <a:bodyPr/>
              <a:lstStyle/>
              <a:p>
                <a:endParaRPr lang="en-US"/>
              </a:p>
            </p:txBody>
          </p:sp>
          <p:sp>
            <p:nvSpPr>
              <p:cNvPr id="4451" name="Line 534"/>
              <p:cNvSpPr>
                <a:spLocks noChangeShapeType="1"/>
              </p:cNvSpPr>
              <p:nvPr/>
            </p:nvSpPr>
            <p:spPr bwMode="auto">
              <a:xfrm flipV="1">
                <a:off x="7444" y="6913"/>
                <a:ext cx="1" cy="17"/>
              </a:xfrm>
              <a:prstGeom prst="line">
                <a:avLst/>
              </a:prstGeom>
              <a:noFill/>
              <a:ln w="10795">
                <a:solidFill>
                  <a:srgbClr val="0000FF"/>
                </a:solidFill>
                <a:round/>
                <a:headEnd/>
                <a:tailEnd/>
              </a:ln>
            </p:spPr>
            <p:txBody>
              <a:bodyPr/>
              <a:lstStyle/>
              <a:p>
                <a:endParaRPr lang="en-US"/>
              </a:p>
            </p:txBody>
          </p:sp>
          <p:sp>
            <p:nvSpPr>
              <p:cNvPr id="4452" name="Line 535"/>
              <p:cNvSpPr>
                <a:spLocks noChangeShapeType="1"/>
              </p:cNvSpPr>
              <p:nvPr/>
            </p:nvSpPr>
            <p:spPr bwMode="auto">
              <a:xfrm flipV="1">
                <a:off x="7444" y="6862"/>
                <a:ext cx="17" cy="51"/>
              </a:xfrm>
              <a:prstGeom prst="line">
                <a:avLst/>
              </a:prstGeom>
              <a:noFill/>
              <a:ln w="10795">
                <a:solidFill>
                  <a:srgbClr val="0000FF"/>
                </a:solidFill>
                <a:round/>
                <a:headEnd/>
                <a:tailEnd/>
              </a:ln>
            </p:spPr>
            <p:txBody>
              <a:bodyPr/>
              <a:lstStyle/>
              <a:p>
                <a:endParaRPr lang="en-US"/>
              </a:p>
            </p:txBody>
          </p:sp>
          <p:sp>
            <p:nvSpPr>
              <p:cNvPr id="4453" name="Line 536"/>
              <p:cNvSpPr>
                <a:spLocks noChangeShapeType="1"/>
              </p:cNvSpPr>
              <p:nvPr/>
            </p:nvSpPr>
            <p:spPr bwMode="auto">
              <a:xfrm flipV="1">
                <a:off x="7461" y="6828"/>
                <a:ext cx="1" cy="34"/>
              </a:xfrm>
              <a:prstGeom prst="line">
                <a:avLst/>
              </a:prstGeom>
              <a:noFill/>
              <a:ln w="10795">
                <a:solidFill>
                  <a:srgbClr val="0000FF"/>
                </a:solidFill>
                <a:round/>
                <a:headEnd/>
                <a:tailEnd/>
              </a:ln>
            </p:spPr>
            <p:txBody>
              <a:bodyPr/>
              <a:lstStyle/>
              <a:p>
                <a:endParaRPr lang="en-US"/>
              </a:p>
            </p:txBody>
          </p:sp>
          <p:sp>
            <p:nvSpPr>
              <p:cNvPr id="4454" name="Line 537"/>
              <p:cNvSpPr>
                <a:spLocks noChangeShapeType="1"/>
              </p:cNvSpPr>
              <p:nvPr/>
            </p:nvSpPr>
            <p:spPr bwMode="auto">
              <a:xfrm flipV="1">
                <a:off x="7461" y="6760"/>
                <a:ext cx="17" cy="68"/>
              </a:xfrm>
              <a:prstGeom prst="line">
                <a:avLst/>
              </a:prstGeom>
              <a:noFill/>
              <a:ln w="10795">
                <a:solidFill>
                  <a:srgbClr val="0000FF"/>
                </a:solidFill>
                <a:round/>
                <a:headEnd/>
                <a:tailEnd/>
              </a:ln>
            </p:spPr>
            <p:txBody>
              <a:bodyPr/>
              <a:lstStyle/>
              <a:p>
                <a:endParaRPr lang="en-US"/>
              </a:p>
            </p:txBody>
          </p:sp>
          <p:sp>
            <p:nvSpPr>
              <p:cNvPr id="4455" name="Line 538"/>
              <p:cNvSpPr>
                <a:spLocks noChangeShapeType="1"/>
              </p:cNvSpPr>
              <p:nvPr/>
            </p:nvSpPr>
            <p:spPr bwMode="auto">
              <a:xfrm flipV="1">
                <a:off x="7478" y="6556"/>
                <a:ext cx="1" cy="204"/>
              </a:xfrm>
              <a:prstGeom prst="line">
                <a:avLst/>
              </a:prstGeom>
              <a:noFill/>
              <a:ln w="10795">
                <a:solidFill>
                  <a:srgbClr val="0000FF"/>
                </a:solidFill>
                <a:round/>
                <a:headEnd/>
                <a:tailEnd/>
              </a:ln>
            </p:spPr>
            <p:txBody>
              <a:bodyPr/>
              <a:lstStyle/>
              <a:p>
                <a:endParaRPr lang="en-US"/>
              </a:p>
            </p:txBody>
          </p:sp>
          <p:sp>
            <p:nvSpPr>
              <p:cNvPr id="4456" name="Line 539"/>
              <p:cNvSpPr>
                <a:spLocks noChangeShapeType="1"/>
              </p:cNvSpPr>
              <p:nvPr/>
            </p:nvSpPr>
            <p:spPr bwMode="auto">
              <a:xfrm flipV="1">
                <a:off x="7478" y="6437"/>
                <a:ext cx="17" cy="119"/>
              </a:xfrm>
              <a:prstGeom prst="line">
                <a:avLst/>
              </a:prstGeom>
              <a:noFill/>
              <a:ln w="10795">
                <a:solidFill>
                  <a:srgbClr val="0000FF"/>
                </a:solidFill>
                <a:round/>
                <a:headEnd/>
                <a:tailEnd/>
              </a:ln>
            </p:spPr>
            <p:txBody>
              <a:bodyPr/>
              <a:lstStyle/>
              <a:p>
                <a:endParaRPr lang="en-US"/>
              </a:p>
            </p:txBody>
          </p:sp>
          <p:sp>
            <p:nvSpPr>
              <p:cNvPr id="4457" name="Line 540"/>
              <p:cNvSpPr>
                <a:spLocks noChangeShapeType="1"/>
              </p:cNvSpPr>
              <p:nvPr/>
            </p:nvSpPr>
            <p:spPr bwMode="auto">
              <a:xfrm flipV="1">
                <a:off x="7495" y="6335"/>
                <a:ext cx="1" cy="102"/>
              </a:xfrm>
              <a:prstGeom prst="line">
                <a:avLst/>
              </a:prstGeom>
              <a:noFill/>
              <a:ln w="10795">
                <a:solidFill>
                  <a:srgbClr val="0000FF"/>
                </a:solidFill>
                <a:round/>
                <a:headEnd/>
                <a:tailEnd/>
              </a:ln>
            </p:spPr>
            <p:txBody>
              <a:bodyPr/>
              <a:lstStyle/>
              <a:p>
                <a:endParaRPr lang="en-US"/>
              </a:p>
            </p:txBody>
          </p:sp>
          <p:sp>
            <p:nvSpPr>
              <p:cNvPr id="4458" name="Line 541"/>
              <p:cNvSpPr>
                <a:spLocks noChangeShapeType="1"/>
              </p:cNvSpPr>
              <p:nvPr/>
            </p:nvSpPr>
            <p:spPr bwMode="auto">
              <a:xfrm flipV="1">
                <a:off x="7495" y="6284"/>
                <a:ext cx="17" cy="51"/>
              </a:xfrm>
              <a:prstGeom prst="line">
                <a:avLst/>
              </a:prstGeom>
              <a:noFill/>
              <a:ln w="10795">
                <a:solidFill>
                  <a:srgbClr val="0000FF"/>
                </a:solidFill>
                <a:round/>
                <a:headEnd/>
                <a:tailEnd/>
              </a:ln>
            </p:spPr>
            <p:txBody>
              <a:bodyPr/>
              <a:lstStyle/>
              <a:p>
                <a:endParaRPr lang="en-US"/>
              </a:p>
            </p:txBody>
          </p:sp>
          <p:sp>
            <p:nvSpPr>
              <p:cNvPr id="4459" name="Line 542"/>
              <p:cNvSpPr>
                <a:spLocks noChangeShapeType="1"/>
              </p:cNvSpPr>
              <p:nvPr/>
            </p:nvSpPr>
            <p:spPr bwMode="auto">
              <a:xfrm>
                <a:off x="7512" y="6284"/>
                <a:ext cx="1" cy="34"/>
              </a:xfrm>
              <a:prstGeom prst="line">
                <a:avLst/>
              </a:prstGeom>
              <a:noFill/>
              <a:ln w="10795">
                <a:solidFill>
                  <a:srgbClr val="0000FF"/>
                </a:solidFill>
                <a:round/>
                <a:headEnd/>
                <a:tailEnd/>
              </a:ln>
            </p:spPr>
            <p:txBody>
              <a:bodyPr/>
              <a:lstStyle/>
              <a:p>
                <a:endParaRPr lang="en-US"/>
              </a:p>
            </p:txBody>
          </p:sp>
          <p:sp>
            <p:nvSpPr>
              <p:cNvPr id="4460" name="Line 543"/>
              <p:cNvSpPr>
                <a:spLocks noChangeShapeType="1"/>
              </p:cNvSpPr>
              <p:nvPr/>
            </p:nvSpPr>
            <p:spPr bwMode="auto">
              <a:xfrm>
                <a:off x="7512" y="6318"/>
                <a:ext cx="17" cy="85"/>
              </a:xfrm>
              <a:prstGeom prst="line">
                <a:avLst/>
              </a:prstGeom>
              <a:noFill/>
              <a:ln w="10795">
                <a:solidFill>
                  <a:srgbClr val="0000FF"/>
                </a:solidFill>
                <a:round/>
                <a:headEnd/>
                <a:tailEnd/>
              </a:ln>
            </p:spPr>
            <p:txBody>
              <a:bodyPr/>
              <a:lstStyle/>
              <a:p>
                <a:endParaRPr lang="en-US"/>
              </a:p>
            </p:txBody>
          </p:sp>
          <p:sp>
            <p:nvSpPr>
              <p:cNvPr id="4461" name="Line 544"/>
              <p:cNvSpPr>
                <a:spLocks noChangeShapeType="1"/>
              </p:cNvSpPr>
              <p:nvPr/>
            </p:nvSpPr>
            <p:spPr bwMode="auto">
              <a:xfrm>
                <a:off x="7529" y="6403"/>
                <a:ext cx="1" cy="238"/>
              </a:xfrm>
              <a:prstGeom prst="line">
                <a:avLst/>
              </a:prstGeom>
              <a:noFill/>
              <a:ln w="10795">
                <a:solidFill>
                  <a:srgbClr val="0000FF"/>
                </a:solidFill>
                <a:round/>
                <a:headEnd/>
                <a:tailEnd/>
              </a:ln>
            </p:spPr>
            <p:txBody>
              <a:bodyPr/>
              <a:lstStyle/>
              <a:p>
                <a:endParaRPr lang="en-US"/>
              </a:p>
            </p:txBody>
          </p:sp>
          <p:sp>
            <p:nvSpPr>
              <p:cNvPr id="4462" name="Line 545"/>
              <p:cNvSpPr>
                <a:spLocks noChangeShapeType="1"/>
              </p:cNvSpPr>
              <p:nvPr/>
            </p:nvSpPr>
            <p:spPr bwMode="auto">
              <a:xfrm>
                <a:off x="7529" y="6641"/>
                <a:ext cx="17" cy="102"/>
              </a:xfrm>
              <a:prstGeom prst="line">
                <a:avLst/>
              </a:prstGeom>
              <a:noFill/>
              <a:ln w="10795">
                <a:solidFill>
                  <a:srgbClr val="0000FF"/>
                </a:solidFill>
                <a:round/>
                <a:headEnd/>
                <a:tailEnd/>
              </a:ln>
            </p:spPr>
            <p:txBody>
              <a:bodyPr/>
              <a:lstStyle/>
              <a:p>
                <a:endParaRPr lang="en-US"/>
              </a:p>
            </p:txBody>
          </p:sp>
          <p:sp>
            <p:nvSpPr>
              <p:cNvPr id="4463" name="Line 546"/>
              <p:cNvSpPr>
                <a:spLocks noChangeShapeType="1"/>
              </p:cNvSpPr>
              <p:nvPr/>
            </p:nvSpPr>
            <p:spPr bwMode="auto">
              <a:xfrm>
                <a:off x="7546" y="6743"/>
                <a:ext cx="1" cy="102"/>
              </a:xfrm>
              <a:prstGeom prst="line">
                <a:avLst/>
              </a:prstGeom>
              <a:noFill/>
              <a:ln w="10795">
                <a:solidFill>
                  <a:srgbClr val="0000FF"/>
                </a:solidFill>
                <a:round/>
                <a:headEnd/>
                <a:tailEnd/>
              </a:ln>
            </p:spPr>
            <p:txBody>
              <a:bodyPr/>
              <a:lstStyle/>
              <a:p>
                <a:endParaRPr lang="en-US"/>
              </a:p>
            </p:txBody>
          </p:sp>
          <p:sp>
            <p:nvSpPr>
              <p:cNvPr id="4464" name="Line 547"/>
              <p:cNvSpPr>
                <a:spLocks noChangeShapeType="1"/>
              </p:cNvSpPr>
              <p:nvPr/>
            </p:nvSpPr>
            <p:spPr bwMode="auto">
              <a:xfrm>
                <a:off x="7546" y="6845"/>
                <a:ext cx="17" cy="51"/>
              </a:xfrm>
              <a:prstGeom prst="line">
                <a:avLst/>
              </a:prstGeom>
              <a:noFill/>
              <a:ln w="10795">
                <a:solidFill>
                  <a:srgbClr val="0000FF"/>
                </a:solidFill>
                <a:round/>
                <a:headEnd/>
                <a:tailEnd/>
              </a:ln>
            </p:spPr>
            <p:txBody>
              <a:bodyPr/>
              <a:lstStyle/>
              <a:p>
                <a:endParaRPr lang="en-US"/>
              </a:p>
            </p:txBody>
          </p:sp>
          <p:sp>
            <p:nvSpPr>
              <p:cNvPr id="4465" name="Line 548"/>
              <p:cNvSpPr>
                <a:spLocks noChangeShapeType="1"/>
              </p:cNvSpPr>
              <p:nvPr/>
            </p:nvSpPr>
            <p:spPr bwMode="auto">
              <a:xfrm>
                <a:off x="7563" y="6896"/>
                <a:ext cx="1" cy="34"/>
              </a:xfrm>
              <a:prstGeom prst="line">
                <a:avLst/>
              </a:prstGeom>
              <a:noFill/>
              <a:ln w="10795">
                <a:solidFill>
                  <a:srgbClr val="0000FF"/>
                </a:solidFill>
                <a:round/>
                <a:headEnd/>
                <a:tailEnd/>
              </a:ln>
            </p:spPr>
            <p:txBody>
              <a:bodyPr/>
              <a:lstStyle/>
              <a:p>
                <a:endParaRPr lang="en-US"/>
              </a:p>
            </p:txBody>
          </p:sp>
          <p:sp>
            <p:nvSpPr>
              <p:cNvPr id="4466" name="Line 549"/>
              <p:cNvSpPr>
                <a:spLocks noChangeShapeType="1"/>
              </p:cNvSpPr>
              <p:nvPr/>
            </p:nvSpPr>
            <p:spPr bwMode="auto">
              <a:xfrm>
                <a:off x="7563" y="6930"/>
                <a:ext cx="17" cy="1"/>
              </a:xfrm>
              <a:prstGeom prst="line">
                <a:avLst/>
              </a:prstGeom>
              <a:noFill/>
              <a:ln w="10795">
                <a:solidFill>
                  <a:srgbClr val="0000FF"/>
                </a:solidFill>
                <a:round/>
                <a:headEnd/>
                <a:tailEnd/>
              </a:ln>
            </p:spPr>
            <p:txBody>
              <a:bodyPr/>
              <a:lstStyle/>
              <a:p>
                <a:endParaRPr lang="en-US"/>
              </a:p>
            </p:txBody>
          </p:sp>
          <p:sp>
            <p:nvSpPr>
              <p:cNvPr id="4467" name="Line 550"/>
              <p:cNvSpPr>
                <a:spLocks noChangeShapeType="1"/>
              </p:cNvSpPr>
              <p:nvPr/>
            </p:nvSpPr>
            <p:spPr bwMode="auto">
              <a:xfrm>
                <a:off x="7580" y="6930"/>
                <a:ext cx="17" cy="1"/>
              </a:xfrm>
              <a:prstGeom prst="line">
                <a:avLst/>
              </a:prstGeom>
              <a:noFill/>
              <a:ln w="10795">
                <a:solidFill>
                  <a:srgbClr val="0000FF"/>
                </a:solidFill>
                <a:round/>
                <a:headEnd/>
                <a:tailEnd/>
              </a:ln>
            </p:spPr>
            <p:txBody>
              <a:bodyPr/>
              <a:lstStyle/>
              <a:p>
                <a:endParaRPr lang="en-US"/>
              </a:p>
            </p:txBody>
          </p:sp>
          <p:sp>
            <p:nvSpPr>
              <p:cNvPr id="4468" name="Line 551"/>
              <p:cNvSpPr>
                <a:spLocks noChangeShapeType="1"/>
              </p:cNvSpPr>
              <p:nvPr/>
            </p:nvSpPr>
            <p:spPr bwMode="auto">
              <a:xfrm flipV="1">
                <a:off x="7597" y="6879"/>
                <a:ext cx="1" cy="51"/>
              </a:xfrm>
              <a:prstGeom prst="line">
                <a:avLst/>
              </a:prstGeom>
              <a:noFill/>
              <a:ln w="10795">
                <a:solidFill>
                  <a:srgbClr val="0000FF"/>
                </a:solidFill>
                <a:round/>
                <a:headEnd/>
                <a:tailEnd/>
              </a:ln>
            </p:spPr>
            <p:txBody>
              <a:bodyPr/>
              <a:lstStyle/>
              <a:p>
                <a:endParaRPr lang="en-US"/>
              </a:p>
            </p:txBody>
          </p:sp>
          <p:sp>
            <p:nvSpPr>
              <p:cNvPr id="4469" name="Line 552"/>
              <p:cNvSpPr>
                <a:spLocks noChangeShapeType="1"/>
              </p:cNvSpPr>
              <p:nvPr/>
            </p:nvSpPr>
            <p:spPr bwMode="auto">
              <a:xfrm flipV="1">
                <a:off x="7597" y="6811"/>
                <a:ext cx="17" cy="68"/>
              </a:xfrm>
              <a:prstGeom prst="line">
                <a:avLst/>
              </a:prstGeom>
              <a:noFill/>
              <a:ln w="10795">
                <a:solidFill>
                  <a:srgbClr val="0000FF"/>
                </a:solidFill>
                <a:round/>
                <a:headEnd/>
                <a:tailEnd/>
              </a:ln>
            </p:spPr>
            <p:txBody>
              <a:bodyPr/>
              <a:lstStyle/>
              <a:p>
                <a:endParaRPr lang="en-US"/>
              </a:p>
            </p:txBody>
          </p:sp>
          <p:sp>
            <p:nvSpPr>
              <p:cNvPr id="4470" name="Line 553"/>
              <p:cNvSpPr>
                <a:spLocks noChangeShapeType="1"/>
              </p:cNvSpPr>
              <p:nvPr/>
            </p:nvSpPr>
            <p:spPr bwMode="auto">
              <a:xfrm flipV="1">
                <a:off x="7614" y="6777"/>
                <a:ext cx="1" cy="34"/>
              </a:xfrm>
              <a:prstGeom prst="line">
                <a:avLst/>
              </a:prstGeom>
              <a:noFill/>
              <a:ln w="10795">
                <a:solidFill>
                  <a:srgbClr val="0000FF"/>
                </a:solidFill>
                <a:round/>
                <a:headEnd/>
                <a:tailEnd/>
              </a:ln>
            </p:spPr>
            <p:txBody>
              <a:bodyPr/>
              <a:lstStyle/>
              <a:p>
                <a:endParaRPr lang="en-US"/>
              </a:p>
            </p:txBody>
          </p:sp>
          <p:sp>
            <p:nvSpPr>
              <p:cNvPr id="4471" name="Line 554"/>
              <p:cNvSpPr>
                <a:spLocks noChangeShapeType="1"/>
              </p:cNvSpPr>
              <p:nvPr/>
            </p:nvSpPr>
            <p:spPr bwMode="auto">
              <a:xfrm flipV="1">
                <a:off x="7614" y="6709"/>
                <a:ext cx="17" cy="68"/>
              </a:xfrm>
              <a:prstGeom prst="line">
                <a:avLst/>
              </a:prstGeom>
              <a:noFill/>
              <a:ln w="10795">
                <a:solidFill>
                  <a:srgbClr val="0000FF"/>
                </a:solidFill>
                <a:round/>
                <a:headEnd/>
                <a:tailEnd/>
              </a:ln>
            </p:spPr>
            <p:txBody>
              <a:bodyPr/>
              <a:lstStyle/>
              <a:p>
                <a:endParaRPr lang="en-US"/>
              </a:p>
            </p:txBody>
          </p:sp>
          <p:sp>
            <p:nvSpPr>
              <p:cNvPr id="4472" name="Line 555"/>
              <p:cNvSpPr>
                <a:spLocks noChangeShapeType="1"/>
              </p:cNvSpPr>
              <p:nvPr/>
            </p:nvSpPr>
            <p:spPr bwMode="auto">
              <a:xfrm flipV="1">
                <a:off x="7631" y="6641"/>
                <a:ext cx="1" cy="68"/>
              </a:xfrm>
              <a:prstGeom prst="line">
                <a:avLst/>
              </a:prstGeom>
              <a:noFill/>
              <a:ln w="10795">
                <a:solidFill>
                  <a:srgbClr val="0000FF"/>
                </a:solidFill>
                <a:round/>
                <a:headEnd/>
                <a:tailEnd/>
              </a:ln>
            </p:spPr>
            <p:txBody>
              <a:bodyPr/>
              <a:lstStyle/>
              <a:p>
                <a:endParaRPr lang="en-US"/>
              </a:p>
            </p:txBody>
          </p:sp>
          <p:sp>
            <p:nvSpPr>
              <p:cNvPr id="4473" name="Line 556"/>
              <p:cNvSpPr>
                <a:spLocks noChangeShapeType="1"/>
              </p:cNvSpPr>
              <p:nvPr/>
            </p:nvSpPr>
            <p:spPr bwMode="auto">
              <a:xfrm flipV="1">
                <a:off x="7631" y="6607"/>
                <a:ext cx="17" cy="34"/>
              </a:xfrm>
              <a:prstGeom prst="line">
                <a:avLst/>
              </a:prstGeom>
              <a:noFill/>
              <a:ln w="10795">
                <a:solidFill>
                  <a:srgbClr val="0000FF"/>
                </a:solidFill>
                <a:round/>
                <a:headEnd/>
                <a:tailEnd/>
              </a:ln>
            </p:spPr>
            <p:txBody>
              <a:bodyPr/>
              <a:lstStyle/>
              <a:p>
                <a:endParaRPr lang="en-US"/>
              </a:p>
            </p:txBody>
          </p:sp>
          <p:sp>
            <p:nvSpPr>
              <p:cNvPr id="4474" name="Line 557"/>
              <p:cNvSpPr>
                <a:spLocks noChangeShapeType="1"/>
              </p:cNvSpPr>
              <p:nvPr/>
            </p:nvSpPr>
            <p:spPr bwMode="auto">
              <a:xfrm>
                <a:off x="7648" y="6607"/>
                <a:ext cx="1" cy="17"/>
              </a:xfrm>
              <a:prstGeom prst="line">
                <a:avLst/>
              </a:prstGeom>
              <a:noFill/>
              <a:ln w="10795">
                <a:solidFill>
                  <a:srgbClr val="0000FF"/>
                </a:solidFill>
                <a:round/>
                <a:headEnd/>
                <a:tailEnd/>
              </a:ln>
            </p:spPr>
            <p:txBody>
              <a:bodyPr/>
              <a:lstStyle/>
              <a:p>
                <a:endParaRPr lang="en-US"/>
              </a:p>
            </p:txBody>
          </p:sp>
          <p:sp>
            <p:nvSpPr>
              <p:cNvPr id="4475" name="Line 558"/>
              <p:cNvSpPr>
                <a:spLocks noChangeShapeType="1"/>
              </p:cNvSpPr>
              <p:nvPr/>
            </p:nvSpPr>
            <p:spPr bwMode="auto">
              <a:xfrm>
                <a:off x="7648" y="6624"/>
                <a:ext cx="17" cy="34"/>
              </a:xfrm>
              <a:prstGeom prst="line">
                <a:avLst/>
              </a:prstGeom>
              <a:noFill/>
              <a:ln w="10795">
                <a:solidFill>
                  <a:srgbClr val="0000FF"/>
                </a:solidFill>
                <a:round/>
                <a:headEnd/>
                <a:tailEnd/>
              </a:ln>
            </p:spPr>
            <p:txBody>
              <a:bodyPr/>
              <a:lstStyle/>
              <a:p>
                <a:endParaRPr lang="en-US"/>
              </a:p>
            </p:txBody>
          </p:sp>
          <p:sp>
            <p:nvSpPr>
              <p:cNvPr id="4476" name="Line 559"/>
              <p:cNvSpPr>
                <a:spLocks noChangeShapeType="1"/>
              </p:cNvSpPr>
              <p:nvPr/>
            </p:nvSpPr>
            <p:spPr bwMode="auto">
              <a:xfrm>
                <a:off x="7665" y="6658"/>
                <a:ext cx="1" cy="85"/>
              </a:xfrm>
              <a:prstGeom prst="line">
                <a:avLst/>
              </a:prstGeom>
              <a:noFill/>
              <a:ln w="10795">
                <a:solidFill>
                  <a:srgbClr val="0000FF"/>
                </a:solidFill>
                <a:round/>
                <a:headEnd/>
                <a:tailEnd/>
              </a:ln>
            </p:spPr>
            <p:txBody>
              <a:bodyPr/>
              <a:lstStyle/>
              <a:p>
                <a:endParaRPr lang="en-US"/>
              </a:p>
            </p:txBody>
          </p:sp>
          <p:sp>
            <p:nvSpPr>
              <p:cNvPr id="4477" name="Line 560"/>
              <p:cNvSpPr>
                <a:spLocks noChangeShapeType="1"/>
              </p:cNvSpPr>
              <p:nvPr/>
            </p:nvSpPr>
            <p:spPr bwMode="auto">
              <a:xfrm>
                <a:off x="7665" y="6743"/>
                <a:ext cx="17" cy="85"/>
              </a:xfrm>
              <a:prstGeom prst="line">
                <a:avLst/>
              </a:prstGeom>
              <a:noFill/>
              <a:ln w="10795">
                <a:solidFill>
                  <a:srgbClr val="0000FF"/>
                </a:solidFill>
                <a:round/>
                <a:headEnd/>
                <a:tailEnd/>
              </a:ln>
            </p:spPr>
            <p:txBody>
              <a:bodyPr/>
              <a:lstStyle/>
              <a:p>
                <a:endParaRPr lang="en-US"/>
              </a:p>
            </p:txBody>
          </p:sp>
          <p:sp>
            <p:nvSpPr>
              <p:cNvPr id="4478" name="Line 561"/>
              <p:cNvSpPr>
                <a:spLocks noChangeShapeType="1"/>
              </p:cNvSpPr>
              <p:nvPr/>
            </p:nvSpPr>
            <p:spPr bwMode="auto">
              <a:xfrm>
                <a:off x="7682" y="6828"/>
                <a:ext cx="1" cy="51"/>
              </a:xfrm>
              <a:prstGeom prst="line">
                <a:avLst/>
              </a:prstGeom>
              <a:noFill/>
              <a:ln w="10795">
                <a:solidFill>
                  <a:srgbClr val="0000FF"/>
                </a:solidFill>
                <a:round/>
                <a:headEnd/>
                <a:tailEnd/>
              </a:ln>
            </p:spPr>
            <p:txBody>
              <a:bodyPr/>
              <a:lstStyle/>
              <a:p>
                <a:endParaRPr lang="en-US"/>
              </a:p>
            </p:txBody>
          </p:sp>
          <p:sp>
            <p:nvSpPr>
              <p:cNvPr id="4479" name="Line 562"/>
              <p:cNvSpPr>
                <a:spLocks noChangeShapeType="1"/>
              </p:cNvSpPr>
              <p:nvPr/>
            </p:nvSpPr>
            <p:spPr bwMode="auto">
              <a:xfrm>
                <a:off x="7682" y="6879"/>
                <a:ext cx="17" cy="34"/>
              </a:xfrm>
              <a:prstGeom prst="line">
                <a:avLst/>
              </a:prstGeom>
              <a:noFill/>
              <a:ln w="10795">
                <a:solidFill>
                  <a:srgbClr val="0000FF"/>
                </a:solidFill>
                <a:round/>
                <a:headEnd/>
                <a:tailEnd/>
              </a:ln>
            </p:spPr>
            <p:txBody>
              <a:bodyPr/>
              <a:lstStyle/>
              <a:p>
                <a:endParaRPr lang="en-US"/>
              </a:p>
            </p:txBody>
          </p:sp>
          <p:sp>
            <p:nvSpPr>
              <p:cNvPr id="4480" name="Line 563"/>
              <p:cNvSpPr>
                <a:spLocks noChangeShapeType="1"/>
              </p:cNvSpPr>
              <p:nvPr/>
            </p:nvSpPr>
            <p:spPr bwMode="auto">
              <a:xfrm>
                <a:off x="7699" y="6913"/>
                <a:ext cx="1" cy="34"/>
              </a:xfrm>
              <a:prstGeom prst="line">
                <a:avLst/>
              </a:prstGeom>
              <a:noFill/>
              <a:ln w="10795">
                <a:solidFill>
                  <a:srgbClr val="0000FF"/>
                </a:solidFill>
                <a:round/>
                <a:headEnd/>
                <a:tailEnd/>
              </a:ln>
            </p:spPr>
            <p:txBody>
              <a:bodyPr/>
              <a:lstStyle/>
              <a:p>
                <a:endParaRPr lang="en-US"/>
              </a:p>
            </p:txBody>
          </p:sp>
          <p:sp>
            <p:nvSpPr>
              <p:cNvPr id="4481" name="Line 564"/>
              <p:cNvSpPr>
                <a:spLocks noChangeShapeType="1"/>
              </p:cNvSpPr>
              <p:nvPr/>
            </p:nvSpPr>
            <p:spPr bwMode="auto">
              <a:xfrm flipV="1">
                <a:off x="7699" y="6930"/>
                <a:ext cx="17" cy="17"/>
              </a:xfrm>
              <a:prstGeom prst="line">
                <a:avLst/>
              </a:prstGeom>
              <a:noFill/>
              <a:ln w="10795">
                <a:solidFill>
                  <a:srgbClr val="0000FF"/>
                </a:solidFill>
                <a:round/>
                <a:headEnd/>
                <a:tailEnd/>
              </a:ln>
            </p:spPr>
            <p:txBody>
              <a:bodyPr/>
              <a:lstStyle/>
              <a:p>
                <a:endParaRPr lang="en-US"/>
              </a:p>
            </p:txBody>
          </p:sp>
          <p:sp>
            <p:nvSpPr>
              <p:cNvPr id="4482" name="Line 565"/>
              <p:cNvSpPr>
                <a:spLocks noChangeShapeType="1"/>
              </p:cNvSpPr>
              <p:nvPr/>
            </p:nvSpPr>
            <p:spPr bwMode="auto">
              <a:xfrm flipV="1">
                <a:off x="7716" y="6896"/>
                <a:ext cx="17" cy="34"/>
              </a:xfrm>
              <a:prstGeom prst="line">
                <a:avLst/>
              </a:prstGeom>
              <a:noFill/>
              <a:ln w="10795">
                <a:solidFill>
                  <a:srgbClr val="0000FF"/>
                </a:solidFill>
                <a:round/>
                <a:headEnd/>
                <a:tailEnd/>
              </a:ln>
            </p:spPr>
            <p:txBody>
              <a:bodyPr/>
              <a:lstStyle/>
              <a:p>
                <a:endParaRPr lang="en-US"/>
              </a:p>
            </p:txBody>
          </p:sp>
          <p:sp>
            <p:nvSpPr>
              <p:cNvPr id="4483" name="Line 566"/>
              <p:cNvSpPr>
                <a:spLocks noChangeShapeType="1"/>
              </p:cNvSpPr>
              <p:nvPr/>
            </p:nvSpPr>
            <p:spPr bwMode="auto">
              <a:xfrm flipV="1">
                <a:off x="7733" y="6845"/>
                <a:ext cx="1" cy="51"/>
              </a:xfrm>
              <a:prstGeom prst="line">
                <a:avLst/>
              </a:prstGeom>
              <a:noFill/>
              <a:ln w="10795">
                <a:solidFill>
                  <a:srgbClr val="0000FF"/>
                </a:solidFill>
                <a:round/>
                <a:headEnd/>
                <a:tailEnd/>
              </a:ln>
            </p:spPr>
            <p:txBody>
              <a:bodyPr/>
              <a:lstStyle/>
              <a:p>
                <a:endParaRPr lang="en-US"/>
              </a:p>
            </p:txBody>
          </p:sp>
          <p:sp>
            <p:nvSpPr>
              <p:cNvPr id="4484" name="Line 567"/>
              <p:cNvSpPr>
                <a:spLocks noChangeShapeType="1"/>
              </p:cNvSpPr>
              <p:nvPr/>
            </p:nvSpPr>
            <p:spPr bwMode="auto">
              <a:xfrm flipV="1">
                <a:off x="7733" y="6811"/>
                <a:ext cx="17" cy="34"/>
              </a:xfrm>
              <a:prstGeom prst="line">
                <a:avLst/>
              </a:prstGeom>
              <a:noFill/>
              <a:ln w="10795">
                <a:solidFill>
                  <a:srgbClr val="0000FF"/>
                </a:solidFill>
                <a:round/>
                <a:headEnd/>
                <a:tailEnd/>
              </a:ln>
            </p:spPr>
            <p:txBody>
              <a:bodyPr/>
              <a:lstStyle/>
              <a:p>
                <a:endParaRPr lang="en-US"/>
              </a:p>
            </p:txBody>
          </p:sp>
          <p:sp>
            <p:nvSpPr>
              <p:cNvPr id="4485" name="Line 568"/>
              <p:cNvSpPr>
                <a:spLocks noChangeShapeType="1"/>
              </p:cNvSpPr>
              <p:nvPr/>
            </p:nvSpPr>
            <p:spPr bwMode="auto">
              <a:xfrm flipV="1">
                <a:off x="7750" y="6658"/>
                <a:ext cx="1" cy="153"/>
              </a:xfrm>
              <a:prstGeom prst="line">
                <a:avLst/>
              </a:prstGeom>
              <a:noFill/>
              <a:ln w="10795">
                <a:solidFill>
                  <a:srgbClr val="0000FF"/>
                </a:solidFill>
                <a:round/>
                <a:headEnd/>
                <a:tailEnd/>
              </a:ln>
            </p:spPr>
            <p:txBody>
              <a:bodyPr/>
              <a:lstStyle/>
              <a:p>
                <a:endParaRPr lang="en-US"/>
              </a:p>
            </p:txBody>
          </p:sp>
          <p:sp>
            <p:nvSpPr>
              <p:cNvPr id="4486" name="Line 569"/>
              <p:cNvSpPr>
                <a:spLocks noChangeShapeType="1"/>
              </p:cNvSpPr>
              <p:nvPr/>
            </p:nvSpPr>
            <p:spPr bwMode="auto">
              <a:xfrm flipV="1">
                <a:off x="7750" y="6607"/>
                <a:ext cx="17" cy="51"/>
              </a:xfrm>
              <a:prstGeom prst="line">
                <a:avLst/>
              </a:prstGeom>
              <a:noFill/>
              <a:ln w="10795">
                <a:solidFill>
                  <a:srgbClr val="0000FF"/>
                </a:solidFill>
                <a:round/>
                <a:headEnd/>
                <a:tailEnd/>
              </a:ln>
            </p:spPr>
            <p:txBody>
              <a:bodyPr/>
              <a:lstStyle/>
              <a:p>
                <a:endParaRPr lang="en-US"/>
              </a:p>
            </p:txBody>
          </p:sp>
          <p:sp>
            <p:nvSpPr>
              <p:cNvPr id="4487" name="Line 570"/>
              <p:cNvSpPr>
                <a:spLocks noChangeShapeType="1"/>
              </p:cNvSpPr>
              <p:nvPr/>
            </p:nvSpPr>
            <p:spPr bwMode="auto">
              <a:xfrm flipV="1">
                <a:off x="7767" y="6522"/>
                <a:ext cx="1" cy="85"/>
              </a:xfrm>
              <a:prstGeom prst="line">
                <a:avLst/>
              </a:prstGeom>
              <a:noFill/>
              <a:ln w="10795">
                <a:solidFill>
                  <a:srgbClr val="0000FF"/>
                </a:solidFill>
                <a:round/>
                <a:headEnd/>
                <a:tailEnd/>
              </a:ln>
            </p:spPr>
            <p:txBody>
              <a:bodyPr/>
              <a:lstStyle/>
              <a:p>
                <a:endParaRPr lang="en-US"/>
              </a:p>
            </p:txBody>
          </p:sp>
          <p:sp>
            <p:nvSpPr>
              <p:cNvPr id="4488" name="Line 571"/>
              <p:cNvSpPr>
                <a:spLocks noChangeShapeType="1"/>
              </p:cNvSpPr>
              <p:nvPr/>
            </p:nvSpPr>
            <p:spPr bwMode="auto">
              <a:xfrm flipV="1">
                <a:off x="7767" y="6505"/>
                <a:ext cx="17" cy="17"/>
              </a:xfrm>
              <a:prstGeom prst="line">
                <a:avLst/>
              </a:prstGeom>
              <a:noFill/>
              <a:ln w="10795">
                <a:solidFill>
                  <a:srgbClr val="0000FF"/>
                </a:solidFill>
                <a:round/>
                <a:headEnd/>
                <a:tailEnd/>
              </a:ln>
            </p:spPr>
            <p:txBody>
              <a:bodyPr/>
              <a:lstStyle/>
              <a:p>
                <a:endParaRPr lang="en-US"/>
              </a:p>
            </p:txBody>
          </p:sp>
          <p:sp>
            <p:nvSpPr>
              <p:cNvPr id="4489" name="Line 572"/>
              <p:cNvSpPr>
                <a:spLocks noChangeShapeType="1"/>
              </p:cNvSpPr>
              <p:nvPr/>
            </p:nvSpPr>
            <p:spPr bwMode="auto">
              <a:xfrm flipV="1">
                <a:off x="7784" y="6488"/>
                <a:ext cx="1" cy="17"/>
              </a:xfrm>
              <a:prstGeom prst="line">
                <a:avLst/>
              </a:prstGeom>
              <a:noFill/>
              <a:ln w="10795">
                <a:solidFill>
                  <a:srgbClr val="0000FF"/>
                </a:solidFill>
                <a:round/>
                <a:headEnd/>
                <a:tailEnd/>
              </a:ln>
            </p:spPr>
            <p:txBody>
              <a:bodyPr/>
              <a:lstStyle/>
              <a:p>
                <a:endParaRPr lang="en-US"/>
              </a:p>
            </p:txBody>
          </p:sp>
          <p:sp>
            <p:nvSpPr>
              <p:cNvPr id="4490" name="Line 573"/>
              <p:cNvSpPr>
                <a:spLocks noChangeShapeType="1"/>
              </p:cNvSpPr>
              <p:nvPr/>
            </p:nvSpPr>
            <p:spPr bwMode="auto">
              <a:xfrm>
                <a:off x="7784" y="6488"/>
                <a:ext cx="17" cy="17"/>
              </a:xfrm>
              <a:prstGeom prst="line">
                <a:avLst/>
              </a:prstGeom>
              <a:noFill/>
              <a:ln w="10795">
                <a:solidFill>
                  <a:srgbClr val="0000FF"/>
                </a:solidFill>
                <a:round/>
                <a:headEnd/>
                <a:tailEnd/>
              </a:ln>
            </p:spPr>
            <p:txBody>
              <a:bodyPr/>
              <a:lstStyle/>
              <a:p>
                <a:endParaRPr lang="en-US"/>
              </a:p>
            </p:txBody>
          </p:sp>
          <p:sp>
            <p:nvSpPr>
              <p:cNvPr id="4491" name="Line 574"/>
              <p:cNvSpPr>
                <a:spLocks noChangeShapeType="1"/>
              </p:cNvSpPr>
              <p:nvPr/>
            </p:nvSpPr>
            <p:spPr bwMode="auto">
              <a:xfrm>
                <a:off x="7801" y="6505"/>
                <a:ext cx="1" cy="102"/>
              </a:xfrm>
              <a:prstGeom prst="line">
                <a:avLst/>
              </a:prstGeom>
              <a:noFill/>
              <a:ln w="10795">
                <a:solidFill>
                  <a:srgbClr val="0000FF"/>
                </a:solidFill>
                <a:round/>
                <a:headEnd/>
                <a:tailEnd/>
              </a:ln>
            </p:spPr>
            <p:txBody>
              <a:bodyPr/>
              <a:lstStyle/>
              <a:p>
                <a:endParaRPr lang="en-US"/>
              </a:p>
            </p:txBody>
          </p:sp>
          <p:sp>
            <p:nvSpPr>
              <p:cNvPr id="4492" name="Line 575"/>
              <p:cNvSpPr>
                <a:spLocks noChangeShapeType="1"/>
              </p:cNvSpPr>
              <p:nvPr/>
            </p:nvSpPr>
            <p:spPr bwMode="auto">
              <a:xfrm>
                <a:off x="7801" y="6607"/>
                <a:ext cx="17" cy="85"/>
              </a:xfrm>
              <a:prstGeom prst="line">
                <a:avLst/>
              </a:prstGeom>
              <a:noFill/>
              <a:ln w="10795">
                <a:solidFill>
                  <a:srgbClr val="0000FF"/>
                </a:solidFill>
                <a:round/>
                <a:headEnd/>
                <a:tailEnd/>
              </a:ln>
            </p:spPr>
            <p:txBody>
              <a:bodyPr/>
              <a:lstStyle/>
              <a:p>
                <a:endParaRPr lang="en-US"/>
              </a:p>
            </p:txBody>
          </p:sp>
          <p:sp>
            <p:nvSpPr>
              <p:cNvPr id="4493" name="Line 576"/>
              <p:cNvSpPr>
                <a:spLocks noChangeShapeType="1"/>
              </p:cNvSpPr>
              <p:nvPr/>
            </p:nvSpPr>
            <p:spPr bwMode="auto">
              <a:xfrm>
                <a:off x="7818" y="6692"/>
                <a:ext cx="1" cy="170"/>
              </a:xfrm>
              <a:prstGeom prst="line">
                <a:avLst/>
              </a:prstGeom>
              <a:noFill/>
              <a:ln w="10795">
                <a:solidFill>
                  <a:srgbClr val="0000FF"/>
                </a:solidFill>
                <a:round/>
                <a:headEnd/>
                <a:tailEnd/>
              </a:ln>
            </p:spPr>
            <p:txBody>
              <a:bodyPr/>
              <a:lstStyle/>
              <a:p>
                <a:endParaRPr lang="en-US"/>
              </a:p>
            </p:txBody>
          </p:sp>
          <p:sp>
            <p:nvSpPr>
              <p:cNvPr id="4494" name="Line 577"/>
              <p:cNvSpPr>
                <a:spLocks noChangeShapeType="1"/>
              </p:cNvSpPr>
              <p:nvPr/>
            </p:nvSpPr>
            <p:spPr bwMode="auto">
              <a:xfrm>
                <a:off x="7818" y="6862"/>
                <a:ext cx="17" cy="34"/>
              </a:xfrm>
              <a:prstGeom prst="line">
                <a:avLst/>
              </a:prstGeom>
              <a:noFill/>
              <a:ln w="10795">
                <a:solidFill>
                  <a:srgbClr val="0000FF"/>
                </a:solidFill>
                <a:round/>
                <a:headEnd/>
                <a:tailEnd/>
              </a:ln>
            </p:spPr>
            <p:txBody>
              <a:bodyPr/>
              <a:lstStyle/>
              <a:p>
                <a:endParaRPr lang="en-US"/>
              </a:p>
            </p:txBody>
          </p:sp>
          <p:sp>
            <p:nvSpPr>
              <p:cNvPr id="4495" name="Line 578"/>
              <p:cNvSpPr>
                <a:spLocks noChangeShapeType="1"/>
              </p:cNvSpPr>
              <p:nvPr/>
            </p:nvSpPr>
            <p:spPr bwMode="auto">
              <a:xfrm>
                <a:off x="7835" y="6896"/>
                <a:ext cx="1" cy="34"/>
              </a:xfrm>
              <a:prstGeom prst="line">
                <a:avLst/>
              </a:prstGeom>
              <a:noFill/>
              <a:ln w="10795">
                <a:solidFill>
                  <a:srgbClr val="0000FF"/>
                </a:solidFill>
                <a:round/>
                <a:headEnd/>
                <a:tailEnd/>
              </a:ln>
            </p:spPr>
            <p:txBody>
              <a:bodyPr/>
              <a:lstStyle/>
              <a:p>
                <a:endParaRPr lang="en-US"/>
              </a:p>
            </p:txBody>
          </p:sp>
          <p:sp>
            <p:nvSpPr>
              <p:cNvPr id="4496" name="Line 579"/>
              <p:cNvSpPr>
                <a:spLocks noChangeShapeType="1"/>
              </p:cNvSpPr>
              <p:nvPr/>
            </p:nvSpPr>
            <p:spPr bwMode="auto">
              <a:xfrm>
                <a:off x="7835" y="6930"/>
                <a:ext cx="17" cy="1"/>
              </a:xfrm>
              <a:prstGeom prst="line">
                <a:avLst/>
              </a:prstGeom>
              <a:noFill/>
              <a:ln w="10795">
                <a:solidFill>
                  <a:srgbClr val="0000FF"/>
                </a:solidFill>
                <a:round/>
                <a:headEnd/>
                <a:tailEnd/>
              </a:ln>
            </p:spPr>
            <p:txBody>
              <a:bodyPr/>
              <a:lstStyle/>
              <a:p>
                <a:endParaRPr lang="en-US"/>
              </a:p>
            </p:txBody>
          </p:sp>
          <p:sp>
            <p:nvSpPr>
              <p:cNvPr id="4497" name="Line 580"/>
              <p:cNvSpPr>
                <a:spLocks noChangeShapeType="1"/>
              </p:cNvSpPr>
              <p:nvPr/>
            </p:nvSpPr>
            <p:spPr bwMode="auto">
              <a:xfrm flipV="1">
                <a:off x="7852" y="6913"/>
                <a:ext cx="1" cy="17"/>
              </a:xfrm>
              <a:prstGeom prst="line">
                <a:avLst/>
              </a:prstGeom>
              <a:noFill/>
              <a:ln w="10795">
                <a:solidFill>
                  <a:srgbClr val="0000FF"/>
                </a:solidFill>
                <a:round/>
                <a:headEnd/>
                <a:tailEnd/>
              </a:ln>
            </p:spPr>
            <p:txBody>
              <a:bodyPr/>
              <a:lstStyle/>
              <a:p>
                <a:endParaRPr lang="en-US"/>
              </a:p>
            </p:txBody>
          </p:sp>
          <p:sp>
            <p:nvSpPr>
              <p:cNvPr id="4498" name="Line 581"/>
              <p:cNvSpPr>
                <a:spLocks noChangeShapeType="1"/>
              </p:cNvSpPr>
              <p:nvPr/>
            </p:nvSpPr>
            <p:spPr bwMode="auto">
              <a:xfrm flipV="1">
                <a:off x="7852" y="6896"/>
                <a:ext cx="17" cy="17"/>
              </a:xfrm>
              <a:prstGeom prst="line">
                <a:avLst/>
              </a:prstGeom>
              <a:noFill/>
              <a:ln w="10795">
                <a:solidFill>
                  <a:srgbClr val="0000FF"/>
                </a:solidFill>
                <a:round/>
                <a:headEnd/>
                <a:tailEnd/>
              </a:ln>
            </p:spPr>
            <p:txBody>
              <a:bodyPr/>
              <a:lstStyle/>
              <a:p>
                <a:endParaRPr lang="en-US"/>
              </a:p>
            </p:txBody>
          </p:sp>
          <p:sp>
            <p:nvSpPr>
              <p:cNvPr id="4499" name="Line 582"/>
              <p:cNvSpPr>
                <a:spLocks noChangeShapeType="1"/>
              </p:cNvSpPr>
              <p:nvPr/>
            </p:nvSpPr>
            <p:spPr bwMode="auto">
              <a:xfrm flipV="1">
                <a:off x="7869" y="6811"/>
                <a:ext cx="1" cy="85"/>
              </a:xfrm>
              <a:prstGeom prst="line">
                <a:avLst/>
              </a:prstGeom>
              <a:noFill/>
              <a:ln w="10795">
                <a:solidFill>
                  <a:srgbClr val="0000FF"/>
                </a:solidFill>
                <a:round/>
                <a:headEnd/>
                <a:tailEnd/>
              </a:ln>
            </p:spPr>
            <p:txBody>
              <a:bodyPr/>
              <a:lstStyle/>
              <a:p>
                <a:endParaRPr lang="en-US"/>
              </a:p>
            </p:txBody>
          </p:sp>
          <p:sp>
            <p:nvSpPr>
              <p:cNvPr id="4500" name="Line 583"/>
              <p:cNvSpPr>
                <a:spLocks noChangeShapeType="1"/>
              </p:cNvSpPr>
              <p:nvPr/>
            </p:nvSpPr>
            <p:spPr bwMode="auto">
              <a:xfrm flipV="1">
                <a:off x="7869" y="6760"/>
                <a:ext cx="17" cy="51"/>
              </a:xfrm>
              <a:prstGeom prst="line">
                <a:avLst/>
              </a:prstGeom>
              <a:noFill/>
              <a:ln w="10795">
                <a:solidFill>
                  <a:srgbClr val="0000FF"/>
                </a:solidFill>
                <a:round/>
                <a:headEnd/>
                <a:tailEnd/>
              </a:ln>
            </p:spPr>
            <p:txBody>
              <a:bodyPr/>
              <a:lstStyle/>
              <a:p>
                <a:endParaRPr lang="en-US"/>
              </a:p>
            </p:txBody>
          </p:sp>
          <p:sp>
            <p:nvSpPr>
              <p:cNvPr id="4501" name="Line 584"/>
              <p:cNvSpPr>
                <a:spLocks noChangeShapeType="1"/>
              </p:cNvSpPr>
              <p:nvPr/>
            </p:nvSpPr>
            <p:spPr bwMode="auto">
              <a:xfrm flipV="1">
                <a:off x="7886" y="6692"/>
                <a:ext cx="1" cy="68"/>
              </a:xfrm>
              <a:prstGeom prst="line">
                <a:avLst/>
              </a:prstGeom>
              <a:noFill/>
              <a:ln w="10795">
                <a:solidFill>
                  <a:srgbClr val="0000FF"/>
                </a:solidFill>
                <a:round/>
                <a:headEnd/>
                <a:tailEnd/>
              </a:ln>
            </p:spPr>
            <p:txBody>
              <a:bodyPr/>
              <a:lstStyle/>
              <a:p>
                <a:endParaRPr lang="en-US"/>
              </a:p>
            </p:txBody>
          </p:sp>
          <p:sp>
            <p:nvSpPr>
              <p:cNvPr id="4502" name="Line 585"/>
              <p:cNvSpPr>
                <a:spLocks noChangeShapeType="1"/>
              </p:cNvSpPr>
              <p:nvPr/>
            </p:nvSpPr>
            <p:spPr bwMode="auto">
              <a:xfrm flipV="1">
                <a:off x="7886" y="6607"/>
                <a:ext cx="17" cy="85"/>
              </a:xfrm>
              <a:prstGeom prst="line">
                <a:avLst/>
              </a:prstGeom>
              <a:noFill/>
              <a:ln w="10795">
                <a:solidFill>
                  <a:srgbClr val="0000FF"/>
                </a:solidFill>
                <a:round/>
                <a:headEnd/>
                <a:tailEnd/>
              </a:ln>
            </p:spPr>
            <p:txBody>
              <a:bodyPr/>
              <a:lstStyle/>
              <a:p>
                <a:endParaRPr lang="en-US"/>
              </a:p>
            </p:txBody>
          </p:sp>
          <p:sp>
            <p:nvSpPr>
              <p:cNvPr id="4503" name="Line 586"/>
              <p:cNvSpPr>
                <a:spLocks noChangeShapeType="1"/>
              </p:cNvSpPr>
              <p:nvPr/>
            </p:nvSpPr>
            <p:spPr bwMode="auto">
              <a:xfrm flipV="1">
                <a:off x="7903" y="6488"/>
                <a:ext cx="1" cy="119"/>
              </a:xfrm>
              <a:prstGeom prst="line">
                <a:avLst/>
              </a:prstGeom>
              <a:noFill/>
              <a:ln w="10795">
                <a:solidFill>
                  <a:srgbClr val="0000FF"/>
                </a:solidFill>
                <a:round/>
                <a:headEnd/>
                <a:tailEnd/>
              </a:ln>
            </p:spPr>
            <p:txBody>
              <a:bodyPr/>
              <a:lstStyle/>
              <a:p>
                <a:endParaRPr lang="en-US"/>
              </a:p>
            </p:txBody>
          </p:sp>
          <p:sp>
            <p:nvSpPr>
              <p:cNvPr id="4504" name="Line 587"/>
              <p:cNvSpPr>
                <a:spLocks noChangeShapeType="1"/>
              </p:cNvSpPr>
              <p:nvPr/>
            </p:nvSpPr>
            <p:spPr bwMode="auto">
              <a:xfrm flipV="1">
                <a:off x="7903" y="6420"/>
                <a:ext cx="17" cy="68"/>
              </a:xfrm>
              <a:prstGeom prst="line">
                <a:avLst/>
              </a:prstGeom>
              <a:noFill/>
              <a:ln w="10795">
                <a:solidFill>
                  <a:srgbClr val="0000FF"/>
                </a:solidFill>
                <a:round/>
                <a:headEnd/>
                <a:tailEnd/>
              </a:ln>
            </p:spPr>
            <p:txBody>
              <a:bodyPr/>
              <a:lstStyle/>
              <a:p>
                <a:endParaRPr lang="en-US"/>
              </a:p>
            </p:txBody>
          </p:sp>
          <p:sp>
            <p:nvSpPr>
              <p:cNvPr id="4505" name="Line 588"/>
              <p:cNvSpPr>
                <a:spLocks noChangeShapeType="1"/>
              </p:cNvSpPr>
              <p:nvPr/>
            </p:nvSpPr>
            <p:spPr bwMode="auto">
              <a:xfrm flipV="1">
                <a:off x="7920" y="6386"/>
                <a:ext cx="1" cy="34"/>
              </a:xfrm>
              <a:prstGeom prst="line">
                <a:avLst/>
              </a:prstGeom>
              <a:noFill/>
              <a:ln w="10795">
                <a:solidFill>
                  <a:srgbClr val="0000FF"/>
                </a:solidFill>
                <a:round/>
                <a:headEnd/>
                <a:tailEnd/>
              </a:ln>
            </p:spPr>
            <p:txBody>
              <a:bodyPr/>
              <a:lstStyle/>
              <a:p>
                <a:endParaRPr lang="en-US"/>
              </a:p>
            </p:txBody>
          </p:sp>
          <p:sp>
            <p:nvSpPr>
              <p:cNvPr id="4506" name="Line 589"/>
              <p:cNvSpPr>
                <a:spLocks noChangeShapeType="1"/>
              </p:cNvSpPr>
              <p:nvPr/>
            </p:nvSpPr>
            <p:spPr bwMode="auto">
              <a:xfrm>
                <a:off x="7920" y="6386"/>
                <a:ext cx="1" cy="34"/>
              </a:xfrm>
              <a:prstGeom prst="line">
                <a:avLst/>
              </a:prstGeom>
              <a:noFill/>
              <a:ln w="10795">
                <a:solidFill>
                  <a:srgbClr val="0000FF"/>
                </a:solidFill>
                <a:round/>
                <a:headEnd/>
                <a:tailEnd/>
              </a:ln>
            </p:spPr>
            <p:txBody>
              <a:bodyPr/>
              <a:lstStyle/>
              <a:p>
                <a:endParaRPr lang="en-US"/>
              </a:p>
            </p:txBody>
          </p:sp>
          <p:sp>
            <p:nvSpPr>
              <p:cNvPr id="4507" name="Line 590"/>
              <p:cNvSpPr>
                <a:spLocks noChangeShapeType="1"/>
              </p:cNvSpPr>
              <p:nvPr/>
            </p:nvSpPr>
            <p:spPr bwMode="auto">
              <a:xfrm>
                <a:off x="7920" y="6420"/>
                <a:ext cx="17" cy="68"/>
              </a:xfrm>
              <a:prstGeom prst="line">
                <a:avLst/>
              </a:prstGeom>
              <a:noFill/>
              <a:ln w="10795">
                <a:solidFill>
                  <a:srgbClr val="0000FF"/>
                </a:solidFill>
                <a:round/>
                <a:headEnd/>
                <a:tailEnd/>
              </a:ln>
            </p:spPr>
            <p:txBody>
              <a:bodyPr/>
              <a:lstStyle/>
              <a:p>
                <a:endParaRPr lang="en-US"/>
              </a:p>
            </p:txBody>
          </p:sp>
          <p:sp>
            <p:nvSpPr>
              <p:cNvPr id="4508" name="Line 591"/>
              <p:cNvSpPr>
                <a:spLocks noChangeShapeType="1"/>
              </p:cNvSpPr>
              <p:nvPr/>
            </p:nvSpPr>
            <p:spPr bwMode="auto">
              <a:xfrm>
                <a:off x="7937" y="6488"/>
                <a:ext cx="1" cy="85"/>
              </a:xfrm>
              <a:prstGeom prst="line">
                <a:avLst/>
              </a:prstGeom>
              <a:noFill/>
              <a:ln w="10795">
                <a:solidFill>
                  <a:srgbClr val="0000FF"/>
                </a:solidFill>
                <a:round/>
                <a:headEnd/>
                <a:tailEnd/>
              </a:ln>
            </p:spPr>
            <p:txBody>
              <a:bodyPr/>
              <a:lstStyle/>
              <a:p>
                <a:endParaRPr lang="en-US"/>
              </a:p>
            </p:txBody>
          </p:sp>
          <p:sp>
            <p:nvSpPr>
              <p:cNvPr id="4509" name="Line 592"/>
              <p:cNvSpPr>
                <a:spLocks noChangeShapeType="1"/>
              </p:cNvSpPr>
              <p:nvPr/>
            </p:nvSpPr>
            <p:spPr bwMode="auto">
              <a:xfrm>
                <a:off x="7937" y="6573"/>
                <a:ext cx="17" cy="102"/>
              </a:xfrm>
              <a:prstGeom prst="line">
                <a:avLst/>
              </a:prstGeom>
              <a:noFill/>
              <a:ln w="10795">
                <a:solidFill>
                  <a:srgbClr val="0000FF"/>
                </a:solidFill>
                <a:round/>
                <a:headEnd/>
                <a:tailEnd/>
              </a:ln>
            </p:spPr>
            <p:txBody>
              <a:bodyPr/>
              <a:lstStyle/>
              <a:p>
                <a:endParaRPr lang="en-US"/>
              </a:p>
            </p:txBody>
          </p:sp>
          <p:sp>
            <p:nvSpPr>
              <p:cNvPr id="4510" name="Line 593"/>
              <p:cNvSpPr>
                <a:spLocks noChangeShapeType="1"/>
              </p:cNvSpPr>
              <p:nvPr/>
            </p:nvSpPr>
            <p:spPr bwMode="auto">
              <a:xfrm>
                <a:off x="7954" y="6675"/>
                <a:ext cx="1" cy="102"/>
              </a:xfrm>
              <a:prstGeom prst="line">
                <a:avLst/>
              </a:prstGeom>
              <a:noFill/>
              <a:ln w="10795">
                <a:solidFill>
                  <a:srgbClr val="0000FF"/>
                </a:solidFill>
                <a:round/>
                <a:headEnd/>
                <a:tailEnd/>
              </a:ln>
            </p:spPr>
            <p:txBody>
              <a:bodyPr/>
              <a:lstStyle/>
              <a:p>
                <a:endParaRPr lang="en-US"/>
              </a:p>
            </p:txBody>
          </p:sp>
          <p:sp>
            <p:nvSpPr>
              <p:cNvPr id="4511" name="Line 594"/>
              <p:cNvSpPr>
                <a:spLocks noChangeShapeType="1"/>
              </p:cNvSpPr>
              <p:nvPr/>
            </p:nvSpPr>
            <p:spPr bwMode="auto">
              <a:xfrm>
                <a:off x="7954" y="6777"/>
                <a:ext cx="17" cy="85"/>
              </a:xfrm>
              <a:prstGeom prst="line">
                <a:avLst/>
              </a:prstGeom>
              <a:noFill/>
              <a:ln w="10795">
                <a:solidFill>
                  <a:srgbClr val="0000FF"/>
                </a:solidFill>
                <a:round/>
                <a:headEnd/>
                <a:tailEnd/>
              </a:ln>
            </p:spPr>
            <p:txBody>
              <a:bodyPr/>
              <a:lstStyle/>
              <a:p>
                <a:endParaRPr lang="en-US"/>
              </a:p>
            </p:txBody>
          </p:sp>
          <p:sp>
            <p:nvSpPr>
              <p:cNvPr id="4512" name="Line 595"/>
              <p:cNvSpPr>
                <a:spLocks noChangeShapeType="1"/>
              </p:cNvSpPr>
              <p:nvPr/>
            </p:nvSpPr>
            <p:spPr bwMode="auto">
              <a:xfrm>
                <a:off x="7971" y="6862"/>
                <a:ext cx="1" cy="17"/>
              </a:xfrm>
              <a:prstGeom prst="line">
                <a:avLst/>
              </a:prstGeom>
              <a:noFill/>
              <a:ln w="10795">
                <a:solidFill>
                  <a:srgbClr val="0000FF"/>
                </a:solidFill>
                <a:round/>
                <a:headEnd/>
                <a:tailEnd/>
              </a:ln>
            </p:spPr>
            <p:txBody>
              <a:bodyPr/>
              <a:lstStyle/>
              <a:p>
                <a:endParaRPr lang="en-US"/>
              </a:p>
            </p:txBody>
          </p:sp>
          <p:sp>
            <p:nvSpPr>
              <p:cNvPr id="4513" name="Line 596"/>
              <p:cNvSpPr>
                <a:spLocks noChangeShapeType="1"/>
              </p:cNvSpPr>
              <p:nvPr/>
            </p:nvSpPr>
            <p:spPr bwMode="auto">
              <a:xfrm>
                <a:off x="7971" y="6879"/>
                <a:ext cx="17" cy="1"/>
              </a:xfrm>
              <a:prstGeom prst="line">
                <a:avLst/>
              </a:prstGeom>
              <a:noFill/>
              <a:ln w="10795">
                <a:solidFill>
                  <a:srgbClr val="0000FF"/>
                </a:solidFill>
                <a:round/>
                <a:headEnd/>
                <a:tailEnd/>
              </a:ln>
            </p:spPr>
            <p:txBody>
              <a:bodyPr/>
              <a:lstStyle/>
              <a:p>
                <a:endParaRPr lang="en-US"/>
              </a:p>
            </p:txBody>
          </p:sp>
          <p:sp>
            <p:nvSpPr>
              <p:cNvPr id="4514" name="Line 597"/>
              <p:cNvSpPr>
                <a:spLocks noChangeShapeType="1"/>
              </p:cNvSpPr>
              <p:nvPr/>
            </p:nvSpPr>
            <p:spPr bwMode="auto">
              <a:xfrm flipV="1">
                <a:off x="7988" y="6845"/>
                <a:ext cx="1" cy="34"/>
              </a:xfrm>
              <a:prstGeom prst="line">
                <a:avLst/>
              </a:prstGeom>
              <a:noFill/>
              <a:ln w="10795">
                <a:solidFill>
                  <a:srgbClr val="0000FF"/>
                </a:solidFill>
                <a:round/>
                <a:headEnd/>
                <a:tailEnd/>
              </a:ln>
            </p:spPr>
            <p:txBody>
              <a:bodyPr/>
              <a:lstStyle/>
              <a:p>
                <a:endParaRPr lang="en-US"/>
              </a:p>
            </p:txBody>
          </p:sp>
          <p:sp>
            <p:nvSpPr>
              <p:cNvPr id="4515" name="Line 598"/>
              <p:cNvSpPr>
                <a:spLocks noChangeShapeType="1"/>
              </p:cNvSpPr>
              <p:nvPr/>
            </p:nvSpPr>
            <p:spPr bwMode="auto">
              <a:xfrm flipV="1">
                <a:off x="7988" y="6777"/>
                <a:ext cx="17" cy="68"/>
              </a:xfrm>
              <a:prstGeom prst="line">
                <a:avLst/>
              </a:prstGeom>
              <a:noFill/>
              <a:ln w="10795">
                <a:solidFill>
                  <a:srgbClr val="0000FF"/>
                </a:solidFill>
                <a:round/>
                <a:headEnd/>
                <a:tailEnd/>
              </a:ln>
            </p:spPr>
            <p:txBody>
              <a:bodyPr/>
              <a:lstStyle/>
              <a:p>
                <a:endParaRPr lang="en-US"/>
              </a:p>
            </p:txBody>
          </p:sp>
          <p:sp>
            <p:nvSpPr>
              <p:cNvPr id="4516" name="Line 599"/>
              <p:cNvSpPr>
                <a:spLocks noChangeShapeType="1"/>
              </p:cNvSpPr>
              <p:nvPr/>
            </p:nvSpPr>
            <p:spPr bwMode="auto">
              <a:xfrm flipV="1">
                <a:off x="8005" y="6692"/>
                <a:ext cx="1" cy="85"/>
              </a:xfrm>
              <a:prstGeom prst="line">
                <a:avLst/>
              </a:prstGeom>
              <a:noFill/>
              <a:ln w="10795">
                <a:solidFill>
                  <a:srgbClr val="0000FF"/>
                </a:solidFill>
                <a:round/>
                <a:headEnd/>
                <a:tailEnd/>
              </a:ln>
            </p:spPr>
            <p:txBody>
              <a:bodyPr/>
              <a:lstStyle/>
              <a:p>
                <a:endParaRPr lang="en-US"/>
              </a:p>
            </p:txBody>
          </p:sp>
          <p:sp>
            <p:nvSpPr>
              <p:cNvPr id="4517" name="Line 600"/>
              <p:cNvSpPr>
                <a:spLocks noChangeShapeType="1"/>
              </p:cNvSpPr>
              <p:nvPr/>
            </p:nvSpPr>
            <p:spPr bwMode="auto">
              <a:xfrm flipV="1">
                <a:off x="8005" y="6573"/>
                <a:ext cx="17" cy="119"/>
              </a:xfrm>
              <a:prstGeom prst="line">
                <a:avLst/>
              </a:prstGeom>
              <a:noFill/>
              <a:ln w="10795">
                <a:solidFill>
                  <a:srgbClr val="0000FF"/>
                </a:solidFill>
                <a:round/>
                <a:headEnd/>
                <a:tailEnd/>
              </a:ln>
            </p:spPr>
            <p:txBody>
              <a:bodyPr/>
              <a:lstStyle/>
              <a:p>
                <a:endParaRPr lang="en-US"/>
              </a:p>
            </p:txBody>
          </p:sp>
          <p:sp>
            <p:nvSpPr>
              <p:cNvPr id="4518" name="Line 601"/>
              <p:cNvSpPr>
                <a:spLocks noChangeShapeType="1"/>
              </p:cNvSpPr>
              <p:nvPr/>
            </p:nvSpPr>
            <p:spPr bwMode="auto">
              <a:xfrm flipV="1">
                <a:off x="8022" y="6437"/>
                <a:ext cx="1" cy="136"/>
              </a:xfrm>
              <a:prstGeom prst="line">
                <a:avLst/>
              </a:prstGeom>
              <a:noFill/>
              <a:ln w="10795">
                <a:solidFill>
                  <a:srgbClr val="0000FF"/>
                </a:solidFill>
                <a:round/>
                <a:headEnd/>
                <a:tailEnd/>
              </a:ln>
            </p:spPr>
            <p:txBody>
              <a:bodyPr/>
              <a:lstStyle/>
              <a:p>
                <a:endParaRPr lang="en-US"/>
              </a:p>
            </p:txBody>
          </p:sp>
          <p:sp>
            <p:nvSpPr>
              <p:cNvPr id="4519" name="Line 602"/>
              <p:cNvSpPr>
                <a:spLocks noChangeShapeType="1"/>
              </p:cNvSpPr>
              <p:nvPr/>
            </p:nvSpPr>
            <p:spPr bwMode="auto">
              <a:xfrm flipV="1">
                <a:off x="8022" y="6267"/>
                <a:ext cx="17" cy="170"/>
              </a:xfrm>
              <a:prstGeom prst="line">
                <a:avLst/>
              </a:prstGeom>
              <a:noFill/>
              <a:ln w="10795">
                <a:solidFill>
                  <a:srgbClr val="0000FF"/>
                </a:solidFill>
                <a:round/>
                <a:headEnd/>
                <a:tailEnd/>
              </a:ln>
            </p:spPr>
            <p:txBody>
              <a:bodyPr/>
              <a:lstStyle/>
              <a:p>
                <a:endParaRPr lang="en-US"/>
              </a:p>
            </p:txBody>
          </p:sp>
          <p:sp>
            <p:nvSpPr>
              <p:cNvPr id="4520" name="Line 603"/>
              <p:cNvSpPr>
                <a:spLocks noChangeShapeType="1"/>
              </p:cNvSpPr>
              <p:nvPr/>
            </p:nvSpPr>
            <p:spPr bwMode="auto">
              <a:xfrm flipV="1">
                <a:off x="8039" y="5893"/>
                <a:ext cx="1" cy="374"/>
              </a:xfrm>
              <a:prstGeom prst="line">
                <a:avLst/>
              </a:prstGeom>
              <a:noFill/>
              <a:ln w="10795">
                <a:solidFill>
                  <a:srgbClr val="0000FF"/>
                </a:solidFill>
                <a:round/>
                <a:headEnd/>
                <a:tailEnd/>
              </a:ln>
            </p:spPr>
            <p:txBody>
              <a:bodyPr/>
              <a:lstStyle/>
              <a:p>
                <a:endParaRPr lang="en-US"/>
              </a:p>
            </p:txBody>
          </p:sp>
        </p:grpSp>
        <p:grpSp>
          <p:nvGrpSpPr>
            <p:cNvPr id="5" name="Group 604"/>
            <p:cNvGrpSpPr>
              <a:grpSpLocks/>
            </p:cNvGrpSpPr>
            <p:nvPr/>
          </p:nvGrpSpPr>
          <p:grpSpPr bwMode="auto">
            <a:xfrm>
              <a:off x="1446" y="1756"/>
              <a:ext cx="2869" cy="1931"/>
              <a:chOff x="2684" y="5723"/>
              <a:chExt cx="7175" cy="4829"/>
            </a:xfrm>
          </p:grpSpPr>
          <p:sp>
            <p:nvSpPr>
              <p:cNvPr id="4121" name="Line 605"/>
              <p:cNvSpPr>
                <a:spLocks noChangeShapeType="1"/>
              </p:cNvSpPr>
              <p:nvPr/>
            </p:nvSpPr>
            <p:spPr bwMode="auto">
              <a:xfrm flipV="1">
                <a:off x="8039" y="5757"/>
                <a:ext cx="17" cy="136"/>
              </a:xfrm>
              <a:prstGeom prst="line">
                <a:avLst/>
              </a:prstGeom>
              <a:noFill/>
              <a:ln w="10795">
                <a:solidFill>
                  <a:srgbClr val="0000FF"/>
                </a:solidFill>
                <a:round/>
                <a:headEnd/>
                <a:tailEnd/>
              </a:ln>
            </p:spPr>
            <p:txBody>
              <a:bodyPr/>
              <a:lstStyle/>
              <a:p>
                <a:endParaRPr lang="en-US"/>
              </a:p>
            </p:txBody>
          </p:sp>
          <p:sp>
            <p:nvSpPr>
              <p:cNvPr id="4122" name="Line 606"/>
              <p:cNvSpPr>
                <a:spLocks noChangeShapeType="1"/>
              </p:cNvSpPr>
              <p:nvPr/>
            </p:nvSpPr>
            <p:spPr bwMode="auto">
              <a:xfrm flipV="1">
                <a:off x="8056" y="5723"/>
                <a:ext cx="1" cy="34"/>
              </a:xfrm>
              <a:prstGeom prst="line">
                <a:avLst/>
              </a:prstGeom>
              <a:noFill/>
              <a:ln w="10795">
                <a:solidFill>
                  <a:srgbClr val="0000FF"/>
                </a:solidFill>
                <a:round/>
                <a:headEnd/>
                <a:tailEnd/>
              </a:ln>
            </p:spPr>
            <p:txBody>
              <a:bodyPr/>
              <a:lstStyle/>
              <a:p>
                <a:endParaRPr lang="en-US"/>
              </a:p>
            </p:txBody>
          </p:sp>
          <p:sp>
            <p:nvSpPr>
              <p:cNvPr id="4123" name="Line 607"/>
              <p:cNvSpPr>
                <a:spLocks noChangeShapeType="1"/>
              </p:cNvSpPr>
              <p:nvPr/>
            </p:nvSpPr>
            <p:spPr bwMode="auto">
              <a:xfrm>
                <a:off x="8056" y="5723"/>
                <a:ext cx="17" cy="51"/>
              </a:xfrm>
              <a:prstGeom prst="line">
                <a:avLst/>
              </a:prstGeom>
              <a:noFill/>
              <a:ln w="10795">
                <a:solidFill>
                  <a:srgbClr val="0000FF"/>
                </a:solidFill>
                <a:round/>
                <a:headEnd/>
                <a:tailEnd/>
              </a:ln>
            </p:spPr>
            <p:txBody>
              <a:bodyPr/>
              <a:lstStyle/>
              <a:p>
                <a:endParaRPr lang="en-US"/>
              </a:p>
            </p:txBody>
          </p:sp>
          <p:sp>
            <p:nvSpPr>
              <p:cNvPr id="4124" name="Line 608"/>
              <p:cNvSpPr>
                <a:spLocks noChangeShapeType="1"/>
              </p:cNvSpPr>
              <p:nvPr/>
            </p:nvSpPr>
            <p:spPr bwMode="auto">
              <a:xfrm>
                <a:off x="8073" y="5774"/>
                <a:ext cx="1" cy="170"/>
              </a:xfrm>
              <a:prstGeom prst="line">
                <a:avLst/>
              </a:prstGeom>
              <a:noFill/>
              <a:ln w="10795">
                <a:solidFill>
                  <a:srgbClr val="0000FF"/>
                </a:solidFill>
                <a:round/>
                <a:headEnd/>
                <a:tailEnd/>
              </a:ln>
            </p:spPr>
            <p:txBody>
              <a:bodyPr/>
              <a:lstStyle/>
              <a:p>
                <a:endParaRPr lang="en-US"/>
              </a:p>
            </p:txBody>
          </p:sp>
          <p:sp>
            <p:nvSpPr>
              <p:cNvPr id="4125" name="Line 609"/>
              <p:cNvSpPr>
                <a:spLocks noChangeShapeType="1"/>
              </p:cNvSpPr>
              <p:nvPr/>
            </p:nvSpPr>
            <p:spPr bwMode="auto">
              <a:xfrm>
                <a:off x="8073" y="5944"/>
                <a:ext cx="17" cy="221"/>
              </a:xfrm>
              <a:prstGeom prst="line">
                <a:avLst/>
              </a:prstGeom>
              <a:noFill/>
              <a:ln w="10795">
                <a:solidFill>
                  <a:srgbClr val="0000FF"/>
                </a:solidFill>
                <a:round/>
                <a:headEnd/>
                <a:tailEnd/>
              </a:ln>
            </p:spPr>
            <p:txBody>
              <a:bodyPr/>
              <a:lstStyle/>
              <a:p>
                <a:endParaRPr lang="en-US"/>
              </a:p>
            </p:txBody>
          </p:sp>
          <p:sp>
            <p:nvSpPr>
              <p:cNvPr id="4126" name="Line 610"/>
              <p:cNvSpPr>
                <a:spLocks noChangeShapeType="1"/>
              </p:cNvSpPr>
              <p:nvPr/>
            </p:nvSpPr>
            <p:spPr bwMode="auto">
              <a:xfrm>
                <a:off x="8090" y="6165"/>
                <a:ext cx="1" cy="408"/>
              </a:xfrm>
              <a:prstGeom prst="line">
                <a:avLst/>
              </a:prstGeom>
              <a:noFill/>
              <a:ln w="10795">
                <a:solidFill>
                  <a:srgbClr val="0000FF"/>
                </a:solidFill>
                <a:round/>
                <a:headEnd/>
                <a:tailEnd/>
              </a:ln>
            </p:spPr>
            <p:txBody>
              <a:bodyPr/>
              <a:lstStyle/>
              <a:p>
                <a:endParaRPr lang="en-US"/>
              </a:p>
            </p:txBody>
          </p:sp>
          <p:sp>
            <p:nvSpPr>
              <p:cNvPr id="4127" name="Line 611"/>
              <p:cNvSpPr>
                <a:spLocks noChangeShapeType="1"/>
              </p:cNvSpPr>
              <p:nvPr/>
            </p:nvSpPr>
            <p:spPr bwMode="auto">
              <a:xfrm>
                <a:off x="8090" y="6573"/>
                <a:ext cx="17" cy="187"/>
              </a:xfrm>
              <a:prstGeom prst="line">
                <a:avLst/>
              </a:prstGeom>
              <a:noFill/>
              <a:ln w="10795">
                <a:solidFill>
                  <a:srgbClr val="0000FF"/>
                </a:solidFill>
                <a:round/>
                <a:headEnd/>
                <a:tailEnd/>
              </a:ln>
            </p:spPr>
            <p:txBody>
              <a:bodyPr/>
              <a:lstStyle/>
              <a:p>
                <a:endParaRPr lang="en-US"/>
              </a:p>
            </p:txBody>
          </p:sp>
          <p:sp>
            <p:nvSpPr>
              <p:cNvPr id="4128" name="Line 612"/>
              <p:cNvSpPr>
                <a:spLocks noChangeShapeType="1"/>
              </p:cNvSpPr>
              <p:nvPr/>
            </p:nvSpPr>
            <p:spPr bwMode="auto">
              <a:xfrm>
                <a:off x="8107" y="6760"/>
                <a:ext cx="1" cy="68"/>
              </a:xfrm>
              <a:prstGeom prst="line">
                <a:avLst/>
              </a:prstGeom>
              <a:noFill/>
              <a:ln w="10795">
                <a:solidFill>
                  <a:srgbClr val="0000FF"/>
                </a:solidFill>
                <a:round/>
                <a:headEnd/>
                <a:tailEnd/>
              </a:ln>
            </p:spPr>
            <p:txBody>
              <a:bodyPr/>
              <a:lstStyle/>
              <a:p>
                <a:endParaRPr lang="en-US"/>
              </a:p>
            </p:txBody>
          </p:sp>
          <p:sp>
            <p:nvSpPr>
              <p:cNvPr id="4129" name="Line 613"/>
              <p:cNvSpPr>
                <a:spLocks noChangeShapeType="1"/>
              </p:cNvSpPr>
              <p:nvPr/>
            </p:nvSpPr>
            <p:spPr bwMode="auto">
              <a:xfrm>
                <a:off x="8107" y="6828"/>
                <a:ext cx="17" cy="34"/>
              </a:xfrm>
              <a:prstGeom prst="line">
                <a:avLst/>
              </a:prstGeom>
              <a:noFill/>
              <a:ln w="10795">
                <a:solidFill>
                  <a:srgbClr val="0000FF"/>
                </a:solidFill>
                <a:round/>
                <a:headEnd/>
                <a:tailEnd/>
              </a:ln>
            </p:spPr>
            <p:txBody>
              <a:bodyPr/>
              <a:lstStyle/>
              <a:p>
                <a:endParaRPr lang="en-US"/>
              </a:p>
            </p:txBody>
          </p:sp>
          <p:sp>
            <p:nvSpPr>
              <p:cNvPr id="4130" name="Line 614"/>
              <p:cNvSpPr>
                <a:spLocks noChangeShapeType="1"/>
              </p:cNvSpPr>
              <p:nvPr/>
            </p:nvSpPr>
            <p:spPr bwMode="auto">
              <a:xfrm>
                <a:off x="8124" y="6862"/>
                <a:ext cx="1" cy="34"/>
              </a:xfrm>
              <a:prstGeom prst="line">
                <a:avLst/>
              </a:prstGeom>
              <a:noFill/>
              <a:ln w="10795">
                <a:solidFill>
                  <a:srgbClr val="0000FF"/>
                </a:solidFill>
                <a:round/>
                <a:headEnd/>
                <a:tailEnd/>
              </a:ln>
            </p:spPr>
            <p:txBody>
              <a:bodyPr/>
              <a:lstStyle/>
              <a:p>
                <a:endParaRPr lang="en-US"/>
              </a:p>
            </p:txBody>
          </p:sp>
          <p:sp>
            <p:nvSpPr>
              <p:cNvPr id="4131" name="Line 615"/>
              <p:cNvSpPr>
                <a:spLocks noChangeShapeType="1"/>
              </p:cNvSpPr>
              <p:nvPr/>
            </p:nvSpPr>
            <p:spPr bwMode="auto">
              <a:xfrm>
                <a:off x="8124" y="6896"/>
                <a:ext cx="17" cy="17"/>
              </a:xfrm>
              <a:prstGeom prst="line">
                <a:avLst/>
              </a:prstGeom>
              <a:noFill/>
              <a:ln w="10795">
                <a:solidFill>
                  <a:srgbClr val="0000FF"/>
                </a:solidFill>
                <a:round/>
                <a:headEnd/>
                <a:tailEnd/>
              </a:ln>
            </p:spPr>
            <p:txBody>
              <a:bodyPr/>
              <a:lstStyle/>
              <a:p>
                <a:endParaRPr lang="en-US"/>
              </a:p>
            </p:txBody>
          </p:sp>
          <p:sp>
            <p:nvSpPr>
              <p:cNvPr id="4132" name="Line 616"/>
              <p:cNvSpPr>
                <a:spLocks noChangeShapeType="1"/>
              </p:cNvSpPr>
              <p:nvPr/>
            </p:nvSpPr>
            <p:spPr bwMode="auto">
              <a:xfrm flipV="1">
                <a:off x="8141" y="6896"/>
                <a:ext cx="1" cy="17"/>
              </a:xfrm>
              <a:prstGeom prst="line">
                <a:avLst/>
              </a:prstGeom>
              <a:noFill/>
              <a:ln w="10795">
                <a:solidFill>
                  <a:srgbClr val="0000FF"/>
                </a:solidFill>
                <a:round/>
                <a:headEnd/>
                <a:tailEnd/>
              </a:ln>
            </p:spPr>
            <p:txBody>
              <a:bodyPr/>
              <a:lstStyle/>
              <a:p>
                <a:endParaRPr lang="en-US"/>
              </a:p>
            </p:txBody>
          </p:sp>
          <p:sp>
            <p:nvSpPr>
              <p:cNvPr id="4133" name="Line 617"/>
              <p:cNvSpPr>
                <a:spLocks noChangeShapeType="1"/>
              </p:cNvSpPr>
              <p:nvPr/>
            </p:nvSpPr>
            <p:spPr bwMode="auto">
              <a:xfrm flipV="1">
                <a:off x="8141" y="6879"/>
                <a:ext cx="17" cy="17"/>
              </a:xfrm>
              <a:prstGeom prst="line">
                <a:avLst/>
              </a:prstGeom>
              <a:noFill/>
              <a:ln w="10795">
                <a:solidFill>
                  <a:srgbClr val="0000FF"/>
                </a:solidFill>
                <a:round/>
                <a:headEnd/>
                <a:tailEnd/>
              </a:ln>
            </p:spPr>
            <p:txBody>
              <a:bodyPr/>
              <a:lstStyle/>
              <a:p>
                <a:endParaRPr lang="en-US"/>
              </a:p>
            </p:txBody>
          </p:sp>
          <p:sp>
            <p:nvSpPr>
              <p:cNvPr id="4134" name="Line 618"/>
              <p:cNvSpPr>
                <a:spLocks noChangeShapeType="1"/>
              </p:cNvSpPr>
              <p:nvPr/>
            </p:nvSpPr>
            <p:spPr bwMode="auto">
              <a:xfrm flipV="1">
                <a:off x="8158" y="6828"/>
                <a:ext cx="1" cy="51"/>
              </a:xfrm>
              <a:prstGeom prst="line">
                <a:avLst/>
              </a:prstGeom>
              <a:noFill/>
              <a:ln w="10795">
                <a:solidFill>
                  <a:srgbClr val="0000FF"/>
                </a:solidFill>
                <a:round/>
                <a:headEnd/>
                <a:tailEnd/>
              </a:ln>
            </p:spPr>
            <p:txBody>
              <a:bodyPr/>
              <a:lstStyle/>
              <a:p>
                <a:endParaRPr lang="en-US"/>
              </a:p>
            </p:txBody>
          </p:sp>
          <p:sp>
            <p:nvSpPr>
              <p:cNvPr id="4135" name="Line 619"/>
              <p:cNvSpPr>
                <a:spLocks noChangeShapeType="1"/>
              </p:cNvSpPr>
              <p:nvPr/>
            </p:nvSpPr>
            <p:spPr bwMode="auto">
              <a:xfrm flipV="1">
                <a:off x="8158" y="6794"/>
                <a:ext cx="17" cy="34"/>
              </a:xfrm>
              <a:prstGeom prst="line">
                <a:avLst/>
              </a:prstGeom>
              <a:noFill/>
              <a:ln w="10795">
                <a:solidFill>
                  <a:srgbClr val="0000FF"/>
                </a:solidFill>
                <a:round/>
                <a:headEnd/>
                <a:tailEnd/>
              </a:ln>
            </p:spPr>
            <p:txBody>
              <a:bodyPr/>
              <a:lstStyle/>
              <a:p>
                <a:endParaRPr lang="en-US"/>
              </a:p>
            </p:txBody>
          </p:sp>
          <p:sp>
            <p:nvSpPr>
              <p:cNvPr id="4136" name="Line 620"/>
              <p:cNvSpPr>
                <a:spLocks noChangeShapeType="1"/>
              </p:cNvSpPr>
              <p:nvPr/>
            </p:nvSpPr>
            <p:spPr bwMode="auto">
              <a:xfrm flipV="1">
                <a:off x="8175" y="6726"/>
                <a:ext cx="1" cy="68"/>
              </a:xfrm>
              <a:prstGeom prst="line">
                <a:avLst/>
              </a:prstGeom>
              <a:noFill/>
              <a:ln w="10795">
                <a:solidFill>
                  <a:srgbClr val="0000FF"/>
                </a:solidFill>
                <a:round/>
                <a:headEnd/>
                <a:tailEnd/>
              </a:ln>
            </p:spPr>
            <p:txBody>
              <a:bodyPr/>
              <a:lstStyle/>
              <a:p>
                <a:endParaRPr lang="en-US"/>
              </a:p>
            </p:txBody>
          </p:sp>
          <p:sp>
            <p:nvSpPr>
              <p:cNvPr id="4137" name="Line 621"/>
              <p:cNvSpPr>
                <a:spLocks noChangeShapeType="1"/>
              </p:cNvSpPr>
              <p:nvPr/>
            </p:nvSpPr>
            <p:spPr bwMode="auto">
              <a:xfrm flipV="1">
                <a:off x="8175" y="6675"/>
                <a:ext cx="17" cy="51"/>
              </a:xfrm>
              <a:prstGeom prst="line">
                <a:avLst/>
              </a:prstGeom>
              <a:noFill/>
              <a:ln w="10795">
                <a:solidFill>
                  <a:srgbClr val="0000FF"/>
                </a:solidFill>
                <a:round/>
                <a:headEnd/>
                <a:tailEnd/>
              </a:ln>
            </p:spPr>
            <p:txBody>
              <a:bodyPr/>
              <a:lstStyle/>
              <a:p>
                <a:endParaRPr lang="en-US"/>
              </a:p>
            </p:txBody>
          </p:sp>
          <p:sp>
            <p:nvSpPr>
              <p:cNvPr id="4138" name="Line 622"/>
              <p:cNvSpPr>
                <a:spLocks noChangeShapeType="1"/>
              </p:cNvSpPr>
              <p:nvPr/>
            </p:nvSpPr>
            <p:spPr bwMode="auto">
              <a:xfrm flipV="1">
                <a:off x="8192" y="6624"/>
                <a:ext cx="1" cy="51"/>
              </a:xfrm>
              <a:prstGeom prst="line">
                <a:avLst/>
              </a:prstGeom>
              <a:noFill/>
              <a:ln w="10795">
                <a:solidFill>
                  <a:srgbClr val="0000FF"/>
                </a:solidFill>
                <a:round/>
                <a:headEnd/>
                <a:tailEnd/>
              </a:ln>
            </p:spPr>
            <p:txBody>
              <a:bodyPr/>
              <a:lstStyle/>
              <a:p>
                <a:endParaRPr lang="en-US"/>
              </a:p>
            </p:txBody>
          </p:sp>
          <p:sp>
            <p:nvSpPr>
              <p:cNvPr id="4139" name="Line 623"/>
              <p:cNvSpPr>
                <a:spLocks noChangeShapeType="1"/>
              </p:cNvSpPr>
              <p:nvPr/>
            </p:nvSpPr>
            <p:spPr bwMode="auto">
              <a:xfrm>
                <a:off x="8192" y="6624"/>
                <a:ext cx="17" cy="17"/>
              </a:xfrm>
              <a:prstGeom prst="line">
                <a:avLst/>
              </a:prstGeom>
              <a:noFill/>
              <a:ln w="10795">
                <a:solidFill>
                  <a:srgbClr val="0000FF"/>
                </a:solidFill>
                <a:round/>
                <a:headEnd/>
                <a:tailEnd/>
              </a:ln>
            </p:spPr>
            <p:txBody>
              <a:bodyPr/>
              <a:lstStyle/>
              <a:p>
                <a:endParaRPr lang="en-US"/>
              </a:p>
            </p:txBody>
          </p:sp>
          <p:sp>
            <p:nvSpPr>
              <p:cNvPr id="4140" name="Line 624"/>
              <p:cNvSpPr>
                <a:spLocks noChangeShapeType="1"/>
              </p:cNvSpPr>
              <p:nvPr/>
            </p:nvSpPr>
            <p:spPr bwMode="auto">
              <a:xfrm>
                <a:off x="8209" y="6641"/>
                <a:ext cx="1" cy="51"/>
              </a:xfrm>
              <a:prstGeom prst="line">
                <a:avLst/>
              </a:prstGeom>
              <a:noFill/>
              <a:ln w="10795">
                <a:solidFill>
                  <a:srgbClr val="0000FF"/>
                </a:solidFill>
                <a:round/>
                <a:headEnd/>
                <a:tailEnd/>
              </a:ln>
            </p:spPr>
            <p:txBody>
              <a:bodyPr/>
              <a:lstStyle/>
              <a:p>
                <a:endParaRPr lang="en-US"/>
              </a:p>
            </p:txBody>
          </p:sp>
          <p:sp>
            <p:nvSpPr>
              <p:cNvPr id="4141" name="Line 625"/>
              <p:cNvSpPr>
                <a:spLocks noChangeShapeType="1"/>
              </p:cNvSpPr>
              <p:nvPr/>
            </p:nvSpPr>
            <p:spPr bwMode="auto">
              <a:xfrm>
                <a:off x="8209" y="6692"/>
                <a:ext cx="17" cy="85"/>
              </a:xfrm>
              <a:prstGeom prst="line">
                <a:avLst/>
              </a:prstGeom>
              <a:noFill/>
              <a:ln w="10795">
                <a:solidFill>
                  <a:srgbClr val="0000FF"/>
                </a:solidFill>
                <a:round/>
                <a:headEnd/>
                <a:tailEnd/>
              </a:ln>
            </p:spPr>
            <p:txBody>
              <a:bodyPr/>
              <a:lstStyle/>
              <a:p>
                <a:endParaRPr lang="en-US"/>
              </a:p>
            </p:txBody>
          </p:sp>
          <p:sp>
            <p:nvSpPr>
              <p:cNvPr id="4142" name="Line 626"/>
              <p:cNvSpPr>
                <a:spLocks noChangeShapeType="1"/>
              </p:cNvSpPr>
              <p:nvPr/>
            </p:nvSpPr>
            <p:spPr bwMode="auto">
              <a:xfrm>
                <a:off x="8226" y="6777"/>
                <a:ext cx="1" cy="68"/>
              </a:xfrm>
              <a:prstGeom prst="line">
                <a:avLst/>
              </a:prstGeom>
              <a:noFill/>
              <a:ln w="10795">
                <a:solidFill>
                  <a:srgbClr val="0000FF"/>
                </a:solidFill>
                <a:round/>
                <a:headEnd/>
                <a:tailEnd/>
              </a:ln>
            </p:spPr>
            <p:txBody>
              <a:bodyPr/>
              <a:lstStyle/>
              <a:p>
                <a:endParaRPr lang="en-US"/>
              </a:p>
            </p:txBody>
          </p:sp>
          <p:sp>
            <p:nvSpPr>
              <p:cNvPr id="4143" name="Line 627"/>
              <p:cNvSpPr>
                <a:spLocks noChangeShapeType="1"/>
              </p:cNvSpPr>
              <p:nvPr/>
            </p:nvSpPr>
            <p:spPr bwMode="auto">
              <a:xfrm>
                <a:off x="8226" y="6845"/>
                <a:ext cx="17" cy="17"/>
              </a:xfrm>
              <a:prstGeom prst="line">
                <a:avLst/>
              </a:prstGeom>
              <a:noFill/>
              <a:ln w="10795">
                <a:solidFill>
                  <a:srgbClr val="0000FF"/>
                </a:solidFill>
                <a:round/>
                <a:headEnd/>
                <a:tailEnd/>
              </a:ln>
            </p:spPr>
            <p:txBody>
              <a:bodyPr/>
              <a:lstStyle/>
              <a:p>
                <a:endParaRPr lang="en-US"/>
              </a:p>
            </p:txBody>
          </p:sp>
          <p:sp>
            <p:nvSpPr>
              <p:cNvPr id="4144" name="Line 628"/>
              <p:cNvSpPr>
                <a:spLocks noChangeShapeType="1"/>
              </p:cNvSpPr>
              <p:nvPr/>
            </p:nvSpPr>
            <p:spPr bwMode="auto">
              <a:xfrm>
                <a:off x="8243" y="6862"/>
                <a:ext cx="1" cy="68"/>
              </a:xfrm>
              <a:prstGeom prst="line">
                <a:avLst/>
              </a:prstGeom>
              <a:noFill/>
              <a:ln w="10795">
                <a:solidFill>
                  <a:srgbClr val="0000FF"/>
                </a:solidFill>
                <a:round/>
                <a:headEnd/>
                <a:tailEnd/>
              </a:ln>
            </p:spPr>
            <p:txBody>
              <a:bodyPr/>
              <a:lstStyle/>
              <a:p>
                <a:endParaRPr lang="en-US"/>
              </a:p>
            </p:txBody>
          </p:sp>
          <p:sp>
            <p:nvSpPr>
              <p:cNvPr id="4145" name="Line 629"/>
              <p:cNvSpPr>
                <a:spLocks noChangeShapeType="1"/>
              </p:cNvSpPr>
              <p:nvPr/>
            </p:nvSpPr>
            <p:spPr bwMode="auto">
              <a:xfrm>
                <a:off x="8243" y="6930"/>
                <a:ext cx="17" cy="17"/>
              </a:xfrm>
              <a:prstGeom prst="line">
                <a:avLst/>
              </a:prstGeom>
              <a:noFill/>
              <a:ln w="10795">
                <a:solidFill>
                  <a:srgbClr val="0000FF"/>
                </a:solidFill>
                <a:round/>
                <a:headEnd/>
                <a:tailEnd/>
              </a:ln>
            </p:spPr>
            <p:txBody>
              <a:bodyPr/>
              <a:lstStyle/>
              <a:p>
                <a:endParaRPr lang="en-US"/>
              </a:p>
            </p:txBody>
          </p:sp>
          <p:sp>
            <p:nvSpPr>
              <p:cNvPr id="4146" name="Line 630"/>
              <p:cNvSpPr>
                <a:spLocks noChangeShapeType="1"/>
              </p:cNvSpPr>
              <p:nvPr/>
            </p:nvSpPr>
            <p:spPr bwMode="auto">
              <a:xfrm flipV="1">
                <a:off x="8260" y="6930"/>
                <a:ext cx="17" cy="17"/>
              </a:xfrm>
              <a:prstGeom prst="line">
                <a:avLst/>
              </a:prstGeom>
              <a:noFill/>
              <a:ln w="10795">
                <a:solidFill>
                  <a:srgbClr val="0000FF"/>
                </a:solidFill>
                <a:round/>
                <a:headEnd/>
                <a:tailEnd/>
              </a:ln>
            </p:spPr>
            <p:txBody>
              <a:bodyPr/>
              <a:lstStyle/>
              <a:p>
                <a:endParaRPr lang="en-US"/>
              </a:p>
            </p:txBody>
          </p:sp>
          <p:sp>
            <p:nvSpPr>
              <p:cNvPr id="4147" name="Line 631"/>
              <p:cNvSpPr>
                <a:spLocks noChangeShapeType="1"/>
              </p:cNvSpPr>
              <p:nvPr/>
            </p:nvSpPr>
            <p:spPr bwMode="auto">
              <a:xfrm flipV="1">
                <a:off x="8277" y="6913"/>
                <a:ext cx="1" cy="17"/>
              </a:xfrm>
              <a:prstGeom prst="line">
                <a:avLst/>
              </a:prstGeom>
              <a:noFill/>
              <a:ln w="10795">
                <a:solidFill>
                  <a:srgbClr val="0000FF"/>
                </a:solidFill>
                <a:round/>
                <a:headEnd/>
                <a:tailEnd/>
              </a:ln>
            </p:spPr>
            <p:txBody>
              <a:bodyPr/>
              <a:lstStyle/>
              <a:p>
                <a:endParaRPr lang="en-US"/>
              </a:p>
            </p:txBody>
          </p:sp>
          <p:sp>
            <p:nvSpPr>
              <p:cNvPr id="4148" name="Line 632"/>
              <p:cNvSpPr>
                <a:spLocks noChangeShapeType="1"/>
              </p:cNvSpPr>
              <p:nvPr/>
            </p:nvSpPr>
            <p:spPr bwMode="auto">
              <a:xfrm flipV="1">
                <a:off x="8277" y="6896"/>
                <a:ext cx="17" cy="17"/>
              </a:xfrm>
              <a:prstGeom prst="line">
                <a:avLst/>
              </a:prstGeom>
              <a:noFill/>
              <a:ln w="10795">
                <a:solidFill>
                  <a:srgbClr val="0000FF"/>
                </a:solidFill>
                <a:round/>
                <a:headEnd/>
                <a:tailEnd/>
              </a:ln>
            </p:spPr>
            <p:txBody>
              <a:bodyPr/>
              <a:lstStyle/>
              <a:p>
                <a:endParaRPr lang="en-US"/>
              </a:p>
            </p:txBody>
          </p:sp>
          <p:sp>
            <p:nvSpPr>
              <p:cNvPr id="4149" name="Line 633"/>
              <p:cNvSpPr>
                <a:spLocks noChangeShapeType="1"/>
              </p:cNvSpPr>
              <p:nvPr/>
            </p:nvSpPr>
            <p:spPr bwMode="auto">
              <a:xfrm flipV="1">
                <a:off x="8294" y="6879"/>
                <a:ext cx="1" cy="17"/>
              </a:xfrm>
              <a:prstGeom prst="line">
                <a:avLst/>
              </a:prstGeom>
              <a:noFill/>
              <a:ln w="10795">
                <a:solidFill>
                  <a:srgbClr val="0000FF"/>
                </a:solidFill>
                <a:round/>
                <a:headEnd/>
                <a:tailEnd/>
              </a:ln>
            </p:spPr>
            <p:txBody>
              <a:bodyPr/>
              <a:lstStyle/>
              <a:p>
                <a:endParaRPr lang="en-US"/>
              </a:p>
            </p:txBody>
          </p:sp>
          <p:sp>
            <p:nvSpPr>
              <p:cNvPr id="4150" name="Line 634"/>
              <p:cNvSpPr>
                <a:spLocks noChangeShapeType="1"/>
              </p:cNvSpPr>
              <p:nvPr/>
            </p:nvSpPr>
            <p:spPr bwMode="auto">
              <a:xfrm flipV="1">
                <a:off x="8294" y="6845"/>
                <a:ext cx="17" cy="34"/>
              </a:xfrm>
              <a:prstGeom prst="line">
                <a:avLst/>
              </a:prstGeom>
              <a:noFill/>
              <a:ln w="10795">
                <a:solidFill>
                  <a:srgbClr val="0000FF"/>
                </a:solidFill>
                <a:round/>
                <a:headEnd/>
                <a:tailEnd/>
              </a:ln>
            </p:spPr>
            <p:txBody>
              <a:bodyPr/>
              <a:lstStyle/>
              <a:p>
                <a:endParaRPr lang="en-US"/>
              </a:p>
            </p:txBody>
          </p:sp>
          <p:sp>
            <p:nvSpPr>
              <p:cNvPr id="4151" name="Line 635"/>
              <p:cNvSpPr>
                <a:spLocks noChangeShapeType="1"/>
              </p:cNvSpPr>
              <p:nvPr/>
            </p:nvSpPr>
            <p:spPr bwMode="auto">
              <a:xfrm flipV="1">
                <a:off x="8311" y="6743"/>
                <a:ext cx="1" cy="102"/>
              </a:xfrm>
              <a:prstGeom prst="line">
                <a:avLst/>
              </a:prstGeom>
              <a:noFill/>
              <a:ln w="10795">
                <a:solidFill>
                  <a:srgbClr val="0000FF"/>
                </a:solidFill>
                <a:round/>
                <a:headEnd/>
                <a:tailEnd/>
              </a:ln>
            </p:spPr>
            <p:txBody>
              <a:bodyPr/>
              <a:lstStyle/>
              <a:p>
                <a:endParaRPr lang="en-US"/>
              </a:p>
            </p:txBody>
          </p:sp>
          <p:sp>
            <p:nvSpPr>
              <p:cNvPr id="4152" name="Line 636"/>
              <p:cNvSpPr>
                <a:spLocks noChangeShapeType="1"/>
              </p:cNvSpPr>
              <p:nvPr/>
            </p:nvSpPr>
            <p:spPr bwMode="auto">
              <a:xfrm flipV="1">
                <a:off x="8311" y="6726"/>
                <a:ext cx="17" cy="17"/>
              </a:xfrm>
              <a:prstGeom prst="line">
                <a:avLst/>
              </a:prstGeom>
              <a:noFill/>
              <a:ln w="10795">
                <a:solidFill>
                  <a:srgbClr val="0000FF"/>
                </a:solidFill>
                <a:round/>
                <a:headEnd/>
                <a:tailEnd/>
              </a:ln>
            </p:spPr>
            <p:txBody>
              <a:bodyPr/>
              <a:lstStyle/>
              <a:p>
                <a:endParaRPr lang="en-US"/>
              </a:p>
            </p:txBody>
          </p:sp>
          <p:sp>
            <p:nvSpPr>
              <p:cNvPr id="4153" name="Line 637"/>
              <p:cNvSpPr>
                <a:spLocks noChangeShapeType="1"/>
              </p:cNvSpPr>
              <p:nvPr/>
            </p:nvSpPr>
            <p:spPr bwMode="auto">
              <a:xfrm flipV="1">
                <a:off x="8328" y="6692"/>
                <a:ext cx="1" cy="34"/>
              </a:xfrm>
              <a:prstGeom prst="line">
                <a:avLst/>
              </a:prstGeom>
              <a:noFill/>
              <a:ln w="10795">
                <a:solidFill>
                  <a:srgbClr val="0000FF"/>
                </a:solidFill>
                <a:round/>
                <a:headEnd/>
                <a:tailEnd/>
              </a:ln>
            </p:spPr>
            <p:txBody>
              <a:bodyPr/>
              <a:lstStyle/>
              <a:p>
                <a:endParaRPr lang="en-US"/>
              </a:p>
            </p:txBody>
          </p:sp>
          <p:sp>
            <p:nvSpPr>
              <p:cNvPr id="4154" name="Line 638"/>
              <p:cNvSpPr>
                <a:spLocks noChangeShapeType="1"/>
              </p:cNvSpPr>
              <p:nvPr/>
            </p:nvSpPr>
            <p:spPr bwMode="auto">
              <a:xfrm>
                <a:off x="8328" y="6692"/>
                <a:ext cx="17" cy="17"/>
              </a:xfrm>
              <a:prstGeom prst="line">
                <a:avLst/>
              </a:prstGeom>
              <a:noFill/>
              <a:ln w="10795">
                <a:solidFill>
                  <a:srgbClr val="0000FF"/>
                </a:solidFill>
                <a:round/>
                <a:headEnd/>
                <a:tailEnd/>
              </a:ln>
            </p:spPr>
            <p:txBody>
              <a:bodyPr/>
              <a:lstStyle/>
              <a:p>
                <a:endParaRPr lang="en-US"/>
              </a:p>
            </p:txBody>
          </p:sp>
          <p:sp>
            <p:nvSpPr>
              <p:cNvPr id="4155" name="Line 639"/>
              <p:cNvSpPr>
                <a:spLocks noChangeShapeType="1"/>
              </p:cNvSpPr>
              <p:nvPr/>
            </p:nvSpPr>
            <p:spPr bwMode="auto">
              <a:xfrm>
                <a:off x="8345" y="6709"/>
                <a:ext cx="1" cy="17"/>
              </a:xfrm>
              <a:prstGeom prst="line">
                <a:avLst/>
              </a:prstGeom>
              <a:noFill/>
              <a:ln w="10795">
                <a:solidFill>
                  <a:srgbClr val="0000FF"/>
                </a:solidFill>
                <a:round/>
                <a:headEnd/>
                <a:tailEnd/>
              </a:ln>
            </p:spPr>
            <p:txBody>
              <a:bodyPr/>
              <a:lstStyle/>
              <a:p>
                <a:endParaRPr lang="en-US"/>
              </a:p>
            </p:txBody>
          </p:sp>
          <p:sp>
            <p:nvSpPr>
              <p:cNvPr id="4156" name="Line 640"/>
              <p:cNvSpPr>
                <a:spLocks noChangeShapeType="1"/>
              </p:cNvSpPr>
              <p:nvPr/>
            </p:nvSpPr>
            <p:spPr bwMode="auto">
              <a:xfrm>
                <a:off x="8345" y="6726"/>
                <a:ext cx="17" cy="17"/>
              </a:xfrm>
              <a:prstGeom prst="line">
                <a:avLst/>
              </a:prstGeom>
              <a:noFill/>
              <a:ln w="10795">
                <a:solidFill>
                  <a:srgbClr val="0000FF"/>
                </a:solidFill>
                <a:round/>
                <a:headEnd/>
                <a:tailEnd/>
              </a:ln>
            </p:spPr>
            <p:txBody>
              <a:bodyPr/>
              <a:lstStyle/>
              <a:p>
                <a:endParaRPr lang="en-US"/>
              </a:p>
            </p:txBody>
          </p:sp>
          <p:sp>
            <p:nvSpPr>
              <p:cNvPr id="4157" name="Line 641"/>
              <p:cNvSpPr>
                <a:spLocks noChangeShapeType="1"/>
              </p:cNvSpPr>
              <p:nvPr/>
            </p:nvSpPr>
            <p:spPr bwMode="auto">
              <a:xfrm>
                <a:off x="8362" y="6743"/>
                <a:ext cx="1" cy="68"/>
              </a:xfrm>
              <a:prstGeom prst="line">
                <a:avLst/>
              </a:prstGeom>
              <a:noFill/>
              <a:ln w="10795">
                <a:solidFill>
                  <a:srgbClr val="0000FF"/>
                </a:solidFill>
                <a:round/>
                <a:headEnd/>
                <a:tailEnd/>
              </a:ln>
            </p:spPr>
            <p:txBody>
              <a:bodyPr/>
              <a:lstStyle/>
              <a:p>
                <a:endParaRPr lang="en-US"/>
              </a:p>
            </p:txBody>
          </p:sp>
          <p:sp>
            <p:nvSpPr>
              <p:cNvPr id="4158" name="Line 642"/>
              <p:cNvSpPr>
                <a:spLocks noChangeShapeType="1"/>
              </p:cNvSpPr>
              <p:nvPr/>
            </p:nvSpPr>
            <p:spPr bwMode="auto">
              <a:xfrm>
                <a:off x="8362" y="6811"/>
                <a:ext cx="17" cy="51"/>
              </a:xfrm>
              <a:prstGeom prst="line">
                <a:avLst/>
              </a:prstGeom>
              <a:noFill/>
              <a:ln w="10795">
                <a:solidFill>
                  <a:srgbClr val="0000FF"/>
                </a:solidFill>
                <a:round/>
                <a:headEnd/>
                <a:tailEnd/>
              </a:ln>
            </p:spPr>
            <p:txBody>
              <a:bodyPr/>
              <a:lstStyle/>
              <a:p>
                <a:endParaRPr lang="en-US"/>
              </a:p>
            </p:txBody>
          </p:sp>
          <p:sp>
            <p:nvSpPr>
              <p:cNvPr id="4159" name="Line 643"/>
              <p:cNvSpPr>
                <a:spLocks noChangeShapeType="1"/>
              </p:cNvSpPr>
              <p:nvPr/>
            </p:nvSpPr>
            <p:spPr bwMode="auto">
              <a:xfrm>
                <a:off x="8379" y="6862"/>
                <a:ext cx="1" cy="68"/>
              </a:xfrm>
              <a:prstGeom prst="line">
                <a:avLst/>
              </a:prstGeom>
              <a:noFill/>
              <a:ln w="10795">
                <a:solidFill>
                  <a:srgbClr val="0000FF"/>
                </a:solidFill>
                <a:round/>
                <a:headEnd/>
                <a:tailEnd/>
              </a:ln>
            </p:spPr>
            <p:txBody>
              <a:bodyPr/>
              <a:lstStyle/>
              <a:p>
                <a:endParaRPr lang="en-US"/>
              </a:p>
            </p:txBody>
          </p:sp>
          <p:sp>
            <p:nvSpPr>
              <p:cNvPr id="4160" name="Line 644"/>
              <p:cNvSpPr>
                <a:spLocks noChangeShapeType="1"/>
              </p:cNvSpPr>
              <p:nvPr/>
            </p:nvSpPr>
            <p:spPr bwMode="auto">
              <a:xfrm>
                <a:off x="8379" y="6930"/>
                <a:ext cx="17" cy="17"/>
              </a:xfrm>
              <a:prstGeom prst="line">
                <a:avLst/>
              </a:prstGeom>
              <a:noFill/>
              <a:ln w="10795">
                <a:solidFill>
                  <a:srgbClr val="0000FF"/>
                </a:solidFill>
                <a:round/>
                <a:headEnd/>
                <a:tailEnd/>
              </a:ln>
            </p:spPr>
            <p:txBody>
              <a:bodyPr/>
              <a:lstStyle/>
              <a:p>
                <a:endParaRPr lang="en-US"/>
              </a:p>
            </p:txBody>
          </p:sp>
          <p:sp>
            <p:nvSpPr>
              <p:cNvPr id="4161" name="Line 645"/>
              <p:cNvSpPr>
                <a:spLocks noChangeShapeType="1"/>
              </p:cNvSpPr>
              <p:nvPr/>
            </p:nvSpPr>
            <p:spPr bwMode="auto">
              <a:xfrm>
                <a:off x="8396" y="6947"/>
                <a:ext cx="1" cy="17"/>
              </a:xfrm>
              <a:prstGeom prst="line">
                <a:avLst/>
              </a:prstGeom>
              <a:noFill/>
              <a:ln w="10795">
                <a:solidFill>
                  <a:srgbClr val="0000FF"/>
                </a:solidFill>
                <a:round/>
                <a:headEnd/>
                <a:tailEnd/>
              </a:ln>
            </p:spPr>
            <p:txBody>
              <a:bodyPr/>
              <a:lstStyle/>
              <a:p>
                <a:endParaRPr lang="en-US"/>
              </a:p>
            </p:txBody>
          </p:sp>
          <p:sp>
            <p:nvSpPr>
              <p:cNvPr id="4162" name="Line 646"/>
              <p:cNvSpPr>
                <a:spLocks noChangeShapeType="1"/>
              </p:cNvSpPr>
              <p:nvPr/>
            </p:nvSpPr>
            <p:spPr bwMode="auto">
              <a:xfrm>
                <a:off x="8396" y="6964"/>
                <a:ext cx="17" cy="17"/>
              </a:xfrm>
              <a:prstGeom prst="line">
                <a:avLst/>
              </a:prstGeom>
              <a:noFill/>
              <a:ln w="10795">
                <a:solidFill>
                  <a:srgbClr val="0000FF"/>
                </a:solidFill>
                <a:round/>
                <a:headEnd/>
                <a:tailEnd/>
              </a:ln>
            </p:spPr>
            <p:txBody>
              <a:bodyPr/>
              <a:lstStyle/>
              <a:p>
                <a:endParaRPr lang="en-US"/>
              </a:p>
            </p:txBody>
          </p:sp>
          <p:sp>
            <p:nvSpPr>
              <p:cNvPr id="4163" name="Line 647"/>
              <p:cNvSpPr>
                <a:spLocks noChangeShapeType="1"/>
              </p:cNvSpPr>
              <p:nvPr/>
            </p:nvSpPr>
            <p:spPr bwMode="auto">
              <a:xfrm>
                <a:off x="8413" y="6981"/>
                <a:ext cx="17" cy="1"/>
              </a:xfrm>
              <a:prstGeom prst="line">
                <a:avLst/>
              </a:prstGeom>
              <a:noFill/>
              <a:ln w="10795">
                <a:solidFill>
                  <a:srgbClr val="0000FF"/>
                </a:solidFill>
                <a:round/>
                <a:headEnd/>
                <a:tailEnd/>
              </a:ln>
            </p:spPr>
            <p:txBody>
              <a:bodyPr/>
              <a:lstStyle/>
              <a:p>
                <a:endParaRPr lang="en-US"/>
              </a:p>
            </p:txBody>
          </p:sp>
          <p:sp>
            <p:nvSpPr>
              <p:cNvPr id="4164" name="Line 648"/>
              <p:cNvSpPr>
                <a:spLocks noChangeShapeType="1"/>
              </p:cNvSpPr>
              <p:nvPr/>
            </p:nvSpPr>
            <p:spPr bwMode="auto">
              <a:xfrm flipV="1">
                <a:off x="8430" y="6964"/>
                <a:ext cx="1" cy="17"/>
              </a:xfrm>
              <a:prstGeom prst="line">
                <a:avLst/>
              </a:prstGeom>
              <a:noFill/>
              <a:ln w="10795">
                <a:solidFill>
                  <a:srgbClr val="0000FF"/>
                </a:solidFill>
                <a:round/>
                <a:headEnd/>
                <a:tailEnd/>
              </a:ln>
            </p:spPr>
            <p:txBody>
              <a:bodyPr/>
              <a:lstStyle/>
              <a:p>
                <a:endParaRPr lang="en-US"/>
              </a:p>
            </p:txBody>
          </p:sp>
          <p:sp>
            <p:nvSpPr>
              <p:cNvPr id="4165" name="Line 649"/>
              <p:cNvSpPr>
                <a:spLocks noChangeShapeType="1"/>
              </p:cNvSpPr>
              <p:nvPr/>
            </p:nvSpPr>
            <p:spPr bwMode="auto">
              <a:xfrm>
                <a:off x="8430" y="6964"/>
                <a:ext cx="1" cy="1"/>
              </a:xfrm>
              <a:prstGeom prst="line">
                <a:avLst/>
              </a:prstGeom>
              <a:noFill/>
              <a:ln w="10795">
                <a:solidFill>
                  <a:srgbClr val="0000FF"/>
                </a:solidFill>
                <a:round/>
                <a:headEnd/>
                <a:tailEnd/>
              </a:ln>
            </p:spPr>
            <p:txBody>
              <a:bodyPr/>
              <a:lstStyle/>
              <a:p>
                <a:endParaRPr lang="en-US"/>
              </a:p>
            </p:txBody>
          </p:sp>
          <p:sp>
            <p:nvSpPr>
              <p:cNvPr id="4166" name="Line 650"/>
              <p:cNvSpPr>
                <a:spLocks noChangeShapeType="1"/>
              </p:cNvSpPr>
              <p:nvPr/>
            </p:nvSpPr>
            <p:spPr bwMode="auto">
              <a:xfrm>
                <a:off x="8430" y="6964"/>
                <a:ext cx="17" cy="1"/>
              </a:xfrm>
              <a:prstGeom prst="line">
                <a:avLst/>
              </a:prstGeom>
              <a:noFill/>
              <a:ln w="10795">
                <a:solidFill>
                  <a:srgbClr val="0000FF"/>
                </a:solidFill>
                <a:round/>
                <a:headEnd/>
                <a:tailEnd/>
              </a:ln>
            </p:spPr>
            <p:txBody>
              <a:bodyPr/>
              <a:lstStyle/>
              <a:p>
                <a:endParaRPr lang="en-US"/>
              </a:p>
            </p:txBody>
          </p:sp>
          <p:sp>
            <p:nvSpPr>
              <p:cNvPr id="4167" name="Line 651"/>
              <p:cNvSpPr>
                <a:spLocks noChangeShapeType="1"/>
              </p:cNvSpPr>
              <p:nvPr/>
            </p:nvSpPr>
            <p:spPr bwMode="auto">
              <a:xfrm>
                <a:off x="8447" y="6964"/>
                <a:ext cx="1" cy="17"/>
              </a:xfrm>
              <a:prstGeom prst="line">
                <a:avLst/>
              </a:prstGeom>
              <a:noFill/>
              <a:ln w="10795">
                <a:solidFill>
                  <a:srgbClr val="0000FF"/>
                </a:solidFill>
                <a:round/>
                <a:headEnd/>
                <a:tailEnd/>
              </a:ln>
            </p:spPr>
            <p:txBody>
              <a:bodyPr/>
              <a:lstStyle/>
              <a:p>
                <a:endParaRPr lang="en-US"/>
              </a:p>
            </p:txBody>
          </p:sp>
          <p:sp>
            <p:nvSpPr>
              <p:cNvPr id="4168" name="Line 652"/>
              <p:cNvSpPr>
                <a:spLocks noChangeShapeType="1"/>
              </p:cNvSpPr>
              <p:nvPr/>
            </p:nvSpPr>
            <p:spPr bwMode="auto">
              <a:xfrm flipV="1">
                <a:off x="8447" y="6964"/>
                <a:ext cx="17" cy="17"/>
              </a:xfrm>
              <a:prstGeom prst="line">
                <a:avLst/>
              </a:prstGeom>
              <a:noFill/>
              <a:ln w="10795">
                <a:solidFill>
                  <a:srgbClr val="0000FF"/>
                </a:solidFill>
                <a:round/>
                <a:headEnd/>
                <a:tailEnd/>
              </a:ln>
            </p:spPr>
            <p:txBody>
              <a:bodyPr/>
              <a:lstStyle/>
              <a:p>
                <a:endParaRPr lang="en-US"/>
              </a:p>
            </p:txBody>
          </p:sp>
          <p:sp>
            <p:nvSpPr>
              <p:cNvPr id="4169" name="Line 653"/>
              <p:cNvSpPr>
                <a:spLocks noChangeShapeType="1"/>
              </p:cNvSpPr>
              <p:nvPr/>
            </p:nvSpPr>
            <p:spPr bwMode="auto">
              <a:xfrm>
                <a:off x="8464" y="6964"/>
                <a:ext cx="1" cy="34"/>
              </a:xfrm>
              <a:prstGeom prst="line">
                <a:avLst/>
              </a:prstGeom>
              <a:noFill/>
              <a:ln w="10795">
                <a:solidFill>
                  <a:srgbClr val="0000FF"/>
                </a:solidFill>
                <a:round/>
                <a:headEnd/>
                <a:tailEnd/>
              </a:ln>
            </p:spPr>
            <p:txBody>
              <a:bodyPr/>
              <a:lstStyle/>
              <a:p>
                <a:endParaRPr lang="en-US"/>
              </a:p>
            </p:txBody>
          </p:sp>
          <p:sp>
            <p:nvSpPr>
              <p:cNvPr id="4170" name="Line 654"/>
              <p:cNvSpPr>
                <a:spLocks noChangeShapeType="1"/>
              </p:cNvSpPr>
              <p:nvPr/>
            </p:nvSpPr>
            <p:spPr bwMode="auto">
              <a:xfrm flipV="1">
                <a:off x="8464" y="6981"/>
                <a:ext cx="17" cy="17"/>
              </a:xfrm>
              <a:prstGeom prst="line">
                <a:avLst/>
              </a:prstGeom>
              <a:noFill/>
              <a:ln w="10795">
                <a:solidFill>
                  <a:srgbClr val="0000FF"/>
                </a:solidFill>
                <a:round/>
                <a:headEnd/>
                <a:tailEnd/>
              </a:ln>
            </p:spPr>
            <p:txBody>
              <a:bodyPr/>
              <a:lstStyle/>
              <a:p>
                <a:endParaRPr lang="en-US"/>
              </a:p>
            </p:txBody>
          </p:sp>
          <p:sp>
            <p:nvSpPr>
              <p:cNvPr id="4171" name="Line 655"/>
              <p:cNvSpPr>
                <a:spLocks noChangeShapeType="1"/>
              </p:cNvSpPr>
              <p:nvPr/>
            </p:nvSpPr>
            <p:spPr bwMode="auto">
              <a:xfrm>
                <a:off x="8481" y="6981"/>
                <a:ext cx="1" cy="17"/>
              </a:xfrm>
              <a:prstGeom prst="line">
                <a:avLst/>
              </a:prstGeom>
              <a:noFill/>
              <a:ln w="10795">
                <a:solidFill>
                  <a:srgbClr val="0000FF"/>
                </a:solidFill>
                <a:round/>
                <a:headEnd/>
                <a:tailEnd/>
              </a:ln>
            </p:spPr>
            <p:txBody>
              <a:bodyPr/>
              <a:lstStyle/>
              <a:p>
                <a:endParaRPr lang="en-US"/>
              </a:p>
            </p:txBody>
          </p:sp>
          <p:sp>
            <p:nvSpPr>
              <p:cNvPr id="4172" name="Line 656"/>
              <p:cNvSpPr>
                <a:spLocks noChangeShapeType="1"/>
              </p:cNvSpPr>
              <p:nvPr/>
            </p:nvSpPr>
            <p:spPr bwMode="auto">
              <a:xfrm flipV="1">
                <a:off x="8481" y="6981"/>
                <a:ext cx="1" cy="17"/>
              </a:xfrm>
              <a:prstGeom prst="line">
                <a:avLst/>
              </a:prstGeom>
              <a:noFill/>
              <a:ln w="10795">
                <a:solidFill>
                  <a:srgbClr val="0000FF"/>
                </a:solidFill>
                <a:round/>
                <a:headEnd/>
                <a:tailEnd/>
              </a:ln>
            </p:spPr>
            <p:txBody>
              <a:bodyPr/>
              <a:lstStyle/>
              <a:p>
                <a:endParaRPr lang="en-US"/>
              </a:p>
            </p:txBody>
          </p:sp>
          <p:sp>
            <p:nvSpPr>
              <p:cNvPr id="4173" name="Line 657"/>
              <p:cNvSpPr>
                <a:spLocks noChangeShapeType="1"/>
              </p:cNvSpPr>
              <p:nvPr/>
            </p:nvSpPr>
            <p:spPr bwMode="auto">
              <a:xfrm>
                <a:off x="8481" y="6981"/>
                <a:ext cx="17" cy="1"/>
              </a:xfrm>
              <a:prstGeom prst="line">
                <a:avLst/>
              </a:prstGeom>
              <a:noFill/>
              <a:ln w="10795">
                <a:solidFill>
                  <a:srgbClr val="0000FF"/>
                </a:solidFill>
                <a:round/>
                <a:headEnd/>
                <a:tailEnd/>
              </a:ln>
            </p:spPr>
            <p:txBody>
              <a:bodyPr/>
              <a:lstStyle/>
              <a:p>
                <a:endParaRPr lang="en-US"/>
              </a:p>
            </p:txBody>
          </p:sp>
          <p:sp>
            <p:nvSpPr>
              <p:cNvPr id="4174" name="Line 658"/>
              <p:cNvSpPr>
                <a:spLocks noChangeShapeType="1"/>
              </p:cNvSpPr>
              <p:nvPr/>
            </p:nvSpPr>
            <p:spPr bwMode="auto">
              <a:xfrm flipV="1">
                <a:off x="8498" y="6964"/>
                <a:ext cx="1" cy="17"/>
              </a:xfrm>
              <a:prstGeom prst="line">
                <a:avLst/>
              </a:prstGeom>
              <a:noFill/>
              <a:ln w="10795">
                <a:solidFill>
                  <a:srgbClr val="0000FF"/>
                </a:solidFill>
                <a:round/>
                <a:headEnd/>
                <a:tailEnd/>
              </a:ln>
            </p:spPr>
            <p:txBody>
              <a:bodyPr/>
              <a:lstStyle/>
              <a:p>
                <a:endParaRPr lang="en-US"/>
              </a:p>
            </p:txBody>
          </p:sp>
          <p:sp>
            <p:nvSpPr>
              <p:cNvPr id="4175" name="Line 659"/>
              <p:cNvSpPr>
                <a:spLocks noChangeShapeType="1"/>
              </p:cNvSpPr>
              <p:nvPr/>
            </p:nvSpPr>
            <p:spPr bwMode="auto">
              <a:xfrm>
                <a:off x="8498" y="6964"/>
                <a:ext cx="17" cy="17"/>
              </a:xfrm>
              <a:prstGeom prst="line">
                <a:avLst/>
              </a:prstGeom>
              <a:noFill/>
              <a:ln w="10795">
                <a:solidFill>
                  <a:srgbClr val="0000FF"/>
                </a:solidFill>
                <a:round/>
                <a:headEnd/>
                <a:tailEnd/>
              </a:ln>
            </p:spPr>
            <p:txBody>
              <a:bodyPr/>
              <a:lstStyle/>
              <a:p>
                <a:endParaRPr lang="en-US"/>
              </a:p>
            </p:txBody>
          </p:sp>
          <p:sp>
            <p:nvSpPr>
              <p:cNvPr id="4176" name="Line 660"/>
              <p:cNvSpPr>
                <a:spLocks noChangeShapeType="1"/>
              </p:cNvSpPr>
              <p:nvPr/>
            </p:nvSpPr>
            <p:spPr bwMode="auto">
              <a:xfrm>
                <a:off x="8515" y="6981"/>
                <a:ext cx="1" cy="17"/>
              </a:xfrm>
              <a:prstGeom prst="line">
                <a:avLst/>
              </a:prstGeom>
              <a:noFill/>
              <a:ln w="10795">
                <a:solidFill>
                  <a:srgbClr val="0000FF"/>
                </a:solidFill>
                <a:round/>
                <a:headEnd/>
                <a:tailEnd/>
              </a:ln>
            </p:spPr>
            <p:txBody>
              <a:bodyPr/>
              <a:lstStyle/>
              <a:p>
                <a:endParaRPr lang="en-US"/>
              </a:p>
            </p:txBody>
          </p:sp>
          <p:sp>
            <p:nvSpPr>
              <p:cNvPr id="4177" name="Line 661"/>
              <p:cNvSpPr>
                <a:spLocks noChangeShapeType="1"/>
              </p:cNvSpPr>
              <p:nvPr/>
            </p:nvSpPr>
            <p:spPr bwMode="auto">
              <a:xfrm>
                <a:off x="8515" y="6998"/>
                <a:ext cx="17" cy="1"/>
              </a:xfrm>
              <a:prstGeom prst="line">
                <a:avLst/>
              </a:prstGeom>
              <a:noFill/>
              <a:ln w="10795">
                <a:solidFill>
                  <a:srgbClr val="0000FF"/>
                </a:solidFill>
                <a:round/>
                <a:headEnd/>
                <a:tailEnd/>
              </a:ln>
            </p:spPr>
            <p:txBody>
              <a:bodyPr/>
              <a:lstStyle/>
              <a:p>
                <a:endParaRPr lang="en-US"/>
              </a:p>
            </p:txBody>
          </p:sp>
          <p:sp>
            <p:nvSpPr>
              <p:cNvPr id="4178" name="Line 662"/>
              <p:cNvSpPr>
                <a:spLocks noChangeShapeType="1"/>
              </p:cNvSpPr>
              <p:nvPr/>
            </p:nvSpPr>
            <p:spPr bwMode="auto">
              <a:xfrm>
                <a:off x="8532" y="6998"/>
                <a:ext cx="17" cy="1"/>
              </a:xfrm>
              <a:prstGeom prst="line">
                <a:avLst/>
              </a:prstGeom>
              <a:noFill/>
              <a:ln w="10795">
                <a:solidFill>
                  <a:srgbClr val="0000FF"/>
                </a:solidFill>
                <a:round/>
                <a:headEnd/>
                <a:tailEnd/>
              </a:ln>
            </p:spPr>
            <p:txBody>
              <a:bodyPr/>
              <a:lstStyle/>
              <a:p>
                <a:endParaRPr lang="en-US"/>
              </a:p>
            </p:txBody>
          </p:sp>
          <p:sp>
            <p:nvSpPr>
              <p:cNvPr id="4179" name="Line 663"/>
              <p:cNvSpPr>
                <a:spLocks noChangeShapeType="1"/>
              </p:cNvSpPr>
              <p:nvPr/>
            </p:nvSpPr>
            <p:spPr bwMode="auto">
              <a:xfrm flipV="1">
                <a:off x="8549" y="6981"/>
                <a:ext cx="1" cy="17"/>
              </a:xfrm>
              <a:prstGeom prst="line">
                <a:avLst/>
              </a:prstGeom>
              <a:noFill/>
              <a:ln w="10795">
                <a:solidFill>
                  <a:srgbClr val="0000FF"/>
                </a:solidFill>
                <a:round/>
                <a:headEnd/>
                <a:tailEnd/>
              </a:ln>
            </p:spPr>
            <p:txBody>
              <a:bodyPr/>
              <a:lstStyle/>
              <a:p>
                <a:endParaRPr lang="en-US"/>
              </a:p>
            </p:txBody>
          </p:sp>
          <p:sp>
            <p:nvSpPr>
              <p:cNvPr id="4180" name="Line 664"/>
              <p:cNvSpPr>
                <a:spLocks noChangeShapeType="1"/>
              </p:cNvSpPr>
              <p:nvPr/>
            </p:nvSpPr>
            <p:spPr bwMode="auto">
              <a:xfrm>
                <a:off x="8549" y="6981"/>
                <a:ext cx="17" cy="1"/>
              </a:xfrm>
              <a:prstGeom prst="line">
                <a:avLst/>
              </a:prstGeom>
              <a:noFill/>
              <a:ln w="10795">
                <a:solidFill>
                  <a:srgbClr val="0000FF"/>
                </a:solidFill>
                <a:round/>
                <a:headEnd/>
                <a:tailEnd/>
              </a:ln>
            </p:spPr>
            <p:txBody>
              <a:bodyPr/>
              <a:lstStyle/>
              <a:p>
                <a:endParaRPr lang="en-US"/>
              </a:p>
            </p:txBody>
          </p:sp>
          <p:sp>
            <p:nvSpPr>
              <p:cNvPr id="4181" name="Line 665"/>
              <p:cNvSpPr>
                <a:spLocks noChangeShapeType="1"/>
              </p:cNvSpPr>
              <p:nvPr/>
            </p:nvSpPr>
            <p:spPr bwMode="auto">
              <a:xfrm flipV="1">
                <a:off x="8566" y="6964"/>
                <a:ext cx="1" cy="17"/>
              </a:xfrm>
              <a:prstGeom prst="line">
                <a:avLst/>
              </a:prstGeom>
              <a:noFill/>
              <a:ln w="10795">
                <a:solidFill>
                  <a:srgbClr val="0000FF"/>
                </a:solidFill>
                <a:round/>
                <a:headEnd/>
                <a:tailEnd/>
              </a:ln>
            </p:spPr>
            <p:txBody>
              <a:bodyPr/>
              <a:lstStyle/>
              <a:p>
                <a:endParaRPr lang="en-US"/>
              </a:p>
            </p:txBody>
          </p:sp>
          <p:sp>
            <p:nvSpPr>
              <p:cNvPr id="4182" name="Line 666"/>
              <p:cNvSpPr>
                <a:spLocks noChangeShapeType="1"/>
              </p:cNvSpPr>
              <p:nvPr/>
            </p:nvSpPr>
            <p:spPr bwMode="auto">
              <a:xfrm>
                <a:off x="8566" y="6964"/>
                <a:ext cx="17" cy="17"/>
              </a:xfrm>
              <a:prstGeom prst="line">
                <a:avLst/>
              </a:prstGeom>
              <a:noFill/>
              <a:ln w="10795">
                <a:solidFill>
                  <a:srgbClr val="0000FF"/>
                </a:solidFill>
                <a:round/>
                <a:headEnd/>
                <a:tailEnd/>
              </a:ln>
            </p:spPr>
            <p:txBody>
              <a:bodyPr/>
              <a:lstStyle/>
              <a:p>
                <a:endParaRPr lang="en-US"/>
              </a:p>
            </p:txBody>
          </p:sp>
          <p:sp>
            <p:nvSpPr>
              <p:cNvPr id="4183" name="Line 667"/>
              <p:cNvSpPr>
                <a:spLocks noChangeShapeType="1"/>
              </p:cNvSpPr>
              <p:nvPr/>
            </p:nvSpPr>
            <p:spPr bwMode="auto">
              <a:xfrm flipV="1">
                <a:off x="8583" y="6964"/>
                <a:ext cx="1" cy="17"/>
              </a:xfrm>
              <a:prstGeom prst="line">
                <a:avLst/>
              </a:prstGeom>
              <a:noFill/>
              <a:ln w="10795">
                <a:solidFill>
                  <a:srgbClr val="0000FF"/>
                </a:solidFill>
                <a:round/>
                <a:headEnd/>
                <a:tailEnd/>
              </a:ln>
            </p:spPr>
            <p:txBody>
              <a:bodyPr/>
              <a:lstStyle/>
              <a:p>
                <a:endParaRPr lang="en-US"/>
              </a:p>
            </p:txBody>
          </p:sp>
          <p:sp>
            <p:nvSpPr>
              <p:cNvPr id="4184" name="Line 668"/>
              <p:cNvSpPr>
                <a:spLocks noChangeShapeType="1"/>
              </p:cNvSpPr>
              <p:nvPr/>
            </p:nvSpPr>
            <p:spPr bwMode="auto">
              <a:xfrm>
                <a:off x="8583" y="6964"/>
                <a:ext cx="17" cy="17"/>
              </a:xfrm>
              <a:prstGeom prst="line">
                <a:avLst/>
              </a:prstGeom>
              <a:noFill/>
              <a:ln w="10795">
                <a:solidFill>
                  <a:srgbClr val="0000FF"/>
                </a:solidFill>
                <a:round/>
                <a:headEnd/>
                <a:tailEnd/>
              </a:ln>
            </p:spPr>
            <p:txBody>
              <a:bodyPr/>
              <a:lstStyle/>
              <a:p>
                <a:endParaRPr lang="en-US"/>
              </a:p>
            </p:txBody>
          </p:sp>
          <p:sp>
            <p:nvSpPr>
              <p:cNvPr id="4185" name="Line 669"/>
              <p:cNvSpPr>
                <a:spLocks noChangeShapeType="1"/>
              </p:cNvSpPr>
              <p:nvPr/>
            </p:nvSpPr>
            <p:spPr bwMode="auto">
              <a:xfrm flipV="1">
                <a:off x="8600" y="6964"/>
                <a:ext cx="1" cy="17"/>
              </a:xfrm>
              <a:prstGeom prst="line">
                <a:avLst/>
              </a:prstGeom>
              <a:noFill/>
              <a:ln w="10795">
                <a:solidFill>
                  <a:srgbClr val="0000FF"/>
                </a:solidFill>
                <a:round/>
                <a:headEnd/>
                <a:tailEnd/>
              </a:ln>
            </p:spPr>
            <p:txBody>
              <a:bodyPr/>
              <a:lstStyle/>
              <a:p>
                <a:endParaRPr lang="en-US"/>
              </a:p>
            </p:txBody>
          </p:sp>
          <p:sp>
            <p:nvSpPr>
              <p:cNvPr id="4186" name="Line 670"/>
              <p:cNvSpPr>
                <a:spLocks noChangeShapeType="1"/>
              </p:cNvSpPr>
              <p:nvPr/>
            </p:nvSpPr>
            <p:spPr bwMode="auto">
              <a:xfrm>
                <a:off x="8600" y="6964"/>
                <a:ext cx="17" cy="17"/>
              </a:xfrm>
              <a:prstGeom prst="line">
                <a:avLst/>
              </a:prstGeom>
              <a:noFill/>
              <a:ln w="10795">
                <a:solidFill>
                  <a:srgbClr val="0000FF"/>
                </a:solidFill>
                <a:round/>
                <a:headEnd/>
                <a:tailEnd/>
              </a:ln>
            </p:spPr>
            <p:txBody>
              <a:bodyPr/>
              <a:lstStyle/>
              <a:p>
                <a:endParaRPr lang="en-US"/>
              </a:p>
            </p:txBody>
          </p:sp>
          <p:sp>
            <p:nvSpPr>
              <p:cNvPr id="4187" name="Line 671"/>
              <p:cNvSpPr>
                <a:spLocks noChangeShapeType="1"/>
              </p:cNvSpPr>
              <p:nvPr/>
            </p:nvSpPr>
            <p:spPr bwMode="auto">
              <a:xfrm>
                <a:off x="8617" y="6981"/>
                <a:ext cx="17" cy="1"/>
              </a:xfrm>
              <a:prstGeom prst="line">
                <a:avLst/>
              </a:prstGeom>
              <a:noFill/>
              <a:ln w="10795">
                <a:solidFill>
                  <a:srgbClr val="0000FF"/>
                </a:solidFill>
                <a:round/>
                <a:headEnd/>
                <a:tailEnd/>
              </a:ln>
            </p:spPr>
            <p:txBody>
              <a:bodyPr/>
              <a:lstStyle/>
              <a:p>
                <a:endParaRPr lang="en-US"/>
              </a:p>
            </p:txBody>
          </p:sp>
          <p:sp>
            <p:nvSpPr>
              <p:cNvPr id="4188" name="Line 672"/>
              <p:cNvSpPr>
                <a:spLocks noChangeShapeType="1"/>
              </p:cNvSpPr>
              <p:nvPr/>
            </p:nvSpPr>
            <p:spPr bwMode="auto">
              <a:xfrm>
                <a:off x="8634" y="6981"/>
                <a:ext cx="17" cy="1"/>
              </a:xfrm>
              <a:prstGeom prst="line">
                <a:avLst/>
              </a:prstGeom>
              <a:noFill/>
              <a:ln w="10795">
                <a:solidFill>
                  <a:srgbClr val="0000FF"/>
                </a:solidFill>
                <a:round/>
                <a:headEnd/>
                <a:tailEnd/>
              </a:ln>
            </p:spPr>
            <p:txBody>
              <a:bodyPr/>
              <a:lstStyle/>
              <a:p>
                <a:endParaRPr lang="en-US"/>
              </a:p>
            </p:txBody>
          </p:sp>
          <p:sp>
            <p:nvSpPr>
              <p:cNvPr id="4189" name="Line 673"/>
              <p:cNvSpPr>
                <a:spLocks noChangeShapeType="1"/>
              </p:cNvSpPr>
              <p:nvPr/>
            </p:nvSpPr>
            <p:spPr bwMode="auto">
              <a:xfrm>
                <a:off x="8651" y="6981"/>
                <a:ext cx="17" cy="1"/>
              </a:xfrm>
              <a:prstGeom prst="line">
                <a:avLst/>
              </a:prstGeom>
              <a:noFill/>
              <a:ln w="10795">
                <a:solidFill>
                  <a:srgbClr val="0000FF"/>
                </a:solidFill>
                <a:round/>
                <a:headEnd/>
                <a:tailEnd/>
              </a:ln>
            </p:spPr>
            <p:txBody>
              <a:bodyPr/>
              <a:lstStyle/>
              <a:p>
                <a:endParaRPr lang="en-US"/>
              </a:p>
            </p:txBody>
          </p:sp>
          <p:sp>
            <p:nvSpPr>
              <p:cNvPr id="4190" name="Line 674"/>
              <p:cNvSpPr>
                <a:spLocks noChangeShapeType="1"/>
              </p:cNvSpPr>
              <p:nvPr/>
            </p:nvSpPr>
            <p:spPr bwMode="auto">
              <a:xfrm flipV="1">
                <a:off x="8668" y="6964"/>
                <a:ext cx="1" cy="17"/>
              </a:xfrm>
              <a:prstGeom prst="line">
                <a:avLst/>
              </a:prstGeom>
              <a:noFill/>
              <a:ln w="10795">
                <a:solidFill>
                  <a:srgbClr val="0000FF"/>
                </a:solidFill>
                <a:round/>
                <a:headEnd/>
                <a:tailEnd/>
              </a:ln>
            </p:spPr>
            <p:txBody>
              <a:bodyPr/>
              <a:lstStyle/>
              <a:p>
                <a:endParaRPr lang="en-US"/>
              </a:p>
            </p:txBody>
          </p:sp>
          <p:sp>
            <p:nvSpPr>
              <p:cNvPr id="4191" name="Line 675"/>
              <p:cNvSpPr>
                <a:spLocks noChangeShapeType="1"/>
              </p:cNvSpPr>
              <p:nvPr/>
            </p:nvSpPr>
            <p:spPr bwMode="auto">
              <a:xfrm>
                <a:off x="8668" y="6964"/>
                <a:ext cx="17" cy="34"/>
              </a:xfrm>
              <a:prstGeom prst="line">
                <a:avLst/>
              </a:prstGeom>
              <a:noFill/>
              <a:ln w="10795">
                <a:solidFill>
                  <a:srgbClr val="0000FF"/>
                </a:solidFill>
                <a:round/>
                <a:headEnd/>
                <a:tailEnd/>
              </a:ln>
            </p:spPr>
            <p:txBody>
              <a:bodyPr/>
              <a:lstStyle/>
              <a:p>
                <a:endParaRPr lang="en-US"/>
              </a:p>
            </p:txBody>
          </p:sp>
          <p:sp>
            <p:nvSpPr>
              <p:cNvPr id="4192" name="Line 676"/>
              <p:cNvSpPr>
                <a:spLocks noChangeShapeType="1"/>
              </p:cNvSpPr>
              <p:nvPr/>
            </p:nvSpPr>
            <p:spPr bwMode="auto">
              <a:xfrm flipV="1">
                <a:off x="8685" y="6981"/>
                <a:ext cx="17" cy="17"/>
              </a:xfrm>
              <a:prstGeom prst="line">
                <a:avLst/>
              </a:prstGeom>
              <a:noFill/>
              <a:ln w="10795">
                <a:solidFill>
                  <a:srgbClr val="0000FF"/>
                </a:solidFill>
                <a:round/>
                <a:headEnd/>
                <a:tailEnd/>
              </a:ln>
            </p:spPr>
            <p:txBody>
              <a:bodyPr/>
              <a:lstStyle/>
              <a:p>
                <a:endParaRPr lang="en-US"/>
              </a:p>
            </p:txBody>
          </p:sp>
          <p:sp>
            <p:nvSpPr>
              <p:cNvPr id="4193" name="Line 677"/>
              <p:cNvSpPr>
                <a:spLocks noChangeShapeType="1"/>
              </p:cNvSpPr>
              <p:nvPr/>
            </p:nvSpPr>
            <p:spPr bwMode="auto">
              <a:xfrm>
                <a:off x="8702" y="6981"/>
                <a:ext cx="1" cy="17"/>
              </a:xfrm>
              <a:prstGeom prst="line">
                <a:avLst/>
              </a:prstGeom>
              <a:noFill/>
              <a:ln w="10795">
                <a:solidFill>
                  <a:srgbClr val="0000FF"/>
                </a:solidFill>
                <a:round/>
                <a:headEnd/>
                <a:tailEnd/>
              </a:ln>
            </p:spPr>
            <p:txBody>
              <a:bodyPr/>
              <a:lstStyle/>
              <a:p>
                <a:endParaRPr lang="en-US"/>
              </a:p>
            </p:txBody>
          </p:sp>
          <p:sp>
            <p:nvSpPr>
              <p:cNvPr id="4194" name="Line 678"/>
              <p:cNvSpPr>
                <a:spLocks noChangeShapeType="1"/>
              </p:cNvSpPr>
              <p:nvPr/>
            </p:nvSpPr>
            <p:spPr bwMode="auto">
              <a:xfrm flipV="1">
                <a:off x="8702" y="6964"/>
                <a:ext cx="17" cy="34"/>
              </a:xfrm>
              <a:prstGeom prst="line">
                <a:avLst/>
              </a:prstGeom>
              <a:noFill/>
              <a:ln w="10795">
                <a:solidFill>
                  <a:srgbClr val="0000FF"/>
                </a:solidFill>
                <a:round/>
                <a:headEnd/>
                <a:tailEnd/>
              </a:ln>
            </p:spPr>
            <p:txBody>
              <a:bodyPr/>
              <a:lstStyle/>
              <a:p>
                <a:endParaRPr lang="en-US"/>
              </a:p>
            </p:txBody>
          </p:sp>
          <p:sp>
            <p:nvSpPr>
              <p:cNvPr id="4195" name="Line 679"/>
              <p:cNvSpPr>
                <a:spLocks noChangeShapeType="1"/>
              </p:cNvSpPr>
              <p:nvPr/>
            </p:nvSpPr>
            <p:spPr bwMode="auto">
              <a:xfrm>
                <a:off x="8719" y="6964"/>
                <a:ext cx="1" cy="17"/>
              </a:xfrm>
              <a:prstGeom prst="line">
                <a:avLst/>
              </a:prstGeom>
              <a:noFill/>
              <a:ln w="10795">
                <a:solidFill>
                  <a:srgbClr val="0000FF"/>
                </a:solidFill>
                <a:round/>
                <a:headEnd/>
                <a:tailEnd/>
              </a:ln>
            </p:spPr>
            <p:txBody>
              <a:bodyPr/>
              <a:lstStyle/>
              <a:p>
                <a:endParaRPr lang="en-US"/>
              </a:p>
            </p:txBody>
          </p:sp>
          <p:sp>
            <p:nvSpPr>
              <p:cNvPr id="4196" name="Line 680"/>
              <p:cNvSpPr>
                <a:spLocks noChangeShapeType="1"/>
              </p:cNvSpPr>
              <p:nvPr/>
            </p:nvSpPr>
            <p:spPr bwMode="auto">
              <a:xfrm>
                <a:off x="8719" y="6981"/>
                <a:ext cx="17" cy="1"/>
              </a:xfrm>
              <a:prstGeom prst="line">
                <a:avLst/>
              </a:prstGeom>
              <a:noFill/>
              <a:ln w="10795">
                <a:solidFill>
                  <a:srgbClr val="0000FF"/>
                </a:solidFill>
                <a:round/>
                <a:headEnd/>
                <a:tailEnd/>
              </a:ln>
            </p:spPr>
            <p:txBody>
              <a:bodyPr/>
              <a:lstStyle/>
              <a:p>
                <a:endParaRPr lang="en-US"/>
              </a:p>
            </p:txBody>
          </p:sp>
          <p:sp>
            <p:nvSpPr>
              <p:cNvPr id="4197" name="Line 681"/>
              <p:cNvSpPr>
                <a:spLocks noChangeShapeType="1"/>
              </p:cNvSpPr>
              <p:nvPr/>
            </p:nvSpPr>
            <p:spPr bwMode="auto">
              <a:xfrm>
                <a:off x="8736" y="6981"/>
                <a:ext cx="1" cy="17"/>
              </a:xfrm>
              <a:prstGeom prst="line">
                <a:avLst/>
              </a:prstGeom>
              <a:noFill/>
              <a:ln w="10795">
                <a:solidFill>
                  <a:srgbClr val="0000FF"/>
                </a:solidFill>
                <a:round/>
                <a:headEnd/>
                <a:tailEnd/>
              </a:ln>
            </p:spPr>
            <p:txBody>
              <a:bodyPr/>
              <a:lstStyle/>
              <a:p>
                <a:endParaRPr lang="en-US"/>
              </a:p>
            </p:txBody>
          </p:sp>
          <p:sp>
            <p:nvSpPr>
              <p:cNvPr id="4198" name="Line 682"/>
              <p:cNvSpPr>
                <a:spLocks noChangeShapeType="1"/>
              </p:cNvSpPr>
              <p:nvPr/>
            </p:nvSpPr>
            <p:spPr bwMode="auto">
              <a:xfrm flipV="1">
                <a:off x="8736" y="6981"/>
                <a:ext cx="17" cy="17"/>
              </a:xfrm>
              <a:prstGeom prst="line">
                <a:avLst/>
              </a:prstGeom>
              <a:noFill/>
              <a:ln w="10795">
                <a:solidFill>
                  <a:srgbClr val="0000FF"/>
                </a:solidFill>
                <a:round/>
                <a:headEnd/>
                <a:tailEnd/>
              </a:ln>
            </p:spPr>
            <p:txBody>
              <a:bodyPr/>
              <a:lstStyle/>
              <a:p>
                <a:endParaRPr lang="en-US"/>
              </a:p>
            </p:txBody>
          </p:sp>
          <p:sp>
            <p:nvSpPr>
              <p:cNvPr id="4199" name="Line 683"/>
              <p:cNvSpPr>
                <a:spLocks noChangeShapeType="1"/>
              </p:cNvSpPr>
              <p:nvPr/>
            </p:nvSpPr>
            <p:spPr bwMode="auto">
              <a:xfrm>
                <a:off x="8753" y="6981"/>
                <a:ext cx="1" cy="17"/>
              </a:xfrm>
              <a:prstGeom prst="line">
                <a:avLst/>
              </a:prstGeom>
              <a:noFill/>
              <a:ln w="10795">
                <a:solidFill>
                  <a:srgbClr val="0000FF"/>
                </a:solidFill>
                <a:round/>
                <a:headEnd/>
                <a:tailEnd/>
              </a:ln>
            </p:spPr>
            <p:txBody>
              <a:bodyPr/>
              <a:lstStyle/>
              <a:p>
                <a:endParaRPr lang="en-US"/>
              </a:p>
            </p:txBody>
          </p:sp>
          <p:sp>
            <p:nvSpPr>
              <p:cNvPr id="4200" name="Line 684"/>
              <p:cNvSpPr>
                <a:spLocks noChangeShapeType="1"/>
              </p:cNvSpPr>
              <p:nvPr/>
            </p:nvSpPr>
            <p:spPr bwMode="auto">
              <a:xfrm flipV="1">
                <a:off x="8753" y="6981"/>
                <a:ext cx="17" cy="17"/>
              </a:xfrm>
              <a:prstGeom prst="line">
                <a:avLst/>
              </a:prstGeom>
              <a:noFill/>
              <a:ln w="10795">
                <a:solidFill>
                  <a:srgbClr val="0000FF"/>
                </a:solidFill>
                <a:round/>
                <a:headEnd/>
                <a:tailEnd/>
              </a:ln>
            </p:spPr>
            <p:txBody>
              <a:bodyPr/>
              <a:lstStyle/>
              <a:p>
                <a:endParaRPr lang="en-US"/>
              </a:p>
            </p:txBody>
          </p:sp>
          <p:sp>
            <p:nvSpPr>
              <p:cNvPr id="4201" name="Line 685"/>
              <p:cNvSpPr>
                <a:spLocks noChangeShapeType="1"/>
              </p:cNvSpPr>
              <p:nvPr/>
            </p:nvSpPr>
            <p:spPr bwMode="auto">
              <a:xfrm>
                <a:off x="8770" y="6981"/>
                <a:ext cx="1" cy="17"/>
              </a:xfrm>
              <a:prstGeom prst="line">
                <a:avLst/>
              </a:prstGeom>
              <a:noFill/>
              <a:ln w="10795">
                <a:solidFill>
                  <a:srgbClr val="0000FF"/>
                </a:solidFill>
                <a:round/>
                <a:headEnd/>
                <a:tailEnd/>
              </a:ln>
            </p:spPr>
            <p:txBody>
              <a:bodyPr/>
              <a:lstStyle/>
              <a:p>
                <a:endParaRPr lang="en-US"/>
              </a:p>
            </p:txBody>
          </p:sp>
          <p:sp>
            <p:nvSpPr>
              <p:cNvPr id="4202" name="Line 686"/>
              <p:cNvSpPr>
                <a:spLocks noChangeShapeType="1"/>
              </p:cNvSpPr>
              <p:nvPr/>
            </p:nvSpPr>
            <p:spPr bwMode="auto">
              <a:xfrm flipV="1">
                <a:off x="8770" y="6964"/>
                <a:ext cx="1" cy="34"/>
              </a:xfrm>
              <a:prstGeom prst="line">
                <a:avLst/>
              </a:prstGeom>
              <a:noFill/>
              <a:ln w="10795">
                <a:solidFill>
                  <a:srgbClr val="0000FF"/>
                </a:solidFill>
                <a:round/>
                <a:headEnd/>
                <a:tailEnd/>
              </a:ln>
            </p:spPr>
            <p:txBody>
              <a:bodyPr/>
              <a:lstStyle/>
              <a:p>
                <a:endParaRPr lang="en-US"/>
              </a:p>
            </p:txBody>
          </p:sp>
          <p:sp>
            <p:nvSpPr>
              <p:cNvPr id="4203" name="Line 687"/>
              <p:cNvSpPr>
                <a:spLocks noChangeShapeType="1"/>
              </p:cNvSpPr>
              <p:nvPr/>
            </p:nvSpPr>
            <p:spPr bwMode="auto">
              <a:xfrm>
                <a:off x="8770" y="6964"/>
                <a:ext cx="17" cy="1"/>
              </a:xfrm>
              <a:prstGeom prst="line">
                <a:avLst/>
              </a:prstGeom>
              <a:noFill/>
              <a:ln w="10795">
                <a:solidFill>
                  <a:srgbClr val="0000FF"/>
                </a:solidFill>
                <a:round/>
                <a:headEnd/>
                <a:tailEnd/>
              </a:ln>
            </p:spPr>
            <p:txBody>
              <a:bodyPr/>
              <a:lstStyle/>
              <a:p>
                <a:endParaRPr lang="en-US"/>
              </a:p>
            </p:txBody>
          </p:sp>
          <p:sp>
            <p:nvSpPr>
              <p:cNvPr id="4204" name="Line 688"/>
              <p:cNvSpPr>
                <a:spLocks noChangeShapeType="1"/>
              </p:cNvSpPr>
              <p:nvPr/>
            </p:nvSpPr>
            <p:spPr bwMode="auto">
              <a:xfrm>
                <a:off x="8787" y="6964"/>
                <a:ext cx="17" cy="17"/>
              </a:xfrm>
              <a:prstGeom prst="line">
                <a:avLst/>
              </a:prstGeom>
              <a:noFill/>
              <a:ln w="10795">
                <a:solidFill>
                  <a:srgbClr val="0000FF"/>
                </a:solidFill>
                <a:round/>
                <a:headEnd/>
                <a:tailEnd/>
              </a:ln>
            </p:spPr>
            <p:txBody>
              <a:bodyPr/>
              <a:lstStyle/>
              <a:p>
                <a:endParaRPr lang="en-US"/>
              </a:p>
            </p:txBody>
          </p:sp>
          <p:sp>
            <p:nvSpPr>
              <p:cNvPr id="4205" name="Line 689"/>
              <p:cNvSpPr>
                <a:spLocks noChangeShapeType="1"/>
              </p:cNvSpPr>
              <p:nvPr/>
            </p:nvSpPr>
            <p:spPr bwMode="auto">
              <a:xfrm flipV="1">
                <a:off x="8804" y="6964"/>
                <a:ext cx="17" cy="17"/>
              </a:xfrm>
              <a:prstGeom prst="line">
                <a:avLst/>
              </a:prstGeom>
              <a:noFill/>
              <a:ln w="10795">
                <a:solidFill>
                  <a:srgbClr val="0000FF"/>
                </a:solidFill>
                <a:round/>
                <a:headEnd/>
                <a:tailEnd/>
              </a:ln>
            </p:spPr>
            <p:txBody>
              <a:bodyPr/>
              <a:lstStyle/>
              <a:p>
                <a:endParaRPr lang="en-US"/>
              </a:p>
            </p:txBody>
          </p:sp>
          <p:sp>
            <p:nvSpPr>
              <p:cNvPr id="4206" name="Line 690"/>
              <p:cNvSpPr>
                <a:spLocks noChangeShapeType="1"/>
              </p:cNvSpPr>
              <p:nvPr/>
            </p:nvSpPr>
            <p:spPr bwMode="auto">
              <a:xfrm>
                <a:off x="8821" y="6964"/>
                <a:ext cx="1" cy="17"/>
              </a:xfrm>
              <a:prstGeom prst="line">
                <a:avLst/>
              </a:prstGeom>
              <a:noFill/>
              <a:ln w="10795">
                <a:solidFill>
                  <a:srgbClr val="0000FF"/>
                </a:solidFill>
                <a:round/>
                <a:headEnd/>
                <a:tailEnd/>
              </a:ln>
            </p:spPr>
            <p:txBody>
              <a:bodyPr/>
              <a:lstStyle/>
              <a:p>
                <a:endParaRPr lang="en-US"/>
              </a:p>
            </p:txBody>
          </p:sp>
          <p:sp>
            <p:nvSpPr>
              <p:cNvPr id="4207" name="Line 691"/>
              <p:cNvSpPr>
                <a:spLocks noChangeShapeType="1"/>
              </p:cNvSpPr>
              <p:nvPr/>
            </p:nvSpPr>
            <p:spPr bwMode="auto">
              <a:xfrm>
                <a:off x="8821" y="6981"/>
                <a:ext cx="17" cy="1"/>
              </a:xfrm>
              <a:prstGeom prst="line">
                <a:avLst/>
              </a:prstGeom>
              <a:noFill/>
              <a:ln w="10795">
                <a:solidFill>
                  <a:srgbClr val="0000FF"/>
                </a:solidFill>
                <a:round/>
                <a:headEnd/>
                <a:tailEnd/>
              </a:ln>
            </p:spPr>
            <p:txBody>
              <a:bodyPr/>
              <a:lstStyle/>
              <a:p>
                <a:endParaRPr lang="en-US"/>
              </a:p>
            </p:txBody>
          </p:sp>
          <p:sp>
            <p:nvSpPr>
              <p:cNvPr id="4208" name="Line 692"/>
              <p:cNvSpPr>
                <a:spLocks noChangeShapeType="1"/>
              </p:cNvSpPr>
              <p:nvPr/>
            </p:nvSpPr>
            <p:spPr bwMode="auto">
              <a:xfrm>
                <a:off x="8838" y="6981"/>
                <a:ext cx="17" cy="1"/>
              </a:xfrm>
              <a:prstGeom prst="line">
                <a:avLst/>
              </a:prstGeom>
              <a:noFill/>
              <a:ln w="10795">
                <a:solidFill>
                  <a:srgbClr val="0000FF"/>
                </a:solidFill>
                <a:round/>
                <a:headEnd/>
                <a:tailEnd/>
              </a:ln>
            </p:spPr>
            <p:txBody>
              <a:bodyPr/>
              <a:lstStyle/>
              <a:p>
                <a:endParaRPr lang="en-US"/>
              </a:p>
            </p:txBody>
          </p:sp>
          <p:sp>
            <p:nvSpPr>
              <p:cNvPr id="4209" name="Line 693"/>
              <p:cNvSpPr>
                <a:spLocks noChangeShapeType="1"/>
              </p:cNvSpPr>
              <p:nvPr/>
            </p:nvSpPr>
            <p:spPr bwMode="auto">
              <a:xfrm>
                <a:off x="8855" y="6981"/>
                <a:ext cx="17" cy="1"/>
              </a:xfrm>
              <a:prstGeom prst="line">
                <a:avLst/>
              </a:prstGeom>
              <a:noFill/>
              <a:ln w="10795">
                <a:solidFill>
                  <a:srgbClr val="0000FF"/>
                </a:solidFill>
                <a:round/>
                <a:headEnd/>
                <a:tailEnd/>
              </a:ln>
            </p:spPr>
            <p:txBody>
              <a:bodyPr/>
              <a:lstStyle/>
              <a:p>
                <a:endParaRPr lang="en-US"/>
              </a:p>
            </p:txBody>
          </p:sp>
          <p:sp>
            <p:nvSpPr>
              <p:cNvPr id="4210" name="Line 694"/>
              <p:cNvSpPr>
                <a:spLocks noChangeShapeType="1"/>
              </p:cNvSpPr>
              <p:nvPr/>
            </p:nvSpPr>
            <p:spPr bwMode="auto">
              <a:xfrm>
                <a:off x="8872" y="6981"/>
                <a:ext cx="1" cy="17"/>
              </a:xfrm>
              <a:prstGeom prst="line">
                <a:avLst/>
              </a:prstGeom>
              <a:noFill/>
              <a:ln w="10795">
                <a:solidFill>
                  <a:srgbClr val="0000FF"/>
                </a:solidFill>
                <a:round/>
                <a:headEnd/>
                <a:tailEnd/>
              </a:ln>
            </p:spPr>
            <p:txBody>
              <a:bodyPr/>
              <a:lstStyle/>
              <a:p>
                <a:endParaRPr lang="en-US"/>
              </a:p>
            </p:txBody>
          </p:sp>
          <p:sp>
            <p:nvSpPr>
              <p:cNvPr id="4211" name="Line 695"/>
              <p:cNvSpPr>
                <a:spLocks noChangeShapeType="1"/>
              </p:cNvSpPr>
              <p:nvPr/>
            </p:nvSpPr>
            <p:spPr bwMode="auto">
              <a:xfrm flipV="1">
                <a:off x="8872" y="6981"/>
                <a:ext cx="1" cy="17"/>
              </a:xfrm>
              <a:prstGeom prst="line">
                <a:avLst/>
              </a:prstGeom>
              <a:noFill/>
              <a:ln w="10795">
                <a:solidFill>
                  <a:srgbClr val="0000FF"/>
                </a:solidFill>
                <a:round/>
                <a:headEnd/>
                <a:tailEnd/>
              </a:ln>
            </p:spPr>
            <p:txBody>
              <a:bodyPr/>
              <a:lstStyle/>
              <a:p>
                <a:endParaRPr lang="en-US"/>
              </a:p>
            </p:txBody>
          </p:sp>
          <p:sp>
            <p:nvSpPr>
              <p:cNvPr id="4212" name="Line 696"/>
              <p:cNvSpPr>
                <a:spLocks noChangeShapeType="1"/>
              </p:cNvSpPr>
              <p:nvPr/>
            </p:nvSpPr>
            <p:spPr bwMode="auto">
              <a:xfrm>
                <a:off x="8872" y="6981"/>
                <a:ext cx="17" cy="17"/>
              </a:xfrm>
              <a:prstGeom prst="line">
                <a:avLst/>
              </a:prstGeom>
              <a:noFill/>
              <a:ln w="10795">
                <a:solidFill>
                  <a:srgbClr val="0000FF"/>
                </a:solidFill>
                <a:round/>
                <a:headEnd/>
                <a:tailEnd/>
              </a:ln>
            </p:spPr>
            <p:txBody>
              <a:bodyPr/>
              <a:lstStyle/>
              <a:p>
                <a:endParaRPr lang="en-US"/>
              </a:p>
            </p:txBody>
          </p:sp>
          <p:sp>
            <p:nvSpPr>
              <p:cNvPr id="4213" name="Line 697"/>
              <p:cNvSpPr>
                <a:spLocks noChangeShapeType="1"/>
              </p:cNvSpPr>
              <p:nvPr/>
            </p:nvSpPr>
            <p:spPr bwMode="auto">
              <a:xfrm flipV="1">
                <a:off x="8889" y="6981"/>
                <a:ext cx="1" cy="17"/>
              </a:xfrm>
              <a:prstGeom prst="line">
                <a:avLst/>
              </a:prstGeom>
              <a:noFill/>
              <a:ln w="10795">
                <a:solidFill>
                  <a:srgbClr val="0000FF"/>
                </a:solidFill>
                <a:round/>
                <a:headEnd/>
                <a:tailEnd/>
              </a:ln>
            </p:spPr>
            <p:txBody>
              <a:bodyPr/>
              <a:lstStyle/>
              <a:p>
                <a:endParaRPr lang="en-US"/>
              </a:p>
            </p:txBody>
          </p:sp>
          <p:sp>
            <p:nvSpPr>
              <p:cNvPr id="4214" name="Line 698"/>
              <p:cNvSpPr>
                <a:spLocks noChangeShapeType="1"/>
              </p:cNvSpPr>
              <p:nvPr/>
            </p:nvSpPr>
            <p:spPr bwMode="auto">
              <a:xfrm flipV="1">
                <a:off x="8889" y="6947"/>
                <a:ext cx="17" cy="34"/>
              </a:xfrm>
              <a:prstGeom prst="line">
                <a:avLst/>
              </a:prstGeom>
              <a:noFill/>
              <a:ln w="10795">
                <a:solidFill>
                  <a:srgbClr val="0000FF"/>
                </a:solidFill>
                <a:round/>
                <a:headEnd/>
                <a:tailEnd/>
              </a:ln>
            </p:spPr>
            <p:txBody>
              <a:bodyPr/>
              <a:lstStyle/>
              <a:p>
                <a:endParaRPr lang="en-US"/>
              </a:p>
            </p:txBody>
          </p:sp>
          <p:sp>
            <p:nvSpPr>
              <p:cNvPr id="4215" name="Line 699"/>
              <p:cNvSpPr>
                <a:spLocks noChangeShapeType="1"/>
              </p:cNvSpPr>
              <p:nvPr/>
            </p:nvSpPr>
            <p:spPr bwMode="auto">
              <a:xfrm>
                <a:off x="8906" y="6947"/>
                <a:ext cx="1" cy="34"/>
              </a:xfrm>
              <a:prstGeom prst="line">
                <a:avLst/>
              </a:prstGeom>
              <a:noFill/>
              <a:ln w="10795">
                <a:solidFill>
                  <a:srgbClr val="0000FF"/>
                </a:solidFill>
                <a:round/>
                <a:headEnd/>
                <a:tailEnd/>
              </a:ln>
            </p:spPr>
            <p:txBody>
              <a:bodyPr/>
              <a:lstStyle/>
              <a:p>
                <a:endParaRPr lang="en-US"/>
              </a:p>
            </p:txBody>
          </p:sp>
          <p:sp>
            <p:nvSpPr>
              <p:cNvPr id="4216" name="Line 700"/>
              <p:cNvSpPr>
                <a:spLocks noChangeShapeType="1"/>
              </p:cNvSpPr>
              <p:nvPr/>
            </p:nvSpPr>
            <p:spPr bwMode="auto">
              <a:xfrm>
                <a:off x="8906" y="6981"/>
                <a:ext cx="17" cy="17"/>
              </a:xfrm>
              <a:prstGeom prst="line">
                <a:avLst/>
              </a:prstGeom>
              <a:noFill/>
              <a:ln w="10795">
                <a:solidFill>
                  <a:srgbClr val="0000FF"/>
                </a:solidFill>
                <a:round/>
                <a:headEnd/>
                <a:tailEnd/>
              </a:ln>
            </p:spPr>
            <p:txBody>
              <a:bodyPr/>
              <a:lstStyle/>
              <a:p>
                <a:endParaRPr lang="en-US"/>
              </a:p>
            </p:txBody>
          </p:sp>
          <p:sp>
            <p:nvSpPr>
              <p:cNvPr id="4217" name="Line 701"/>
              <p:cNvSpPr>
                <a:spLocks noChangeShapeType="1"/>
              </p:cNvSpPr>
              <p:nvPr/>
            </p:nvSpPr>
            <p:spPr bwMode="auto">
              <a:xfrm flipV="1">
                <a:off x="8923" y="6981"/>
                <a:ext cx="1" cy="17"/>
              </a:xfrm>
              <a:prstGeom prst="line">
                <a:avLst/>
              </a:prstGeom>
              <a:noFill/>
              <a:ln w="10795">
                <a:solidFill>
                  <a:srgbClr val="0000FF"/>
                </a:solidFill>
                <a:round/>
                <a:headEnd/>
                <a:tailEnd/>
              </a:ln>
            </p:spPr>
            <p:txBody>
              <a:bodyPr/>
              <a:lstStyle/>
              <a:p>
                <a:endParaRPr lang="en-US"/>
              </a:p>
            </p:txBody>
          </p:sp>
          <p:sp>
            <p:nvSpPr>
              <p:cNvPr id="4218" name="Line 702"/>
              <p:cNvSpPr>
                <a:spLocks noChangeShapeType="1"/>
              </p:cNvSpPr>
              <p:nvPr/>
            </p:nvSpPr>
            <p:spPr bwMode="auto">
              <a:xfrm>
                <a:off x="8923" y="6981"/>
                <a:ext cx="17" cy="1"/>
              </a:xfrm>
              <a:prstGeom prst="line">
                <a:avLst/>
              </a:prstGeom>
              <a:noFill/>
              <a:ln w="10795">
                <a:solidFill>
                  <a:srgbClr val="0000FF"/>
                </a:solidFill>
                <a:round/>
                <a:headEnd/>
                <a:tailEnd/>
              </a:ln>
            </p:spPr>
            <p:txBody>
              <a:bodyPr/>
              <a:lstStyle/>
              <a:p>
                <a:endParaRPr lang="en-US"/>
              </a:p>
            </p:txBody>
          </p:sp>
          <p:sp>
            <p:nvSpPr>
              <p:cNvPr id="4219" name="Line 703"/>
              <p:cNvSpPr>
                <a:spLocks noChangeShapeType="1"/>
              </p:cNvSpPr>
              <p:nvPr/>
            </p:nvSpPr>
            <p:spPr bwMode="auto">
              <a:xfrm>
                <a:off x="8940" y="6981"/>
                <a:ext cx="17" cy="1"/>
              </a:xfrm>
              <a:prstGeom prst="line">
                <a:avLst/>
              </a:prstGeom>
              <a:noFill/>
              <a:ln w="10795">
                <a:solidFill>
                  <a:srgbClr val="0000FF"/>
                </a:solidFill>
                <a:round/>
                <a:headEnd/>
                <a:tailEnd/>
              </a:ln>
            </p:spPr>
            <p:txBody>
              <a:bodyPr/>
              <a:lstStyle/>
              <a:p>
                <a:endParaRPr lang="en-US"/>
              </a:p>
            </p:txBody>
          </p:sp>
          <p:sp>
            <p:nvSpPr>
              <p:cNvPr id="4220" name="Line 704"/>
              <p:cNvSpPr>
                <a:spLocks noChangeShapeType="1"/>
              </p:cNvSpPr>
              <p:nvPr/>
            </p:nvSpPr>
            <p:spPr bwMode="auto">
              <a:xfrm>
                <a:off x="8957" y="6981"/>
                <a:ext cx="1" cy="17"/>
              </a:xfrm>
              <a:prstGeom prst="line">
                <a:avLst/>
              </a:prstGeom>
              <a:noFill/>
              <a:ln w="10795">
                <a:solidFill>
                  <a:srgbClr val="0000FF"/>
                </a:solidFill>
                <a:round/>
                <a:headEnd/>
                <a:tailEnd/>
              </a:ln>
            </p:spPr>
            <p:txBody>
              <a:bodyPr/>
              <a:lstStyle/>
              <a:p>
                <a:endParaRPr lang="en-US"/>
              </a:p>
            </p:txBody>
          </p:sp>
          <p:sp>
            <p:nvSpPr>
              <p:cNvPr id="4221" name="Line 705"/>
              <p:cNvSpPr>
                <a:spLocks noChangeShapeType="1"/>
              </p:cNvSpPr>
              <p:nvPr/>
            </p:nvSpPr>
            <p:spPr bwMode="auto">
              <a:xfrm>
                <a:off x="8957" y="6998"/>
                <a:ext cx="17" cy="1"/>
              </a:xfrm>
              <a:prstGeom prst="line">
                <a:avLst/>
              </a:prstGeom>
              <a:noFill/>
              <a:ln w="10795">
                <a:solidFill>
                  <a:srgbClr val="0000FF"/>
                </a:solidFill>
                <a:round/>
                <a:headEnd/>
                <a:tailEnd/>
              </a:ln>
            </p:spPr>
            <p:txBody>
              <a:bodyPr/>
              <a:lstStyle/>
              <a:p>
                <a:endParaRPr lang="en-US"/>
              </a:p>
            </p:txBody>
          </p:sp>
          <p:sp>
            <p:nvSpPr>
              <p:cNvPr id="4222" name="Line 706"/>
              <p:cNvSpPr>
                <a:spLocks noChangeShapeType="1"/>
              </p:cNvSpPr>
              <p:nvPr/>
            </p:nvSpPr>
            <p:spPr bwMode="auto">
              <a:xfrm flipV="1">
                <a:off x="8974" y="6981"/>
                <a:ext cx="1" cy="17"/>
              </a:xfrm>
              <a:prstGeom prst="line">
                <a:avLst/>
              </a:prstGeom>
              <a:noFill/>
              <a:ln w="10795">
                <a:solidFill>
                  <a:srgbClr val="0000FF"/>
                </a:solidFill>
                <a:round/>
                <a:headEnd/>
                <a:tailEnd/>
              </a:ln>
            </p:spPr>
            <p:txBody>
              <a:bodyPr/>
              <a:lstStyle/>
              <a:p>
                <a:endParaRPr lang="en-US"/>
              </a:p>
            </p:txBody>
          </p:sp>
          <p:sp>
            <p:nvSpPr>
              <p:cNvPr id="4223" name="Line 707"/>
              <p:cNvSpPr>
                <a:spLocks noChangeShapeType="1"/>
              </p:cNvSpPr>
              <p:nvPr/>
            </p:nvSpPr>
            <p:spPr bwMode="auto">
              <a:xfrm>
                <a:off x="8974" y="6981"/>
                <a:ext cx="17" cy="17"/>
              </a:xfrm>
              <a:prstGeom prst="line">
                <a:avLst/>
              </a:prstGeom>
              <a:noFill/>
              <a:ln w="10795">
                <a:solidFill>
                  <a:srgbClr val="0000FF"/>
                </a:solidFill>
                <a:round/>
                <a:headEnd/>
                <a:tailEnd/>
              </a:ln>
            </p:spPr>
            <p:txBody>
              <a:bodyPr/>
              <a:lstStyle/>
              <a:p>
                <a:endParaRPr lang="en-US"/>
              </a:p>
            </p:txBody>
          </p:sp>
          <p:sp>
            <p:nvSpPr>
              <p:cNvPr id="4224" name="Line 708"/>
              <p:cNvSpPr>
                <a:spLocks noChangeShapeType="1"/>
              </p:cNvSpPr>
              <p:nvPr/>
            </p:nvSpPr>
            <p:spPr bwMode="auto">
              <a:xfrm flipV="1">
                <a:off x="8991" y="6981"/>
                <a:ext cx="1" cy="17"/>
              </a:xfrm>
              <a:prstGeom prst="line">
                <a:avLst/>
              </a:prstGeom>
              <a:noFill/>
              <a:ln w="10795">
                <a:solidFill>
                  <a:srgbClr val="0000FF"/>
                </a:solidFill>
                <a:round/>
                <a:headEnd/>
                <a:tailEnd/>
              </a:ln>
            </p:spPr>
            <p:txBody>
              <a:bodyPr/>
              <a:lstStyle/>
              <a:p>
                <a:endParaRPr lang="en-US"/>
              </a:p>
            </p:txBody>
          </p:sp>
          <p:sp>
            <p:nvSpPr>
              <p:cNvPr id="4225" name="Line 709"/>
              <p:cNvSpPr>
                <a:spLocks noChangeShapeType="1"/>
              </p:cNvSpPr>
              <p:nvPr/>
            </p:nvSpPr>
            <p:spPr bwMode="auto">
              <a:xfrm>
                <a:off x="8991" y="6981"/>
                <a:ext cx="1" cy="17"/>
              </a:xfrm>
              <a:prstGeom prst="line">
                <a:avLst/>
              </a:prstGeom>
              <a:noFill/>
              <a:ln w="10795">
                <a:solidFill>
                  <a:srgbClr val="0000FF"/>
                </a:solidFill>
                <a:round/>
                <a:headEnd/>
                <a:tailEnd/>
              </a:ln>
            </p:spPr>
            <p:txBody>
              <a:bodyPr/>
              <a:lstStyle/>
              <a:p>
                <a:endParaRPr lang="en-US"/>
              </a:p>
            </p:txBody>
          </p:sp>
          <p:sp>
            <p:nvSpPr>
              <p:cNvPr id="4226" name="Line 710"/>
              <p:cNvSpPr>
                <a:spLocks noChangeShapeType="1"/>
              </p:cNvSpPr>
              <p:nvPr/>
            </p:nvSpPr>
            <p:spPr bwMode="auto">
              <a:xfrm>
                <a:off x="8991" y="6998"/>
                <a:ext cx="17" cy="1"/>
              </a:xfrm>
              <a:prstGeom prst="line">
                <a:avLst/>
              </a:prstGeom>
              <a:noFill/>
              <a:ln w="10795">
                <a:solidFill>
                  <a:srgbClr val="0000FF"/>
                </a:solidFill>
                <a:round/>
                <a:headEnd/>
                <a:tailEnd/>
              </a:ln>
            </p:spPr>
            <p:txBody>
              <a:bodyPr/>
              <a:lstStyle/>
              <a:p>
                <a:endParaRPr lang="en-US"/>
              </a:p>
            </p:txBody>
          </p:sp>
          <p:sp>
            <p:nvSpPr>
              <p:cNvPr id="4227" name="Line 711"/>
              <p:cNvSpPr>
                <a:spLocks noChangeShapeType="1"/>
              </p:cNvSpPr>
              <p:nvPr/>
            </p:nvSpPr>
            <p:spPr bwMode="auto">
              <a:xfrm flipV="1">
                <a:off x="9008" y="6981"/>
                <a:ext cx="1" cy="17"/>
              </a:xfrm>
              <a:prstGeom prst="line">
                <a:avLst/>
              </a:prstGeom>
              <a:noFill/>
              <a:ln w="10795">
                <a:solidFill>
                  <a:srgbClr val="0000FF"/>
                </a:solidFill>
                <a:round/>
                <a:headEnd/>
                <a:tailEnd/>
              </a:ln>
            </p:spPr>
            <p:txBody>
              <a:bodyPr/>
              <a:lstStyle/>
              <a:p>
                <a:endParaRPr lang="en-US"/>
              </a:p>
            </p:txBody>
          </p:sp>
          <p:sp>
            <p:nvSpPr>
              <p:cNvPr id="4228" name="Line 712"/>
              <p:cNvSpPr>
                <a:spLocks noChangeShapeType="1"/>
              </p:cNvSpPr>
              <p:nvPr/>
            </p:nvSpPr>
            <p:spPr bwMode="auto">
              <a:xfrm>
                <a:off x="9008" y="6981"/>
                <a:ext cx="17" cy="17"/>
              </a:xfrm>
              <a:prstGeom prst="line">
                <a:avLst/>
              </a:prstGeom>
              <a:noFill/>
              <a:ln w="10795">
                <a:solidFill>
                  <a:srgbClr val="0000FF"/>
                </a:solidFill>
                <a:round/>
                <a:headEnd/>
                <a:tailEnd/>
              </a:ln>
            </p:spPr>
            <p:txBody>
              <a:bodyPr/>
              <a:lstStyle/>
              <a:p>
                <a:endParaRPr lang="en-US"/>
              </a:p>
            </p:txBody>
          </p:sp>
          <p:sp>
            <p:nvSpPr>
              <p:cNvPr id="4229" name="Line 713"/>
              <p:cNvSpPr>
                <a:spLocks noChangeShapeType="1"/>
              </p:cNvSpPr>
              <p:nvPr/>
            </p:nvSpPr>
            <p:spPr bwMode="auto">
              <a:xfrm flipV="1">
                <a:off x="9025" y="6981"/>
                <a:ext cx="1" cy="17"/>
              </a:xfrm>
              <a:prstGeom prst="line">
                <a:avLst/>
              </a:prstGeom>
              <a:noFill/>
              <a:ln w="10795">
                <a:solidFill>
                  <a:srgbClr val="0000FF"/>
                </a:solidFill>
                <a:round/>
                <a:headEnd/>
                <a:tailEnd/>
              </a:ln>
            </p:spPr>
            <p:txBody>
              <a:bodyPr/>
              <a:lstStyle/>
              <a:p>
                <a:endParaRPr lang="en-US"/>
              </a:p>
            </p:txBody>
          </p:sp>
          <p:sp>
            <p:nvSpPr>
              <p:cNvPr id="4230" name="Line 714"/>
              <p:cNvSpPr>
                <a:spLocks noChangeShapeType="1"/>
              </p:cNvSpPr>
              <p:nvPr/>
            </p:nvSpPr>
            <p:spPr bwMode="auto">
              <a:xfrm>
                <a:off x="9025" y="6981"/>
                <a:ext cx="17" cy="1"/>
              </a:xfrm>
              <a:prstGeom prst="line">
                <a:avLst/>
              </a:prstGeom>
              <a:noFill/>
              <a:ln w="10795">
                <a:solidFill>
                  <a:srgbClr val="0000FF"/>
                </a:solidFill>
                <a:round/>
                <a:headEnd/>
                <a:tailEnd/>
              </a:ln>
            </p:spPr>
            <p:txBody>
              <a:bodyPr/>
              <a:lstStyle/>
              <a:p>
                <a:endParaRPr lang="en-US"/>
              </a:p>
            </p:txBody>
          </p:sp>
          <p:sp>
            <p:nvSpPr>
              <p:cNvPr id="4231" name="Line 715"/>
              <p:cNvSpPr>
                <a:spLocks noChangeShapeType="1"/>
              </p:cNvSpPr>
              <p:nvPr/>
            </p:nvSpPr>
            <p:spPr bwMode="auto">
              <a:xfrm>
                <a:off x="9042" y="6981"/>
                <a:ext cx="1" cy="17"/>
              </a:xfrm>
              <a:prstGeom prst="line">
                <a:avLst/>
              </a:prstGeom>
              <a:noFill/>
              <a:ln w="10795">
                <a:solidFill>
                  <a:srgbClr val="0000FF"/>
                </a:solidFill>
                <a:round/>
                <a:headEnd/>
                <a:tailEnd/>
              </a:ln>
            </p:spPr>
            <p:txBody>
              <a:bodyPr/>
              <a:lstStyle/>
              <a:p>
                <a:endParaRPr lang="en-US"/>
              </a:p>
            </p:txBody>
          </p:sp>
          <p:sp>
            <p:nvSpPr>
              <p:cNvPr id="4232" name="Line 716"/>
              <p:cNvSpPr>
                <a:spLocks noChangeShapeType="1"/>
              </p:cNvSpPr>
              <p:nvPr/>
            </p:nvSpPr>
            <p:spPr bwMode="auto">
              <a:xfrm>
                <a:off x="9042" y="6998"/>
                <a:ext cx="17" cy="1"/>
              </a:xfrm>
              <a:prstGeom prst="line">
                <a:avLst/>
              </a:prstGeom>
              <a:noFill/>
              <a:ln w="10795">
                <a:solidFill>
                  <a:srgbClr val="0000FF"/>
                </a:solidFill>
                <a:round/>
                <a:headEnd/>
                <a:tailEnd/>
              </a:ln>
            </p:spPr>
            <p:txBody>
              <a:bodyPr/>
              <a:lstStyle/>
              <a:p>
                <a:endParaRPr lang="en-US"/>
              </a:p>
            </p:txBody>
          </p:sp>
          <p:sp>
            <p:nvSpPr>
              <p:cNvPr id="4233" name="Line 717"/>
              <p:cNvSpPr>
                <a:spLocks noChangeShapeType="1"/>
              </p:cNvSpPr>
              <p:nvPr/>
            </p:nvSpPr>
            <p:spPr bwMode="auto">
              <a:xfrm flipV="1">
                <a:off x="9059" y="6964"/>
                <a:ext cx="17" cy="34"/>
              </a:xfrm>
              <a:prstGeom prst="line">
                <a:avLst/>
              </a:prstGeom>
              <a:noFill/>
              <a:ln w="10795">
                <a:solidFill>
                  <a:srgbClr val="0000FF"/>
                </a:solidFill>
                <a:round/>
                <a:headEnd/>
                <a:tailEnd/>
              </a:ln>
            </p:spPr>
            <p:txBody>
              <a:bodyPr/>
              <a:lstStyle/>
              <a:p>
                <a:endParaRPr lang="en-US"/>
              </a:p>
            </p:txBody>
          </p:sp>
          <p:sp>
            <p:nvSpPr>
              <p:cNvPr id="4234" name="Line 718"/>
              <p:cNvSpPr>
                <a:spLocks noChangeShapeType="1"/>
              </p:cNvSpPr>
              <p:nvPr/>
            </p:nvSpPr>
            <p:spPr bwMode="auto">
              <a:xfrm>
                <a:off x="9076" y="6964"/>
                <a:ext cx="17" cy="34"/>
              </a:xfrm>
              <a:prstGeom prst="line">
                <a:avLst/>
              </a:prstGeom>
              <a:noFill/>
              <a:ln w="10795">
                <a:solidFill>
                  <a:srgbClr val="0000FF"/>
                </a:solidFill>
                <a:round/>
                <a:headEnd/>
                <a:tailEnd/>
              </a:ln>
            </p:spPr>
            <p:txBody>
              <a:bodyPr/>
              <a:lstStyle/>
              <a:p>
                <a:endParaRPr lang="en-US"/>
              </a:p>
            </p:txBody>
          </p:sp>
          <p:sp>
            <p:nvSpPr>
              <p:cNvPr id="4235" name="Line 719"/>
              <p:cNvSpPr>
                <a:spLocks noChangeShapeType="1"/>
              </p:cNvSpPr>
              <p:nvPr/>
            </p:nvSpPr>
            <p:spPr bwMode="auto">
              <a:xfrm flipV="1">
                <a:off x="9093" y="6981"/>
                <a:ext cx="1" cy="17"/>
              </a:xfrm>
              <a:prstGeom prst="line">
                <a:avLst/>
              </a:prstGeom>
              <a:noFill/>
              <a:ln w="10795">
                <a:solidFill>
                  <a:srgbClr val="0000FF"/>
                </a:solidFill>
                <a:round/>
                <a:headEnd/>
                <a:tailEnd/>
              </a:ln>
            </p:spPr>
            <p:txBody>
              <a:bodyPr/>
              <a:lstStyle/>
              <a:p>
                <a:endParaRPr lang="en-US"/>
              </a:p>
            </p:txBody>
          </p:sp>
          <p:sp>
            <p:nvSpPr>
              <p:cNvPr id="4236" name="Line 720"/>
              <p:cNvSpPr>
                <a:spLocks noChangeShapeType="1"/>
              </p:cNvSpPr>
              <p:nvPr/>
            </p:nvSpPr>
            <p:spPr bwMode="auto">
              <a:xfrm>
                <a:off x="9093" y="6981"/>
                <a:ext cx="17" cy="1"/>
              </a:xfrm>
              <a:prstGeom prst="line">
                <a:avLst/>
              </a:prstGeom>
              <a:noFill/>
              <a:ln w="10795">
                <a:solidFill>
                  <a:srgbClr val="0000FF"/>
                </a:solidFill>
                <a:round/>
                <a:headEnd/>
                <a:tailEnd/>
              </a:ln>
            </p:spPr>
            <p:txBody>
              <a:bodyPr/>
              <a:lstStyle/>
              <a:p>
                <a:endParaRPr lang="en-US"/>
              </a:p>
            </p:txBody>
          </p:sp>
          <p:sp>
            <p:nvSpPr>
              <p:cNvPr id="4237" name="Line 721"/>
              <p:cNvSpPr>
                <a:spLocks noChangeShapeType="1"/>
              </p:cNvSpPr>
              <p:nvPr/>
            </p:nvSpPr>
            <p:spPr bwMode="auto">
              <a:xfrm>
                <a:off x="9110" y="6981"/>
                <a:ext cx="1" cy="17"/>
              </a:xfrm>
              <a:prstGeom prst="line">
                <a:avLst/>
              </a:prstGeom>
              <a:noFill/>
              <a:ln w="10795">
                <a:solidFill>
                  <a:srgbClr val="0000FF"/>
                </a:solidFill>
                <a:round/>
                <a:headEnd/>
                <a:tailEnd/>
              </a:ln>
            </p:spPr>
            <p:txBody>
              <a:bodyPr/>
              <a:lstStyle/>
              <a:p>
                <a:endParaRPr lang="en-US"/>
              </a:p>
            </p:txBody>
          </p:sp>
          <p:sp>
            <p:nvSpPr>
              <p:cNvPr id="4238" name="Line 722"/>
              <p:cNvSpPr>
                <a:spLocks noChangeShapeType="1"/>
              </p:cNvSpPr>
              <p:nvPr/>
            </p:nvSpPr>
            <p:spPr bwMode="auto">
              <a:xfrm flipV="1">
                <a:off x="9110" y="6981"/>
                <a:ext cx="17" cy="17"/>
              </a:xfrm>
              <a:prstGeom prst="line">
                <a:avLst/>
              </a:prstGeom>
              <a:noFill/>
              <a:ln w="10795">
                <a:solidFill>
                  <a:srgbClr val="0000FF"/>
                </a:solidFill>
                <a:round/>
                <a:headEnd/>
                <a:tailEnd/>
              </a:ln>
            </p:spPr>
            <p:txBody>
              <a:bodyPr/>
              <a:lstStyle/>
              <a:p>
                <a:endParaRPr lang="en-US"/>
              </a:p>
            </p:txBody>
          </p:sp>
          <p:sp>
            <p:nvSpPr>
              <p:cNvPr id="4239" name="Line 723"/>
              <p:cNvSpPr>
                <a:spLocks noChangeShapeType="1"/>
              </p:cNvSpPr>
              <p:nvPr/>
            </p:nvSpPr>
            <p:spPr bwMode="auto">
              <a:xfrm>
                <a:off x="9127" y="6981"/>
                <a:ext cx="17" cy="17"/>
              </a:xfrm>
              <a:prstGeom prst="line">
                <a:avLst/>
              </a:prstGeom>
              <a:noFill/>
              <a:ln w="10795">
                <a:solidFill>
                  <a:srgbClr val="0000FF"/>
                </a:solidFill>
                <a:round/>
                <a:headEnd/>
                <a:tailEnd/>
              </a:ln>
            </p:spPr>
            <p:txBody>
              <a:bodyPr/>
              <a:lstStyle/>
              <a:p>
                <a:endParaRPr lang="en-US"/>
              </a:p>
            </p:txBody>
          </p:sp>
          <p:sp>
            <p:nvSpPr>
              <p:cNvPr id="4240" name="Line 724"/>
              <p:cNvSpPr>
                <a:spLocks noChangeShapeType="1"/>
              </p:cNvSpPr>
              <p:nvPr/>
            </p:nvSpPr>
            <p:spPr bwMode="auto">
              <a:xfrm flipV="1">
                <a:off x="9144" y="6981"/>
                <a:ext cx="1" cy="17"/>
              </a:xfrm>
              <a:prstGeom prst="line">
                <a:avLst/>
              </a:prstGeom>
              <a:noFill/>
              <a:ln w="10795">
                <a:solidFill>
                  <a:srgbClr val="0000FF"/>
                </a:solidFill>
                <a:round/>
                <a:headEnd/>
                <a:tailEnd/>
              </a:ln>
            </p:spPr>
            <p:txBody>
              <a:bodyPr/>
              <a:lstStyle/>
              <a:p>
                <a:endParaRPr lang="en-US"/>
              </a:p>
            </p:txBody>
          </p:sp>
          <p:sp>
            <p:nvSpPr>
              <p:cNvPr id="4241" name="Line 725"/>
              <p:cNvSpPr>
                <a:spLocks noChangeShapeType="1"/>
              </p:cNvSpPr>
              <p:nvPr/>
            </p:nvSpPr>
            <p:spPr bwMode="auto">
              <a:xfrm>
                <a:off x="9144" y="6981"/>
                <a:ext cx="1" cy="17"/>
              </a:xfrm>
              <a:prstGeom prst="line">
                <a:avLst/>
              </a:prstGeom>
              <a:noFill/>
              <a:ln w="10795">
                <a:solidFill>
                  <a:srgbClr val="0000FF"/>
                </a:solidFill>
                <a:round/>
                <a:headEnd/>
                <a:tailEnd/>
              </a:ln>
            </p:spPr>
            <p:txBody>
              <a:bodyPr/>
              <a:lstStyle/>
              <a:p>
                <a:endParaRPr lang="en-US"/>
              </a:p>
            </p:txBody>
          </p:sp>
          <p:sp>
            <p:nvSpPr>
              <p:cNvPr id="4242" name="Line 726"/>
              <p:cNvSpPr>
                <a:spLocks noChangeShapeType="1"/>
              </p:cNvSpPr>
              <p:nvPr/>
            </p:nvSpPr>
            <p:spPr bwMode="auto">
              <a:xfrm>
                <a:off x="9144" y="6998"/>
                <a:ext cx="17" cy="1"/>
              </a:xfrm>
              <a:prstGeom prst="line">
                <a:avLst/>
              </a:prstGeom>
              <a:noFill/>
              <a:ln w="10795">
                <a:solidFill>
                  <a:srgbClr val="0000FF"/>
                </a:solidFill>
                <a:round/>
                <a:headEnd/>
                <a:tailEnd/>
              </a:ln>
            </p:spPr>
            <p:txBody>
              <a:bodyPr/>
              <a:lstStyle/>
              <a:p>
                <a:endParaRPr lang="en-US"/>
              </a:p>
            </p:txBody>
          </p:sp>
          <p:sp>
            <p:nvSpPr>
              <p:cNvPr id="4243" name="Line 727"/>
              <p:cNvSpPr>
                <a:spLocks noChangeShapeType="1"/>
              </p:cNvSpPr>
              <p:nvPr/>
            </p:nvSpPr>
            <p:spPr bwMode="auto">
              <a:xfrm flipV="1">
                <a:off x="9161" y="6981"/>
                <a:ext cx="1" cy="17"/>
              </a:xfrm>
              <a:prstGeom prst="line">
                <a:avLst/>
              </a:prstGeom>
              <a:noFill/>
              <a:ln w="10795">
                <a:solidFill>
                  <a:srgbClr val="0000FF"/>
                </a:solidFill>
                <a:round/>
                <a:headEnd/>
                <a:tailEnd/>
              </a:ln>
            </p:spPr>
            <p:txBody>
              <a:bodyPr/>
              <a:lstStyle/>
              <a:p>
                <a:endParaRPr lang="en-US"/>
              </a:p>
            </p:txBody>
          </p:sp>
          <p:sp>
            <p:nvSpPr>
              <p:cNvPr id="4244" name="Line 728"/>
              <p:cNvSpPr>
                <a:spLocks noChangeShapeType="1"/>
              </p:cNvSpPr>
              <p:nvPr/>
            </p:nvSpPr>
            <p:spPr bwMode="auto">
              <a:xfrm>
                <a:off x="9161" y="6981"/>
                <a:ext cx="17" cy="1"/>
              </a:xfrm>
              <a:prstGeom prst="line">
                <a:avLst/>
              </a:prstGeom>
              <a:noFill/>
              <a:ln w="10795">
                <a:solidFill>
                  <a:srgbClr val="0000FF"/>
                </a:solidFill>
                <a:round/>
                <a:headEnd/>
                <a:tailEnd/>
              </a:ln>
            </p:spPr>
            <p:txBody>
              <a:bodyPr/>
              <a:lstStyle/>
              <a:p>
                <a:endParaRPr lang="en-US"/>
              </a:p>
            </p:txBody>
          </p:sp>
          <p:sp>
            <p:nvSpPr>
              <p:cNvPr id="4245" name="Line 729"/>
              <p:cNvSpPr>
                <a:spLocks noChangeShapeType="1"/>
              </p:cNvSpPr>
              <p:nvPr/>
            </p:nvSpPr>
            <p:spPr bwMode="auto">
              <a:xfrm>
                <a:off x="9178" y="6981"/>
                <a:ext cx="17" cy="1"/>
              </a:xfrm>
              <a:prstGeom prst="line">
                <a:avLst/>
              </a:prstGeom>
              <a:noFill/>
              <a:ln w="10795">
                <a:solidFill>
                  <a:srgbClr val="0000FF"/>
                </a:solidFill>
                <a:round/>
                <a:headEnd/>
                <a:tailEnd/>
              </a:ln>
            </p:spPr>
            <p:txBody>
              <a:bodyPr/>
              <a:lstStyle/>
              <a:p>
                <a:endParaRPr lang="en-US"/>
              </a:p>
            </p:txBody>
          </p:sp>
          <p:sp>
            <p:nvSpPr>
              <p:cNvPr id="4246" name="Line 730"/>
              <p:cNvSpPr>
                <a:spLocks noChangeShapeType="1"/>
              </p:cNvSpPr>
              <p:nvPr/>
            </p:nvSpPr>
            <p:spPr bwMode="auto">
              <a:xfrm flipV="1">
                <a:off x="9195" y="6964"/>
                <a:ext cx="1" cy="17"/>
              </a:xfrm>
              <a:prstGeom prst="line">
                <a:avLst/>
              </a:prstGeom>
              <a:noFill/>
              <a:ln w="10795">
                <a:solidFill>
                  <a:srgbClr val="0000FF"/>
                </a:solidFill>
                <a:round/>
                <a:headEnd/>
                <a:tailEnd/>
              </a:ln>
            </p:spPr>
            <p:txBody>
              <a:bodyPr/>
              <a:lstStyle/>
              <a:p>
                <a:endParaRPr lang="en-US"/>
              </a:p>
            </p:txBody>
          </p:sp>
          <p:sp>
            <p:nvSpPr>
              <p:cNvPr id="4247" name="Line 731"/>
              <p:cNvSpPr>
                <a:spLocks noChangeShapeType="1"/>
              </p:cNvSpPr>
              <p:nvPr/>
            </p:nvSpPr>
            <p:spPr bwMode="auto">
              <a:xfrm>
                <a:off x="9195" y="6964"/>
                <a:ext cx="17" cy="17"/>
              </a:xfrm>
              <a:prstGeom prst="line">
                <a:avLst/>
              </a:prstGeom>
              <a:noFill/>
              <a:ln w="10795">
                <a:solidFill>
                  <a:srgbClr val="0000FF"/>
                </a:solidFill>
                <a:round/>
                <a:headEnd/>
                <a:tailEnd/>
              </a:ln>
            </p:spPr>
            <p:txBody>
              <a:bodyPr/>
              <a:lstStyle/>
              <a:p>
                <a:endParaRPr lang="en-US"/>
              </a:p>
            </p:txBody>
          </p:sp>
          <p:sp>
            <p:nvSpPr>
              <p:cNvPr id="4248" name="Line 732"/>
              <p:cNvSpPr>
                <a:spLocks noChangeShapeType="1"/>
              </p:cNvSpPr>
              <p:nvPr/>
            </p:nvSpPr>
            <p:spPr bwMode="auto">
              <a:xfrm>
                <a:off x="9212" y="6981"/>
                <a:ext cx="17" cy="1"/>
              </a:xfrm>
              <a:prstGeom prst="line">
                <a:avLst/>
              </a:prstGeom>
              <a:noFill/>
              <a:ln w="10795">
                <a:solidFill>
                  <a:srgbClr val="0000FF"/>
                </a:solidFill>
                <a:round/>
                <a:headEnd/>
                <a:tailEnd/>
              </a:ln>
            </p:spPr>
            <p:txBody>
              <a:bodyPr/>
              <a:lstStyle/>
              <a:p>
                <a:endParaRPr lang="en-US"/>
              </a:p>
            </p:txBody>
          </p:sp>
          <p:sp>
            <p:nvSpPr>
              <p:cNvPr id="4249" name="Line 733"/>
              <p:cNvSpPr>
                <a:spLocks noChangeShapeType="1"/>
              </p:cNvSpPr>
              <p:nvPr/>
            </p:nvSpPr>
            <p:spPr bwMode="auto">
              <a:xfrm>
                <a:off x="9229" y="6981"/>
                <a:ext cx="1" cy="17"/>
              </a:xfrm>
              <a:prstGeom prst="line">
                <a:avLst/>
              </a:prstGeom>
              <a:noFill/>
              <a:ln w="10795">
                <a:solidFill>
                  <a:srgbClr val="0000FF"/>
                </a:solidFill>
                <a:round/>
                <a:headEnd/>
                <a:tailEnd/>
              </a:ln>
            </p:spPr>
            <p:txBody>
              <a:bodyPr/>
              <a:lstStyle/>
              <a:p>
                <a:endParaRPr lang="en-US"/>
              </a:p>
            </p:txBody>
          </p:sp>
          <p:sp>
            <p:nvSpPr>
              <p:cNvPr id="4250" name="Line 734"/>
              <p:cNvSpPr>
                <a:spLocks noChangeShapeType="1"/>
              </p:cNvSpPr>
              <p:nvPr/>
            </p:nvSpPr>
            <p:spPr bwMode="auto">
              <a:xfrm>
                <a:off x="9229" y="6998"/>
                <a:ext cx="17" cy="1"/>
              </a:xfrm>
              <a:prstGeom prst="line">
                <a:avLst/>
              </a:prstGeom>
              <a:noFill/>
              <a:ln w="10795">
                <a:solidFill>
                  <a:srgbClr val="0000FF"/>
                </a:solidFill>
                <a:round/>
                <a:headEnd/>
                <a:tailEnd/>
              </a:ln>
            </p:spPr>
            <p:txBody>
              <a:bodyPr/>
              <a:lstStyle/>
              <a:p>
                <a:endParaRPr lang="en-US"/>
              </a:p>
            </p:txBody>
          </p:sp>
          <p:sp>
            <p:nvSpPr>
              <p:cNvPr id="4251" name="Line 735"/>
              <p:cNvSpPr>
                <a:spLocks noChangeShapeType="1"/>
              </p:cNvSpPr>
              <p:nvPr/>
            </p:nvSpPr>
            <p:spPr bwMode="auto">
              <a:xfrm flipV="1">
                <a:off x="9246" y="6981"/>
                <a:ext cx="1" cy="17"/>
              </a:xfrm>
              <a:prstGeom prst="line">
                <a:avLst/>
              </a:prstGeom>
              <a:noFill/>
              <a:ln w="10795">
                <a:solidFill>
                  <a:srgbClr val="0000FF"/>
                </a:solidFill>
                <a:round/>
                <a:headEnd/>
                <a:tailEnd/>
              </a:ln>
            </p:spPr>
            <p:txBody>
              <a:bodyPr/>
              <a:lstStyle/>
              <a:p>
                <a:endParaRPr lang="en-US"/>
              </a:p>
            </p:txBody>
          </p:sp>
          <p:sp>
            <p:nvSpPr>
              <p:cNvPr id="4252" name="Line 736"/>
              <p:cNvSpPr>
                <a:spLocks noChangeShapeType="1"/>
              </p:cNvSpPr>
              <p:nvPr/>
            </p:nvSpPr>
            <p:spPr bwMode="auto">
              <a:xfrm>
                <a:off x="9246" y="6981"/>
                <a:ext cx="17" cy="1"/>
              </a:xfrm>
              <a:prstGeom prst="line">
                <a:avLst/>
              </a:prstGeom>
              <a:noFill/>
              <a:ln w="10795">
                <a:solidFill>
                  <a:srgbClr val="0000FF"/>
                </a:solidFill>
                <a:round/>
                <a:headEnd/>
                <a:tailEnd/>
              </a:ln>
            </p:spPr>
            <p:txBody>
              <a:bodyPr/>
              <a:lstStyle/>
              <a:p>
                <a:endParaRPr lang="en-US"/>
              </a:p>
            </p:txBody>
          </p:sp>
          <p:sp>
            <p:nvSpPr>
              <p:cNvPr id="4253" name="Line 737"/>
              <p:cNvSpPr>
                <a:spLocks noChangeShapeType="1"/>
              </p:cNvSpPr>
              <p:nvPr/>
            </p:nvSpPr>
            <p:spPr bwMode="auto">
              <a:xfrm>
                <a:off x="9263" y="6981"/>
                <a:ext cx="17" cy="17"/>
              </a:xfrm>
              <a:prstGeom prst="line">
                <a:avLst/>
              </a:prstGeom>
              <a:noFill/>
              <a:ln w="10795">
                <a:solidFill>
                  <a:srgbClr val="0000FF"/>
                </a:solidFill>
                <a:round/>
                <a:headEnd/>
                <a:tailEnd/>
              </a:ln>
            </p:spPr>
            <p:txBody>
              <a:bodyPr/>
              <a:lstStyle/>
              <a:p>
                <a:endParaRPr lang="en-US"/>
              </a:p>
            </p:txBody>
          </p:sp>
          <p:sp>
            <p:nvSpPr>
              <p:cNvPr id="4254" name="Line 738"/>
              <p:cNvSpPr>
                <a:spLocks noChangeShapeType="1"/>
              </p:cNvSpPr>
              <p:nvPr/>
            </p:nvSpPr>
            <p:spPr bwMode="auto">
              <a:xfrm flipV="1">
                <a:off x="9280" y="6981"/>
                <a:ext cx="17" cy="17"/>
              </a:xfrm>
              <a:prstGeom prst="line">
                <a:avLst/>
              </a:prstGeom>
              <a:noFill/>
              <a:ln w="10795">
                <a:solidFill>
                  <a:srgbClr val="0000FF"/>
                </a:solidFill>
                <a:round/>
                <a:headEnd/>
                <a:tailEnd/>
              </a:ln>
            </p:spPr>
            <p:txBody>
              <a:bodyPr/>
              <a:lstStyle/>
              <a:p>
                <a:endParaRPr lang="en-US"/>
              </a:p>
            </p:txBody>
          </p:sp>
          <p:sp>
            <p:nvSpPr>
              <p:cNvPr id="4255" name="Line 739"/>
              <p:cNvSpPr>
                <a:spLocks noChangeShapeType="1"/>
              </p:cNvSpPr>
              <p:nvPr/>
            </p:nvSpPr>
            <p:spPr bwMode="auto">
              <a:xfrm flipV="1">
                <a:off x="9297" y="6964"/>
                <a:ext cx="1" cy="17"/>
              </a:xfrm>
              <a:prstGeom prst="line">
                <a:avLst/>
              </a:prstGeom>
              <a:noFill/>
              <a:ln w="10795">
                <a:solidFill>
                  <a:srgbClr val="0000FF"/>
                </a:solidFill>
                <a:round/>
                <a:headEnd/>
                <a:tailEnd/>
              </a:ln>
            </p:spPr>
            <p:txBody>
              <a:bodyPr/>
              <a:lstStyle/>
              <a:p>
                <a:endParaRPr lang="en-US"/>
              </a:p>
            </p:txBody>
          </p:sp>
          <p:sp>
            <p:nvSpPr>
              <p:cNvPr id="4256" name="Line 740"/>
              <p:cNvSpPr>
                <a:spLocks noChangeShapeType="1"/>
              </p:cNvSpPr>
              <p:nvPr/>
            </p:nvSpPr>
            <p:spPr bwMode="auto">
              <a:xfrm>
                <a:off x="9297" y="6964"/>
                <a:ext cx="17" cy="51"/>
              </a:xfrm>
              <a:prstGeom prst="line">
                <a:avLst/>
              </a:prstGeom>
              <a:noFill/>
              <a:ln w="10795">
                <a:solidFill>
                  <a:srgbClr val="0000FF"/>
                </a:solidFill>
                <a:round/>
                <a:headEnd/>
                <a:tailEnd/>
              </a:ln>
            </p:spPr>
            <p:txBody>
              <a:bodyPr/>
              <a:lstStyle/>
              <a:p>
                <a:endParaRPr lang="en-US"/>
              </a:p>
            </p:txBody>
          </p:sp>
          <p:sp>
            <p:nvSpPr>
              <p:cNvPr id="4257" name="Line 741"/>
              <p:cNvSpPr>
                <a:spLocks noChangeShapeType="1"/>
              </p:cNvSpPr>
              <p:nvPr/>
            </p:nvSpPr>
            <p:spPr bwMode="auto">
              <a:xfrm flipV="1">
                <a:off x="9314" y="6981"/>
                <a:ext cx="1" cy="34"/>
              </a:xfrm>
              <a:prstGeom prst="line">
                <a:avLst/>
              </a:prstGeom>
              <a:noFill/>
              <a:ln w="10795">
                <a:solidFill>
                  <a:srgbClr val="0000FF"/>
                </a:solidFill>
                <a:round/>
                <a:headEnd/>
                <a:tailEnd/>
              </a:ln>
            </p:spPr>
            <p:txBody>
              <a:bodyPr/>
              <a:lstStyle/>
              <a:p>
                <a:endParaRPr lang="en-US"/>
              </a:p>
            </p:txBody>
          </p:sp>
          <p:sp>
            <p:nvSpPr>
              <p:cNvPr id="4258" name="Line 742"/>
              <p:cNvSpPr>
                <a:spLocks noChangeShapeType="1"/>
              </p:cNvSpPr>
              <p:nvPr/>
            </p:nvSpPr>
            <p:spPr bwMode="auto">
              <a:xfrm>
                <a:off x="9314" y="6981"/>
                <a:ext cx="17" cy="1"/>
              </a:xfrm>
              <a:prstGeom prst="line">
                <a:avLst/>
              </a:prstGeom>
              <a:noFill/>
              <a:ln w="10795">
                <a:solidFill>
                  <a:srgbClr val="0000FF"/>
                </a:solidFill>
                <a:round/>
                <a:headEnd/>
                <a:tailEnd/>
              </a:ln>
            </p:spPr>
            <p:txBody>
              <a:bodyPr/>
              <a:lstStyle/>
              <a:p>
                <a:endParaRPr lang="en-US"/>
              </a:p>
            </p:txBody>
          </p:sp>
          <p:sp>
            <p:nvSpPr>
              <p:cNvPr id="4259" name="Line 743"/>
              <p:cNvSpPr>
                <a:spLocks noChangeShapeType="1"/>
              </p:cNvSpPr>
              <p:nvPr/>
            </p:nvSpPr>
            <p:spPr bwMode="auto">
              <a:xfrm>
                <a:off x="9331" y="6981"/>
                <a:ext cx="17" cy="1"/>
              </a:xfrm>
              <a:prstGeom prst="line">
                <a:avLst/>
              </a:prstGeom>
              <a:noFill/>
              <a:ln w="10795">
                <a:solidFill>
                  <a:srgbClr val="0000FF"/>
                </a:solidFill>
                <a:round/>
                <a:headEnd/>
                <a:tailEnd/>
              </a:ln>
            </p:spPr>
            <p:txBody>
              <a:bodyPr/>
              <a:lstStyle/>
              <a:p>
                <a:endParaRPr lang="en-US"/>
              </a:p>
            </p:txBody>
          </p:sp>
          <p:sp>
            <p:nvSpPr>
              <p:cNvPr id="4260" name="Line 744"/>
              <p:cNvSpPr>
                <a:spLocks noChangeShapeType="1"/>
              </p:cNvSpPr>
              <p:nvPr/>
            </p:nvSpPr>
            <p:spPr bwMode="auto">
              <a:xfrm>
                <a:off x="9348" y="6981"/>
                <a:ext cx="1" cy="17"/>
              </a:xfrm>
              <a:prstGeom prst="line">
                <a:avLst/>
              </a:prstGeom>
              <a:noFill/>
              <a:ln w="10795">
                <a:solidFill>
                  <a:srgbClr val="0000FF"/>
                </a:solidFill>
                <a:round/>
                <a:headEnd/>
                <a:tailEnd/>
              </a:ln>
            </p:spPr>
            <p:txBody>
              <a:bodyPr/>
              <a:lstStyle/>
              <a:p>
                <a:endParaRPr lang="en-US"/>
              </a:p>
            </p:txBody>
          </p:sp>
          <p:sp>
            <p:nvSpPr>
              <p:cNvPr id="4261" name="Line 745"/>
              <p:cNvSpPr>
                <a:spLocks noChangeShapeType="1"/>
              </p:cNvSpPr>
              <p:nvPr/>
            </p:nvSpPr>
            <p:spPr bwMode="auto">
              <a:xfrm>
                <a:off x="9348" y="6998"/>
                <a:ext cx="17" cy="1"/>
              </a:xfrm>
              <a:prstGeom prst="line">
                <a:avLst/>
              </a:prstGeom>
              <a:noFill/>
              <a:ln w="10795">
                <a:solidFill>
                  <a:srgbClr val="0000FF"/>
                </a:solidFill>
                <a:round/>
                <a:headEnd/>
                <a:tailEnd/>
              </a:ln>
            </p:spPr>
            <p:txBody>
              <a:bodyPr/>
              <a:lstStyle/>
              <a:p>
                <a:endParaRPr lang="en-US"/>
              </a:p>
            </p:txBody>
          </p:sp>
          <p:sp>
            <p:nvSpPr>
              <p:cNvPr id="4262" name="Line 746"/>
              <p:cNvSpPr>
                <a:spLocks noChangeShapeType="1"/>
              </p:cNvSpPr>
              <p:nvPr/>
            </p:nvSpPr>
            <p:spPr bwMode="auto">
              <a:xfrm>
                <a:off x="9365" y="6998"/>
                <a:ext cx="17" cy="1"/>
              </a:xfrm>
              <a:prstGeom prst="line">
                <a:avLst/>
              </a:prstGeom>
              <a:noFill/>
              <a:ln w="10795">
                <a:solidFill>
                  <a:srgbClr val="0000FF"/>
                </a:solidFill>
                <a:round/>
                <a:headEnd/>
                <a:tailEnd/>
              </a:ln>
            </p:spPr>
            <p:txBody>
              <a:bodyPr/>
              <a:lstStyle/>
              <a:p>
                <a:endParaRPr lang="en-US"/>
              </a:p>
            </p:txBody>
          </p:sp>
          <p:sp>
            <p:nvSpPr>
              <p:cNvPr id="4263" name="Line 747"/>
              <p:cNvSpPr>
                <a:spLocks noChangeShapeType="1"/>
              </p:cNvSpPr>
              <p:nvPr/>
            </p:nvSpPr>
            <p:spPr bwMode="auto">
              <a:xfrm flipV="1">
                <a:off x="9382" y="6981"/>
                <a:ext cx="1" cy="17"/>
              </a:xfrm>
              <a:prstGeom prst="line">
                <a:avLst/>
              </a:prstGeom>
              <a:noFill/>
              <a:ln w="10795">
                <a:solidFill>
                  <a:srgbClr val="0000FF"/>
                </a:solidFill>
                <a:round/>
                <a:headEnd/>
                <a:tailEnd/>
              </a:ln>
            </p:spPr>
            <p:txBody>
              <a:bodyPr/>
              <a:lstStyle/>
              <a:p>
                <a:endParaRPr lang="en-US"/>
              </a:p>
            </p:txBody>
          </p:sp>
          <p:sp>
            <p:nvSpPr>
              <p:cNvPr id="4264" name="Line 748"/>
              <p:cNvSpPr>
                <a:spLocks noChangeShapeType="1"/>
              </p:cNvSpPr>
              <p:nvPr/>
            </p:nvSpPr>
            <p:spPr bwMode="auto">
              <a:xfrm>
                <a:off x="9382" y="6981"/>
                <a:ext cx="17" cy="1"/>
              </a:xfrm>
              <a:prstGeom prst="line">
                <a:avLst/>
              </a:prstGeom>
              <a:noFill/>
              <a:ln w="10795">
                <a:solidFill>
                  <a:srgbClr val="0000FF"/>
                </a:solidFill>
                <a:round/>
                <a:headEnd/>
                <a:tailEnd/>
              </a:ln>
            </p:spPr>
            <p:txBody>
              <a:bodyPr/>
              <a:lstStyle/>
              <a:p>
                <a:endParaRPr lang="en-US"/>
              </a:p>
            </p:txBody>
          </p:sp>
          <p:sp>
            <p:nvSpPr>
              <p:cNvPr id="4265" name="Line 749"/>
              <p:cNvSpPr>
                <a:spLocks noChangeShapeType="1"/>
              </p:cNvSpPr>
              <p:nvPr/>
            </p:nvSpPr>
            <p:spPr bwMode="auto">
              <a:xfrm>
                <a:off x="9399" y="6981"/>
                <a:ext cx="17" cy="1"/>
              </a:xfrm>
              <a:prstGeom prst="line">
                <a:avLst/>
              </a:prstGeom>
              <a:noFill/>
              <a:ln w="10795">
                <a:solidFill>
                  <a:srgbClr val="0000FF"/>
                </a:solidFill>
                <a:round/>
                <a:headEnd/>
                <a:tailEnd/>
              </a:ln>
            </p:spPr>
            <p:txBody>
              <a:bodyPr/>
              <a:lstStyle/>
              <a:p>
                <a:endParaRPr lang="en-US"/>
              </a:p>
            </p:txBody>
          </p:sp>
          <p:sp>
            <p:nvSpPr>
              <p:cNvPr id="4266" name="Line 750"/>
              <p:cNvSpPr>
                <a:spLocks noChangeShapeType="1"/>
              </p:cNvSpPr>
              <p:nvPr/>
            </p:nvSpPr>
            <p:spPr bwMode="auto">
              <a:xfrm>
                <a:off x="9416" y="6981"/>
                <a:ext cx="17" cy="1"/>
              </a:xfrm>
              <a:prstGeom prst="line">
                <a:avLst/>
              </a:prstGeom>
              <a:noFill/>
              <a:ln w="10795">
                <a:solidFill>
                  <a:srgbClr val="0000FF"/>
                </a:solidFill>
                <a:round/>
                <a:headEnd/>
                <a:tailEnd/>
              </a:ln>
            </p:spPr>
            <p:txBody>
              <a:bodyPr/>
              <a:lstStyle/>
              <a:p>
                <a:endParaRPr lang="en-US"/>
              </a:p>
            </p:txBody>
          </p:sp>
          <p:sp>
            <p:nvSpPr>
              <p:cNvPr id="4267" name="Line 751"/>
              <p:cNvSpPr>
                <a:spLocks noChangeShapeType="1"/>
              </p:cNvSpPr>
              <p:nvPr/>
            </p:nvSpPr>
            <p:spPr bwMode="auto">
              <a:xfrm>
                <a:off x="9433" y="6981"/>
                <a:ext cx="17" cy="1"/>
              </a:xfrm>
              <a:prstGeom prst="line">
                <a:avLst/>
              </a:prstGeom>
              <a:noFill/>
              <a:ln w="10795">
                <a:solidFill>
                  <a:srgbClr val="0000FF"/>
                </a:solidFill>
                <a:round/>
                <a:headEnd/>
                <a:tailEnd/>
              </a:ln>
            </p:spPr>
            <p:txBody>
              <a:bodyPr/>
              <a:lstStyle/>
              <a:p>
                <a:endParaRPr lang="en-US"/>
              </a:p>
            </p:txBody>
          </p:sp>
          <p:sp>
            <p:nvSpPr>
              <p:cNvPr id="4268" name="Line 752"/>
              <p:cNvSpPr>
                <a:spLocks noChangeShapeType="1"/>
              </p:cNvSpPr>
              <p:nvPr/>
            </p:nvSpPr>
            <p:spPr bwMode="auto">
              <a:xfrm>
                <a:off x="9450" y="6981"/>
                <a:ext cx="1" cy="17"/>
              </a:xfrm>
              <a:prstGeom prst="line">
                <a:avLst/>
              </a:prstGeom>
              <a:noFill/>
              <a:ln w="10795">
                <a:solidFill>
                  <a:srgbClr val="0000FF"/>
                </a:solidFill>
                <a:round/>
                <a:headEnd/>
                <a:tailEnd/>
              </a:ln>
            </p:spPr>
            <p:txBody>
              <a:bodyPr/>
              <a:lstStyle/>
              <a:p>
                <a:endParaRPr lang="en-US"/>
              </a:p>
            </p:txBody>
          </p:sp>
          <p:sp>
            <p:nvSpPr>
              <p:cNvPr id="4269" name="Line 753"/>
              <p:cNvSpPr>
                <a:spLocks noChangeShapeType="1"/>
              </p:cNvSpPr>
              <p:nvPr/>
            </p:nvSpPr>
            <p:spPr bwMode="auto">
              <a:xfrm flipV="1">
                <a:off x="9450" y="6981"/>
                <a:ext cx="17" cy="17"/>
              </a:xfrm>
              <a:prstGeom prst="line">
                <a:avLst/>
              </a:prstGeom>
              <a:noFill/>
              <a:ln w="10795">
                <a:solidFill>
                  <a:srgbClr val="0000FF"/>
                </a:solidFill>
                <a:round/>
                <a:headEnd/>
                <a:tailEnd/>
              </a:ln>
            </p:spPr>
            <p:txBody>
              <a:bodyPr/>
              <a:lstStyle/>
              <a:p>
                <a:endParaRPr lang="en-US"/>
              </a:p>
            </p:txBody>
          </p:sp>
          <p:sp>
            <p:nvSpPr>
              <p:cNvPr id="4270" name="Line 754"/>
              <p:cNvSpPr>
                <a:spLocks noChangeShapeType="1"/>
              </p:cNvSpPr>
              <p:nvPr/>
            </p:nvSpPr>
            <p:spPr bwMode="auto">
              <a:xfrm>
                <a:off x="9467" y="6981"/>
                <a:ext cx="17" cy="1"/>
              </a:xfrm>
              <a:prstGeom prst="line">
                <a:avLst/>
              </a:prstGeom>
              <a:noFill/>
              <a:ln w="10795">
                <a:solidFill>
                  <a:srgbClr val="0000FF"/>
                </a:solidFill>
                <a:round/>
                <a:headEnd/>
                <a:tailEnd/>
              </a:ln>
            </p:spPr>
            <p:txBody>
              <a:bodyPr/>
              <a:lstStyle/>
              <a:p>
                <a:endParaRPr lang="en-US"/>
              </a:p>
            </p:txBody>
          </p:sp>
          <p:sp>
            <p:nvSpPr>
              <p:cNvPr id="4271" name="Line 755"/>
              <p:cNvSpPr>
                <a:spLocks noChangeShapeType="1"/>
              </p:cNvSpPr>
              <p:nvPr/>
            </p:nvSpPr>
            <p:spPr bwMode="auto">
              <a:xfrm>
                <a:off x="9484" y="6981"/>
                <a:ext cx="1" cy="17"/>
              </a:xfrm>
              <a:prstGeom prst="line">
                <a:avLst/>
              </a:prstGeom>
              <a:noFill/>
              <a:ln w="10795">
                <a:solidFill>
                  <a:srgbClr val="0000FF"/>
                </a:solidFill>
                <a:round/>
                <a:headEnd/>
                <a:tailEnd/>
              </a:ln>
            </p:spPr>
            <p:txBody>
              <a:bodyPr/>
              <a:lstStyle/>
              <a:p>
                <a:endParaRPr lang="en-US"/>
              </a:p>
            </p:txBody>
          </p:sp>
          <p:sp>
            <p:nvSpPr>
              <p:cNvPr id="4272" name="Line 756"/>
              <p:cNvSpPr>
                <a:spLocks noChangeShapeType="1"/>
              </p:cNvSpPr>
              <p:nvPr/>
            </p:nvSpPr>
            <p:spPr bwMode="auto">
              <a:xfrm>
                <a:off x="9484" y="6998"/>
                <a:ext cx="17" cy="1"/>
              </a:xfrm>
              <a:prstGeom prst="line">
                <a:avLst/>
              </a:prstGeom>
              <a:noFill/>
              <a:ln w="10795">
                <a:solidFill>
                  <a:srgbClr val="0000FF"/>
                </a:solidFill>
                <a:round/>
                <a:headEnd/>
                <a:tailEnd/>
              </a:ln>
            </p:spPr>
            <p:txBody>
              <a:bodyPr/>
              <a:lstStyle/>
              <a:p>
                <a:endParaRPr lang="en-US"/>
              </a:p>
            </p:txBody>
          </p:sp>
          <p:sp>
            <p:nvSpPr>
              <p:cNvPr id="4273" name="Line 757"/>
              <p:cNvSpPr>
                <a:spLocks noChangeShapeType="1"/>
              </p:cNvSpPr>
              <p:nvPr/>
            </p:nvSpPr>
            <p:spPr bwMode="auto">
              <a:xfrm flipV="1">
                <a:off x="9501" y="6981"/>
                <a:ext cx="1" cy="17"/>
              </a:xfrm>
              <a:prstGeom prst="line">
                <a:avLst/>
              </a:prstGeom>
              <a:noFill/>
              <a:ln w="10795">
                <a:solidFill>
                  <a:srgbClr val="0000FF"/>
                </a:solidFill>
                <a:round/>
                <a:headEnd/>
                <a:tailEnd/>
              </a:ln>
            </p:spPr>
            <p:txBody>
              <a:bodyPr/>
              <a:lstStyle/>
              <a:p>
                <a:endParaRPr lang="en-US"/>
              </a:p>
            </p:txBody>
          </p:sp>
          <p:sp>
            <p:nvSpPr>
              <p:cNvPr id="4274" name="Line 758"/>
              <p:cNvSpPr>
                <a:spLocks noChangeShapeType="1"/>
              </p:cNvSpPr>
              <p:nvPr/>
            </p:nvSpPr>
            <p:spPr bwMode="auto">
              <a:xfrm>
                <a:off x="9501" y="6981"/>
                <a:ext cx="17" cy="1"/>
              </a:xfrm>
              <a:prstGeom prst="line">
                <a:avLst/>
              </a:prstGeom>
              <a:noFill/>
              <a:ln w="10795">
                <a:solidFill>
                  <a:srgbClr val="0000FF"/>
                </a:solidFill>
                <a:round/>
                <a:headEnd/>
                <a:tailEnd/>
              </a:ln>
            </p:spPr>
            <p:txBody>
              <a:bodyPr/>
              <a:lstStyle/>
              <a:p>
                <a:endParaRPr lang="en-US"/>
              </a:p>
            </p:txBody>
          </p:sp>
          <p:sp>
            <p:nvSpPr>
              <p:cNvPr id="4275" name="Line 759"/>
              <p:cNvSpPr>
                <a:spLocks noChangeShapeType="1"/>
              </p:cNvSpPr>
              <p:nvPr/>
            </p:nvSpPr>
            <p:spPr bwMode="auto">
              <a:xfrm>
                <a:off x="9518" y="6981"/>
                <a:ext cx="1" cy="17"/>
              </a:xfrm>
              <a:prstGeom prst="line">
                <a:avLst/>
              </a:prstGeom>
              <a:noFill/>
              <a:ln w="10795">
                <a:solidFill>
                  <a:srgbClr val="0000FF"/>
                </a:solidFill>
                <a:round/>
                <a:headEnd/>
                <a:tailEnd/>
              </a:ln>
            </p:spPr>
            <p:txBody>
              <a:bodyPr/>
              <a:lstStyle/>
              <a:p>
                <a:endParaRPr lang="en-US"/>
              </a:p>
            </p:txBody>
          </p:sp>
          <p:sp>
            <p:nvSpPr>
              <p:cNvPr id="4276" name="Line 760"/>
              <p:cNvSpPr>
                <a:spLocks noChangeShapeType="1"/>
              </p:cNvSpPr>
              <p:nvPr/>
            </p:nvSpPr>
            <p:spPr bwMode="auto">
              <a:xfrm flipV="1">
                <a:off x="9518" y="6981"/>
                <a:ext cx="17" cy="17"/>
              </a:xfrm>
              <a:prstGeom prst="line">
                <a:avLst/>
              </a:prstGeom>
              <a:noFill/>
              <a:ln w="10795">
                <a:solidFill>
                  <a:srgbClr val="0000FF"/>
                </a:solidFill>
                <a:round/>
                <a:headEnd/>
                <a:tailEnd/>
              </a:ln>
            </p:spPr>
            <p:txBody>
              <a:bodyPr/>
              <a:lstStyle/>
              <a:p>
                <a:endParaRPr lang="en-US"/>
              </a:p>
            </p:txBody>
          </p:sp>
          <p:sp>
            <p:nvSpPr>
              <p:cNvPr id="4277" name="Line 761"/>
              <p:cNvSpPr>
                <a:spLocks noChangeShapeType="1"/>
              </p:cNvSpPr>
              <p:nvPr/>
            </p:nvSpPr>
            <p:spPr bwMode="auto">
              <a:xfrm>
                <a:off x="9535" y="6981"/>
                <a:ext cx="1" cy="17"/>
              </a:xfrm>
              <a:prstGeom prst="line">
                <a:avLst/>
              </a:prstGeom>
              <a:noFill/>
              <a:ln w="10795">
                <a:solidFill>
                  <a:srgbClr val="0000FF"/>
                </a:solidFill>
                <a:round/>
                <a:headEnd/>
                <a:tailEnd/>
              </a:ln>
            </p:spPr>
            <p:txBody>
              <a:bodyPr/>
              <a:lstStyle/>
              <a:p>
                <a:endParaRPr lang="en-US"/>
              </a:p>
            </p:txBody>
          </p:sp>
          <p:sp>
            <p:nvSpPr>
              <p:cNvPr id="4278" name="Line 762"/>
              <p:cNvSpPr>
                <a:spLocks noChangeShapeType="1"/>
              </p:cNvSpPr>
              <p:nvPr/>
            </p:nvSpPr>
            <p:spPr bwMode="auto">
              <a:xfrm flipV="1">
                <a:off x="9535" y="6981"/>
                <a:ext cx="17" cy="17"/>
              </a:xfrm>
              <a:prstGeom prst="line">
                <a:avLst/>
              </a:prstGeom>
              <a:noFill/>
              <a:ln w="10795">
                <a:solidFill>
                  <a:srgbClr val="0000FF"/>
                </a:solidFill>
                <a:round/>
                <a:headEnd/>
                <a:tailEnd/>
              </a:ln>
            </p:spPr>
            <p:txBody>
              <a:bodyPr/>
              <a:lstStyle/>
              <a:p>
                <a:endParaRPr lang="en-US"/>
              </a:p>
            </p:txBody>
          </p:sp>
          <p:sp>
            <p:nvSpPr>
              <p:cNvPr id="4279" name="Line 763"/>
              <p:cNvSpPr>
                <a:spLocks noChangeShapeType="1"/>
              </p:cNvSpPr>
              <p:nvPr/>
            </p:nvSpPr>
            <p:spPr bwMode="auto">
              <a:xfrm>
                <a:off x="9552" y="6981"/>
                <a:ext cx="17" cy="1"/>
              </a:xfrm>
              <a:prstGeom prst="line">
                <a:avLst/>
              </a:prstGeom>
              <a:noFill/>
              <a:ln w="10795">
                <a:solidFill>
                  <a:srgbClr val="0000FF"/>
                </a:solidFill>
                <a:round/>
                <a:headEnd/>
                <a:tailEnd/>
              </a:ln>
            </p:spPr>
            <p:txBody>
              <a:bodyPr/>
              <a:lstStyle/>
              <a:p>
                <a:endParaRPr lang="en-US"/>
              </a:p>
            </p:txBody>
          </p:sp>
          <p:sp>
            <p:nvSpPr>
              <p:cNvPr id="4280" name="Line 764"/>
              <p:cNvSpPr>
                <a:spLocks noChangeShapeType="1"/>
              </p:cNvSpPr>
              <p:nvPr/>
            </p:nvSpPr>
            <p:spPr bwMode="auto">
              <a:xfrm>
                <a:off x="9569" y="6981"/>
                <a:ext cx="17" cy="1"/>
              </a:xfrm>
              <a:prstGeom prst="line">
                <a:avLst/>
              </a:prstGeom>
              <a:noFill/>
              <a:ln w="10795">
                <a:solidFill>
                  <a:srgbClr val="0000FF"/>
                </a:solidFill>
                <a:round/>
                <a:headEnd/>
                <a:tailEnd/>
              </a:ln>
            </p:spPr>
            <p:txBody>
              <a:bodyPr/>
              <a:lstStyle/>
              <a:p>
                <a:endParaRPr lang="en-US"/>
              </a:p>
            </p:txBody>
          </p:sp>
          <p:sp>
            <p:nvSpPr>
              <p:cNvPr id="4281" name="Line 765"/>
              <p:cNvSpPr>
                <a:spLocks noChangeShapeType="1"/>
              </p:cNvSpPr>
              <p:nvPr/>
            </p:nvSpPr>
            <p:spPr bwMode="auto">
              <a:xfrm>
                <a:off x="9586" y="6981"/>
                <a:ext cx="1" cy="17"/>
              </a:xfrm>
              <a:prstGeom prst="line">
                <a:avLst/>
              </a:prstGeom>
              <a:noFill/>
              <a:ln w="10795">
                <a:solidFill>
                  <a:srgbClr val="0000FF"/>
                </a:solidFill>
                <a:round/>
                <a:headEnd/>
                <a:tailEnd/>
              </a:ln>
            </p:spPr>
            <p:txBody>
              <a:bodyPr/>
              <a:lstStyle/>
              <a:p>
                <a:endParaRPr lang="en-US"/>
              </a:p>
            </p:txBody>
          </p:sp>
          <p:sp>
            <p:nvSpPr>
              <p:cNvPr id="4282" name="Line 766"/>
              <p:cNvSpPr>
                <a:spLocks noChangeShapeType="1"/>
              </p:cNvSpPr>
              <p:nvPr/>
            </p:nvSpPr>
            <p:spPr bwMode="auto">
              <a:xfrm>
                <a:off x="9586" y="6998"/>
                <a:ext cx="17" cy="17"/>
              </a:xfrm>
              <a:prstGeom prst="line">
                <a:avLst/>
              </a:prstGeom>
              <a:noFill/>
              <a:ln w="10795">
                <a:solidFill>
                  <a:srgbClr val="0000FF"/>
                </a:solidFill>
                <a:round/>
                <a:headEnd/>
                <a:tailEnd/>
              </a:ln>
            </p:spPr>
            <p:txBody>
              <a:bodyPr/>
              <a:lstStyle/>
              <a:p>
                <a:endParaRPr lang="en-US"/>
              </a:p>
            </p:txBody>
          </p:sp>
          <p:sp>
            <p:nvSpPr>
              <p:cNvPr id="4283" name="Line 767"/>
              <p:cNvSpPr>
                <a:spLocks noChangeShapeType="1"/>
              </p:cNvSpPr>
              <p:nvPr/>
            </p:nvSpPr>
            <p:spPr bwMode="auto">
              <a:xfrm flipV="1">
                <a:off x="9603" y="6981"/>
                <a:ext cx="1" cy="34"/>
              </a:xfrm>
              <a:prstGeom prst="line">
                <a:avLst/>
              </a:prstGeom>
              <a:noFill/>
              <a:ln w="10795">
                <a:solidFill>
                  <a:srgbClr val="0000FF"/>
                </a:solidFill>
                <a:round/>
                <a:headEnd/>
                <a:tailEnd/>
              </a:ln>
            </p:spPr>
            <p:txBody>
              <a:bodyPr/>
              <a:lstStyle/>
              <a:p>
                <a:endParaRPr lang="en-US"/>
              </a:p>
            </p:txBody>
          </p:sp>
          <p:sp>
            <p:nvSpPr>
              <p:cNvPr id="4284" name="Line 768"/>
              <p:cNvSpPr>
                <a:spLocks noChangeShapeType="1"/>
              </p:cNvSpPr>
              <p:nvPr/>
            </p:nvSpPr>
            <p:spPr bwMode="auto">
              <a:xfrm>
                <a:off x="9603" y="6981"/>
                <a:ext cx="17" cy="17"/>
              </a:xfrm>
              <a:prstGeom prst="line">
                <a:avLst/>
              </a:prstGeom>
              <a:noFill/>
              <a:ln w="10795">
                <a:solidFill>
                  <a:srgbClr val="0000FF"/>
                </a:solidFill>
                <a:round/>
                <a:headEnd/>
                <a:tailEnd/>
              </a:ln>
            </p:spPr>
            <p:txBody>
              <a:bodyPr/>
              <a:lstStyle/>
              <a:p>
                <a:endParaRPr lang="en-US"/>
              </a:p>
            </p:txBody>
          </p:sp>
          <p:sp>
            <p:nvSpPr>
              <p:cNvPr id="4285" name="Line 769"/>
              <p:cNvSpPr>
                <a:spLocks noChangeShapeType="1"/>
              </p:cNvSpPr>
              <p:nvPr/>
            </p:nvSpPr>
            <p:spPr bwMode="auto">
              <a:xfrm flipV="1">
                <a:off x="9620" y="6981"/>
                <a:ext cx="1" cy="17"/>
              </a:xfrm>
              <a:prstGeom prst="line">
                <a:avLst/>
              </a:prstGeom>
              <a:noFill/>
              <a:ln w="10795">
                <a:solidFill>
                  <a:srgbClr val="0000FF"/>
                </a:solidFill>
                <a:round/>
                <a:headEnd/>
                <a:tailEnd/>
              </a:ln>
            </p:spPr>
            <p:txBody>
              <a:bodyPr/>
              <a:lstStyle/>
              <a:p>
                <a:endParaRPr lang="en-US"/>
              </a:p>
            </p:txBody>
          </p:sp>
          <p:sp>
            <p:nvSpPr>
              <p:cNvPr id="4286" name="Line 770"/>
              <p:cNvSpPr>
                <a:spLocks noChangeShapeType="1"/>
              </p:cNvSpPr>
              <p:nvPr/>
            </p:nvSpPr>
            <p:spPr bwMode="auto">
              <a:xfrm>
                <a:off x="9620" y="6981"/>
                <a:ext cx="17" cy="1"/>
              </a:xfrm>
              <a:prstGeom prst="line">
                <a:avLst/>
              </a:prstGeom>
              <a:noFill/>
              <a:ln w="10795">
                <a:solidFill>
                  <a:srgbClr val="0000FF"/>
                </a:solidFill>
                <a:round/>
                <a:headEnd/>
                <a:tailEnd/>
              </a:ln>
            </p:spPr>
            <p:txBody>
              <a:bodyPr/>
              <a:lstStyle/>
              <a:p>
                <a:endParaRPr lang="en-US"/>
              </a:p>
            </p:txBody>
          </p:sp>
          <p:sp>
            <p:nvSpPr>
              <p:cNvPr id="4287" name="Line 771"/>
              <p:cNvSpPr>
                <a:spLocks noChangeShapeType="1"/>
              </p:cNvSpPr>
              <p:nvPr/>
            </p:nvSpPr>
            <p:spPr bwMode="auto">
              <a:xfrm>
                <a:off x="9637" y="6981"/>
                <a:ext cx="17" cy="17"/>
              </a:xfrm>
              <a:prstGeom prst="line">
                <a:avLst/>
              </a:prstGeom>
              <a:noFill/>
              <a:ln w="10795">
                <a:solidFill>
                  <a:srgbClr val="0000FF"/>
                </a:solidFill>
                <a:round/>
                <a:headEnd/>
                <a:tailEnd/>
              </a:ln>
            </p:spPr>
            <p:txBody>
              <a:bodyPr/>
              <a:lstStyle/>
              <a:p>
                <a:endParaRPr lang="en-US"/>
              </a:p>
            </p:txBody>
          </p:sp>
          <p:sp>
            <p:nvSpPr>
              <p:cNvPr id="4288" name="Line 772"/>
              <p:cNvSpPr>
                <a:spLocks noChangeShapeType="1"/>
              </p:cNvSpPr>
              <p:nvPr/>
            </p:nvSpPr>
            <p:spPr bwMode="auto">
              <a:xfrm flipV="1">
                <a:off x="9654" y="6981"/>
                <a:ext cx="1" cy="17"/>
              </a:xfrm>
              <a:prstGeom prst="line">
                <a:avLst/>
              </a:prstGeom>
              <a:noFill/>
              <a:ln w="10795">
                <a:solidFill>
                  <a:srgbClr val="0000FF"/>
                </a:solidFill>
                <a:round/>
                <a:headEnd/>
                <a:tailEnd/>
              </a:ln>
            </p:spPr>
            <p:txBody>
              <a:bodyPr/>
              <a:lstStyle/>
              <a:p>
                <a:endParaRPr lang="en-US"/>
              </a:p>
            </p:txBody>
          </p:sp>
          <p:sp>
            <p:nvSpPr>
              <p:cNvPr id="4289" name="Line 773"/>
              <p:cNvSpPr>
                <a:spLocks noChangeShapeType="1"/>
              </p:cNvSpPr>
              <p:nvPr/>
            </p:nvSpPr>
            <p:spPr bwMode="auto">
              <a:xfrm>
                <a:off x="9654" y="6981"/>
                <a:ext cx="17" cy="17"/>
              </a:xfrm>
              <a:prstGeom prst="line">
                <a:avLst/>
              </a:prstGeom>
              <a:noFill/>
              <a:ln w="10795">
                <a:solidFill>
                  <a:srgbClr val="0000FF"/>
                </a:solidFill>
                <a:round/>
                <a:headEnd/>
                <a:tailEnd/>
              </a:ln>
            </p:spPr>
            <p:txBody>
              <a:bodyPr/>
              <a:lstStyle/>
              <a:p>
                <a:endParaRPr lang="en-US"/>
              </a:p>
            </p:txBody>
          </p:sp>
          <p:sp>
            <p:nvSpPr>
              <p:cNvPr id="4290" name="Line 774"/>
              <p:cNvSpPr>
                <a:spLocks noChangeShapeType="1"/>
              </p:cNvSpPr>
              <p:nvPr/>
            </p:nvSpPr>
            <p:spPr bwMode="auto">
              <a:xfrm flipV="1">
                <a:off x="9671" y="6981"/>
                <a:ext cx="1" cy="17"/>
              </a:xfrm>
              <a:prstGeom prst="line">
                <a:avLst/>
              </a:prstGeom>
              <a:noFill/>
              <a:ln w="10795">
                <a:solidFill>
                  <a:srgbClr val="0000FF"/>
                </a:solidFill>
                <a:round/>
                <a:headEnd/>
                <a:tailEnd/>
              </a:ln>
            </p:spPr>
            <p:txBody>
              <a:bodyPr/>
              <a:lstStyle/>
              <a:p>
                <a:endParaRPr lang="en-US"/>
              </a:p>
            </p:txBody>
          </p:sp>
          <p:sp>
            <p:nvSpPr>
              <p:cNvPr id="4291" name="Line 775"/>
              <p:cNvSpPr>
                <a:spLocks noChangeShapeType="1"/>
              </p:cNvSpPr>
              <p:nvPr/>
            </p:nvSpPr>
            <p:spPr bwMode="auto">
              <a:xfrm>
                <a:off x="9671" y="6981"/>
                <a:ext cx="17" cy="17"/>
              </a:xfrm>
              <a:prstGeom prst="line">
                <a:avLst/>
              </a:prstGeom>
              <a:noFill/>
              <a:ln w="10795">
                <a:solidFill>
                  <a:srgbClr val="0000FF"/>
                </a:solidFill>
                <a:round/>
                <a:headEnd/>
                <a:tailEnd/>
              </a:ln>
            </p:spPr>
            <p:txBody>
              <a:bodyPr/>
              <a:lstStyle/>
              <a:p>
                <a:endParaRPr lang="en-US"/>
              </a:p>
            </p:txBody>
          </p:sp>
          <p:sp>
            <p:nvSpPr>
              <p:cNvPr id="4292" name="Line 776"/>
              <p:cNvSpPr>
                <a:spLocks noChangeShapeType="1"/>
              </p:cNvSpPr>
              <p:nvPr/>
            </p:nvSpPr>
            <p:spPr bwMode="auto">
              <a:xfrm>
                <a:off x="9688" y="6998"/>
                <a:ext cx="17" cy="1"/>
              </a:xfrm>
              <a:prstGeom prst="line">
                <a:avLst/>
              </a:prstGeom>
              <a:noFill/>
              <a:ln w="10795">
                <a:solidFill>
                  <a:srgbClr val="0000FF"/>
                </a:solidFill>
                <a:round/>
                <a:headEnd/>
                <a:tailEnd/>
              </a:ln>
            </p:spPr>
            <p:txBody>
              <a:bodyPr/>
              <a:lstStyle/>
              <a:p>
                <a:endParaRPr lang="en-US"/>
              </a:p>
            </p:txBody>
          </p:sp>
          <p:sp>
            <p:nvSpPr>
              <p:cNvPr id="4293" name="Line 777"/>
              <p:cNvSpPr>
                <a:spLocks noChangeShapeType="1"/>
              </p:cNvSpPr>
              <p:nvPr/>
            </p:nvSpPr>
            <p:spPr bwMode="auto">
              <a:xfrm flipV="1">
                <a:off x="9705" y="6981"/>
                <a:ext cx="17" cy="17"/>
              </a:xfrm>
              <a:prstGeom prst="line">
                <a:avLst/>
              </a:prstGeom>
              <a:noFill/>
              <a:ln w="10795">
                <a:solidFill>
                  <a:srgbClr val="0000FF"/>
                </a:solidFill>
                <a:round/>
                <a:headEnd/>
                <a:tailEnd/>
              </a:ln>
            </p:spPr>
            <p:txBody>
              <a:bodyPr/>
              <a:lstStyle/>
              <a:p>
                <a:endParaRPr lang="en-US"/>
              </a:p>
            </p:txBody>
          </p:sp>
          <p:sp>
            <p:nvSpPr>
              <p:cNvPr id="4294" name="Line 778"/>
              <p:cNvSpPr>
                <a:spLocks noChangeShapeType="1"/>
              </p:cNvSpPr>
              <p:nvPr/>
            </p:nvSpPr>
            <p:spPr bwMode="auto">
              <a:xfrm>
                <a:off x="9722" y="6981"/>
                <a:ext cx="17" cy="17"/>
              </a:xfrm>
              <a:prstGeom prst="line">
                <a:avLst/>
              </a:prstGeom>
              <a:noFill/>
              <a:ln w="10795">
                <a:solidFill>
                  <a:srgbClr val="0000FF"/>
                </a:solidFill>
                <a:round/>
                <a:headEnd/>
                <a:tailEnd/>
              </a:ln>
            </p:spPr>
            <p:txBody>
              <a:bodyPr/>
              <a:lstStyle/>
              <a:p>
                <a:endParaRPr lang="en-US"/>
              </a:p>
            </p:txBody>
          </p:sp>
          <p:sp>
            <p:nvSpPr>
              <p:cNvPr id="4295" name="Line 779"/>
              <p:cNvSpPr>
                <a:spLocks noChangeShapeType="1"/>
              </p:cNvSpPr>
              <p:nvPr/>
            </p:nvSpPr>
            <p:spPr bwMode="auto">
              <a:xfrm flipV="1">
                <a:off x="9739" y="6981"/>
                <a:ext cx="1" cy="17"/>
              </a:xfrm>
              <a:prstGeom prst="line">
                <a:avLst/>
              </a:prstGeom>
              <a:noFill/>
              <a:ln w="10795">
                <a:solidFill>
                  <a:srgbClr val="0000FF"/>
                </a:solidFill>
                <a:round/>
                <a:headEnd/>
                <a:tailEnd/>
              </a:ln>
            </p:spPr>
            <p:txBody>
              <a:bodyPr/>
              <a:lstStyle/>
              <a:p>
                <a:endParaRPr lang="en-US"/>
              </a:p>
            </p:txBody>
          </p:sp>
          <p:sp>
            <p:nvSpPr>
              <p:cNvPr id="4296" name="Line 780"/>
              <p:cNvSpPr>
                <a:spLocks noChangeShapeType="1"/>
              </p:cNvSpPr>
              <p:nvPr/>
            </p:nvSpPr>
            <p:spPr bwMode="auto">
              <a:xfrm>
                <a:off x="9739" y="6981"/>
                <a:ext cx="17" cy="17"/>
              </a:xfrm>
              <a:prstGeom prst="line">
                <a:avLst/>
              </a:prstGeom>
              <a:noFill/>
              <a:ln w="10795">
                <a:solidFill>
                  <a:srgbClr val="0000FF"/>
                </a:solidFill>
                <a:round/>
                <a:headEnd/>
                <a:tailEnd/>
              </a:ln>
            </p:spPr>
            <p:txBody>
              <a:bodyPr/>
              <a:lstStyle/>
              <a:p>
                <a:endParaRPr lang="en-US"/>
              </a:p>
            </p:txBody>
          </p:sp>
          <p:sp>
            <p:nvSpPr>
              <p:cNvPr id="4297" name="Line 781"/>
              <p:cNvSpPr>
                <a:spLocks noChangeShapeType="1"/>
              </p:cNvSpPr>
              <p:nvPr/>
            </p:nvSpPr>
            <p:spPr bwMode="auto">
              <a:xfrm flipV="1">
                <a:off x="9756" y="6981"/>
                <a:ext cx="17" cy="17"/>
              </a:xfrm>
              <a:prstGeom prst="line">
                <a:avLst/>
              </a:prstGeom>
              <a:noFill/>
              <a:ln w="10795">
                <a:solidFill>
                  <a:srgbClr val="0000FF"/>
                </a:solidFill>
                <a:round/>
                <a:headEnd/>
                <a:tailEnd/>
              </a:ln>
            </p:spPr>
            <p:txBody>
              <a:bodyPr/>
              <a:lstStyle/>
              <a:p>
                <a:endParaRPr lang="en-US"/>
              </a:p>
            </p:txBody>
          </p:sp>
          <p:sp>
            <p:nvSpPr>
              <p:cNvPr id="4298" name="Line 782"/>
              <p:cNvSpPr>
                <a:spLocks noChangeShapeType="1"/>
              </p:cNvSpPr>
              <p:nvPr/>
            </p:nvSpPr>
            <p:spPr bwMode="auto">
              <a:xfrm>
                <a:off x="9773" y="6981"/>
                <a:ext cx="1" cy="17"/>
              </a:xfrm>
              <a:prstGeom prst="line">
                <a:avLst/>
              </a:prstGeom>
              <a:noFill/>
              <a:ln w="10795">
                <a:solidFill>
                  <a:srgbClr val="0000FF"/>
                </a:solidFill>
                <a:round/>
                <a:headEnd/>
                <a:tailEnd/>
              </a:ln>
            </p:spPr>
            <p:txBody>
              <a:bodyPr/>
              <a:lstStyle/>
              <a:p>
                <a:endParaRPr lang="en-US"/>
              </a:p>
            </p:txBody>
          </p:sp>
          <p:sp>
            <p:nvSpPr>
              <p:cNvPr id="4299" name="Line 783"/>
              <p:cNvSpPr>
                <a:spLocks noChangeShapeType="1"/>
              </p:cNvSpPr>
              <p:nvPr/>
            </p:nvSpPr>
            <p:spPr bwMode="auto">
              <a:xfrm flipV="1">
                <a:off x="9773" y="6981"/>
                <a:ext cx="17" cy="17"/>
              </a:xfrm>
              <a:prstGeom prst="line">
                <a:avLst/>
              </a:prstGeom>
              <a:noFill/>
              <a:ln w="10795">
                <a:solidFill>
                  <a:srgbClr val="0000FF"/>
                </a:solidFill>
                <a:round/>
                <a:headEnd/>
                <a:tailEnd/>
              </a:ln>
            </p:spPr>
            <p:txBody>
              <a:bodyPr/>
              <a:lstStyle/>
              <a:p>
                <a:endParaRPr lang="en-US"/>
              </a:p>
            </p:txBody>
          </p:sp>
          <p:sp>
            <p:nvSpPr>
              <p:cNvPr id="4300" name="Line 784"/>
              <p:cNvSpPr>
                <a:spLocks noChangeShapeType="1"/>
              </p:cNvSpPr>
              <p:nvPr/>
            </p:nvSpPr>
            <p:spPr bwMode="auto">
              <a:xfrm>
                <a:off x="9790" y="6981"/>
                <a:ext cx="17" cy="1"/>
              </a:xfrm>
              <a:prstGeom prst="line">
                <a:avLst/>
              </a:prstGeom>
              <a:noFill/>
              <a:ln w="10795">
                <a:solidFill>
                  <a:srgbClr val="0000FF"/>
                </a:solidFill>
                <a:round/>
                <a:headEnd/>
                <a:tailEnd/>
              </a:ln>
            </p:spPr>
            <p:txBody>
              <a:bodyPr/>
              <a:lstStyle/>
              <a:p>
                <a:endParaRPr lang="en-US"/>
              </a:p>
            </p:txBody>
          </p:sp>
          <p:sp>
            <p:nvSpPr>
              <p:cNvPr id="4301" name="Line 785"/>
              <p:cNvSpPr>
                <a:spLocks noChangeShapeType="1"/>
              </p:cNvSpPr>
              <p:nvPr/>
            </p:nvSpPr>
            <p:spPr bwMode="auto">
              <a:xfrm>
                <a:off x="9807" y="6981"/>
                <a:ext cx="17" cy="1"/>
              </a:xfrm>
              <a:prstGeom prst="line">
                <a:avLst/>
              </a:prstGeom>
              <a:noFill/>
              <a:ln w="10795">
                <a:solidFill>
                  <a:srgbClr val="0000FF"/>
                </a:solidFill>
                <a:round/>
                <a:headEnd/>
                <a:tailEnd/>
              </a:ln>
            </p:spPr>
            <p:txBody>
              <a:bodyPr/>
              <a:lstStyle/>
              <a:p>
                <a:endParaRPr lang="en-US"/>
              </a:p>
            </p:txBody>
          </p:sp>
          <p:sp>
            <p:nvSpPr>
              <p:cNvPr id="4302" name="Line 786"/>
              <p:cNvSpPr>
                <a:spLocks noChangeShapeType="1"/>
              </p:cNvSpPr>
              <p:nvPr/>
            </p:nvSpPr>
            <p:spPr bwMode="auto">
              <a:xfrm>
                <a:off x="9824" y="6981"/>
                <a:ext cx="1" cy="17"/>
              </a:xfrm>
              <a:prstGeom prst="line">
                <a:avLst/>
              </a:prstGeom>
              <a:noFill/>
              <a:ln w="10795">
                <a:solidFill>
                  <a:srgbClr val="0000FF"/>
                </a:solidFill>
                <a:round/>
                <a:headEnd/>
                <a:tailEnd/>
              </a:ln>
            </p:spPr>
            <p:txBody>
              <a:bodyPr/>
              <a:lstStyle/>
              <a:p>
                <a:endParaRPr lang="en-US"/>
              </a:p>
            </p:txBody>
          </p:sp>
          <p:sp>
            <p:nvSpPr>
              <p:cNvPr id="4303" name="Line 787"/>
              <p:cNvSpPr>
                <a:spLocks noChangeShapeType="1"/>
              </p:cNvSpPr>
              <p:nvPr/>
            </p:nvSpPr>
            <p:spPr bwMode="auto">
              <a:xfrm flipV="1">
                <a:off x="9824" y="6981"/>
                <a:ext cx="17" cy="17"/>
              </a:xfrm>
              <a:prstGeom prst="line">
                <a:avLst/>
              </a:prstGeom>
              <a:noFill/>
              <a:ln w="10795">
                <a:solidFill>
                  <a:srgbClr val="0000FF"/>
                </a:solidFill>
                <a:round/>
                <a:headEnd/>
                <a:tailEnd/>
              </a:ln>
            </p:spPr>
            <p:txBody>
              <a:bodyPr/>
              <a:lstStyle/>
              <a:p>
                <a:endParaRPr lang="en-US"/>
              </a:p>
            </p:txBody>
          </p:sp>
          <p:sp>
            <p:nvSpPr>
              <p:cNvPr id="4304" name="Line 788"/>
              <p:cNvSpPr>
                <a:spLocks noChangeShapeType="1"/>
              </p:cNvSpPr>
              <p:nvPr/>
            </p:nvSpPr>
            <p:spPr bwMode="auto">
              <a:xfrm>
                <a:off x="9841" y="6981"/>
                <a:ext cx="17" cy="17"/>
              </a:xfrm>
              <a:prstGeom prst="line">
                <a:avLst/>
              </a:prstGeom>
              <a:noFill/>
              <a:ln w="10795">
                <a:solidFill>
                  <a:srgbClr val="0000FF"/>
                </a:solidFill>
                <a:round/>
                <a:headEnd/>
                <a:tailEnd/>
              </a:ln>
            </p:spPr>
            <p:txBody>
              <a:bodyPr/>
              <a:lstStyle/>
              <a:p>
                <a:endParaRPr lang="en-US"/>
              </a:p>
            </p:txBody>
          </p:sp>
          <p:sp>
            <p:nvSpPr>
              <p:cNvPr id="4305" name="Line 789"/>
              <p:cNvSpPr>
                <a:spLocks noChangeShapeType="1"/>
              </p:cNvSpPr>
              <p:nvPr/>
            </p:nvSpPr>
            <p:spPr bwMode="auto">
              <a:xfrm flipV="1">
                <a:off x="9858" y="6981"/>
                <a:ext cx="1" cy="17"/>
              </a:xfrm>
              <a:prstGeom prst="line">
                <a:avLst/>
              </a:prstGeom>
              <a:noFill/>
              <a:ln w="10795">
                <a:solidFill>
                  <a:srgbClr val="0000FF"/>
                </a:solidFill>
                <a:round/>
                <a:headEnd/>
                <a:tailEnd/>
              </a:ln>
            </p:spPr>
            <p:txBody>
              <a:bodyPr/>
              <a:lstStyle/>
              <a:p>
                <a:endParaRPr lang="en-US"/>
              </a:p>
            </p:txBody>
          </p:sp>
          <p:sp>
            <p:nvSpPr>
              <p:cNvPr id="4306" name="Line 790"/>
              <p:cNvSpPr>
                <a:spLocks noChangeShapeType="1"/>
              </p:cNvSpPr>
              <p:nvPr/>
            </p:nvSpPr>
            <p:spPr bwMode="auto">
              <a:xfrm>
                <a:off x="2684" y="10534"/>
                <a:ext cx="17" cy="17"/>
              </a:xfrm>
              <a:prstGeom prst="line">
                <a:avLst/>
              </a:prstGeom>
              <a:noFill/>
              <a:ln w="10795">
                <a:solidFill>
                  <a:srgbClr val="FF0000"/>
                </a:solidFill>
                <a:round/>
                <a:headEnd/>
                <a:tailEnd/>
              </a:ln>
            </p:spPr>
            <p:txBody>
              <a:bodyPr/>
              <a:lstStyle/>
              <a:p>
                <a:endParaRPr lang="en-US"/>
              </a:p>
            </p:txBody>
          </p:sp>
          <p:sp>
            <p:nvSpPr>
              <p:cNvPr id="4307" name="Line 791"/>
              <p:cNvSpPr>
                <a:spLocks noChangeShapeType="1"/>
              </p:cNvSpPr>
              <p:nvPr/>
            </p:nvSpPr>
            <p:spPr bwMode="auto">
              <a:xfrm flipV="1">
                <a:off x="2701" y="10517"/>
                <a:ext cx="1" cy="34"/>
              </a:xfrm>
              <a:prstGeom prst="line">
                <a:avLst/>
              </a:prstGeom>
              <a:noFill/>
              <a:ln w="10795">
                <a:solidFill>
                  <a:srgbClr val="FF0000"/>
                </a:solidFill>
                <a:round/>
                <a:headEnd/>
                <a:tailEnd/>
              </a:ln>
            </p:spPr>
            <p:txBody>
              <a:bodyPr/>
              <a:lstStyle/>
              <a:p>
                <a:endParaRPr lang="en-US"/>
              </a:p>
            </p:txBody>
          </p:sp>
          <p:sp>
            <p:nvSpPr>
              <p:cNvPr id="4308" name="Line 792"/>
              <p:cNvSpPr>
                <a:spLocks noChangeShapeType="1"/>
              </p:cNvSpPr>
              <p:nvPr/>
            </p:nvSpPr>
            <p:spPr bwMode="auto">
              <a:xfrm>
                <a:off x="2701" y="10517"/>
                <a:ext cx="17" cy="17"/>
              </a:xfrm>
              <a:prstGeom prst="line">
                <a:avLst/>
              </a:prstGeom>
              <a:noFill/>
              <a:ln w="10795">
                <a:solidFill>
                  <a:srgbClr val="FF0000"/>
                </a:solidFill>
                <a:round/>
                <a:headEnd/>
                <a:tailEnd/>
              </a:ln>
            </p:spPr>
            <p:txBody>
              <a:bodyPr/>
              <a:lstStyle/>
              <a:p>
                <a:endParaRPr lang="en-US"/>
              </a:p>
            </p:txBody>
          </p:sp>
          <p:sp>
            <p:nvSpPr>
              <p:cNvPr id="4309" name="Line 793"/>
              <p:cNvSpPr>
                <a:spLocks noChangeShapeType="1"/>
              </p:cNvSpPr>
              <p:nvPr/>
            </p:nvSpPr>
            <p:spPr bwMode="auto">
              <a:xfrm>
                <a:off x="2718" y="10534"/>
                <a:ext cx="1" cy="17"/>
              </a:xfrm>
              <a:prstGeom prst="line">
                <a:avLst/>
              </a:prstGeom>
              <a:noFill/>
              <a:ln w="10795">
                <a:solidFill>
                  <a:srgbClr val="FF0000"/>
                </a:solidFill>
                <a:round/>
                <a:headEnd/>
                <a:tailEnd/>
              </a:ln>
            </p:spPr>
            <p:txBody>
              <a:bodyPr/>
              <a:lstStyle/>
              <a:p>
                <a:endParaRPr lang="en-US"/>
              </a:p>
            </p:txBody>
          </p:sp>
          <p:sp>
            <p:nvSpPr>
              <p:cNvPr id="4310" name="Line 794"/>
              <p:cNvSpPr>
                <a:spLocks noChangeShapeType="1"/>
              </p:cNvSpPr>
              <p:nvPr/>
            </p:nvSpPr>
            <p:spPr bwMode="auto">
              <a:xfrm flipV="1">
                <a:off x="2718" y="10534"/>
                <a:ext cx="17" cy="17"/>
              </a:xfrm>
              <a:prstGeom prst="line">
                <a:avLst/>
              </a:prstGeom>
              <a:noFill/>
              <a:ln w="10795">
                <a:solidFill>
                  <a:srgbClr val="FF0000"/>
                </a:solidFill>
                <a:round/>
                <a:headEnd/>
                <a:tailEnd/>
              </a:ln>
            </p:spPr>
            <p:txBody>
              <a:bodyPr/>
              <a:lstStyle/>
              <a:p>
                <a:endParaRPr lang="en-US"/>
              </a:p>
            </p:txBody>
          </p:sp>
          <p:sp>
            <p:nvSpPr>
              <p:cNvPr id="4311" name="Line 795"/>
              <p:cNvSpPr>
                <a:spLocks noChangeShapeType="1"/>
              </p:cNvSpPr>
              <p:nvPr/>
            </p:nvSpPr>
            <p:spPr bwMode="auto">
              <a:xfrm flipV="1">
                <a:off x="2735" y="10517"/>
                <a:ext cx="1" cy="17"/>
              </a:xfrm>
              <a:prstGeom prst="line">
                <a:avLst/>
              </a:prstGeom>
              <a:noFill/>
              <a:ln w="10795">
                <a:solidFill>
                  <a:srgbClr val="FF0000"/>
                </a:solidFill>
                <a:round/>
                <a:headEnd/>
                <a:tailEnd/>
              </a:ln>
            </p:spPr>
            <p:txBody>
              <a:bodyPr/>
              <a:lstStyle/>
              <a:p>
                <a:endParaRPr lang="en-US"/>
              </a:p>
            </p:txBody>
          </p:sp>
          <p:sp>
            <p:nvSpPr>
              <p:cNvPr id="4312" name="Line 796"/>
              <p:cNvSpPr>
                <a:spLocks noChangeShapeType="1"/>
              </p:cNvSpPr>
              <p:nvPr/>
            </p:nvSpPr>
            <p:spPr bwMode="auto">
              <a:xfrm>
                <a:off x="2735" y="10517"/>
                <a:ext cx="17" cy="17"/>
              </a:xfrm>
              <a:prstGeom prst="line">
                <a:avLst/>
              </a:prstGeom>
              <a:noFill/>
              <a:ln w="10795">
                <a:solidFill>
                  <a:srgbClr val="FF0000"/>
                </a:solidFill>
                <a:round/>
                <a:headEnd/>
                <a:tailEnd/>
              </a:ln>
            </p:spPr>
            <p:txBody>
              <a:bodyPr/>
              <a:lstStyle/>
              <a:p>
                <a:endParaRPr lang="en-US"/>
              </a:p>
            </p:txBody>
          </p:sp>
          <p:sp>
            <p:nvSpPr>
              <p:cNvPr id="4313" name="Line 797"/>
              <p:cNvSpPr>
                <a:spLocks noChangeShapeType="1"/>
              </p:cNvSpPr>
              <p:nvPr/>
            </p:nvSpPr>
            <p:spPr bwMode="auto">
              <a:xfrm>
                <a:off x="2752" y="10534"/>
                <a:ext cx="1" cy="17"/>
              </a:xfrm>
              <a:prstGeom prst="line">
                <a:avLst/>
              </a:prstGeom>
              <a:noFill/>
              <a:ln w="10795">
                <a:solidFill>
                  <a:srgbClr val="FF0000"/>
                </a:solidFill>
                <a:round/>
                <a:headEnd/>
                <a:tailEnd/>
              </a:ln>
            </p:spPr>
            <p:txBody>
              <a:bodyPr/>
              <a:lstStyle/>
              <a:p>
                <a:endParaRPr lang="en-US"/>
              </a:p>
            </p:txBody>
          </p:sp>
          <p:sp>
            <p:nvSpPr>
              <p:cNvPr id="4314" name="Line 798"/>
              <p:cNvSpPr>
                <a:spLocks noChangeShapeType="1"/>
              </p:cNvSpPr>
              <p:nvPr/>
            </p:nvSpPr>
            <p:spPr bwMode="auto">
              <a:xfrm>
                <a:off x="2752" y="10551"/>
                <a:ext cx="17" cy="1"/>
              </a:xfrm>
              <a:prstGeom prst="line">
                <a:avLst/>
              </a:prstGeom>
              <a:noFill/>
              <a:ln w="10795">
                <a:solidFill>
                  <a:srgbClr val="FF0000"/>
                </a:solidFill>
                <a:round/>
                <a:headEnd/>
                <a:tailEnd/>
              </a:ln>
            </p:spPr>
            <p:txBody>
              <a:bodyPr/>
              <a:lstStyle/>
              <a:p>
                <a:endParaRPr lang="en-US"/>
              </a:p>
            </p:txBody>
          </p:sp>
          <p:sp>
            <p:nvSpPr>
              <p:cNvPr id="4315" name="Line 799"/>
              <p:cNvSpPr>
                <a:spLocks noChangeShapeType="1"/>
              </p:cNvSpPr>
              <p:nvPr/>
            </p:nvSpPr>
            <p:spPr bwMode="auto">
              <a:xfrm flipV="1">
                <a:off x="2769" y="10517"/>
                <a:ext cx="1" cy="34"/>
              </a:xfrm>
              <a:prstGeom prst="line">
                <a:avLst/>
              </a:prstGeom>
              <a:noFill/>
              <a:ln w="10795">
                <a:solidFill>
                  <a:srgbClr val="FF0000"/>
                </a:solidFill>
                <a:round/>
                <a:headEnd/>
                <a:tailEnd/>
              </a:ln>
            </p:spPr>
            <p:txBody>
              <a:bodyPr/>
              <a:lstStyle/>
              <a:p>
                <a:endParaRPr lang="en-US"/>
              </a:p>
            </p:txBody>
          </p:sp>
          <p:sp>
            <p:nvSpPr>
              <p:cNvPr id="4316" name="Line 800"/>
              <p:cNvSpPr>
                <a:spLocks noChangeShapeType="1"/>
              </p:cNvSpPr>
              <p:nvPr/>
            </p:nvSpPr>
            <p:spPr bwMode="auto">
              <a:xfrm>
                <a:off x="2769" y="10517"/>
                <a:ext cx="17" cy="1"/>
              </a:xfrm>
              <a:prstGeom prst="line">
                <a:avLst/>
              </a:prstGeom>
              <a:noFill/>
              <a:ln w="10795">
                <a:solidFill>
                  <a:srgbClr val="FF0000"/>
                </a:solidFill>
                <a:round/>
                <a:headEnd/>
                <a:tailEnd/>
              </a:ln>
            </p:spPr>
            <p:txBody>
              <a:bodyPr/>
              <a:lstStyle/>
              <a:p>
                <a:endParaRPr lang="en-US"/>
              </a:p>
            </p:txBody>
          </p:sp>
          <p:sp>
            <p:nvSpPr>
              <p:cNvPr id="4317" name="Line 801"/>
              <p:cNvSpPr>
                <a:spLocks noChangeShapeType="1"/>
              </p:cNvSpPr>
              <p:nvPr/>
            </p:nvSpPr>
            <p:spPr bwMode="auto">
              <a:xfrm>
                <a:off x="2786" y="10517"/>
                <a:ext cx="1" cy="34"/>
              </a:xfrm>
              <a:prstGeom prst="line">
                <a:avLst/>
              </a:prstGeom>
              <a:noFill/>
              <a:ln w="10795">
                <a:solidFill>
                  <a:srgbClr val="FF0000"/>
                </a:solidFill>
                <a:round/>
                <a:headEnd/>
                <a:tailEnd/>
              </a:ln>
            </p:spPr>
            <p:txBody>
              <a:bodyPr/>
              <a:lstStyle/>
              <a:p>
                <a:endParaRPr lang="en-US"/>
              </a:p>
            </p:txBody>
          </p:sp>
          <p:sp>
            <p:nvSpPr>
              <p:cNvPr id="4318" name="Line 802"/>
              <p:cNvSpPr>
                <a:spLocks noChangeShapeType="1"/>
              </p:cNvSpPr>
              <p:nvPr/>
            </p:nvSpPr>
            <p:spPr bwMode="auto">
              <a:xfrm>
                <a:off x="2786" y="10551"/>
                <a:ext cx="17" cy="1"/>
              </a:xfrm>
              <a:prstGeom prst="line">
                <a:avLst/>
              </a:prstGeom>
              <a:noFill/>
              <a:ln w="10795">
                <a:solidFill>
                  <a:srgbClr val="FF0000"/>
                </a:solidFill>
                <a:round/>
                <a:headEnd/>
                <a:tailEnd/>
              </a:ln>
            </p:spPr>
            <p:txBody>
              <a:bodyPr/>
              <a:lstStyle/>
              <a:p>
                <a:endParaRPr lang="en-US"/>
              </a:p>
            </p:txBody>
          </p:sp>
          <p:sp>
            <p:nvSpPr>
              <p:cNvPr id="4319" name="Line 803"/>
              <p:cNvSpPr>
                <a:spLocks noChangeShapeType="1"/>
              </p:cNvSpPr>
              <p:nvPr/>
            </p:nvSpPr>
            <p:spPr bwMode="auto">
              <a:xfrm flipV="1">
                <a:off x="2803" y="10534"/>
                <a:ext cx="1" cy="17"/>
              </a:xfrm>
              <a:prstGeom prst="line">
                <a:avLst/>
              </a:prstGeom>
              <a:noFill/>
              <a:ln w="10795">
                <a:solidFill>
                  <a:srgbClr val="FF0000"/>
                </a:solidFill>
                <a:round/>
                <a:headEnd/>
                <a:tailEnd/>
              </a:ln>
            </p:spPr>
            <p:txBody>
              <a:bodyPr/>
              <a:lstStyle/>
              <a:p>
                <a:endParaRPr lang="en-US"/>
              </a:p>
            </p:txBody>
          </p:sp>
          <p:sp>
            <p:nvSpPr>
              <p:cNvPr id="4320" name="Line 804"/>
              <p:cNvSpPr>
                <a:spLocks noChangeShapeType="1"/>
              </p:cNvSpPr>
              <p:nvPr/>
            </p:nvSpPr>
            <p:spPr bwMode="auto">
              <a:xfrm>
                <a:off x="2803" y="10534"/>
                <a:ext cx="17" cy="17"/>
              </a:xfrm>
              <a:prstGeom prst="line">
                <a:avLst/>
              </a:prstGeom>
              <a:noFill/>
              <a:ln w="10795">
                <a:solidFill>
                  <a:srgbClr val="FF0000"/>
                </a:solidFill>
                <a:round/>
                <a:headEnd/>
                <a:tailEnd/>
              </a:ln>
            </p:spPr>
            <p:txBody>
              <a:bodyPr/>
              <a:lstStyle/>
              <a:p>
                <a:endParaRPr lang="en-US"/>
              </a:p>
            </p:txBody>
          </p:sp>
        </p:grpSp>
        <p:grpSp>
          <p:nvGrpSpPr>
            <p:cNvPr id="6" name="Group 805"/>
            <p:cNvGrpSpPr>
              <a:grpSpLocks/>
            </p:cNvGrpSpPr>
            <p:nvPr/>
          </p:nvGrpSpPr>
          <p:grpSpPr bwMode="auto">
            <a:xfrm>
              <a:off x="1500" y="3190"/>
              <a:ext cx="694" cy="524"/>
              <a:chOff x="2820" y="9310"/>
              <a:chExt cx="1735" cy="1309"/>
            </a:xfrm>
          </p:grpSpPr>
          <p:sp>
            <p:nvSpPr>
              <p:cNvPr id="3921" name="Line 806"/>
              <p:cNvSpPr>
                <a:spLocks noChangeShapeType="1"/>
              </p:cNvSpPr>
              <p:nvPr/>
            </p:nvSpPr>
            <p:spPr bwMode="auto">
              <a:xfrm flipV="1">
                <a:off x="2820" y="10517"/>
                <a:ext cx="1" cy="34"/>
              </a:xfrm>
              <a:prstGeom prst="line">
                <a:avLst/>
              </a:prstGeom>
              <a:noFill/>
              <a:ln w="10795">
                <a:solidFill>
                  <a:srgbClr val="FF0000"/>
                </a:solidFill>
                <a:round/>
                <a:headEnd/>
                <a:tailEnd/>
              </a:ln>
            </p:spPr>
            <p:txBody>
              <a:bodyPr/>
              <a:lstStyle/>
              <a:p>
                <a:endParaRPr lang="en-US"/>
              </a:p>
            </p:txBody>
          </p:sp>
          <p:sp>
            <p:nvSpPr>
              <p:cNvPr id="3922" name="Line 807"/>
              <p:cNvSpPr>
                <a:spLocks noChangeShapeType="1"/>
              </p:cNvSpPr>
              <p:nvPr/>
            </p:nvSpPr>
            <p:spPr bwMode="auto">
              <a:xfrm>
                <a:off x="2820" y="10517"/>
                <a:ext cx="17" cy="34"/>
              </a:xfrm>
              <a:prstGeom prst="line">
                <a:avLst/>
              </a:prstGeom>
              <a:noFill/>
              <a:ln w="10795">
                <a:solidFill>
                  <a:srgbClr val="FF0000"/>
                </a:solidFill>
                <a:round/>
                <a:headEnd/>
                <a:tailEnd/>
              </a:ln>
            </p:spPr>
            <p:txBody>
              <a:bodyPr/>
              <a:lstStyle/>
              <a:p>
                <a:endParaRPr lang="en-US"/>
              </a:p>
            </p:txBody>
          </p:sp>
          <p:sp>
            <p:nvSpPr>
              <p:cNvPr id="3923" name="Line 808"/>
              <p:cNvSpPr>
                <a:spLocks noChangeShapeType="1"/>
              </p:cNvSpPr>
              <p:nvPr/>
            </p:nvSpPr>
            <p:spPr bwMode="auto">
              <a:xfrm flipV="1">
                <a:off x="2837" y="10534"/>
                <a:ext cx="1" cy="17"/>
              </a:xfrm>
              <a:prstGeom prst="line">
                <a:avLst/>
              </a:prstGeom>
              <a:noFill/>
              <a:ln w="10795">
                <a:solidFill>
                  <a:srgbClr val="FF0000"/>
                </a:solidFill>
                <a:round/>
                <a:headEnd/>
                <a:tailEnd/>
              </a:ln>
            </p:spPr>
            <p:txBody>
              <a:bodyPr/>
              <a:lstStyle/>
              <a:p>
                <a:endParaRPr lang="en-US"/>
              </a:p>
            </p:txBody>
          </p:sp>
          <p:sp>
            <p:nvSpPr>
              <p:cNvPr id="3924" name="Line 809"/>
              <p:cNvSpPr>
                <a:spLocks noChangeShapeType="1"/>
              </p:cNvSpPr>
              <p:nvPr/>
            </p:nvSpPr>
            <p:spPr bwMode="auto">
              <a:xfrm>
                <a:off x="2837" y="10534"/>
                <a:ext cx="17" cy="1"/>
              </a:xfrm>
              <a:prstGeom prst="line">
                <a:avLst/>
              </a:prstGeom>
              <a:noFill/>
              <a:ln w="10795">
                <a:solidFill>
                  <a:srgbClr val="FF0000"/>
                </a:solidFill>
                <a:round/>
                <a:headEnd/>
                <a:tailEnd/>
              </a:ln>
            </p:spPr>
            <p:txBody>
              <a:bodyPr/>
              <a:lstStyle/>
              <a:p>
                <a:endParaRPr lang="en-US"/>
              </a:p>
            </p:txBody>
          </p:sp>
          <p:sp>
            <p:nvSpPr>
              <p:cNvPr id="3925" name="Line 810"/>
              <p:cNvSpPr>
                <a:spLocks noChangeShapeType="1"/>
              </p:cNvSpPr>
              <p:nvPr/>
            </p:nvSpPr>
            <p:spPr bwMode="auto">
              <a:xfrm flipV="1">
                <a:off x="2854" y="10517"/>
                <a:ext cx="1" cy="17"/>
              </a:xfrm>
              <a:prstGeom prst="line">
                <a:avLst/>
              </a:prstGeom>
              <a:noFill/>
              <a:ln w="10795">
                <a:solidFill>
                  <a:srgbClr val="FF0000"/>
                </a:solidFill>
                <a:round/>
                <a:headEnd/>
                <a:tailEnd/>
              </a:ln>
            </p:spPr>
            <p:txBody>
              <a:bodyPr/>
              <a:lstStyle/>
              <a:p>
                <a:endParaRPr lang="en-US"/>
              </a:p>
            </p:txBody>
          </p:sp>
          <p:sp>
            <p:nvSpPr>
              <p:cNvPr id="3926" name="Line 811"/>
              <p:cNvSpPr>
                <a:spLocks noChangeShapeType="1"/>
              </p:cNvSpPr>
              <p:nvPr/>
            </p:nvSpPr>
            <p:spPr bwMode="auto">
              <a:xfrm>
                <a:off x="2854" y="10517"/>
                <a:ext cx="1" cy="17"/>
              </a:xfrm>
              <a:prstGeom prst="line">
                <a:avLst/>
              </a:prstGeom>
              <a:noFill/>
              <a:ln w="10795">
                <a:solidFill>
                  <a:srgbClr val="FF0000"/>
                </a:solidFill>
                <a:round/>
                <a:headEnd/>
                <a:tailEnd/>
              </a:ln>
            </p:spPr>
            <p:txBody>
              <a:bodyPr/>
              <a:lstStyle/>
              <a:p>
                <a:endParaRPr lang="en-US"/>
              </a:p>
            </p:txBody>
          </p:sp>
          <p:sp>
            <p:nvSpPr>
              <p:cNvPr id="3927" name="Line 812"/>
              <p:cNvSpPr>
                <a:spLocks noChangeShapeType="1"/>
              </p:cNvSpPr>
              <p:nvPr/>
            </p:nvSpPr>
            <p:spPr bwMode="auto">
              <a:xfrm>
                <a:off x="2854" y="10534"/>
                <a:ext cx="17" cy="1"/>
              </a:xfrm>
              <a:prstGeom prst="line">
                <a:avLst/>
              </a:prstGeom>
              <a:noFill/>
              <a:ln w="10795">
                <a:solidFill>
                  <a:srgbClr val="FF0000"/>
                </a:solidFill>
                <a:round/>
                <a:headEnd/>
                <a:tailEnd/>
              </a:ln>
            </p:spPr>
            <p:txBody>
              <a:bodyPr/>
              <a:lstStyle/>
              <a:p>
                <a:endParaRPr lang="en-US"/>
              </a:p>
            </p:txBody>
          </p:sp>
          <p:sp>
            <p:nvSpPr>
              <p:cNvPr id="3928" name="Line 813"/>
              <p:cNvSpPr>
                <a:spLocks noChangeShapeType="1"/>
              </p:cNvSpPr>
              <p:nvPr/>
            </p:nvSpPr>
            <p:spPr bwMode="auto">
              <a:xfrm>
                <a:off x="2871" y="10534"/>
                <a:ext cx="1" cy="17"/>
              </a:xfrm>
              <a:prstGeom prst="line">
                <a:avLst/>
              </a:prstGeom>
              <a:noFill/>
              <a:ln w="10795">
                <a:solidFill>
                  <a:srgbClr val="FF0000"/>
                </a:solidFill>
                <a:round/>
                <a:headEnd/>
                <a:tailEnd/>
              </a:ln>
            </p:spPr>
            <p:txBody>
              <a:bodyPr/>
              <a:lstStyle/>
              <a:p>
                <a:endParaRPr lang="en-US"/>
              </a:p>
            </p:txBody>
          </p:sp>
          <p:sp>
            <p:nvSpPr>
              <p:cNvPr id="3929" name="Line 814"/>
              <p:cNvSpPr>
                <a:spLocks noChangeShapeType="1"/>
              </p:cNvSpPr>
              <p:nvPr/>
            </p:nvSpPr>
            <p:spPr bwMode="auto">
              <a:xfrm flipV="1">
                <a:off x="2871" y="10534"/>
                <a:ext cx="17" cy="17"/>
              </a:xfrm>
              <a:prstGeom prst="line">
                <a:avLst/>
              </a:prstGeom>
              <a:noFill/>
              <a:ln w="10795">
                <a:solidFill>
                  <a:srgbClr val="FF0000"/>
                </a:solidFill>
                <a:round/>
                <a:headEnd/>
                <a:tailEnd/>
              </a:ln>
            </p:spPr>
            <p:txBody>
              <a:bodyPr/>
              <a:lstStyle/>
              <a:p>
                <a:endParaRPr lang="en-US"/>
              </a:p>
            </p:txBody>
          </p:sp>
          <p:sp>
            <p:nvSpPr>
              <p:cNvPr id="3930" name="Line 815"/>
              <p:cNvSpPr>
                <a:spLocks noChangeShapeType="1"/>
              </p:cNvSpPr>
              <p:nvPr/>
            </p:nvSpPr>
            <p:spPr bwMode="auto">
              <a:xfrm>
                <a:off x="2888" y="10534"/>
                <a:ext cx="17" cy="1"/>
              </a:xfrm>
              <a:prstGeom prst="line">
                <a:avLst/>
              </a:prstGeom>
              <a:noFill/>
              <a:ln w="10795">
                <a:solidFill>
                  <a:srgbClr val="FF0000"/>
                </a:solidFill>
                <a:round/>
                <a:headEnd/>
                <a:tailEnd/>
              </a:ln>
            </p:spPr>
            <p:txBody>
              <a:bodyPr/>
              <a:lstStyle/>
              <a:p>
                <a:endParaRPr lang="en-US"/>
              </a:p>
            </p:txBody>
          </p:sp>
          <p:sp>
            <p:nvSpPr>
              <p:cNvPr id="3931" name="Line 816"/>
              <p:cNvSpPr>
                <a:spLocks noChangeShapeType="1"/>
              </p:cNvSpPr>
              <p:nvPr/>
            </p:nvSpPr>
            <p:spPr bwMode="auto">
              <a:xfrm flipV="1">
                <a:off x="2905" y="10500"/>
                <a:ext cx="1" cy="34"/>
              </a:xfrm>
              <a:prstGeom prst="line">
                <a:avLst/>
              </a:prstGeom>
              <a:noFill/>
              <a:ln w="10795">
                <a:solidFill>
                  <a:srgbClr val="FF0000"/>
                </a:solidFill>
                <a:round/>
                <a:headEnd/>
                <a:tailEnd/>
              </a:ln>
            </p:spPr>
            <p:txBody>
              <a:bodyPr/>
              <a:lstStyle/>
              <a:p>
                <a:endParaRPr lang="en-US"/>
              </a:p>
            </p:txBody>
          </p:sp>
          <p:sp>
            <p:nvSpPr>
              <p:cNvPr id="3932" name="Line 817"/>
              <p:cNvSpPr>
                <a:spLocks noChangeShapeType="1"/>
              </p:cNvSpPr>
              <p:nvPr/>
            </p:nvSpPr>
            <p:spPr bwMode="auto">
              <a:xfrm flipV="1">
                <a:off x="2905" y="10466"/>
                <a:ext cx="17" cy="34"/>
              </a:xfrm>
              <a:prstGeom prst="line">
                <a:avLst/>
              </a:prstGeom>
              <a:noFill/>
              <a:ln w="10795">
                <a:solidFill>
                  <a:srgbClr val="FF0000"/>
                </a:solidFill>
                <a:round/>
                <a:headEnd/>
                <a:tailEnd/>
              </a:ln>
            </p:spPr>
            <p:txBody>
              <a:bodyPr/>
              <a:lstStyle/>
              <a:p>
                <a:endParaRPr lang="en-US"/>
              </a:p>
            </p:txBody>
          </p:sp>
          <p:sp>
            <p:nvSpPr>
              <p:cNvPr id="3933" name="Line 818"/>
              <p:cNvSpPr>
                <a:spLocks noChangeShapeType="1"/>
              </p:cNvSpPr>
              <p:nvPr/>
            </p:nvSpPr>
            <p:spPr bwMode="auto">
              <a:xfrm>
                <a:off x="2922" y="10466"/>
                <a:ext cx="1" cy="17"/>
              </a:xfrm>
              <a:prstGeom prst="line">
                <a:avLst/>
              </a:prstGeom>
              <a:noFill/>
              <a:ln w="10795">
                <a:solidFill>
                  <a:srgbClr val="FF0000"/>
                </a:solidFill>
                <a:round/>
                <a:headEnd/>
                <a:tailEnd/>
              </a:ln>
            </p:spPr>
            <p:txBody>
              <a:bodyPr/>
              <a:lstStyle/>
              <a:p>
                <a:endParaRPr lang="en-US"/>
              </a:p>
            </p:txBody>
          </p:sp>
          <p:sp>
            <p:nvSpPr>
              <p:cNvPr id="3934" name="Line 819"/>
              <p:cNvSpPr>
                <a:spLocks noChangeShapeType="1"/>
              </p:cNvSpPr>
              <p:nvPr/>
            </p:nvSpPr>
            <p:spPr bwMode="auto">
              <a:xfrm>
                <a:off x="2922" y="10483"/>
                <a:ext cx="17" cy="34"/>
              </a:xfrm>
              <a:prstGeom prst="line">
                <a:avLst/>
              </a:prstGeom>
              <a:noFill/>
              <a:ln w="10795">
                <a:solidFill>
                  <a:srgbClr val="FF0000"/>
                </a:solidFill>
                <a:round/>
                <a:headEnd/>
                <a:tailEnd/>
              </a:ln>
            </p:spPr>
            <p:txBody>
              <a:bodyPr/>
              <a:lstStyle/>
              <a:p>
                <a:endParaRPr lang="en-US"/>
              </a:p>
            </p:txBody>
          </p:sp>
          <p:sp>
            <p:nvSpPr>
              <p:cNvPr id="3935" name="Line 820"/>
              <p:cNvSpPr>
                <a:spLocks noChangeShapeType="1"/>
              </p:cNvSpPr>
              <p:nvPr/>
            </p:nvSpPr>
            <p:spPr bwMode="auto">
              <a:xfrm>
                <a:off x="2939" y="10517"/>
                <a:ext cx="1" cy="17"/>
              </a:xfrm>
              <a:prstGeom prst="line">
                <a:avLst/>
              </a:prstGeom>
              <a:noFill/>
              <a:ln w="10795">
                <a:solidFill>
                  <a:srgbClr val="FF0000"/>
                </a:solidFill>
                <a:round/>
                <a:headEnd/>
                <a:tailEnd/>
              </a:ln>
            </p:spPr>
            <p:txBody>
              <a:bodyPr/>
              <a:lstStyle/>
              <a:p>
                <a:endParaRPr lang="en-US"/>
              </a:p>
            </p:txBody>
          </p:sp>
          <p:sp>
            <p:nvSpPr>
              <p:cNvPr id="3936" name="Line 821"/>
              <p:cNvSpPr>
                <a:spLocks noChangeShapeType="1"/>
              </p:cNvSpPr>
              <p:nvPr/>
            </p:nvSpPr>
            <p:spPr bwMode="auto">
              <a:xfrm>
                <a:off x="2939" y="10534"/>
                <a:ext cx="17" cy="1"/>
              </a:xfrm>
              <a:prstGeom prst="line">
                <a:avLst/>
              </a:prstGeom>
              <a:noFill/>
              <a:ln w="10795">
                <a:solidFill>
                  <a:srgbClr val="FF0000"/>
                </a:solidFill>
                <a:round/>
                <a:headEnd/>
                <a:tailEnd/>
              </a:ln>
            </p:spPr>
            <p:txBody>
              <a:bodyPr/>
              <a:lstStyle/>
              <a:p>
                <a:endParaRPr lang="en-US"/>
              </a:p>
            </p:txBody>
          </p:sp>
          <p:sp>
            <p:nvSpPr>
              <p:cNvPr id="3937" name="Line 822"/>
              <p:cNvSpPr>
                <a:spLocks noChangeShapeType="1"/>
              </p:cNvSpPr>
              <p:nvPr/>
            </p:nvSpPr>
            <p:spPr bwMode="auto">
              <a:xfrm>
                <a:off x="2956" y="10534"/>
                <a:ext cx="1" cy="17"/>
              </a:xfrm>
              <a:prstGeom prst="line">
                <a:avLst/>
              </a:prstGeom>
              <a:noFill/>
              <a:ln w="10795">
                <a:solidFill>
                  <a:srgbClr val="FF0000"/>
                </a:solidFill>
                <a:round/>
                <a:headEnd/>
                <a:tailEnd/>
              </a:ln>
            </p:spPr>
            <p:txBody>
              <a:bodyPr/>
              <a:lstStyle/>
              <a:p>
                <a:endParaRPr lang="en-US"/>
              </a:p>
            </p:txBody>
          </p:sp>
          <p:sp>
            <p:nvSpPr>
              <p:cNvPr id="3938" name="Line 823"/>
              <p:cNvSpPr>
                <a:spLocks noChangeShapeType="1"/>
              </p:cNvSpPr>
              <p:nvPr/>
            </p:nvSpPr>
            <p:spPr bwMode="auto">
              <a:xfrm flipV="1">
                <a:off x="2956" y="10534"/>
                <a:ext cx="17" cy="17"/>
              </a:xfrm>
              <a:prstGeom prst="line">
                <a:avLst/>
              </a:prstGeom>
              <a:noFill/>
              <a:ln w="10795">
                <a:solidFill>
                  <a:srgbClr val="FF0000"/>
                </a:solidFill>
                <a:round/>
                <a:headEnd/>
                <a:tailEnd/>
              </a:ln>
            </p:spPr>
            <p:txBody>
              <a:bodyPr/>
              <a:lstStyle/>
              <a:p>
                <a:endParaRPr lang="en-US"/>
              </a:p>
            </p:txBody>
          </p:sp>
          <p:sp>
            <p:nvSpPr>
              <p:cNvPr id="3939" name="Line 824"/>
              <p:cNvSpPr>
                <a:spLocks noChangeShapeType="1"/>
              </p:cNvSpPr>
              <p:nvPr/>
            </p:nvSpPr>
            <p:spPr bwMode="auto">
              <a:xfrm>
                <a:off x="2973" y="10534"/>
                <a:ext cx="17" cy="1"/>
              </a:xfrm>
              <a:prstGeom prst="line">
                <a:avLst/>
              </a:prstGeom>
              <a:noFill/>
              <a:ln w="10795">
                <a:solidFill>
                  <a:srgbClr val="FF0000"/>
                </a:solidFill>
                <a:round/>
                <a:headEnd/>
                <a:tailEnd/>
              </a:ln>
            </p:spPr>
            <p:txBody>
              <a:bodyPr/>
              <a:lstStyle/>
              <a:p>
                <a:endParaRPr lang="en-US"/>
              </a:p>
            </p:txBody>
          </p:sp>
          <p:sp>
            <p:nvSpPr>
              <p:cNvPr id="3940" name="Line 825"/>
              <p:cNvSpPr>
                <a:spLocks noChangeShapeType="1"/>
              </p:cNvSpPr>
              <p:nvPr/>
            </p:nvSpPr>
            <p:spPr bwMode="auto">
              <a:xfrm flipV="1">
                <a:off x="2990" y="10466"/>
                <a:ext cx="17" cy="68"/>
              </a:xfrm>
              <a:prstGeom prst="line">
                <a:avLst/>
              </a:prstGeom>
              <a:noFill/>
              <a:ln w="10795">
                <a:solidFill>
                  <a:srgbClr val="FF0000"/>
                </a:solidFill>
                <a:round/>
                <a:headEnd/>
                <a:tailEnd/>
              </a:ln>
            </p:spPr>
            <p:txBody>
              <a:bodyPr/>
              <a:lstStyle/>
              <a:p>
                <a:endParaRPr lang="en-US"/>
              </a:p>
            </p:txBody>
          </p:sp>
          <p:sp>
            <p:nvSpPr>
              <p:cNvPr id="3941" name="Line 826"/>
              <p:cNvSpPr>
                <a:spLocks noChangeShapeType="1"/>
              </p:cNvSpPr>
              <p:nvPr/>
            </p:nvSpPr>
            <p:spPr bwMode="auto">
              <a:xfrm flipV="1">
                <a:off x="3007" y="10313"/>
                <a:ext cx="1" cy="153"/>
              </a:xfrm>
              <a:prstGeom prst="line">
                <a:avLst/>
              </a:prstGeom>
              <a:noFill/>
              <a:ln w="10795">
                <a:solidFill>
                  <a:srgbClr val="FF0000"/>
                </a:solidFill>
                <a:round/>
                <a:headEnd/>
                <a:tailEnd/>
              </a:ln>
            </p:spPr>
            <p:txBody>
              <a:bodyPr/>
              <a:lstStyle/>
              <a:p>
                <a:endParaRPr lang="en-US"/>
              </a:p>
            </p:txBody>
          </p:sp>
          <p:sp>
            <p:nvSpPr>
              <p:cNvPr id="3942" name="Line 827"/>
              <p:cNvSpPr>
                <a:spLocks noChangeShapeType="1"/>
              </p:cNvSpPr>
              <p:nvPr/>
            </p:nvSpPr>
            <p:spPr bwMode="auto">
              <a:xfrm flipV="1">
                <a:off x="3007" y="10075"/>
                <a:ext cx="17" cy="238"/>
              </a:xfrm>
              <a:prstGeom prst="line">
                <a:avLst/>
              </a:prstGeom>
              <a:noFill/>
              <a:ln w="10795">
                <a:solidFill>
                  <a:srgbClr val="FF0000"/>
                </a:solidFill>
                <a:round/>
                <a:headEnd/>
                <a:tailEnd/>
              </a:ln>
            </p:spPr>
            <p:txBody>
              <a:bodyPr/>
              <a:lstStyle/>
              <a:p>
                <a:endParaRPr lang="en-US"/>
              </a:p>
            </p:txBody>
          </p:sp>
          <p:sp>
            <p:nvSpPr>
              <p:cNvPr id="3943" name="Line 828"/>
              <p:cNvSpPr>
                <a:spLocks noChangeShapeType="1"/>
              </p:cNvSpPr>
              <p:nvPr/>
            </p:nvSpPr>
            <p:spPr bwMode="auto">
              <a:xfrm flipV="1">
                <a:off x="3024" y="9837"/>
                <a:ext cx="1" cy="238"/>
              </a:xfrm>
              <a:prstGeom prst="line">
                <a:avLst/>
              </a:prstGeom>
              <a:noFill/>
              <a:ln w="10795">
                <a:solidFill>
                  <a:srgbClr val="FF0000"/>
                </a:solidFill>
                <a:round/>
                <a:headEnd/>
                <a:tailEnd/>
              </a:ln>
            </p:spPr>
            <p:txBody>
              <a:bodyPr/>
              <a:lstStyle/>
              <a:p>
                <a:endParaRPr lang="en-US"/>
              </a:p>
            </p:txBody>
          </p:sp>
          <p:sp>
            <p:nvSpPr>
              <p:cNvPr id="3944" name="Line 829"/>
              <p:cNvSpPr>
                <a:spLocks noChangeShapeType="1"/>
              </p:cNvSpPr>
              <p:nvPr/>
            </p:nvSpPr>
            <p:spPr bwMode="auto">
              <a:xfrm>
                <a:off x="3024" y="9837"/>
                <a:ext cx="17" cy="34"/>
              </a:xfrm>
              <a:prstGeom prst="line">
                <a:avLst/>
              </a:prstGeom>
              <a:noFill/>
              <a:ln w="10795">
                <a:solidFill>
                  <a:srgbClr val="FF0000"/>
                </a:solidFill>
                <a:round/>
                <a:headEnd/>
                <a:tailEnd/>
              </a:ln>
            </p:spPr>
            <p:txBody>
              <a:bodyPr/>
              <a:lstStyle/>
              <a:p>
                <a:endParaRPr lang="en-US"/>
              </a:p>
            </p:txBody>
          </p:sp>
          <p:sp>
            <p:nvSpPr>
              <p:cNvPr id="3945" name="Line 830"/>
              <p:cNvSpPr>
                <a:spLocks noChangeShapeType="1"/>
              </p:cNvSpPr>
              <p:nvPr/>
            </p:nvSpPr>
            <p:spPr bwMode="auto">
              <a:xfrm>
                <a:off x="3041" y="9871"/>
                <a:ext cx="1" cy="170"/>
              </a:xfrm>
              <a:prstGeom prst="line">
                <a:avLst/>
              </a:prstGeom>
              <a:noFill/>
              <a:ln w="10795">
                <a:solidFill>
                  <a:srgbClr val="FF0000"/>
                </a:solidFill>
                <a:round/>
                <a:headEnd/>
                <a:tailEnd/>
              </a:ln>
            </p:spPr>
            <p:txBody>
              <a:bodyPr/>
              <a:lstStyle/>
              <a:p>
                <a:endParaRPr lang="en-US"/>
              </a:p>
            </p:txBody>
          </p:sp>
          <p:sp>
            <p:nvSpPr>
              <p:cNvPr id="3946" name="Line 831"/>
              <p:cNvSpPr>
                <a:spLocks noChangeShapeType="1"/>
              </p:cNvSpPr>
              <p:nvPr/>
            </p:nvSpPr>
            <p:spPr bwMode="auto">
              <a:xfrm>
                <a:off x="3041" y="10041"/>
                <a:ext cx="17" cy="187"/>
              </a:xfrm>
              <a:prstGeom prst="line">
                <a:avLst/>
              </a:prstGeom>
              <a:noFill/>
              <a:ln w="10795">
                <a:solidFill>
                  <a:srgbClr val="FF0000"/>
                </a:solidFill>
                <a:round/>
                <a:headEnd/>
                <a:tailEnd/>
              </a:ln>
            </p:spPr>
            <p:txBody>
              <a:bodyPr/>
              <a:lstStyle/>
              <a:p>
                <a:endParaRPr lang="en-US"/>
              </a:p>
            </p:txBody>
          </p:sp>
          <p:sp>
            <p:nvSpPr>
              <p:cNvPr id="3947" name="Line 832"/>
              <p:cNvSpPr>
                <a:spLocks noChangeShapeType="1"/>
              </p:cNvSpPr>
              <p:nvPr/>
            </p:nvSpPr>
            <p:spPr bwMode="auto">
              <a:xfrm>
                <a:off x="3058" y="10228"/>
                <a:ext cx="1" cy="153"/>
              </a:xfrm>
              <a:prstGeom prst="line">
                <a:avLst/>
              </a:prstGeom>
              <a:noFill/>
              <a:ln w="10795">
                <a:solidFill>
                  <a:srgbClr val="FF0000"/>
                </a:solidFill>
                <a:round/>
                <a:headEnd/>
                <a:tailEnd/>
              </a:ln>
            </p:spPr>
            <p:txBody>
              <a:bodyPr/>
              <a:lstStyle/>
              <a:p>
                <a:endParaRPr lang="en-US"/>
              </a:p>
            </p:txBody>
          </p:sp>
          <p:sp>
            <p:nvSpPr>
              <p:cNvPr id="3948" name="Line 833"/>
              <p:cNvSpPr>
                <a:spLocks noChangeShapeType="1"/>
              </p:cNvSpPr>
              <p:nvPr/>
            </p:nvSpPr>
            <p:spPr bwMode="auto">
              <a:xfrm>
                <a:off x="3058" y="10381"/>
                <a:ext cx="17" cy="102"/>
              </a:xfrm>
              <a:prstGeom prst="line">
                <a:avLst/>
              </a:prstGeom>
              <a:noFill/>
              <a:ln w="10795">
                <a:solidFill>
                  <a:srgbClr val="FF0000"/>
                </a:solidFill>
                <a:round/>
                <a:headEnd/>
                <a:tailEnd/>
              </a:ln>
            </p:spPr>
            <p:txBody>
              <a:bodyPr/>
              <a:lstStyle/>
              <a:p>
                <a:endParaRPr lang="en-US"/>
              </a:p>
            </p:txBody>
          </p:sp>
          <p:sp>
            <p:nvSpPr>
              <p:cNvPr id="3949" name="Line 834"/>
              <p:cNvSpPr>
                <a:spLocks noChangeShapeType="1"/>
              </p:cNvSpPr>
              <p:nvPr/>
            </p:nvSpPr>
            <p:spPr bwMode="auto">
              <a:xfrm>
                <a:off x="3075" y="10483"/>
                <a:ext cx="1" cy="85"/>
              </a:xfrm>
              <a:prstGeom prst="line">
                <a:avLst/>
              </a:prstGeom>
              <a:noFill/>
              <a:ln w="10795">
                <a:solidFill>
                  <a:srgbClr val="FF0000"/>
                </a:solidFill>
                <a:round/>
                <a:headEnd/>
                <a:tailEnd/>
              </a:ln>
            </p:spPr>
            <p:txBody>
              <a:bodyPr/>
              <a:lstStyle/>
              <a:p>
                <a:endParaRPr lang="en-US"/>
              </a:p>
            </p:txBody>
          </p:sp>
          <p:sp>
            <p:nvSpPr>
              <p:cNvPr id="3950" name="Line 835"/>
              <p:cNvSpPr>
                <a:spLocks noChangeShapeType="1"/>
              </p:cNvSpPr>
              <p:nvPr/>
            </p:nvSpPr>
            <p:spPr bwMode="auto">
              <a:xfrm>
                <a:off x="3075" y="10568"/>
                <a:ext cx="17" cy="17"/>
              </a:xfrm>
              <a:prstGeom prst="line">
                <a:avLst/>
              </a:prstGeom>
              <a:noFill/>
              <a:ln w="10795">
                <a:solidFill>
                  <a:srgbClr val="FF0000"/>
                </a:solidFill>
                <a:round/>
                <a:headEnd/>
                <a:tailEnd/>
              </a:ln>
            </p:spPr>
            <p:txBody>
              <a:bodyPr/>
              <a:lstStyle/>
              <a:p>
                <a:endParaRPr lang="en-US"/>
              </a:p>
            </p:txBody>
          </p:sp>
          <p:sp>
            <p:nvSpPr>
              <p:cNvPr id="3951" name="Line 836"/>
              <p:cNvSpPr>
                <a:spLocks noChangeShapeType="1"/>
              </p:cNvSpPr>
              <p:nvPr/>
            </p:nvSpPr>
            <p:spPr bwMode="auto">
              <a:xfrm flipV="1">
                <a:off x="3092" y="10568"/>
                <a:ext cx="1" cy="17"/>
              </a:xfrm>
              <a:prstGeom prst="line">
                <a:avLst/>
              </a:prstGeom>
              <a:noFill/>
              <a:ln w="10795">
                <a:solidFill>
                  <a:srgbClr val="FF0000"/>
                </a:solidFill>
                <a:round/>
                <a:headEnd/>
                <a:tailEnd/>
              </a:ln>
            </p:spPr>
            <p:txBody>
              <a:bodyPr/>
              <a:lstStyle/>
              <a:p>
                <a:endParaRPr lang="en-US"/>
              </a:p>
            </p:txBody>
          </p:sp>
          <p:sp>
            <p:nvSpPr>
              <p:cNvPr id="3952" name="Line 837"/>
              <p:cNvSpPr>
                <a:spLocks noChangeShapeType="1"/>
              </p:cNvSpPr>
              <p:nvPr/>
            </p:nvSpPr>
            <p:spPr bwMode="auto">
              <a:xfrm flipV="1">
                <a:off x="3092" y="10551"/>
                <a:ext cx="17" cy="17"/>
              </a:xfrm>
              <a:prstGeom prst="line">
                <a:avLst/>
              </a:prstGeom>
              <a:noFill/>
              <a:ln w="10795">
                <a:solidFill>
                  <a:srgbClr val="FF0000"/>
                </a:solidFill>
                <a:round/>
                <a:headEnd/>
                <a:tailEnd/>
              </a:ln>
            </p:spPr>
            <p:txBody>
              <a:bodyPr/>
              <a:lstStyle/>
              <a:p>
                <a:endParaRPr lang="en-US"/>
              </a:p>
            </p:txBody>
          </p:sp>
          <p:sp>
            <p:nvSpPr>
              <p:cNvPr id="3953" name="Line 838"/>
              <p:cNvSpPr>
                <a:spLocks noChangeShapeType="1"/>
              </p:cNvSpPr>
              <p:nvPr/>
            </p:nvSpPr>
            <p:spPr bwMode="auto">
              <a:xfrm flipV="1">
                <a:off x="3109" y="10517"/>
                <a:ext cx="1" cy="34"/>
              </a:xfrm>
              <a:prstGeom prst="line">
                <a:avLst/>
              </a:prstGeom>
              <a:noFill/>
              <a:ln w="10795">
                <a:solidFill>
                  <a:srgbClr val="FF0000"/>
                </a:solidFill>
                <a:round/>
                <a:headEnd/>
                <a:tailEnd/>
              </a:ln>
            </p:spPr>
            <p:txBody>
              <a:bodyPr/>
              <a:lstStyle/>
              <a:p>
                <a:endParaRPr lang="en-US"/>
              </a:p>
            </p:txBody>
          </p:sp>
          <p:sp>
            <p:nvSpPr>
              <p:cNvPr id="3954" name="Line 839"/>
              <p:cNvSpPr>
                <a:spLocks noChangeShapeType="1"/>
              </p:cNvSpPr>
              <p:nvPr/>
            </p:nvSpPr>
            <p:spPr bwMode="auto">
              <a:xfrm>
                <a:off x="3109" y="10517"/>
                <a:ext cx="17" cy="1"/>
              </a:xfrm>
              <a:prstGeom prst="line">
                <a:avLst/>
              </a:prstGeom>
              <a:noFill/>
              <a:ln w="10795">
                <a:solidFill>
                  <a:srgbClr val="FF0000"/>
                </a:solidFill>
                <a:round/>
                <a:headEnd/>
                <a:tailEnd/>
              </a:ln>
            </p:spPr>
            <p:txBody>
              <a:bodyPr/>
              <a:lstStyle/>
              <a:p>
                <a:endParaRPr lang="en-US"/>
              </a:p>
            </p:txBody>
          </p:sp>
          <p:sp>
            <p:nvSpPr>
              <p:cNvPr id="3955" name="Line 840"/>
              <p:cNvSpPr>
                <a:spLocks noChangeShapeType="1"/>
              </p:cNvSpPr>
              <p:nvPr/>
            </p:nvSpPr>
            <p:spPr bwMode="auto">
              <a:xfrm flipV="1">
                <a:off x="3126" y="10449"/>
                <a:ext cx="1" cy="68"/>
              </a:xfrm>
              <a:prstGeom prst="line">
                <a:avLst/>
              </a:prstGeom>
              <a:noFill/>
              <a:ln w="10795">
                <a:solidFill>
                  <a:srgbClr val="FF0000"/>
                </a:solidFill>
                <a:round/>
                <a:headEnd/>
                <a:tailEnd/>
              </a:ln>
            </p:spPr>
            <p:txBody>
              <a:bodyPr/>
              <a:lstStyle/>
              <a:p>
                <a:endParaRPr lang="en-US"/>
              </a:p>
            </p:txBody>
          </p:sp>
          <p:sp>
            <p:nvSpPr>
              <p:cNvPr id="3956" name="Line 841"/>
              <p:cNvSpPr>
                <a:spLocks noChangeShapeType="1"/>
              </p:cNvSpPr>
              <p:nvPr/>
            </p:nvSpPr>
            <p:spPr bwMode="auto">
              <a:xfrm>
                <a:off x="3126" y="10449"/>
                <a:ext cx="17" cy="17"/>
              </a:xfrm>
              <a:prstGeom prst="line">
                <a:avLst/>
              </a:prstGeom>
              <a:noFill/>
              <a:ln w="10795">
                <a:solidFill>
                  <a:srgbClr val="FF0000"/>
                </a:solidFill>
                <a:round/>
                <a:headEnd/>
                <a:tailEnd/>
              </a:ln>
            </p:spPr>
            <p:txBody>
              <a:bodyPr/>
              <a:lstStyle/>
              <a:p>
                <a:endParaRPr lang="en-US"/>
              </a:p>
            </p:txBody>
          </p:sp>
          <p:sp>
            <p:nvSpPr>
              <p:cNvPr id="3957" name="Line 842"/>
              <p:cNvSpPr>
                <a:spLocks noChangeShapeType="1"/>
              </p:cNvSpPr>
              <p:nvPr/>
            </p:nvSpPr>
            <p:spPr bwMode="auto">
              <a:xfrm>
                <a:off x="3143" y="10466"/>
                <a:ext cx="1" cy="51"/>
              </a:xfrm>
              <a:prstGeom prst="line">
                <a:avLst/>
              </a:prstGeom>
              <a:noFill/>
              <a:ln w="10795">
                <a:solidFill>
                  <a:srgbClr val="FF0000"/>
                </a:solidFill>
                <a:round/>
                <a:headEnd/>
                <a:tailEnd/>
              </a:ln>
            </p:spPr>
            <p:txBody>
              <a:bodyPr/>
              <a:lstStyle/>
              <a:p>
                <a:endParaRPr lang="en-US"/>
              </a:p>
            </p:txBody>
          </p:sp>
          <p:sp>
            <p:nvSpPr>
              <p:cNvPr id="3958" name="Line 843"/>
              <p:cNvSpPr>
                <a:spLocks noChangeShapeType="1"/>
              </p:cNvSpPr>
              <p:nvPr/>
            </p:nvSpPr>
            <p:spPr bwMode="auto">
              <a:xfrm>
                <a:off x="3143" y="10517"/>
                <a:ext cx="17" cy="17"/>
              </a:xfrm>
              <a:prstGeom prst="line">
                <a:avLst/>
              </a:prstGeom>
              <a:noFill/>
              <a:ln w="10795">
                <a:solidFill>
                  <a:srgbClr val="FF0000"/>
                </a:solidFill>
                <a:round/>
                <a:headEnd/>
                <a:tailEnd/>
              </a:ln>
            </p:spPr>
            <p:txBody>
              <a:bodyPr/>
              <a:lstStyle/>
              <a:p>
                <a:endParaRPr lang="en-US"/>
              </a:p>
            </p:txBody>
          </p:sp>
          <p:sp>
            <p:nvSpPr>
              <p:cNvPr id="3959" name="Line 844"/>
              <p:cNvSpPr>
                <a:spLocks noChangeShapeType="1"/>
              </p:cNvSpPr>
              <p:nvPr/>
            </p:nvSpPr>
            <p:spPr bwMode="auto">
              <a:xfrm>
                <a:off x="3160" y="10534"/>
                <a:ext cx="17" cy="68"/>
              </a:xfrm>
              <a:prstGeom prst="line">
                <a:avLst/>
              </a:prstGeom>
              <a:noFill/>
              <a:ln w="10795">
                <a:solidFill>
                  <a:srgbClr val="FF0000"/>
                </a:solidFill>
                <a:round/>
                <a:headEnd/>
                <a:tailEnd/>
              </a:ln>
            </p:spPr>
            <p:txBody>
              <a:bodyPr/>
              <a:lstStyle/>
              <a:p>
                <a:endParaRPr lang="en-US"/>
              </a:p>
            </p:txBody>
          </p:sp>
          <p:sp>
            <p:nvSpPr>
              <p:cNvPr id="3960" name="Line 845"/>
              <p:cNvSpPr>
                <a:spLocks noChangeShapeType="1"/>
              </p:cNvSpPr>
              <p:nvPr/>
            </p:nvSpPr>
            <p:spPr bwMode="auto">
              <a:xfrm flipV="1">
                <a:off x="3177" y="10568"/>
                <a:ext cx="17" cy="34"/>
              </a:xfrm>
              <a:prstGeom prst="line">
                <a:avLst/>
              </a:prstGeom>
              <a:noFill/>
              <a:ln w="10795">
                <a:solidFill>
                  <a:srgbClr val="FF0000"/>
                </a:solidFill>
                <a:round/>
                <a:headEnd/>
                <a:tailEnd/>
              </a:ln>
            </p:spPr>
            <p:txBody>
              <a:bodyPr/>
              <a:lstStyle/>
              <a:p>
                <a:endParaRPr lang="en-US"/>
              </a:p>
            </p:txBody>
          </p:sp>
          <p:sp>
            <p:nvSpPr>
              <p:cNvPr id="3961" name="Line 846"/>
              <p:cNvSpPr>
                <a:spLocks noChangeShapeType="1"/>
              </p:cNvSpPr>
              <p:nvPr/>
            </p:nvSpPr>
            <p:spPr bwMode="auto">
              <a:xfrm flipV="1">
                <a:off x="3194" y="10551"/>
                <a:ext cx="17" cy="17"/>
              </a:xfrm>
              <a:prstGeom prst="line">
                <a:avLst/>
              </a:prstGeom>
              <a:noFill/>
              <a:ln w="10795">
                <a:solidFill>
                  <a:srgbClr val="FF0000"/>
                </a:solidFill>
                <a:round/>
                <a:headEnd/>
                <a:tailEnd/>
              </a:ln>
            </p:spPr>
            <p:txBody>
              <a:bodyPr/>
              <a:lstStyle/>
              <a:p>
                <a:endParaRPr lang="en-US"/>
              </a:p>
            </p:txBody>
          </p:sp>
          <p:sp>
            <p:nvSpPr>
              <p:cNvPr id="3962" name="Line 847"/>
              <p:cNvSpPr>
                <a:spLocks noChangeShapeType="1"/>
              </p:cNvSpPr>
              <p:nvPr/>
            </p:nvSpPr>
            <p:spPr bwMode="auto">
              <a:xfrm flipV="1">
                <a:off x="3211" y="10483"/>
                <a:ext cx="1" cy="68"/>
              </a:xfrm>
              <a:prstGeom prst="line">
                <a:avLst/>
              </a:prstGeom>
              <a:noFill/>
              <a:ln w="10795">
                <a:solidFill>
                  <a:srgbClr val="FF0000"/>
                </a:solidFill>
                <a:round/>
                <a:headEnd/>
                <a:tailEnd/>
              </a:ln>
            </p:spPr>
            <p:txBody>
              <a:bodyPr/>
              <a:lstStyle/>
              <a:p>
                <a:endParaRPr lang="en-US"/>
              </a:p>
            </p:txBody>
          </p:sp>
          <p:sp>
            <p:nvSpPr>
              <p:cNvPr id="3963" name="Line 848"/>
              <p:cNvSpPr>
                <a:spLocks noChangeShapeType="1"/>
              </p:cNvSpPr>
              <p:nvPr/>
            </p:nvSpPr>
            <p:spPr bwMode="auto">
              <a:xfrm flipV="1">
                <a:off x="3211" y="10364"/>
                <a:ext cx="17" cy="119"/>
              </a:xfrm>
              <a:prstGeom prst="line">
                <a:avLst/>
              </a:prstGeom>
              <a:noFill/>
              <a:ln w="10795">
                <a:solidFill>
                  <a:srgbClr val="FF0000"/>
                </a:solidFill>
                <a:round/>
                <a:headEnd/>
                <a:tailEnd/>
              </a:ln>
            </p:spPr>
            <p:txBody>
              <a:bodyPr/>
              <a:lstStyle/>
              <a:p>
                <a:endParaRPr lang="en-US"/>
              </a:p>
            </p:txBody>
          </p:sp>
          <p:sp>
            <p:nvSpPr>
              <p:cNvPr id="3964" name="Line 849"/>
              <p:cNvSpPr>
                <a:spLocks noChangeShapeType="1"/>
              </p:cNvSpPr>
              <p:nvPr/>
            </p:nvSpPr>
            <p:spPr bwMode="auto">
              <a:xfrm flipV="1">
                <a:off x="3228" y="10194"/>
                <a:ext cx="1" cy="170"/>
              </a:xfrm>
              <a:prstGeom prst="line">
                <a:avLst/>
              </a:prstGeom>
              <a:noFill/>
              <a:ln w="10795">
                <a:solidFill>
                  <a:srgbClr val="FF0000"/>
                </a:solidFill>
                <a:round/>
                <a:headEnd/>
                <a:tailEnd/>
              </a:ln>
            </p:spPr>
            <p:txBody>
              <a:bodyPr/>
              <a:lstStyle/>
              <a:p>
                <a:endParaRPr lang="en-US"/>
              </a:p>
            </p:txBody>
          </p:sp>
          <p:sp>
            <p:nvSpPr>
              <p:cNvPr id="3965" name="Line 850"/>
              <p:cNvSpPr>
                <a:spLocks noChangeShapeType="1"/>
              </p:cNvSpPr>
              <p:nvPr/>
            </p:nvSpPr>
            <p:spPr bwMode="auto">
              <a:xfrm flipV="1">
                <a:off x="3228" y="9990"/>
                <a:ext cx="17" cy="204"/>
              </a:xfrm>
              <a:prstGeom prst="line">
                <a:avLst/>
              </a:prstGeom>
              <a:noFill/>
              <a:ln w="10795">
                <a:solidFill>
                  <a:srgbClr val="FF0000"/>
                </a:solidFill>
                <a:round/>
                <a:headEnd/>
                <a:tailEnd/>
              </a:ln>
            </p:spPr>
            <p:txBody>
              <a:bodyPr/>
              <a:lstStyle/>
              <a:p>
                <a:endParaRPr lang="en-US"/>
              </a:p>
            </p:txBody>
          </p:sp>
          <p:sp>
            <p:nvSpPr>
              <p:cNvPr id="3966" name="Line 851"/>
              <p:cNvSpPr>
                <a:spLocks noChangeShapeType="1"/>
              </p:cNvSpPr>
              <p:nvPr/>
            </p:nvSpPr>
            <p:spPr bwMode="auto">
              <a:xfrm flipV="1">
                <a:off x="3245" y="9871"/>
                <a:ext cx="1" cy="119"/>
              </a:xfrm>
              <a:prstGeom prst="line">
                <a:avLst/>
              </a:prstGeom>
              <a:noFill/>
              <a:ln w="10795">
                <a:solidFill>
                  <a:srgbClr val="FF0000"/>
                </a:solidFill>
                <a:round/>
                <a:headEnd/>
                <a:tailEnd/>
              </a:ln>
            </p:spPr>
            <p:txBody>
              <a:bodyPr/>
              <a:lstStyle/>
              <a:p>
                <a:endParaRPr lang="en-US"/>
              </a:p>
            </p:txBody>
          </p:sp>
          <p:sp>
            <p:nvSpPr>
              <p:cNvPr id="3967" name="Line 852"/>
              <p:cNvSpPr>
                <a:spLocks noChangeShapeType="1"/>
              </p:cNvSpPr>
              <p:nvPr/>
            </p:nvSpPr>
            <p:spPr bwMode="auto">
              <a:xfrm>
                <a:off x="3245" y="9871"/>
                <a:ext cx="1" cy="68"/>
              </a:xfrm>
              <a:prstGeom prst="line">
                <a:avLst/>
              </a:prstGeom>
              <a:noFill/>
              <a:ln w="10795">
                <a:solidFill>
                  <a:srgbClr val="FF0000"/>
                </a:solidFill>
                <a:round/>
                <a:headEnd/>
                <a:tailEnd/>
              </a:ln>
            </p:spPr>
            <p:txBody>
              <a:bodyPr/>
              <a:lstStyle/>
              <a:p>
                <a:endParaRPr lang="en-US"/>
              </a:p>
            </p:txBody>
          </p:sp>
          <p:sp>
            <p:nvSpPr>
              <p:cNvPr id="3968" name="Line 853"/>
              <p:cNvSpPr>
                <a:spLocks noChangeShapeType="1"/>
              </p:cNvSpPr>
              <p:nvPr/>
            </p:nvSpPr>
            <p:spPr bwMode="auto">
              <a:xfrm>
                <a:off x="3245" y="9939"/>
                <a:ext cx="17" cy="85"/>
              </a:xfrm>
              <a:prstGeom prst="line">
                <a:avLst/>
              </a:prstGeom>
              <a:noFill/>
              <a:ln w="10795">
                <a:solidFill>
                  <a:srgbClr val="FF0000"/>
                </a:solidFill>
                <a:round/>
                <a:headEnd/>
                <a:tailEnd/>
              </a:ln>
            </p:spPr>
            <p:txBody>
              <a:bodyPr/>
              <a:lstStyle/>
              <a:p>
                <a:endParaRPr lang="en-US"/>
              </a:p>
            </p:txBody>
          </p:sp>
          <p:sp>
            <p:nvSpPr>
              <p:cNvPr id="3969" name="Line 854"/>
              <p:cNvSpPr>
                <a:spLocks noChangeShapeType="1"/>
              </p:cNvSpPr>
              <p:nvPr/>
            </p:nvSpPr>
            <p:spPr bwMode="auto">
              <a:xfrm>
                <a:off x="3262" y="10024"/>
                <a:ext cx="1" cy="187"/>
              </a:xfrm>
              <a:prstGeom prst="line">
                <a:avLst/>
              </a:prstGeom>
              <a:noFill/>
              <a:ln w="10795">
                <a:solidFill>
                  <a:srgbClr val="FF0000"/>
                </a:solidFill>
                <a:round/>
                <a:headEnd/>
                <a:tailEnd/>
              </a:ln>
            </p:spPr>
            <p:txBody>
              <a:bodyPr/>
              <a:lstStyle/>
              <a:p>
                <a:endParaRPr lang="en-US"/>
              </a:p>
            </p:txBody>
          </p:sp>
          <p:sp>
            <p:nvSpPr>
              <p:cNvPr id="3970" name="Line 855"/>
              <p:cNvSpPr>
                <a:spLocks noChangeShapeType="1"/>
              </p:cNvSpPr>
              <p:nvPr/>
            </p:nvSpPr>
            <p:spPr bwMode="auto">
              <a:xfrm>
                <a:off x="3262" y="10211"/>
                <a:ext cx="17" cy="187"/>
              </a:xfrm>
              <a:prstGeom prst="line">
                <a:avLst/>
              </a:prstGeom>
              <a:noFill/>
              <a:ln w="10795">
                <a:solidFill>
                  <a:srgbClr val="FF0000"/>
                </a:solidFill>
                <a:round/>
                <a:headEnd/>
                <a:tailEnd/>
              </a:ln>
            </p:spPr>
            <p:txBody>
              <a:bodyPr/>
              <a:lstStyle/>
              <a:p>
                <a:endParaRPr lang="en-US"/>
              </a:p>
            </p:txBody>
          </p:sp>
          <p:sp>
            <p:nvSpPr>
              <p:cNvPr id="3971" name="Line 856"/>
              <p:cNvSpPr>
                <a:spLocks noChangeShapeType="1"/>
              </p:cNvSpPr>
              <p:nvPr/>
            </p:nvSpPr>
            <p:spPr bwMode="auto">
              <a:xfrm>
                <a:off x="3279" y="10398"/>
                <a:ext cx="1" cy="119"/>
              </a:xfrm>
              <a:prstGeom prst="line">
                <a:avLst/>
              </a:prstGeom>
              <a:noFill/>
              <a:ln w="10795">
                <a:solidFill>
                  <a:srgbClr val="FF0000"/>
                </a:solidFill>
                <a:round/>
                <a:headEnd/>
                <a:tailEnd/>
              </a:ln>
            </p:spPr>
            <p:txBody>
              <a:bodyPr/>
              <a:lstStyle/>
              <a:p>
                <a:endParaRPr lang="en-US"/>
              </a:p>
            </p:txBody>
          </p:sp>
          <p:sp>
            <p:nvSpPr>
              <p:cNvPr id="3972" name="Line 857"/>
              <p:cNvSpPr>
                <a:spLocks noChangeShapeType="1"/>
              </p:cNvSpPr>
              <p:nvPr/>
            </p:nvSpPr>
            <p:spPr bwMode="auto">
              <a:xfrm>
                <a:off x="3279" y="10517"/>
                <a:ext cx="17" cy="34"/>
              </a:xfrm>
              <a:prstGeom prst="line">
                <a:avLst/>
              </a:prstGeom>
              <a:noFill/>
              <a:ln w="10795">
                <a:solidFill>
                  <a:srgbClr val="FF0000"/>
                </a:solidFill>
                <a:round/>
                <a:headEnd/>
                <a:tailEnd/>
              </a:ln>
            </p:spPr>
            <p:txBody>
              <a:bodyPr/>
              <a:lstStyle/>
              <a:p>
                <a:endParaRPr lang="en-US"/>
              </a:p>
            </p:txBody>
          </p:sp>
          <p:sp>
            <p:nvSpPr>
              <p:cNvPr id="3973" name="Line 858"/>
              <p:cNvSpPr>
                <a:spLocks noChangeShapeType="1"/>
              </p:cNvSpPr>
              <p:nvPr/>
            </p:nvSpPr>
            <p:spPr bwMode="auto">
              <a:xfrm>
                <a:off x="3296" y="10551"/>
                <a:ext cx="1" cy="17"/>
              </a:xfrm>
              <a:prstGeom prst="line">
                <a:avLst/>
              </a:prstGeom>
              <a:noFill/>
              <a:ln w="10795">
                <a:solidFill>
                  <a:srgbClr val="FF0000"/>
                </a:solidFill>
                <a:round/>
                <a:headEnd/>
                <a:tailEnd/>
              </a:ln>
            </p:spPr>
            <p:txBody>
              <a:bodyPr/>
              <a:lstStyle/>
              <a:p>
                <a:endParaRPr lang="en-US"/>
              </a:p>
            </p:txBody>
          </p:sp>
          <p:sp>
            <p:nvSpPr>
              <p:cNvPr id="3974" name="Line 859"/>
              <p:cNvSpPr>
                <a:spLocks noChangeShapeType="1"/>
              </p:cNvSpPr>
              <p:nvPr/>
            </p:nvSpPr>
            <p:spPr bwMode="auto">
              <a:xfrm flipV="1">
                <a:off x="3296" y="10551"/>
                <a:ext cx="17" cy="17"/>
              </a:xfrm>
              <a:prstGeom prst="line">
                <a:avLst/>
              </a:prstGeom>
              <a:noFill/>
              <a:ln w="10795">
                <a:solidFill>
                  <a:srgbClr val="FF0000"/>
                </a:solidFill>
                <a:round/>
                <a:headEnd/>
                <a:tailEnd/>
              </a:ln>
            </p:spPr>
            <p:txBody>
              <a:bodyPr/>
              <a:lstStyle/>
              <a:p>
                <a:endParaRPr lang="en-US"/>
              </a:p>
            </p:txBody>
          </p:sp>
          <p:sp>
            <p:nvSpPr>
              <p:cNvPr id="3975" name="Line 860"/>
              <p:cNvSpPr>
                <a:spLocks noChangeShapeType="1"/>
              </p:cNvSpPr>
              <p:nvPr/>
            </p:nvSpPr>
            <p:spPr bwMode="auto">
              <a:xfrm flipV="1">
                <a:off x="3313" y="10534"/>
                <a:ext cx="1" cy="17"/>
              </a:xfrm>
              <a:prstGeom prst="line">
                <a:avLst/>
              </a:prstGeom>
              <a:noFill/>
              <a:ln w="10795">
                <a:solidFill>
                  <a:srgbClr val="FF0000"/>
                </a:solidFill>
                <a:round/>
                <a:headEnd/>
                <a:tailEnd/>
              </a:ln>
            </p:spPr>
            <p:txBody>
              <a:bodyPr/>
              <a:lstStyle/>
              <a:p>
                <a:endParaRPr lang="en-US"/>
              </a:p>
            </p:txBody>
          </p:sp>
          <p:sp>
            <p:nvSpPr>
              <p:cNvPr id="3976" name="Line 861"/>
              <p:cNvSpPr>
                <a:spLocks noChangeShapeType="1"/>
              </p:cNvSpPr>
              <p:nvPr/>
            </p:nvSpPr>
            <p:spPr bwMode="auto">
              <a:xfrm flipV="1">
                <a:off x="3313" y="10466"/>
                <a:ext cx="17" cy="68"/>
              </a:xfrm>
              <a:prstGeom prst="line">
                <a:avLst/>
              </a:prstGeom>
              <a:noFill/>
              <a:ln w="10795">
                <a:solidFill>
                  <a:srgbClr val="FF0000"/>
                </a:solidFill>
                <a:round/>
                <a:headEnd/>
                <a:tailEnd/>
              </a:ln>
            </p:spPr>
            <p:txBody>
              <a:bodyPr/>
              <a:lstStyle/>
              <a:p>
                <a:endParaRPr lang="en-US"/>
              </a:p>
            </p:txBody>
          </p:sp>
          <p:sp>
            <p:nvSpPr>
              <p:cNvPr id="3977" name="Line 862"/>
              <p:cNvSpPr>
                <a:spLocks noChangeShapeType="1"/>
              </p:cNvSpPr>
              <p:nvPr/>
            </p:nvSpPr>
            <p:spPr bwMode="auto">
              <a:xfrm flipV="1">
                <a:off x="3330" y="10381"/>
                <a:ext cx="1" cy="85"/>
              </a:xfrm>
              <a:prstGeom prst="line">
                <a:avLst/>
              </a:prstGeom>
              <a:noFill/>
              <a:ln w="10795">
                <a:solidFill>
                  <a:srgbClr val="FF0000"/>
                </a:solidFill>
                <a:round/>
                <a:headEnd/>
                <a:tailEnd/>
              </a:ln>
            </p:spPr>
            <p:txBody>
              <a:bodyPr/>
              <a:lstStyle/>
              <a:p>
                <a:endParaRPr lang="en-US"/>
              </a:p>
            </p:txBody>
          </p:sp>
          <p:sp>
            <p:nvSpPr>
              <p:cNvPr id="3978" name="Line 863"/>
              <p:cNvSpPr>
                <a:spLocks noChangeShapeType="1"/>
              </p:cNvSpPr>
              <p:nvPr/>
            </p:nvSpPr>
            <p:spPr bwMode="auto">
              <a:xfrm flipV="1">
                <a:off x="3330" y="10228"/>
                <a:ext cx="17" cy="153"/>
              </a:xfrm>
              <a:prstGeom prst="line">
                <a:avLst/>
              </a:prstGeom>
              <a:noFill/>
              <a:ln w="10795">
                <a:solidFill>
                  <a:srgbClr val="FF0000"/>
                </a:solidFill>
                <a:round/>
                <a:headEnd/>
                <a:tailEnd/>
              </a:ln>
            </p:spPr>
            <p:txBody>
              <a:bodyPr/>
              <a:lstStyle/>
              <a:p>
                <a:endParaRPr lang="en-US"/>
              </a:p>
            </p:txBody>
          </p:sp>
          <p:sp>
            <p:nvSpPr>
              <p:cNvPr id="3979" name="Line 864"/>
              <p:cNvSpPr>
                <a:spLocks noChangeShapeType="1"/>
              </p:cNvSpPr>
              <p:nvPr/>
            </p:nvSpPr>
            <p:spPr bwMode="auto">
              <a:xfrm flipV="1">
                <a:off x="3347" y="9973"/>
                <a:ext cx="1" cy="255"/>
              </a:xfrm>
              <a:prstGeom prst="line">
                <a:avLst/>
              </a:prstGeom>
              <a:noFill/>
              <a:ln w="10795">
                <a:solidFill>
                  <a:srgbClr val="FF0000"/>
                </a:solidFill>
                <a:round/>
                <a:headEnd/>
                <a:tailEnd/>
              </a:ln>
            </p:spPr>
            <p:txBody>
              <a:bodyPr/>
              <a:lstStyle/>
              <a:p>
                <a:endParaRPr lang="en-US"/>
              </a:p>
            </p:txBody>
          </p:sp>
          <p:sp>
            <p:nvSpPr>
              <p:cNvPr id="3980" name="Line 865"/>
              <p:cNvSpPr>
                <a:spLocks noChangeShapeType="1"/>
              </p:cNvSpPr>
              <p:nvPr/>
            </p:nvSpPr>
            <p:spPr bwMode="auto">
              <a:xfrm>
                <a:off x="3347" y="9973"/>
                <a:ext cx="17" cy="1"/>
              </a:xfrm>
              <a:prstGeom prst="line">
                <a:avLst/>
              </a:prstGeom>
              <a:noFill/>
              <a:ln w="10795">
                <a:solidFill>
                  <a:srgbClr val="FF0000"/>
                </a:solidFill>
                <a:round/>
                <a:headEnd/>
                <a:tailEnd/>
              </a:ln>
            </p:spPr>
            <p:txBody>
              <a:bodyPr/>
              <a:lstStyle/>
              <a:p>
                <a:endParaRPr lang="en-US"/>
              </a:p>
            </p:txBody>
          </p:sp>
          <p:sp>
            <p:nvSpPr>
              <p:cNvPr id="3981" name="Line 866"/>
              <p:cNvSpPr>
                <a:spLocks noChangeShapeType="1"/>
              </p:cNvSpPr>
              <p:nvPr/>
            </p:nvSpPr>
            <p:spPr bwMode="auto">
              <a:xfrm>
                <a:off x="3364" y="9973"/>
                <a:ext cx="1" cy="119"/>
              </a:xfrm>
              <a:prstGeom prst="line">
                <a:avLst/>
              </a:prstGeom>
              <a:noFill/>
              <a:ln w="10795">
                <a:solidFill>
                  <a:srgbClr val="FF0000"/>
                </a:solidFill>
                <a:round/>
                <a:headEnd/>
                <a:tailEnd/>
              </a:ln>
            </p:spPr>
            <p:txBody>
              <a:bodyPr/>
              <a:lstStyle/>
              <a:p>
                <a:endParaRPr lang="en-US"/>
              </a:p>
            </p:txBody>
          </p:sp>
          <p:sp>
            <p:nvSpPr>
              <p:cNvPr id="3982" name="Line 867"/>
              <p:cNvSpPr>
                <a:spLocks noChangeShapeType="1"/>
              </p:cNvSpPr>
              <p:nvPr/>
            </p:nvSpPr>
            <p:spPr bwMode="auto">
              <a:xfrm>
                <a:off x="3364" y="10092"/>
                <a:ext cx="17" cy="136"/>
              </a:xfrm>
              <a:prstGeom prst="line">
                <a:avLst/>
              </a:prstGeom>
              <a:noFill/>
              <a:ln w="10795">
                <a:solidFill>
                  <a:srgbClr val="FF0000"/>
                </a:solidFill>
                <a:round/>
                <a:headEnd/>
                <a:tailEnd/>
              </a:ln>
            </p:spPr>
            <p:txBody>
              <a:bodyPr/>
              <a:lstStyle/>
              <a:p>
                <a:endParaRPr lang="en-US"/>
              </a:p>
            </p:txBody>
          </p:sp>
          <p:sp>
            <p:nvSpPr>
              <p:cNvPr id="3983" name="Line 868"/>
              <p:cNvSpPr>
                <a:spLocks noChangeShapeType="1"/>
              </p:cNvSpPr>
              <p:nvPr/>
            </p:nvSpPr>
            <p:spPr bwMode="auto">
              <a:xfrm>
                <a:off x="3381" y="10228"/>
                <a:ext cx="1" cy="170"/>
              </a:xfrm>
              <a:prstGeom prst="line">
                <a:avLst/>
              </a:prstGeom>
              <a:noFill/>
              <a:ln w="10795">
                <a:solidFill>
                  <a:srgbClr val="FF0000"/>
                </a:solidFill>
                <a:round/>
                <a:headEnd/>
                <a:tailEnd/>
              </a:ln>
            </p:spPr>
            <p:txBody>
              <a:bodyPr/>
              <a:lstStyle/>
              <a:p>
                <a:endParaRPr lang="en-US"/>
              </a:p>
            </p:txBody>
          </p:sp>
          <p:sp>
            <p:nvSpPr>
              <p:cNvPr id="3984" name="Line 869"/>
              <p:cNvSpPr>
                <a:spLocks noChangeShapeType="1"/>
              </p:cNvSpPr>
              <p:nvPr/>
            </p:nvSpPr>
            <p:spPr bwMode="auto">
              <a:xfrm>
                <a:off x="3381" y="10398"/>
                <a:ext cx="17" cy="85"/>
              </a:xfrm>
              <a:prstGeom prst="line">
                <a:avLst/>
              </a:prstGeom>
              <a:noFill/>
              <a:ln w="10795">
                <a:solidFill>
                  <a:srgbClr val="FF0000"/>
                </a:solidFill>
                <a:round/>
                <a:headEnd/>
                <a:tailEnd/>
              </a:ln>
            </p:spPr>
            <p:txBody>
              <a:bodyPr/>
              <a:lstStyle/>
              <a:p>
                <a:endParaRPr lang="en-US"/>
              </a:p>
            </p:txBody>
          </p:sp>
          <p:sp>
            <p:nvSpPr>
              <p:cNvPr id="3985" name="Line 870"/>
              <p:cNvSpPr>
                <a:spLocks noChangeShapeType="1"/>
              </p:cNvSpPr>
              <p:nvPr/>
            </p:nvSpPr>
            <p:spPr bwMode="auto">
              <a:xfrm>
                <a:off x="3398" y="10483"/>
                <a:ext cx="1" cy="51"/>
              </a:xfrm>
              <a:prstGeom prst="line">
                <a:avLst/>
              </a:prstGeom>
              <a:noFill/>
              <a:ln w="10795">
                <a:solidFill>
                  <a:srgbClr val="FF0000"/>
                </a:solidFill>
                <a:round/>
                <a:headEnd/>
                <a:tailEnd/>
              </a:ln>
            </p:spPr>
            <p:txBody>
              <a:bodyPr/>
              <a:lstStyle/>
              <a:p>
                <a:endParaRPr lang="en-US"/>
              </a:p>
            </p:txBody>
          </p:sp>
          <p:sp>
            <p:nvSpPr>
              <p:cNvPr id="3986" name="Line 871"/>
              <p:cNvSpPr>
                <a:spLocks noChangeShapeType="1"/>
              </p:cNvSpPr>
              <p:nvPr/>
            </p:nvSpPr>
            <p:spPr bwMode="auto">
              <a:xfrm>
                <a:off x="3398" y="10534"/>
                <a:ext cx="17" cy="34"/>
              </a:xfrm>
              <a:prstGeom prst="line">
                <a:avLst/>
              </a:prstGeom>
              <a:noFill/>
              <a:ln w="10795">
                <a:solidFill>
                  <a:srgbClr val="FF0000"/>
                </a:solidFill>
                <a:round/>
                <a:headEnd/>
                <a:tailEnd/>
              </a:ln>
            </p:spPr>
            <p:txBody>
              <a:bodyPr/>
              <a:lstStyle/>
              <a:p>
                <a:endParaRPr lang="en-US"/>
              </a:p>
            </p:txBody>
          </p:sp>
          <p:sp>
            <p:nvSpPr>
              <p:cNvPr id="3987" name="Line 872"/>
              <p:cNvSpPr>
                <a:spLocks noChangeShapeType="1"/>
              </p:cNvSpPr>
              <p:nvPr/>
            </p:nvSpPr>
            <p:spPr bwMode="auto">
              <a:xfrm flipV="1">
                <a:off x="3415" y="10534"/>
                <a:ext cx="1" cy="34"/>
              </a:xfrm>
              <a:prstGeom prst="line">
                <a:avLst/>
              </a:prstGeom>
              <a:noFill/>
              <a:ln w="10795">
                <a:solidFill>
                  <a:srgbClr val="FF0000"/>
                </a:solidFill>
                <a:round/>
                <a:headEnd/>
                <a:tailEnd/>
              </a:ln>
            </p:spPr>
            <p:txBody>
              <a:bodyPr/>
              <a:lstStyle/>
              <a:p>
                <a:endParaRPr lang="en-US"/>
              </a:p>
            </p:txBody>
          </p:sp>
          <p:sp>
            <p:nvSpPr>
              <p:cNvPr id="3988" name="Line 873"/>
              <p:cNvSpPr>
                <a:spLocks noChangeShapeType="1"/>
              </p:cNvSpPr>
              <p:nvPr/>
            </p:nvSpPr>
            <p:spPr bwMode="auto">
              <a:xfrm flipV="1">
                <a:off x="3415" y="10500"/>
                <a:ext cx="17" cy="34"/>
              </a:xfrm>
              <a:prstGeom prst="line">
                <a:avLst/>
              </a:prstGeom>
              <a:noFill/>
              <a:ln w="10795">
                <a:solidFill>
                  <a:srgbClr val="FF0000"/>
                </a:solidFill>
                <a:round/>
                <a:headEnd/>
                <a:tailEnd/>
              </a:ln>
            </p:spPr>
            <p:txBody>
              <a:bodyPr/>
              <a:lstStyle/>
              <a:p>
                <a:endParaRPr lang="en-US"/>
              </a:p>
            </p:txBody>
          </p:sp>
          <p:sp>
            <p:nvSpPr>
              <p:cNvPr id="3989" name="Line 874"/>
              <p:cNvSpPr>
                <a:spLocks noChangeShapeType="1"/>
              </p:cNvSpPr>
              <p:nvPr/>
            </p:nvSpPr>
            <p:spPr bwMode="auto">
              <a:xfrm flipV="1">
                <a:off x="3432" y="10381"/>
                <a:ext cx="1" cy="119"/>
              </a:xfrm>
              <a:prstGeom prst="line">
                <a:avLst/>
              </a:prstGeom>
              <a:noFill/>
              <a:ln w="10795">
                <a:solidFill>
                  <a:srgbClr val="FF0000"/>
                </a:solidFill>
                <a:round/>
                <a:headEnd/>
                <a:tailEnd/>
              </a:ln>
            </p:spPr>
            <p:txBody>
              <a:bodyPr/>
              <a:lstStyle/>
              <a:p>
                <a:endParaRPr lang="en-US"/>
              </a:p>
            </p:txBody>
          </p:sp>
          <p:sp>
            <p:nvSpPr>
              <p:cNvPr id="3990" name="Line 875"/>
              <p:cNvSpPr>
                <a:spLocks noChangeShapeType="1"/>
              </p:cNvSpPr>
              <p:nvPr/>
            </p:nvSpPr>
            <p:spPr bwMode="auto">
              <a:xfrm flipV="1">
                <a:off x="3432" y="10194"/>
                <a:ext cx="17" cy="187"/>
              </a:xfrm>
              <a:prstGeom prst="line">
                <a:avLst/>
              </a:prstGeom>
              <a:noFill/>
              <a:ln w="10795">
                <a:solidFill>
                  <a:srgbClr val="FF0000"/>
                </a:solidFill>
                <a:round/>
                <a:headEnd/>
                <a:tailEnd/>
              </a:ln>
            </p:spPr>
            <p:txBody>
              <a:bodyPr/>
              <a:lstStyle/>
              <a:p>
                <a:endParaRPr lang="en-US"/>
              </a:p>
            </p:txBody>
          </p:sp>
          <p:sp>
            <p:nvSpPr>
              <p:cNvPr id="3991" name="Line 876"/>
              <p:cNvSpPr>
                <a:spLocks noChangeShapeType="1"/>
              </p:cNvSpPr>
              <p:nvPr/>
            </p:nvSpPr>
            <p:spPr bwMode="auto">
              <a:xfrm flipV="1">
                <a:off x="3449" y="9922"/>
                <a:ext cx="1" cy="272"/>
              </a:xfrm>
              <a:prstGeom prst="line">
                <a:avLst/>
              </a:prstGeom>
              <a:noFill/>
              <a:ln w="10795">
                <a:solidFill>
                  <a:srgbClr val="FF0000"/>
                </a:solidFill>
                <a:round/>
                <a:headEnd/>
                <a:tailEnd/>
              </a:ln>
            </p:spPr>
            <p:txBody>
              <a:bodyPr/>
              <a:lstStyle/>
              <a:p>
                <a:endParaRPr lang="en-US"/>
              </a:p>
            </p:txBody>
          </p:sp>
          <p:sp>
            <p:nvSpPr>
              <p:cNvPr id="3992" name="Line 877"/>
              <p:cNvSpPr>
                <a:spLocks noChangeShapeType="1"/>
              </p:cNvSpPr>
              <p:nvPr/>
            </p:nvSpPr>
            <p:spPr bwMode="auto">
              <a:xfrm flipV="1">
                <a:off x="3449" y="9565"/>
                <a:ext cx="17" cy="357"/>
              </a:xfrm>
              <a:prstGeom prst="line">
                <a:avLst/>
              </a:prstGeom>
              <a:noFill/>
              <a:ln w="10795">
                <a:solidFill>
                  <a:srgbClr val="FF0000"/>
                </a:solidFill>
                <a:round/>
                <a:headEnd/>
                <a:tailEnd/>
              </a:ln>
            </p:spPr>
            <p:txBody>
              <a:bodyPr/>
              <a:lstStyle/>
              <a:p>
                <a:endParaRPr lang="en-US"/>
              </a:p>
            </p:txBody>
          </p:sp>
          <p:sp>
            <p:nvSpPr>
              <p:cNvPr id="3993" name="Line 878"/>
              <p:cNvSpPr>
                <a:spLocks noChangeShapeType="1"/>
              </p:cNvSpPr>
              <p:nvPr/>
            </p:nvSpPr>
            <p:spPr bwMode="auto">
              <a:xfrm flipV="1">
                <a:off x="3466" y="9361"/>
                <a:ext cx="1" cy="204"/>
              </a:xfrm>
              <a:prstGeom prst="line">
                <a:avLst/>
              </a:prstGeom>
              <a:noFill/>
              <a:ln w="10795">
                <a:solidFill>
                  <a:srgbClr val="FF0000"/>
                </a:solidFill>
                <a:round/>
                <a:headEnd/>
                <a:tailEnd/>
              </a:ln>
            </p:spPr>
            <p:txBody>
              <a:bodyPr/>
              <a:lstStyle/>
              <a:p>
                <a:endParaRPr lang="en-US"/>
              </a:p>
            </p:txBody>
          </p:sp>
          <p:sp>
            <p:nvSpPr>
              <p:cNvPr id="3994" name="Line 879"/>
              <p:cNvSpPr>
                <a:spLocks noChangeShapeType="1"/>
              </p:cNvSpPr>
              <p:nvPr/>
            </p:nvSpPr>
            <p:spPr bwMode="auto">
              <a:xfrm>
                <a:off x="3466" y="9361"/>
                <a:ext cx="17" cy="238"/>
              </a:xfrm>
              <a:prstGeom prst="line">
                <a:avLst/>
              </a:prstGeom>
              <a:noFill/>
              <a:ln w="10795">
                <a:solidFill>
                  <a:srgbClr val="FF0000"/>
                </a:solidFill>
                <a:round/>
                <a:headEnd/>
                <a:tailEnd/>
              </a:ln>
            </p:spPr>
            <p:txBody>
              <a:bodyPr/>
              <a:lstStyle/>
              <a:p>
                <a:endParaRPr lang="en-US"/>
              </a:p>
            </p:txBody>
          </p:sp>
          <p:sp>
            <p:nvSpPr>
              <p:cNvPr id="3995" name="Line 880"/>
              <p:cNvSpPr>
                <a:spLocks noChangeShapeType="1"/>
              </p:cNvSpPr>
              <p:nvPr/>
            </p:nvSpPr>
            <p:spPr bwMode="auto">
              <a:xfrm>
                <a:off x="3483" y="9599"/>
                <a:ext cx="1" cy="323"/>
              </a:xfrm>
              <a:prstGeom prst="line">
                <a:avLst/>
              </a:prstGeom>
              <a:noFill/>
              <a:ln w="10795">
                <a:solidFill>
                  <a:srgbClr val="FF0000"/>
                </a:solidFill>
                <a:round/>
                <a:headEnd/>
                <a:tailEnd/>
              </a:ln>
            </p:spPr>
            <p:txBody>
              <a:bodyPr/>
              <a:lstStyle/>
              <a:p>
                <a:endParaRPr lang="en-US"/>
              </a:p>
            </p:txBody>
          </p:sp>
          <p:sp>
            <p:nvSpPr>
              <p:cNvPr id="3996" name="Line 881"/>
              <p:cNvSpPr>
                <a:spLocks noChangeShapeType="1"/>
              </p:cNvSpPr>
              <p:nvPr/>
            </p:nvSpPr>
            <p:spPr bwMode="auto">
              <a:xfrm>
                <a:off x="3483" y="9922"/>
                <a:ext cx="17" cy="272"/>
              </a:xfrm>
              <a:prstGeom prst="line">
                <a:avLst/>
              </a:prstGeom>
              <a:noFill/>
              <a:ln w="10795">
                <a:solidFill>
                  <a:srgbClr val="FF0000"/>
                </a:solidFill>
                <a:round/>
                <a:headEnd/>
                <a:tailEnd/>
              </a:ln>
            </p:spPr>
            <p:txBody>
              <a:bodyPr/>
              <a:lstStyle/>
              <a:p>
                <a:endParaRPr lang="en-US"/>
              </a:p>
            </p:txBody>
          </p:sp>
          <p:sp>
            <p:nvSpPr>
              <p:cNvPr id="3997" name="Line 882"/>
              <p:cNvSpPr>
                <a:spLocks noChangeShapeType="1"/>
              </p:cNvSpPr>
              <p:nvPr/>
            </p:nvSpPr>
            <p:spPr bwMode="auto">
              <a:xfrm>
                <a:off x="3500" y="10194"/>
                <a:ext cx="1" cy="221"/>
              </a:xfrm>
              <a:prstGeom prst="line">
                <a:avLst/>
              </a:prstGeom>
              <a:noFill/>
              <a:ln w="10795">
                <a:solidFill>
                  <a:srgbClr val="FF0000"/>
                </a:solidFill>
                <a:round/>
                <a:headEnd/>
                <a:tailEnd/>
              </a:ln>
            </p:spPr>
            <p:txBody>
              <a:bodyPr/>
              <a:lstStyle/>
              <a:p>
                <a:endParaRPr lang="en-US"/>
              </a:p>
            </p:txBody>
          </p:sp>
          <p:sp>
            <p:nvSpPr>
              <p:cNvPr id="3998" name="Line 883"/>
              <p:cNvSpPr>
                <a:spLocks noChangeShapeType="1"/>
              </p:cNvSpPr>
              <p:nvPr/>
            </p:nvSpPr>
            <p:spPr bwMode="auto">
              <a:xfrm>
                <a:off x="3500" y="10415"/>
                <a:ext cx="17" cy="85"/>
              </a:xfrm>
              <a:prstGeom prst="line">
                <a:avLst/>
              </a:prstGeom>
              <a:noFill/>
              <a:ln w="10795">
                <a:solidFill>
                  <a:srgbClr val="FF0000"/>
                </a:solidFill>
                <a:round/>
                <a:headEnd/>
                <a:tailEnd/>
              </a:ln>
            </p:spPr>
            <p:txBody>
              <a:bodyPr/>
              <a:lstStyle/>
              <a:p>
                <a:endParaRPr lang="en-US"/>
              </a:p>
            </p:txBody>
          </p:sp>
          <p:sp>
            <p:nvSpPr>
              <p:cNvPr id="3999" name="Line 884"/>
              <p:cNvSpPr>
                <a:spLocks noChangeShapeType="1"/>
              </p:cNvSpPr>
              <p:nvPr/>
            </p:nvSpPr>
            <p:spPr bwMode="auto">
              <a:xfrm>
                <a:off x="3517" y="10500"/>
                <a:ext cx="1" cy="85"/>
              </a:xfrm>
              <a:prstGeom prst="line">
                <a:avLst/>
              </a:prstGeom>
              <a:noFill/>
              <a:ln w="10795">
                <a:solidFill>
                  <a:srgbClr val="FF0000"/>
                </a:solidFill>
                <a:round/>
                <a:headEnd/>
                <a:tailEnd/>
              </a:ln>
            </p:spPr>
            <p:txBody>
              <a:bodyPr/>
              <a:lstStyle/>
              <a:p>
                <a:endParaRPr lang="en-US"/>
              </a:p>
            </p:txBody>
          </p:sp>
          <p:sp>
            <p:nvSpPr>
              <p:cNvPr id="4000" name="Line 885"/>
              <p:cNvSpPr>
                <a:spLocks noChangeShapeType="1"/>
              </p:cNvSpPr>
              <p:nvPr/>
            </p:nvSpPr>
            <p:spPr bwMode="auto">
              <a:xfrm flipV="1">
                <a:off x="3517" y="10551"/>
                <a:ext cx="17" cy="34"/>
              </a:xfrm>
              <a:prstGeom prst="line">
                <a:avLst/>
              </a:prstGeom>
              <a:noFill/>
              <a:ln w="10795">
                <a:solidFill>
                  <a:srgbClr val="FF0000"/>
                </a:solidFill>
                <a:round/>
                <a:headEnd/>
                <a:tailEnd/>
              </a:ln>
            </p:spPr>
            <p:txBody>
              <a:bodyPr/>
              <a:lstStyle/>
              <a:p>
                <a:endParaRPr lang="en-US"/>
              </a:p>
            </p:txBody>
          </p:sp>
          <p:sp>
            <p:nvSpPr>
              <p:cNvPr id="4001" name="Line 886"/>
              <p:cNvSpPr>
                <a:spLocks noChangeShapeType="1"/>
              </p:cNvSpPr>
              <p:nvPr/>
            </p:nvSpPr>
            <p:spPr bwMode="auto">
              <a:xfrm flipV="1">
                <a:off x="3534" y="10534"/>
                <a:ext cx="1" cy="17"/>
              </a:xfrm>
              <a:prstGeom prst="line">
                <a:avLst/>
              </a:prstGeom>
              <a:noFill/>
              <a:ln w="10795">
                <a:solidFill>
                  <a:srgbClr val="FF0000"/>
                </a:solidFill>
                <a:round/>
                <a:headEnd/>
                <a:tailEnd/>
              </a:ln>
            </p:spPr>
            <p:txBody>
              <a:bodyPr/>
              <a:lstStyle/>
              <a:p>
                <a:endParaRPr lang="en-US"/>
              </a:p>
            </p:txBody>
          </p:sp>
          <p:sp>
            <p:nvSpPr>
              <p:cNvPr id="4002" name="Line 887"/>
              <p:cNvSpPr>
                <a:spLocks noChangeShapeType="1"/>
              </p:cNvSpPr>
              <p:nvPr/>
            </p:nvSpPr>
            <p:spPr bwMode="auto">
              <a:xfrm flipV="1">
                <a:off x="3534" y="10483"/>
                <a:ext cx="17" cy="51"/>
              </a:xfrm>
              <a:prstGeom prst="line">
                <a:avLst/>
              </a:prstGeom>
              <a:noFill/>
              <a:ln w="10795">
                <a:solidFill>
                  <a:srgbClr val="FF0000"/>
                </a:solidFill>
                <a:round/>
                <a:headEnd/>
                <a:tailEnd/>
              </a:ln>
            </p:spPr>
            <p:txBody>
              <a:bodyPr/>
              <a:lstStyle/>
              <a:p>
                <a:endParaRPr lang="en-US"/>
              </a:p>
            </p:txBody>
          </p:sp>
          <p:sp>
            <p:nvSpPr>
              <p:cNvPr id="4003" name="Line 888"/>
              <p:cNvSpPr>
                <a:spLocks noChangeShapeType="1"/>
              </p:cNvSpPr>
              <p:nvPr/>
            </p:nvSpPr>
            <p:spPr bwMode="auto">
              <a:xfrm flipV="1">
                <a:off x="3551" y="10398"/>
                <a:ext cx="1" cy="85"/>
              </a:xfrm>
              <a:prstGeom prst="line">
                <a:avLst/>
              </a:prstGeom>
              <a:noFill/>
              <a:ln w="10795">
                <a:solidFill>
                  <a:srgbClr val="FF0000"/>
                </a:solidFill>
                <a:round/>
                <a:headEnd/>
                <a:tailEnd/>
              </a:ln>
            </p:spPr>
            <p:txBody>
              <a:bodyPr/>
              <a:lstStyle/>
              <a:p>
                <a:endParaRPr lang="en-US"/>
              </a:p>
            </p:txBody>
          </p:sp>
          <p:sp>
            <p:nvSpPr>
              <p:cNvPr id="4004" name="Line 889"/>
              <p:cNvSpPr>
                <a:spLocks noChangeShapeType="1"/>
              </p:cNvSpPr>
              <p:nvPr/>
            </p:nvSpPr>
            <p:spPr bwMode="auto">
              <a:xfrm flipV="1">
                <a:off x="3551" y="10245"/>
                <a:ext cx="17" cy="153"/>
              </a:xfrm>
              <a:prstGeom prst="line">
                <a:avLst/>
              </a:prstGeom>
              <a:noFill/>
              <a:ln w="10795">
                <a:solidFill>
                  <a:srgbClr val="FF0000"/>
                </a:solidFill>
                <a:round/>
                <a:headEnd/>
                <a:tailEnd/>
              </a:ln>
            </p:spPr>
            <p:txBody>
              <a:bodyPr/>
              <a:lstStyle/>
              <a:p>
                <a:endParaRPr lang="en-US"/>
              </a:p>
            </p:txBody>
          </p:sp>
          <p:sp>
            <p:nvSpPr>
              <p:cNvPr id="4005" name="Line 890"/>
              <p:cNvSpPr>
                <a:spLocks noChangeShapeType="1"/>
              </p:cNvSpPr>
              <p:nvPr/>
            </p:nvSpPr>
            <p:spPr bwMode="auto">
              <a:xfrm flipV="1">
                <a:off x="3568" y="9973"/>
                <a:ext cx="1" cy="272"/>
              </a:xfrm>
              <a:prstGeom prst="line">
                <a:avLst/>
              </a:prstGeom>
              <a:noFill/>
              <a:ln w="10795">
                <a:solidFill>
                  <a:srgbClr val="FF0000"/>
                </a:solidFill>
                <a:round/>
                <a:headEnd/>
                <a:tailEnd/>
              </a:ln>
            </p:spPr>
            <p:txBody>
              <a:bodyPr/>
              <a:lstStyle/>
              <a:p>
                <a:endParaRPr lang="en-US"/>
              </a:p>
            </p:txBody>
          </p:sp>
          <p:sp>
            <p:nvSpPr>
              <p:cNvPr id="4006" name="Line 891"/>
              <p:cNvSpPr>
                <a:spLocks noChangeShapeType="1"/>
              </p:cNvSpPr>
              <p:nvPr/>
            </p:nvSpPr>
            <p:spPr bwMode="auto">
              <a:xfrm flipV="1">
                <a:off x="3568" y="9956"/>
                <a:ext cx="17" cy="17"/>
              </a:xfrm>
              <a:prstGeom prst="line">
                <a:avLst/>
              </a:prstGeom>
              <a:noFill/>
              <a:ln w="10795">
                <a:solidFill>
                  <a:srgbClr val="FF0000"/>
                </a:solidFill>
                <a:round/>
                <a:headEnd/>
                <a:tailEnd/>
              </a:ln>
            </p:spPr>
            <p:txBody>
              <a:bodyPr/>
              <a:lstStyle/>
              <a:p>
                <a:endParaRPr lang="en-US"/>
              </a:p>
            </p:txBody>
          </p:sp>
          <p:sp>
            <p:nvSpPr>
              <p:cNvPr id="4007" name="Line 892"/>
              <p:cNvSpPr>
                <a:spLocks noChangeShapeType="1"/>
              </p:cNvSpPr>
              <p:nvPr/>
            </p:nvSpPr>
            <p:spPr bwMode="auto">
              <a:xfrm>
                <a:off x="3585" y="9956"/>
                <a:ext cx="1" cy="85"/>
              </a:xfrm>
              <a:prstGeom prst="line">
                <a:avLst/>
              </a:prstGeom>
              <a:noFill/>
              <a:ln w="10795">
                <a:solidFill>
                  <a:srgbClr val="FF0000"/>
                </a:solidFill>
                <a:round/>
                <a:headEnd/>
                <a:tailEnd/>
              </a:ln>
            </p:spPr>
            <p:txBody>
              <a:bodyPr/>
              <a:lstStyle/>
              <a:p>
                <a:endParaRPr lang="en-US"/>
              </a:p>
            </p:txBody>
          </p:sp>
          <p:sp>
            <p:nvSpPr>
              <p:cNvPr id="4008" name="Line 893"/>
              <p:cNvSpPr>
                <a:spLocks noChangeShapeType="1"/>
              </p:cNvSpPr>
              <p:nvPr/>
            </p:nvSpPr>
            <p:spPr bwMode="auto">
              <a:xfrm>
                <a:off x="3585" y="10041"/>
                <a:ext cx="17" cy="221"/>
              </a:xfrm>
              <a:prstGeom prst="line">
                <a:avLst/>
              </a:prstGeom>
              <a:noFill/>
              <a:ln w="10795">
                <a:solidFill>
                  <a:srgbClr val="FF0000"/>
                </a:solidFill>
                <a:round/>
                <a:headEnd/>
                <a:tailEnd/>
              </a:ln>
            </p:spPr>
            <p:txBody>
              <a:bodyPr/>
              <a:lstStyle/>
              <a:p>
                <a:endParaRPr lang="en-US"/>
              </a:p>
            </p:txBody>
          </p:sp>
          <p:sp>
            <p:nvSpPr>
              <p:cNvPr id="4009" name="Line 894"/>
              <p:cNvSpPr>
                <a:spLocks noChangeShapeType="1"/>
              </p:cNvSpPr>
              <p:nvPr/>
            </p:nvSpPr>
            <p:spPr bwMode="auto">
              <a:xfrm>
                <a:off x="3602" y="10262"/>
                <a:ext cx="1" cy="136"/>
              </a:xfrm>
              <a:prstGeom prst="line">
                <a:avLst/>
              </a:prstGeom>
              <a:noFill/>
              <a:ln w="10795">
                <a:solidFill>
                  <a:srgbClr val="FF0000"/>
                </a:solidFill>
                <a:round/>
                <a:headEnd/>
                <a:tailEnd/>
              </a:ln>
            </p:spPr>
            <p:txBody>
              <a:bodyPr/>
              <a:lstStyle/>
              <a:p>
                <a:endParaRPr lang="en-US"/>
              </a:p>
            </p:txBody>
          </p:sp>
          <p:sp>
            <p:nvSpPr>
              <p:cNvPr id="4010" name="Line 895"/>
              <p:cNvSpPr>
                <a:spLocks noChangeShapeType="1"/>
              </p:cNvSpPr>
              <p:nvPr/>
            </p:nvSpPr>
            <p:spPr bwMode="auto">
              <a:xfrm>
                <a:off x="3602" y="10398"/>
                <a:ext cx="17" cy="153"/>
              </a:xfrm>
              <a:prstGeom prst="line">
                <a:avLst/>
              </a:prstGeom>
              <a:noFill/>
              <a:ln w="10795">
                <a:solidFill>
                  <a:srgbClr val="FF0000"/>
                </a:solidFill>
                <a:round/>
                <a:headEnd/>
                <a:tailEnd/>
              </a:ln>
            </p:spPr>
            <p:txBody>
              <a:bodyPr/>
              <a:lstStyle/>
              <a:p>
                <a:endParaRPr lang="en-US"/>
              </a:p>
            </p:txBody>
          </p:sp>
          <p:sp>
            <p:nvSpPr>
              <p:cNvPr id="4011" name="Line 896"/>
              <p:cNvSpPr>
                <a:spLocks noChangeShapeType="1"/>
              </p:cNvSpPr>
              <p:nvPr/>
            </p:nvSpPr>
            <p:spPr bwMode="auto">
              <a:xfrm>
                <a:off x="3619" y="10551"/>
                <a:ext cx="1" cy="17"/>
              </a:xfrm>
              <a:prstGeom prst="line">
                <a:avLst/>
              </a:prstGeom>
              <a:noFill/>
              <a:ln w="10795">
                <a:solidFill>
                  <a:srgbClr val="FF0000"/>
                </a:solidFill>
                <a:round/>
                <a:headEnd/>
                <a:tailEnd/>
              </a:ln>
            </p:spPr>
            <p:txBody>
              <a:bodyPr/>
              <a:lstStyle/>
              <a:p>
                <a:endParaRPr lang="en-US"/>
              </a:p>
            </p:txBody>
          </p:sp>
          <p:sp>
            <p:nvSpPr>
              <p:cNvPr id="4012" name="Line 897"/>
              <p:cNvSpPr>
                <a:spLocks noChangeShapeType="1"/>
              </p:cNvSpPr>
              <p:nvPr/>
            </p:nvSpPr>
            <p:spPr bwMode="auto">
              <a:xfrm>
                <a:off x="3619" y="10568"/>
                <a:ext cx="17" cy="34"/>
              </a:xfrm>
              <a:prstGeom prst="line">
                <a:avLst/>
              </a:prstGeom>
              <a:noFill/>
              <a:ln w="10795">
                <a:solidFill>
                  <a:srgbClr val="FF0000"/>
                </a:solidFill>
                <a:round/>
                <a:headEnd/>
                <a:tailEnd/>
              </a:ln>
            </p:spPr>
            <p:txBody>
              <a:bodyPr/>
              <a:lstStyle/>
              <a:p>
                <a:endParaRPr lang="en-US"/>
              </a:p>
            </p:txBody>
          </p:sp>
          <p:sp>
            <p:nvSpPr>
              <p:cNvPr id="4013" name="Line 898"/>
              <p:cNvSpPr>
                <a:spLocks noChangeShapeType="1"/>
              </p:cNvSpPr>
              <p:nvPr/>
            </p:nvSpPr>
            <p:spPr bwMode="auto">
              <a:xfrm>
                <a:off x="3636" y="10602"/>
                <a:ext cx="1" cy="17"/>
              </a:xfrm>
              <a:prstGeom prst="line">
                <a:avLst/>
              </a:prstGeom>
              <a:noFill/>
              <a:ln w="10795">
                <a:solidFill>
                  <a:srgbClr val="FF0000"/>
                </a:solidFill>
                <a:round/>
                <a:headEnd/>
                <a:tailEnd/>
              </a:ln>
            </p:spPr>
            <p:txBody>
              <a:bodyPr/>
              <a:lstStyle/>
              <a:p>
                <a:endParaRPr lang="en-US"/>
              </a:p>
            </p:txBody>
          </p:sp>
          <p:sp>
            <p:nvSpPr>
              <p:cNvPr id="4014" name="Line 899"/>
              <p:cNvSpPr>
                <a:spLocks noChangeShapeType="1"/>
              </p:cNvSpPr>
              <p:nvPr/>
            </p:nvSpPr>
            <p:spPr bwMode="auto">
              <a:xfrm flipV="1">
                <a:off x="3636" y="10585"/>
                <a:ext cx="1" cy="34"/>
              </a:xfrm>
              <a:prstGeom prst="line">
                <a:avLst/>
              </a:prstGeom>
              <a:noFill/>
              <a:ln w="10795">
                <a:solidFill>
                  <a:srgbClr val="FF0000"/>
                </a:solidFill>
                <a:round/>
                <a:headEnd/>
                <a:tailEnd/>
              </a:ln>
            </p:spPr>
            <p:txBody>
              <a:bodyPr/>
              <a:lstStyle/>
              <a:p>
                <a:endParaRPr lang="en-US"/>
              </a:p>
            </p:txBody>
          </p:sp>
          <p:sp>
            <p:nvSpPr>
              <p:cNvPr id="4015" name="Line 900"/>
              <p:cNvSpPr>
                <a:spLocks noChangeShapeType="1"/>
              </p:cNvSpPr>
              <p:nvPr/>
            </p:nvSpPr>
            <p:spPr bwMode="auto">
              <a:xfrm>
                <a:off x="3636" y="10585"/>
                <a:ext cx="17" cy="1"/>
              </a:xfrm>
              <a:prstGeom prst="line">
                <a:avLst/>
              </a:prstGeom>
              <a:noFill/>
              <a:ln w="10795">
                <a:solidFill>
                  <a:srgbClr val="FF0000"/>
                </a:solidFill>
                <a:round/>
                <a:headEnd/>
                <a:tailEnd/>
              </a:ln>
            </p:spPr>
            <p:txBody>
              <a:bodyPr/>
              <a:lstStyle/>
              <a:p>
                <a:endParaRPr lang="en-US"/>
              </a:p>
            </p:txBody>
          </p:sp>
          <p:sp>
            <p:nvSpPr>
              <p:cNvPr id="4016" name="Line 901"/>
              <p:cNvSpPr>
                <a:spLocks noChangeShapeType="1"/>
              </p:cNvSpPr>
              <p:nvPr/>
            </p:nvSpPr>
            <p:spPr bwMode="auto">
              <a:xfrm flipV="1">
                <a:off x="3653" y="10483"/>
                <a:ext cx="1" cy="102"/>
              </a:xfrm>
              <a:prstGeom prst="line">
                <a:avLst/>
              </a:prstGeom>
              <a:noFill/>
              <a:ln w="10795">
                <a:solidFill>
                  <a:srgbClr val="FF0000"/>
                </a:solidFill>
                <a:round/>
                <a:headEnd/>
                <a:tailEnd/>
              </a:ln>
            </p:spPr>
            <p:txBody>
              <a:bodyPr/>
              <a:lstStyle/>
              <a:p>
                <a:endParaRPr lang="en-US"/>
              </a:p>
            </p:txBody>
          </p:sp>
          <p:sp>
            <p:nvSpPr>
              <p:cNvPr id="4017" name="Line 902"/>
              <p:cNvSpPr>
                <a:spLocks noChangeShapeType="1"/>
              </p:cNvSpPr>
              <p:nvPr/>
            </p:nvSpPr>
            <p:spPr bwMode="auto">
              <a:xfrm flipV="1">
                <a:off x="3653" y="10364"/>
                <a:ext cx="17" cy="119"/>
              </a:xfrm>
              <a:prstGeom prst="line">
                <a:avLst/>
              </a:prstGeom>
              <a:noFill/>
              <a:ln w="10795">
                <a:solidFill>
                  <a:srgbClr val="FF0000"/>
                </a:solidFill>
                <a:round/>
                <a:headEnd/>
                <a:tailEnd/>
              </a:ln>
            </p:spPr>
            <p:txBody>
              <a:bodyPr/>
              <a:lstStyle/>
              <a:p>
                <a:endParaRPr lang="en-US"/>
              </a:p>
            </p:txBody>
          </p:sp>
          <p:sp>
            <p:nvSpPr>
              <p:cNvPr id="4018" name="Line 903"/>
              <p:cNvSpPr>
                <a:spLocks noChangeShapeType="1"/>
              </p:cNvSpPr>
              <p:nvPr/>
            </p:nvSpPr>
            <p:spPr bwMode="auto">
              <a:xfrm flipV="1">
                <a:off x="3670" y="10194"/>
                <a:ext cx="1" cy="170"/>
              </a:xfrm>
              <a:prstGeom prst="line">
                <a:avLst/>
              </a:prstGeom>
              <a:noFill/>
              <a:ln w="10795">
                <a:solidFill>
                  <a:srgbClr val="FF0000"/>
                </a:solidFill>
                <a:round/>
                <a:headEnd/>
                <a:tailEnd/>
              </a:ln>
            </p:spPr>
            <p:txBody>
              <a:bodyPr/>
              <a:lstStyle/>
              <a:p>
                <a:endParaRPr lang="en-US"/>
              </a:p>
            </p:txBody>
          </p:sp>
          <p:sp>
            <p:nvSpPr>
              <p:cNvPr id="4019" name="Line 904"/>
              <p:cNvSpPr>
                <a:spLocks noChangeShapeType="1"/>
              </p:cNvSpPr>
              <p:nvPr/>
            </p:nvSpPr>
            <p:spPr bwMode="auto">
              <a:xfrm flipV="1">
                <a:off x="3670" y="10041"/>
                <a:ext cx="17" cy="153"/>
              </a:xfrm>
              <a:prstGeom prst="line">
                <a:avLst/>
              </a:prstGeom>
              <a:noFill/>
              <a:ln w="10795">
                <a:solidFill>
                  <a:srgbClr val="FF0000"/>
                </a:solidFill>
                <a:round/>
                <a:headEnd/>
                <a:tailEnd/>
              </a:ln>
            </p:spPr>
            <p:txBody>
              <a:bodyPr/>
              <a:lstStyle/>
              <a:p>
                <a:endParaRPr lang="en-US"/>
              </a:p>
            </p:txBody>
          </p:sp>
          <p:sp>
            <p:nvSpPr>
              <p:cNvPr id="4020" name="Line 905"/>
              <p:cNvSpPr>
                <a:spLocks noChangeShapeType="1"/>
              </p:cNvSpPr>
              <p:nvPr/>
            </p:nvSpPr>
            <p:spPr bwMode="auto">
              <a:xfrm flipV="1">
                <a:off x="3687" y="9905"/>
                <a:ext cx="1" cy="136"/>
              </a:xfrm>
              <a:prstGeom prst="line">
                <a:avLst/>
              </a:prstGeom>
              <a:noFill/>
              <a:ln w="10795">
                <a:solidFill>
                  <a:srgbClr val="FF0000"/>
                </a:solidFill>
                <a:round/>
                <a:headEnd/>
                <a:tailEnd/>
              </a:ln>
            </p:spPr>
            <p:txBody>
              <a:bodyPr/>
              <a:lstStyle/>
              <a:p>
                <a:endParaRPr lang="en-US"/>
              </a:p>
            </p:txBody>
          </p:sp>
          <p:sp>
            <p:nvSpPr>
              <p:cNvPr id="4021" name="Line 906"/>
              <p:cNvSpPr>
                <a:spLocks noChangeShapeType="1"/>
              </p:cNvSpPr>
              <p:nvPr/>
            </p:nvSpPr>
            <p:spPr bwMode="auto">
              <a:xfrm>
                <a:off x="3687" y="9905"/>
                <a:ext cx="17" cy="136"/>
              </a:xfrm>
              <a:prstGeom prst="line">
                <a:avLst/>
              </a:prstGeom>
              <a:noFill/>
              <a:ln w="10795">
                <a:solidFill>
                  <a:srgbClr val="FF0000"/>
                </a:solidFill>
                <a:round/>
                <a:headEnd/>
                <a:tailEnd/>
              </a:ln>
            </p:spPr>
            <p:txBody>
              <a:bodyPr/>
              <a:lstStyle/>
              <a:p>
                <a:endParaRPr lang="en-US"/>
              </a:p>
            </p:txBody>
          </p:sp>
          <p:sp>
            <p:nvSpPr>
              <p:cNvPr id="4022" name="Line 907"/>
              <p:cNvSpPr>
                <a:spLocks noChangeShapeType="1"/>
              </p:cNvSpPr>
              <p:nvPr/>
            </p:nvSpPr>
            <p:spPr bwMode="auto">
              <a:xfrm>
                <a:off x="3704" y="10041"/>
                <a:ext cx="1" cy="170"/>
              </a:xfrm>
              <a:prstGeom prst="line">
                <a:avLst/>
              </a:prstGeom>
              <a:noFill/>
              <a:ln w="10795">
                <a:solidFill>
                  <a:srgbClr val="FF0000"/>
                </a:solidFill>
                <a:round/>
                <a:headEnd/>
                <a:tailEnd/>
              </a:ln>
            </p:spPr>
            <p:txBody>
              <a:bodyPr/>
              <a:lstStyle/>
              <a:p>
                <a:endParaRPr lang="en-US"/>
              </a:p>
            </p:txBody>
          </p:sp>
          <p:sp>
            <p:nvSpPr>
              <p:cNvPr id="4023" name="Line 908"/>
              <p:cNvSpPr>
                <a:spLocks noChangeShapeType="1"/>
              </p:cNvSpPr>
              <p:nvPr/>
            </p:nvSpPr>
            <p:spPr bwMode="auto">
              <a:xfrm>
                <a:off x="3704" y="10211"/>
                <a:ext cx="17" cy="136"/>
              </a:xfrm>
              <a:prstGeom prst="line">
                <a:avLst/>
              </a:prstGeom>
              <a:noFill/>
              <a:ln w="10795">
                <a:solidFill>
                  <a:srgbClr val="FF0000"/>
                </a:solidFill>
                <a:round/>
                <a:headEnd/>
                <a:tailEnd/>
              </a:ln>
            </p:spPr>
            <p:txBody>
              <a:bodyPr/>
              <a:lstStyle/>
              <a:p>
                <a:endParaRPr lang="en-US"/>
              </a:p>
            </p:txBody>
          </p:sp>
          <p:sp>
            <p:nvSpPr>
              <p:cNvPr id="4024" name="Line 909"/>
              <p:cNvSpPr>
                <a:spLocks noChangeShapeType="1"/>
              </p:cNvSpPr>
              <p:nvPr/>
            </p:nvSpPr>
            <p:spPr bwMode="auto">
              <a:xfrm>
                <a:off x="3721" y="10347"/>
                <a:ext cx="1" cy="136"/>
              </a:xfrm>
              <a:prstGeom prst="line">
                <a:avLst/>
              </a:prstGeom>
              <a:noFill/>
              <a:ln w="10795">
                <a:solidFill>
                  <a:srgbClr val="FF0000"/>
                </a:solidFill>
                <a:round/>
                <a:headEnd/>
                <a:tailEnd/>
              </a:ln>
            </p:spPr>
            <p:txBody>
              <a:bodyPr/>
              <a:lstStyle/>
              <a:p>
                <a:endParaRPr lang="en-US"/>
              </a:p>
            </p:txBody>
          </p:sp>
          <p:sp>
            <p:nvSpPr>
              <p:cNvPr id="4025" name="Line 910"/>
              <p:cNvSpPr>
                <a:spLocks noChangeShapeType="1"/>
              </p:cNvSpPr>
              <p:nvPr/>
            </p:nvSpPr>
            <p:spPr bwMode="auto">
              <a:xfrm>
                <a:off x="3721" y="10483"/>
                <a:ext cx="17" cy="51"/>
              </a:xfrm>
              <a:prstGeom prst="line">
                <a:avLst/>
              </a:prstGeom>
              <a:noFill/>
              <a:ln w="10795">
                <a:solidFill>
                  <a:srgbClr val="FF0000"/>
                </a:solidFill>
                <a:round/>
                <a:headEnd/>
                <a:tailEnd/>
              </a:ln>
            </p:spPr>
            <p:txBody>
              <a:bodyPr/>
              <a:lstStyle/>
              <a:p>
                <a:endParaRPr lang="en-US"/>
              </a:p>
            </p:txBody>
          </p:sp>
          <p:sp>
            <p:nvSpPr>
              <p:cNvPr id="4026" name="Line 911"/>
              <p:cNvSpPr>
                <a:spLocks noChangeShapeType="1"/>
              </p:cNvSpPr>
              <p:nvPr/>
            </p:nvSpPr>
            <p:spPr bwMode="auto">
              <a:xfrm>
                <a:off x="3738" y="10534"/>
                <a:ext cx="1" cy="51"/>
              </a:xfrm>
              <a:prstGeom prst="line">
                <a:avLst/>
              </a:prstGeom>
              <a:noFill/>
              <a:ln w="10795">
                <a:solidFill>
                  <a:srgbClr val="FF0000"/>
                </a:solidFill>
                <a:round/>
                <a:headEnd/>
                <a:tailEnd/>
              </a:ln>
            </p:spPr>
            <p:txBody>
              <a:bodyPr/>
              <a:lstStyle/>
              <a:p>
                <a:endParaRPr lang="en-US"/>
              </a:p>
            </p:txBody>
          </p:sp>
          <p:sp>
            <p:nvSpPr>
              <p:cNvPr id="4027" name="Line 912"/>
              <p:cNvSpPr>
                <a:spLocks noChangeShapeType="1"/>
              </p:cNvSpPr>
              <p:nvPr/>
            </p:nvSpPr>
            <p:spPr bwMode="auto">
              <a:xfrm flipV="1">
                <a:off x="3738" y="10568"/>
                <a:ext cx="1" cy="17"/>
              </a:xfrm>
              <a:prstGeom prst="line">
                <a:avLst/>
              </a:prstGeom>
              <a:noFill/>
              <a:ln w="10795">
                <a:solidFill>
                  <a:srgbClr val="FF0000"/>
                </a:solidFill>
                <a:round/>
                <a:headEnd/>
                <a:tailEnd/>
              </a:ln>
            </p:spPr>
            <p:txBody>
              <a:bodyPr/>
              <a:lstStyle/>
              <a:p>
                <a:endParaRPr lang="en-US"/>
              </a:p>
            </p:txBody>
          </p:sp>
          <p:sp>
            <p:nvSpPr>
              <p:cNvPr id="4028" name="Line 913"/>
              <p:cNvSpPr>
                <a:spLocks noChangeShapeType="1"/>
              </p:cNvSpPr>
              <p:nvPr/>
            </p:nvSpPr>
            <p:spPr bwMode="auto">
              <a:xfrm flipV="1">
                <a:off x="3738" y="10551"/>
                <a:ext cx="17" cy="17"/>
              </a:xfrm>
              <a:prstGeom prst="line">
                <a:avLst/>
              </a:prstGeom>
              <a:noFill/>
              <a:ln w="10795">
                <a:solidFill>
                  <a:srgbClr val="FF0000"/>
                </a:solidFill>
                <a:round/>
                <a:headEnd/>
                <a:tailEnd/>
              </a:ln>
            </p:spPr>
            <p:txBody>
              <a:bodyPr/>
              <a:lstStyle/>
              <a:p>
                <a:endParaRPr lang="en-US"/>
              </a:p>
            </p:txBody>
          </p:sp>
          <p:sp>
            <p:nvSpPr>
              <p:cNvPr id="4029" name="Line 914"/>
              <p:cNvSpPr>
                <a:spLocks noChangeShapeType="1"/>
              </p:cNvSpPr>
              <p:nvPr/>
            </p:nvSpPr>
            <p:spPr bwMode="auto">
              <a:xfrm flipV="1">
                <a:off x="3755" y="10534"/>
                <a:ext cx="1" cy="17"/>
              </a:xfrm>
              <a:prstGeom prst="line">
                <a:avLst/>
              </a:prstGeom>
              <a:noFill/>
              <a:ln w="10795">
                <a:solidFill>
                  <a:srgbClr val="FF0000"/>
                </a:solidFill>
                <a:round/>
                <a:headEnd/>
                <a:tailEnd/>
              </a:ln>
            </p:spPr>
            <p:txBody>
              <a:bodyPr/>
              <a:lstStyle/>
              <a:p>
                <a:endParaRPr lang="en-US"/>
              </a:p>
            </p:txBody>
          </p:sp>
          <p:sp>
            <p:nvSpPr>
              <p:cNvPr id="4030" name="Line 915"/>
              <p:cNvSpPr>
                <a:spLocks noChangeShapeType="1"/>
              </p:cNvSpPr>
              <p:nvPr/>
            </p:nvSpPr>
            <p:spPr bwMode="auto">
              <a:xfrm flipV="1">
                <a:off x="3755" y="10500"/>
                <a:ext cx="17" cy="34"/>
              </a:xfrm>
              <a:prstGeom prst="line">
                <a:avLst/>
              </a:prstGeom>
              <a:noFill/>
              <a:ln w="10795">
                <a:solidFill>
                  <a:srgbClr val="FF0000"/>
                </a:solidFill>
                <a:round/>
                <a:headEnd/>
                <a:tailEnd/>
              </a:ln>
            </p:spPr>
            <p:txBody>
              <a:bodyPr/>
              <a:lstStyle/>
              <a:p>
                <a:endParaRPr lang="en-US"/>
              </a:p>
            </p:txBody>
          </p:sp>
          <p:sp>
            <p:nvSpPr>
              <p:cNvPr id="4031" name="Line 916"/>
              <p:cNvSpPr>
                <a:spLocks noChangeShapeType="1"/>
              </p:cNvSpPr>
              <p:nvPr/>
            </p:nvSpPr>
            <p:spPr bwMode="auto">
              <a:xfrm flipV="1">
                <a:off x="3772" y="10381"/>
                <a:ext cx="1" cy="119"/>
              </a:xfrm>
              <a:prstGeom prst="line">
                <a:avLst/>
              </a:prstGeom>
              <a:noFill/>
              <a:ln w="10795">
                <a:solidFill>
                  <a:srgbClr val="FF0000"/>
                </a:solidFill>
                <a:round/>
                <a:headEnd/>
                <a:tailEnd/>
              </a:ln>
            </p:spPr>
            <p:txBody>
              <a:bodyPr/>
              <a:lstStyle/>
              <a:p>
                <a:endParaRPr lang="en-US"/>
              </a:p>
            </p:txBody>
          </p:sp>
          <p:sp>
            <p:nvSpPr>
              <p:cNvPr id="4032" name="Line 917"/>
              <p:cNvSpPr>
                <a:spLocks noChangeShapeType="1"/>
              </p:cNvSpPr>
              <p:nvPr/>
            </p:nvSpPr>
            <p:spPr bwMode="auto">
              <a:xfrm flipV="1">
                <a:off x="3772" y="10262"/>
                <a:ext cx="17" cy="119"/>
              </a:xfrm>
              <a:prstGeom prst="line">
                <a:avLst/>
              </a:prstGeom>
              <a:noFill/>
              <a:ln w="10795">
                <a:solidFill>
                  <a:srgbClr val="FF0000"/>
                </a:solidFill>
                <a:round/>
                <a:headEnd/>
                <a:tailEnd/>
              </a:ln>
            </p:spPr>
            <p:txBody>
              <a:bodyPr/>
              <a:lstStyle/>
              <a:p>
                <a:endParaRPr lang="en-US"/>
              </a:p>
            </p:txBody>
          </p:sp>
          <p:sp>
            <p:nvSpPr>
              <p:cNvPr id="4033" name="Line 918"/>
              <p:cNvSpPr>
                <a:spLocks noChangeShapeType="1"/>
              </p:cNvSpPr>
              <p:nvPr/>
            </p:nvSpPr>
            <p:spPr bwMode="auto">
              <a:xfrm flipV="1">
                <a:off x="3789" y="10075"/>
                <a:ext cx="1" cy="187"/>
              </a:xfrm>
              <a:prstGeom prst="line">
                <a:avLst/>
              </a:prstGeom>
              <a:noFill/>
              <a:ln w="10795">
                <a:solidFill>
                  <a:srgbClr val="FF0000"/>
                </a:solidFill>
                <a:round/>
                <a:headEnd/>
                <a:tailEnd/>
              </a:ln>
            </p:spPr>
            <p:txBody>
              <a:bodyPr/>
              <a:lstStyle/>
              <a:p>
                <a:endParaRPr lang="en-US"/>
              </a:p>
            </p:txBody>
          </p:sp>
          <p:sp>
            <p:nvSpPr>
              <p:cNvPr id="4034" name="Line 919"/>
              <p:cNvSpPr>
                <a:spLocks noChangeShapeType="1"/>
              </p:cNvSpPr>
              <p:nvPr/>
            </p:nvSpPr>
            <p:spPr bwMode="auto">
              <a:xfrm flipV="1">
                <a:off x="3789" y="9973"/>
                <a:ext cx="17" cy="102"/>
              </a:xfrm>
              <a:prstGeom prst="line">
                <a:avLst/>
              </a:prstGeom>
              <a:noFill/>
              <a:ln w="10795">
                <a:solidFill>
                  <a:srgbClr val="FF0000"/>
                </a:solidFill>
                <a:round/>
                <a:headEnd/>
                <a:tailEnd/>
              </a:ln>
            </p:spPr>
            <p:txBody>
              <a:bodyPr/>
              <a:lstStyle/>
              <a:p>
                <a:endParaRPr lang="en-US"/>
              </a:p>
            </p:txBody>
          </p:sp>
          <p:sp>
            <p:nvSpPr>
              <p:cNvPr id="4035" name="Line 920"/>
              <p:cNvSpPr>
                <a:spLocks noChangeShapeType="1"/>
              </p:cNvSpPr>
              <p:nvPr/>
            </p:nvSpPr>
            <p:spPr bwMode="auto">
              <a:xfrm flipV="1">
                <a:off x="3806" y="9922"/>
                <a:ext cx="1" cy="51"/>
              </a:xfrm>
              <a:prstGeom prst="line">
                <a:avLst/>
              </a:prstGeom>
              <a:noFill/>
              <a:ln w="10795">
                <a:solidFill>
                  <a:srgbClr val="FF0000"/>
                </a:solidFill>
                <a:round/>
                <a:headEnd/>
                <a:tailEnd/>
              </a:ln>
            </p:spPr>
            <p:txBody>
              <a:bodyPr/>
              <a:lstStyle/>
              <a:p>
                <a:endParaRPr lang="en-US"/>
              </a:p>
            </p:txBody>
          </p:sp>
          <p:sp>
            <p:nvSpPr>
              <p:cNvPr id="4036" name="Line 921"/>
              <p:cNvSpPr>
                <a:spLocks noChangeShapeType="1"/>
              </p:cNvSpPr>
              <p:nvPr/>
            </p:nvSpPr>
            <p:spPr bwMode="auto">
              <a:xfrm>
                <a:off x="3806" y="9922"/>
                <a:ext cx="1" cy="85"/>
              </a:xfrm>
              <a:prstGeom prst="line">
                <a:avLst/>
              </a:prstGeom>
              <a:noFill/>
              <a:ln w="10795">
                <a:solidFill>
                  <a:srgbClr val="FF0000"/>
                </a:solidFill>
                <a:round/>
                <a:headEnd/>
                <a:tailEnd/>
              </a:ln>
            </p:spPr>
            <p:txBody>
              <a:bodyPr/>
              <a:lstStyle/>
              <a:p>
                <a:endParaRPr lang="en-US"/>
              </a:p>
            </p:txBody>
          </p:sp>
          <p:sp>
            <p:nvSpPr>
              <p:cNvPr id="4037" name="Line 922"/>
              <p:cNvSpPr>
                <a:spLocks noChangeShapeType="1"/>
              </p:cNvSpPr>
              <p:nvPr/>
            </p:nvSpPr>
            <p:spPr bwMode="auto">
              <a:xfrm>
                <a:off x="3806" y="10007"/>
                <a:ext cx="17" cy="170"/>
              </a:xfrm>
              <a:prstGeom prst="line">
                <a:avLst/>
              </a:prstGeom>
              <a:noFill/>
              <a:ln w="10795">
                <a:solidFill>
                  <a:srgbClr val="FF0000"/>
                </a:solidFill>
                <a:round/>
                <a:headEnd/>
                <a:tailEnd/>
              </a:ln>
            </p:spPr>
            <p:txBody>
              <a:bodyPr/>
              <a:lstStyle/>
              <a:p>
                <a:endParaRPr lang="en-US"/>
              </a:p>
            </p:txBody>
          </p:sp>
          <p:sp>
            <p:nvSpPr>
              <p:cNvPr id="4038" name="Line 923"/>
              <p:cNvSpPr>
                <a:spLocks noChangeShapeType="1"/>
              </p:cNvSpPr>
              <p:nvPr/>
            </p:nvSpPr>
            <p:spPr bwMode="auto">
              <a:xfrm>
                <a:off x="3823" y="10177"/>
                <a:ext cx="1" cy="136"/>
              </a:xfrm>
              <a:prstGeom prst="line">
                <a:avLst/>
              </a:prstGeom>
              <a:noFill/>
              <a:ln w="10795">
                <a:solidFill>
                  <a:srgbClr val="FF0000"/>
                </a:solidFill>
                <a:round/>
                <a:headEnd/>
                <a:tailEnd/>
              </a:ln>
            </p:spPr>
            <p:txBody>
              <a:bodyPr/>
              <a:lstStyle/>
              <a:p>
                <a:endParaRPr lang="en-US"/>
              </a:p>
            </p:txBody>
          </p:sp>
          <p:sp>
            <p:nvSpPr>
              <p:cNvPr id="4039" name="Line 924"/>
              <p:cNvSpPr>
                <a:spLocks noChangeShapeType="1"/>
              </p:cNvSpPr>
              <p:nvPr/>
            </p:nvSpPr>
            <p:spPr bwMode="auto">
              <a:xfrm>
                <a:off x="3823" y="10313"/>
                <a:ext cx="17" cy="102"/>
              </a:xfrm>
              <a:prstGeom prst="line">
                <a:avLst/>
              </a:prstGeom>
              <a:noFill/>
              <a:ln w="10795">
                <a:solidFill>
                  <a:srgbClr val="FF0000"/>
                </a:solidFill>
                <a:round/>
                <a:headEnd/>
                <a:tailEnd/>
              </a:ln>
            </p:spPr>
            <p:txBody>
              <a:bodyPr/>
              <a:lstStyle/>
              <a:p>
                <a:endParaRPr lang="en-US"/>
              </a:p>
            </p:txBody>
          </p:sp>
          <p:sp>
            <p:nvSpPr>
              <p:cNvPr id="4040" name="Line 925"/>
              <p:cNvSpPr>
                <a:spLocks noChangeShapeType="1"/>
              </p:cNvSpPr>
              <p:nvPr/>
            </p:nvSpPr>
            <p:spPr bwMode="auto">
              <a:xfrm>
                <a:off x="3840" y="10415"/>
                <a:ext cx="1" cy="119"/>
              </a:xfrm>
              <a:prstGeom prst="line">
                <a:avLst/>
              </a:prstGeom>
              <a:noFill/>
              <a:ln w="10795">
                <a:solidFill>
                  <a:srgbClr val="FF0000"/>
                </a:solidFill>
                <a:round/>
                <a:headEnd/>
                <a:tailEnd/>
              </a:ln>
            </p:spPr>
            <p:txBody>
              <a:bodyPr/>
              <a:lstStyle/>
              <a:p>
                <a:endParaRPr lang="en-US"/>
              </a:p>
            </p:txBody>
          </p:sp>
          <p:sp>
            <p:nvSpPr>
              <p:cNvPr id="4041" name="Line 926"/>
              <p:cNvSpPr>
                <a:spLocks noChangeShapeType="1"/>
              </p:cNvSpPr>
              <p:nvPr/>
            </p:nvSpPr>
            <p:spPr bwMode="auto">
              <a:xfrm>
                <a:off x="3840" y="10534"/>
                <a:ext cx="17" cy="51"/>
              </a:xfrm>
              <a:prstGeom prst="line">
                <a:avLst/>
              </a:prstGeom>
              <a:noFill/>
              <a:ln w="10795">
                <a:solidFill>
                  <a:srgbClr val="FF0000"/>
                </a:solidFill>
                <a:round/>
                <a:headEnd/>
                <a:tailEnd/>
              </a:ln>
            </p:spPr>
            <p:txBody>
              <a:bodyPr/>
              <a:lstStyle/>
              <a:p>
                <a:endParaRPr lang="en-US"/>
              </a:p>
            </p:txBody>
          </p:sp>
          <p:sp>
            <p:nvSpPr>
              <p:cNvPr id="4042" name="Line 927"/>
              <p:cNvSpPr>
                <a:spLocks noChangeShapeType="1"/>
              </p:cNvSpPr>
              <p:nvPr/>
            </p:nvSpPr>
            <p:spPr bwMode="auto">
              <a:xfrm flipV="1">
                <a:off x="3857" y="10534"/>
                <a:ext cx="1" cy="51"/>
              </a:xfrm>
              <a:prstGeom prst="line">
                <a:avLst/>
              </a:prstGeom>
              <a:noFill/>
              <a:ln w="10795">
                <a:solidFill>
                  <a:srgbClr val="FF0000"/>
                </a:solidFill>
                <a:round/>
                <a:headEnd/>
                <a:tailEnd/>
              </a:ln>
            </p:spPr>
            <p:txBody>
              <a:bodyPr/>
              <a:lstStyle/>
              <a:p>
                <a:endParaRPr lang="en-US"/>
              </a:p>
            </p:txBody>
          </p:sp>
          <p:sp>
            <p:nvSpPr>
              <p:cNvPr id="4043" name="Line 928"/>
              <p:cNvSpPr>
                <a:spLocks noChangeShapeType="1"/>
              </p:cNvSpPr>
              <p:nvPr/>
            </p:nvSpPr>
            <p:spPr bwMode="auto">
              <a:xfrm flipV="1">
                <a:off x="3857" y="10517"/>
                <a:ext cx="17" cy="17"/>
              </a:xfrm>
              <a:prstGeom prst="line">
                <a:avLst/>
              </a:prstGeom>
              <a:noFill/>
              <a:ln w="10795">
                <a:solidFill>
                  <a:srgbClr val="FF0000"/>
                </a:solidFill>
                <a:round/>
                <a:headEnd/>
                <a:tailEnd/>
              </a:ln>
            </p:spPr>
            <p:txBody>
              <a:bodyPr/>
              <a:lstStyle/>
              <a:p>
                <a:endParaRPr lang="en-US"/>
              </a:p>
            </p:txBody>
          </p:sp>
          <p:sp>
            <p:nvSpPr>
              <p:cNvPr id="4044" name="Line 929"/>
              <p:cNvSpPr>
                <a:spLocks noChangeShapeType="1"/>
              </p:cNvSpPr>
              <p:nvPr/>
            </p:nvSpPr>
            <p:spPr bwMode="auto">
              <a:xfrm flipV="1">
                <a:off x="3874" y="10432"/>
                <a:ext cx="1" cy="85"/>
              </a:xfrm>
              <a:prstGeom prst="line">
                <a:avLst/>
              </a:prstGeom>
              <a:noFill/>
              <a:ln w="10795">
                <a:solidFill>
                  <a:srgbClr val="FF0000"/>
                </a:solidFill>
                <a:round/>
                <a:headEnd/>
                <a:tailEnd/>
              </a:ln>
            </p:spPr>
            <p:txBody>
              <a:bodyPr/>
              <a:lstStyle/>
              <a:p>
                <a:endParaRPr lang="en-US"/>
              </a:p>
            </p:txBody>
          </p:sp>
          <p:sp>
            <p:nvSpPr>
              <p:cNvPr id="4045" name="Line 930"/>
              <p:cNvSpPr>
                <a:spLocks noChangeShapeType="1"/>
              </p:cNvSpPr>
              <p:nvPr/>
            </p:nvSpPr>
            <p:spPr bwMode="auto">
              <a:xfrm flipV="1">
                <a:off x="3874" y="10279"/>
                <a:ext cx="17" cy="153"/>
              </a:xfrm>
              <a:prstGeom prst="line">
                <a:avLst/>
              </a:prstGeom>
              <a:noFill/>
              <a:ln w="10795">
                <a:solidFill>
                  <a:srgbClr val="FF0000"/>
                </a:solidFill>
                <a:round/>
                <a:headEnd/>
                <a:tailEnd/>
              </a:ln>
            </p:spPr>
            <p:txBody>
              <a:bodyPr/>
              <a:lstStyle/>
              <a:p>
                <a:endParaRPr lang="en-US"/>
              </a:p>
            </p:txBody>
          </p:sp>
          <p:sp>
            <p:nvSpPr>
              <p:cNvPr id="4046" name="Line 931"/>
              <p:cNvSpPr>
                <a:spLocks noChangeShapeType="1"/>
              </p:cNvSpPr>
              <p:nvPr/>
            </p:nvSpPr>
            <p:spPr bwMode="auto">
              <a:xfrm flipV="1">
                <a:off x="3891" y="10058"/>
                <a:ext cx="1" cy="221"/>
              </a:xfrm>
              <a:prstGeom prst="line">
                <a:avLst/>
              </a:prstGeom>
              <a:noFill/>
              <a:ln w="10795">
                <a:solidFill>
                  <a:srgbClr val="FF0000"/>
                </a:solidFill>
                <a:round/>
                <a:headEnd/>
                <a:tailEnd/>
              </a:ln>
            </p:spPr>
            <p:txBody>
              <a:bodyPr/>
              <a:lstStyle/>
              <a:p>
                <a:endParaRPr lang="en-US"/>
              </a:p>
            </p:txBody>
          </p:sp>
          <p:sp>
            <p:nvSpPr>
              <p:cNvPr id="4047" name="Line 932"/>
              <p:cNvSpPr>
                <a:spLocks noChangeShapeType="1"/>
              </p:cNvSpPr>
              <p:nvPr/>
            </p:nvSpPr>
            <p:spPr bwMode="auto">
              <a:xfrm flipV="1">
                <a:off x="3891" y="9752"/>
                <a:ext cx="17" cy="306"/>
              </a:xfrm>
              <a:prstGeom prst="line">
                <a:avLst/>
              </a:prstGeom>
              <a:noFill/>
              <a:ln w="10795">
                <a:solidFill>
                  <a:srgbClr val="FF0000"/>
                </a:solidFill>
                <a:round/>
                <a:headEnd/>
                <a:tailEnd/>
              </a:ln>
            </p:spPr>
            <p:txBody>
              <a:bodyPr/>
              <a:lstStyle/>
              <a:p>
                <a:endParaRPr lang="en-US"/>
              </a:p>
            </p:txBody>
          </p:sp>
          <p:sp>
            <p:nvSpPr>
              <p:cNvPr id="4048" name="Line 933"/>
              <p:cNvSpPr>
                <a:spLocks noChangeShapeType="1"/>
              </p:cNvSpPr>
              <p:nvPr/>
            </p:nvSpPr>
            <p:spPr bwMode="auto">
              <a:xfrm flipV="1">
                <a:off x="3908" y="9310"/>
                <a:ext cx="1" cy="442"/>
              </a:xfrm>
              <a:prstGeom prst="line">
                <a:avLst/>
              </a:prstGeom>
              <a:noFill/>
              <a:ln w="10795">
                <a:solidFill>
                  <a:srgbClr val="FF0000"/>
                </a:solidFill>
                <a:round/>
                <a:headEnd/>
                <a:tailEnd/>
              </a:ln>
            </p:spPr>
            <p:txBody>
              <a:bodyPr/>
              <a:lstStyle/>
              <a:p>
                <a:endParaRPr lang="en-US"/>
              </a:p>
            </p:txBody>
          </p:sp>
          <p:sp>
            <p:nvSpPr>
              <p:cNvPr id="4049" name="Line 934"/>
              <p:cNvSpPr>
                <a:spLocks noChangeShapeType="1"/>
              </p:cNvSpPr>
              <p:nvPr/>
            </p:nvSpPr>
            <p:spPr bwMode="auto">
              <a:xfrm>
                <a:off x="3908" y="9310"/>
                <a:ext cx="17" cy="85"/>
              </a:xfrm>
              <a:prstGeom prst="line">
                <a:avLst/>
              </a:prstGeom>
              <a:noFill/>
              <a:ln w="10795">
                <a:solidFill>
                  <a:srgbClr val="FF0000"/>
                </a:solidFill>
                <a:round/>
                <a:headEnd/>
                <a:tailEnd/>
              </a:ln>
            </p:spPr>
            <p:txBody>
              <a:bodyPr/>
              <a:lstStyle/>
              <a:p>
                <a:endParaRPr lang="en-US"/>
              </a:p>
            </p:txBody>
          </p:sp>
          <p:sp>
            <p:nvSpPr>
              <p:cNvPr id="4050" name="Line 935"/>
              <p:cNvSpPr>
                <a:spLocks noChangeShapeType="1"/>
              </p:cNvSpPr>
              <p:nvPr/>
            </p:nvSpPr>
            <p:spPr bwMode="auto">
              <a:xfrm>
                <a:off x="3925" y="9395"/>
                <a:ext cx="1" cy="238"/>
              </a:xfrm>
              <a:prstGeom prst="line">
                <a:avLst/>
              </a:prstGeom>
              <a:noFill/>
              <a:ln w="10795">
                <a:solidFill>
                  <a:srgbClr val="FF0000"/>
                </a:solidFill>
                <a:round/>
                <a:headEnd/>
                <a:tailEnd/>
              </a:ln>
            </p:spPr>
            <p:txBody>
              <a:bodyPr/>
              <a:lstStyle/>
              <a:p>
                <a:endParaRPr lang="en-US"/>
              </a:p>
            </p:txBody>
          </p:sp>
          <p:sp>
            <p:nvSpPr>
              <p:cNvPr id="4051" name="Line 936"/>
              <p:cNvSpPr>
                <a:spLocks noChangeShapeType="1"/>
              </p:cNvSpPr>
              <p:nvPr/>
            </p:nvSpPr>
            <p:spPr bwMode="auto">
              <a:xfrm>
                <a:off x="3925" y="9633"/>
                <a:ext cx="17" cy="306"/>
              </a:xfrm>
              <a:prstGeom prst="line">
                <a:avLst/>
              </a:prstGeom>
              <a:noFill/>
              <a:ln w="10795">
                <a:solidFill>
                  <a:srgbClr val="FF0000"/>
                </a:solidFill>
                <a:round/>
                <a:headEnd/>
                <a:tailEnd/>
              </a:ln>
            </p:spPr>
            <p:txBody>
              <a:bodyPr/>
              <a:lstStyle/>
              <a:p>
                <a:endParaRPr lang="en-US"/>
              </a:p>
            </p:txBody>
          </p:sp>
          <p:sp>
            <p:nvSpPr>
              <p:cNvPr id="4052" name="Line 937"/>
              <p:cNvSpPr>
                <a:spLocks noChangeShapeType="1"/>
              </p:cNvSpPr>
              <p:nvPr/>
            </p:nvSpPr>
            <p:spPr bwMode="auto">
              <a:xfrm>
                <a:off x="3942" y="9939"/>
                <a:ext cx="1" cy="306"/>
              </a:xfrm>
              <a:prstGeom prst="line">
                <a:avLst/>
              </a:prstGeom>
              <a:noFill/>
              <a:ln w="10795">
                <a:solidFill>
                  <a:srgbClr val="FF0000"/>
                </a:solidFill>
                <a:round/>
                <a:headEnd/>
                <a:tailEnd/>
              </a:ln>
            </p:spPr>
            <p:txBody>
              <a:bodyPr/>
              <a:lstStyle/>
              <a:p>
                <a:endParaRPr lang="en-US"/>
              </a:p>
            </p:txBody>
          </p:sp>
          <p:sp>
            <p:nvSpPr>
              <p:cNvPr id="4053" name="Line 938"/>
              <p:cNvSpPr>
                <a:spLocks noChangeShapeType="1"/>
              </p:cNvSpPr>
              <p:nvPr/>
            </p:nvSpPr>
            <p:spPr bwMode="auto">
              <a:xfrm>
                <a:off x="3942" y="10245"/>
                <a:ext cx="17" cy="136"/>
              </a:xfrm>
              <a:prstGeom prst="line">
                <a:avLst/>
              </a:prstGeom>
              <a:noFill/>
              <a:ln w="10795">
                <a:solidFill>
                  <a:srgbClr val="FF0000"/>
                </a:solidFill>
                <a:round/>
                <a:headEnd/>
                <a:tailEnd/>
              </a:ln>
            </p:spPr>
            <p:txBody>
              <a:bodyPr/>
              <a:lstStyle/>
              <a:p>
                <a:endParaRPr lang="en-US"/>
              </a:p>
            </p:txBody>
          </p:sp>
          <p:sp>
            <p:nvSpPr>
              <p:cNvPr id="4054" name="Line 939"/>
              <p:cNvSpPr>
                <a:spLocks noChangeShapeType="1"/>
              </p:cNvSpPr>
              <p:nvPr/>
            </p:nvSpPr>
            <p:spPr bwMode="auto">
              <a:xfrm>
                <a:off x="3959" y="10381"/>
                <a:ext cx="1" cy="119"/>
              </a:xfrm>
              <a:prstGeom prst="line">
                <a:avLst/>
              </a:prstGeom>
              <a:noFill/>
              <a:ln w="10795">
                <a:solidFill>
                  <a:srgbClr val="FF0000"/>
                </a:solidFill>
                <a:round/>
                <a:headEnd/>
                <a:tailEnd/>
              </a:ln>
            </p:spPr>
            <p:txBody>
              <a:bodyPr/>
              <a:lstStyle/>
              <a:p>
                <a:endParaRPr lang="en-US"/>
              </a:p>
            </p:txBody>
          </p:sp>
          <p:sp>
            <p:nvSpPr>
              <p:cNvPr id="4055" name="Line 940"/>
              <p:cNvSpPr>
                <a:spLocks noChangeShapeType="1"/>
              </p:cNvSpPr>
              <p:nvPr/>
            </p:nvSpPr>
            <p:spPr bwMode="auto">
              <a:xfrm>
                <a:off x="3959" y="10500"/>
                <a:ext cx="17" cy="34"/>
              </a:xfrm>
              <a:prstGeom prst="line">
                <a:avLst/>
              </a:prstGeom>
              <a:noFill/>
              <a:ln w="10795">
                <a:solidFill>
                  <a:srgbClr val="FF0000"/>
                </a:solidFill>
                <a:round/>
                <a:headEnd/>
                <a:tailEnd/>
              </a:ln>
            </p:spPr>
            <p:txBody>
              <a:bodyPr/>
              <a:lstStyle/>
              <a:p>
                <a:endParaRPr lang="en-US"/>
              </a:p>
            </p:txBody>
          </p:sp>
          <p:sp>
            <p:nvSpPr>
              <p:cNvPr id="4056" name="Line 941"/>
              <p:cNvSpPr>
                <a:spLocks noChangeShapeType="1"/>
              </p:cNvSpPr>
              <p:nvPr/>
            </p:nvSpPr>
            <p:spPr bwMode="auto">
              <a:xfrm flipV="1">
                <a:off x="3976" y="10517"/>
                <a:ext cx="1" cy="17"/>
              </a:xfrm>
              <a:prstGeom prst="line">
                <a:avLst/>
              </a:prstGeom>
              <a:noFill/>
              <a:ln w="10795">
                <a:solidFill>
                  <a:srgbClr val="FF0000"/>
                </a:solidFill>
                <a:round/>
                <a:headEnd/>
                <a:tailEnd/>
              </a:ln>
            </p:spPr>
            <p:txBody>
              <a:bodyPr/>
              <a:lstStyle/>
              <a:p>
                <a:endParaRPr lang="en-US"/>
              </a:p>
            </p:txBody>
          </p:sp>
          <p:sp>
            <p:nvSpPr>
              <p:cNvPr id="4057" name="Line 942"/>
              <p:cNvSpPr>
                <a:spLocks noChangeShapeType="1"/>
              </p:cNvSpPr>
              <p:nvPr/>
            </p:nvSpPr>
            <p:spPr bwMode="auto">
              <a:xfrm>
                <a:off x="3976" y="10517"/>
                <a:ext cx="17" cy="1"/>
              </a:xfrm>
              <a:prstGeom prst="line">
                <a:avLst/>
              </a:prstGeom>
              <a:noFill/>
              <a:ln w="10795">
                <a:solidFill>
                  <a:srgbClr val="FF0000"/>
                </a:solidFill>
                <a:round/>
                <a:headEnd/>
                <a:tailEnd/>
              </a:ln>
            </p:spPr>
            <p:txBody>
              <a:bodyPr/>
              <a:lstStyle/>
              <a:p>
                <a:endParaRPr lang="en-US"/>
              </a:p>
            </p:txBody>
          </p:sp>
          <p:sp>
            <p:nvSpPr>
              <p:cNvPr id="4058" name="Line 943"/>
              <p:cNvSpPr>
                <a:spLocks noChangeShapeType="1"/>
              </p:cNvSpPr>
              <p:nvPr/>
            </p:nvSpPr>
            <p:spPr bwMode="auto">
              <a:xfrm flipV="1">
                <a:off x="3993" y="10432"/>
                <a:ext cx="1" cy="85"/>
              </a:xfrm>
              <a:prstGeom prst="line">
                <a:avLst/>
              </a:prstGeom>
              <a:noFill/>
              <a:ln w="10795">
                <a:solidFill>
                  <a:srgbClr val="FF0000"/>
                </a:solidFill>
                <a:round/>
                <a:headEnd/>
                <a:tailEnd/>
              </a:ln>
            </p:spPr>
            <p:txBody>
              <a:bodyPr/>
              <a:lstStyle/>
              <a:p>
                <a:endParaRPr lang="en-US"/>
              </a:p>
            </p:txBody>
          </p:sp>
          <p:sp>
            <p:nvSpPr>
              <p:cNvPr id="4059" name="Line 944"/>
              <p:cNvSpPr>
                <a:spLocks noChangeShapeType="1"/>
              </p:cNvSpPr>
              <p:nvPr/>
            </p:nvSpPr>
            <p:spPr bwMode="auto">
              <a:xfrm flipV="1">
                <a:off x="3993" y="10313"/>
                <a:ext cx="17" cy="119"/>
              </a:xfrm>
              <a:prstGeom prst="line">
                <a:avLst/>
              </a:prstGeom>
              <a:noFill/>
              <a:ln w="10795">
                <a:solidFill>
                  <a:srgbClr val="FF0000"/>
                </a:solidFill>
                <a:round/>
                <a:headEnd/>
                <a:tailEnd/>
              </a:ln>
            </p:spPr>
            <p:txBody>
              <a:bodyPr/>
              <a:lstStyle/>
              <a:p>
                <a:endParaRPr lang="en-US"/>
              </a:p>
            </p:txBody>
          </p:sp>
          <p:sp>
            <p:nvSpPr>
              <p:cNvPr id="4060" name="Line 945"/>
              <p:cNvSpPr>
                <a:spLocks noChangeShapeType="1"/>
              </p:cNvSpPr>
              <p:nvPr/>
            </p:nvSpPr>
            <p:spPr bwMode="auto">
              <a:xfrm flipV="1">
                <a:off x="4010" y="10160"/>
                <a:ext cx="1" cy="153"/>
              </a:xfrm>
              <a:prstGeom prst="line">
                <a:avLst/>
              </a:prstGeom>
              <a:noFill/>
              <a:ln w="10795">
                <a:solidFill>
                  <a:srgbClr val="FF0000"/>
                </a:solidFill>
                <a:round/>
                <a:headEnd/>
                <a:tailEnd/>
              </a:ln>
            </p:spPr>
            <p:txBody>
              <a:bodyPr/>
              <a:lstStyle/>
              <a:p>
                <a:endParaRPr lang="en-US"/>
              </a:p>
            </p:txBody>
          </p:sp>
          <p:sp>
            <p:nvSpPr>
              <p:cNvPr id="4061" name="Line 946"/>
              <p:cNvSpPr>
                <a:spLocks noChangeShapeType="1"/>
              </p:cNvSpPr>
              <p:nvPr/>
            </p:nvSpPr>
            <p:spPr bwMode="auto">
              <a:xfrm flipV="1">
                <a:off x="4010" y="9973"/>
                <a:ext cx="17" cy="187"/>
              </a:xfrm>
              <a:prstGeom prst="line">
                <a:avLst/>
              </a:prstGeom>
              <a:noFill/>
              <a:ln w="10795">
                <a:solidFill>
                  <a:srgbClr val="FF0000"/>
                </a:solidFill>
                <a:round/>
                <a:headEnd/>
                <a:tailEnd/>
              </a:ln>
            </p:spPr>
            <p:txBody>
              <a:bodyPr/>
              <a:lstStyle/>
              <a:p>
                <a:endParaRPr lang="en-US"/>
              </a:p>
            </p:txBody>
          </p:sp>
          <p:sp>
            <p:nvSpPr>
              <p:cNvPr id="4062" name="Line 947"/>
              <p:cNvSpPr>
                <a:spLocks noChangeShapeType="1"/>
              </p:cNvSpPr>
              <p:nvPr/>
            </p:nvSpPr>
            <p:spPr bwMode="auto">
              <a:xfrm flipV="1">
                <a:off x="4027" y="9837"/>
                <a:ext cx="1" cy="136"/>
              </a:xfrm>
              <a:prstGeom prst="line">
                <a:avLst/>
              </a:prstGeom>
              <a:noFill/>
              <a:ln w="10795">
                <a:solidFill>
                  <a:srgbClr val="FF0000"/>
                </a:solidFill>
                <a:round/>
                <a:headEnd/>
                <a:tailEnd/>
              </a:ln>
            </p:spPr>
            <p:txBody>
              <a:bodyPr/>
              <a:lstStyle/>
              <a:p>
                <a:endParaRPr lang="en-US"/>
              </a:p>
            </p:txBody>
          </p:sp>
          <p:sp>
            <p:nvSpPr>
              <p:cNvPr id="4063" name="Line 948"/>
              <p:cNvSpPr>
                <a:spLocks noChangeShapeType="1"/>
              </p:cNvSpPr>
              <p:nvPr/>
            </p:nvSpPr>
            <p:spPr bwMode="auto">
              <a:xfrm>
                <a:off x="4027" y="9837"/>
                <a:ext cx="17" cy="119"/>
              </a:xfrm>
              <a:prstGeom prst="line">
                <a:avLst/>
              </a:prstGeom>
              <a:noFill/>
              <a:ln w="10795">
                <a:solidFill>
                  <a:srgbClr val="FF0000"/>
                </a:solidFill>
                <a:round/>
                <a:headEnd/>
                <a:tailEnd/>
              </a:ln>
            </p:spPr>
            <p:txBody>
              <a:bodyPr/>
              <a:lstStyle/>
              <a:p>
                <a:endParaRPr lang="en-US"/>
              </a:p>
            </p:txBody>
          </p:sp>
          <p:sp>
            <p:nvSpPr>
              <p:cNvPr id="4064" name="Line 949"/>
              <p:cNvSpPr>
                <a:spLocks noChangeShapeType="1"/>
              </p:cNvSpPr>
              <p:nvPr/>
            </p:nvSpPr>
            <p:spPr bwMode="auto">
              <a:xfrm>
                <a:off x="4044" y="9956"/>
                <a:ext cx="1" cy="153"/>
              </a:xfrm>
              <a:prstGeom prst="line">
                <a:avLst/>
              </a:prstGeom>
              <a:noFill/>
              <a:ln w="10795">
                <a:solidFill>
                  <a:srgbClr val="FF0000"/>
                </a:solidFill>
                <a:round/>
                <a:headEnd/>
                <a:tailEnd/>
              </a:ln>
            </p:spPr>
            <p:txBody>
              <a:bodyPr/>
              <a:lstStyle/>
              <a:p>
                <a:endParaRPr lang="en-US"/>
              </a:p>
            </p:txBody>
          </p:sp>
          <p:sp>
            <p:nvSpPr>
              <p:cNvPr id="4065" name="Line 950"/>
              <p:cNvSpPr>
                <a:spLocks noChangeShapeType="1"/>
              </p:cNvSpPr>
              <p:nvPr/>
            </p:nvSpPr>
            <p:spPr bwMode="auto">
              <a:xfrm>
                <a:off x="4044" y="10109"/>
                <a:ext cx="17" cy="187"/>
              </a:xfrm>
              <a:prstGeom prst="line">
                <a:avLst/>
              </a:prstGeom>
              <a:noFill/>
              <a:ln w="10795">
                <a:solidFill>
                  <a:srgbClr val="FF0000"/>
                </a:solidFill>
                <a:round/>
                <a:headEnd/>
                <a:tailEnd/>
              </a:ln>
            </p:spPr>
            <p:txBody>
              <a:bodyPr/>
              <a:lstStyle/>
              <a:p>
                <a:endParaRPr lang="en-US"/>
              </a:p>
            </p:txBody>
          </p:sp>
          <p:sp>
            <p:nvSpPr>
              <p:cNvPr id="4066" name="Line 951"/>
              <p:cNvSpPr>
                <a:spLocks noChangeShapeType="1"/>
              </p:cNvSpPr>
              <p:nvPr/>
            </p:nvSpPr>
            <p:spPr bwMode="auto">
              <a:xfrm>
                <a:off x="4061" y="10296"/>
                <a:ext cx="1" cy="119"/>
              </a:xfrm>
              <a:prstGeom prst="line">
                <a:avLst/>
              </a:prstGeom>
              <a:noFill/>
              <a:ln w="10795">
                <a:solidFill>
                  <a:srgbClr val="FF0000"/>
                </a:solidFill>
                <a:round/>
                <a:headEnd/>
                <a:tailEnd/>
              </a:ln>
            </p:spPr>
            <p:txBody>
              <a:bodyPr/>
              <a:lstStyle/>
              <a:p>
                <a:endParaRPr lang="en-US"/>
              </a:p>
            </p:txBody>
          </p:sp>
          <p:sp>
            <p:nvSpPr>
              <p:cNvPr id="4067" name="Line 952"/>
              <p:cNvSpPr>
                <a:spLocks noChangeShapeType="1"/>
              </p:cNvSpPr>
              <p:nvPr/>
            </p:nvSpPr>
            <p:spPr bwMode="auto">
              <a:xfrm>
                <a:off x="4061" y="10415"/>
                <a:ext cx="17" cy="85"/>
              </a:xfrm>
              <a:prstGeom prst="line">
                <a:avLst/>
              </a:prstGeom>
              <a:noFill/>
              <a:ln w="10795">
                <a:solidFill>
                  <a:srgbClr val="FF0000"/>
                </a:solidFill>
                <a:round/>
                <a:headEnd/>
                <a:tailEnd/>
              </a:ln>
            </p:spPr>
            <p:txBody>
              <a:bodyPr/>
              <a:lstStyle/>
              <a:p>
                <a:endParaRPr lang="en-US"/>
              </a:p>
            </p:txBody>
          </p:sp>
          <p:sp>
            <p:nvSpPr>
              <p:cNvPr id="4068" name="Line 953"/>
              <p:cNvSpPr>
                <a:spLocks noChangeShapeType="1"/>
              </p:cNvSpPr>
              <p:nvPr/>
            </p:nvSpPr>
            <p:spPr bwMode="auto">
              <a:xfrm>
                <a:off x="4078" y="10500"/>
                <a:ext cx="1" cy="34"/>
              </a:xfrm>
              <a:prstGeom prst="line">
                <a:avLst/>
              </a:prstGeom>
              <a:noFill/>
              <a:ln w="10795">
                <a:solidFill>
                  <a:srgbClr val="FF0000"/>
                </a:solidFill>
                <a:round/>
                <a:headEnd/>
                <a:tailEnd/>
              </a:ln>
            </p:spPr>
            <p:txBody>
              <a:bodyPr/>
              <a:lstStyle/>
              <a:p>
                <a:endParaRPr lang="en-US"/>
              </a:p>
            </p:txBody>
          </p:sp>
          <p:sp>
            <p:nvSpPr>
              <p:cNvPr id="4069" name="Line 954"/>
              <p:cNvSpPr>
                <a:spLocks noChangeShapeType="1"/>
              </p:cNvSpPr>
              <p:nvPr/>
            </p:nvSpPr>
            <p:spPr bwMode="auto">
              <a:xfrm>
                <a:off x="4078" y="10534"/>
                <a:ext cx="17" cy="17"/>
              </a:xfrm>
              <a:prstGeom prst="line">
                <a:avLst/>
              </a:prstGeom>
              <a:noFill/>
              <a:ln w="10795">
                <a:solidFill>
                  <a:srgbClr val="FF0000"/>
                </a:solidFill>
                <a:round/>
                <a:headEnd/>
                <a:tailEnd/>
              </a:ln>
            </p:spPr>
            <p:txBody>
              <a:bodyPr/>
              <a:lstStyle/>
              <a:p>
                <a:endParaRPr lang="en-US"/>
              </a:p>
            </p:txBody>
          </p:sp>
          <p:sp>
            <p:nvSpPr>
              <p:cNvPr id="4070" name="Line 955"/>
              <p:cNvSpPr>
                <a:spLocks noChangeShapeType="1"/>
              </p:cNvSpPr>
              <p:nvPr/>
            </p:nvSpPr>
            <p:spPr bwMode="auto">
              <a:xfrm flipV="1">
                <a:off x="4095" y="10500"/>
                <a:ext cx="1" cy="51"/>
              </a:xfrm>
              <a:prstGeom prst="line">
                <a:avLst/>
              </a:prstGeom>
              <a:noFill/>
              <a:ln w="10795">
                <a:solidFill>
                  <a:srgbClr val="FF0000"/>
                </a:solidFill>
                <a:round/>
                <a:headEnd/>
                <a:tailEnd/>
              </a:ln>
            </p:spPr>
            <p:txBody>
              <a:bodyPr/>
              <a:lstStyle/>
              <a:p>
                <a:endParaRPr lang="en-US"/>
              </a:p>
            </p:txBody>
          </p:sp>
          <p:sp>
            <p:nvSpPr>
              <p:cNvPr id="4071" name="Line 956"/>
              <p:cNvSpPr>
                <a:spLocks noChangeShapeType="1"/>
              </p:cNvSpPr>
              <p:nvPr/>
            </p:nvSpPr>
            <p:spPr bwMode="auto">
              <a:xfrm flipV="1">
                <a:off x="4095" y="10466"/>
                <a:ext cx="17" cy="34"/>
              </a:xfrm>
              <a:prstGeom prst="line">
                <a:avLst/>
              </a:prstGeom>
              <a:noFill/>
              <a:ln w="10795">
                <a:solidFill>
                  <a:srgbClr val="FF0000"/>
                </a:solidFill>
                <a:round/>
                <a:headEnd/>
                <a:tailEnd/>
              </a:ln>
            </p:spPr>
            <p:txBody>
              <a:bodyPr/>
              <a:lstStyle/>
              <a:p>
                <a:endParaRPr lang="en-US"/>
              </a:p>
            </p:txBody>
          </p:sp>
          <p:sp>
            <p:nvSpPr>
              <p:cNvPr id="4072" name="Line 957"/>
              <p:cNvSpPr>
                <a:spLocks noChangeShapeType="1"/>
              </p:cNvSpPr>
              <p:nvPr/>
            </p:nvSpPr>
            <p:spPr bwMode="auto">
              <a:xfrm flipV="1">
                <a:off x="4112" y="10381"/>
                <a:ext cx="1" cy="85"/>
              </a:xfrm>
              <a:prstGeom prst="line">
                <a:avLst/>
              </a:prstGeom>
              <a:noFill/>
              <a:ln w="10795">
                <a:solidFill>
                  <a:srgbClr val="FF0000"/>
                </a:solidFill>
                <a:round/>
                <a:headEnd/>
                <a:tailEnd/>
              </a:ln>
            </p:spPr>
            <p:txBody>
              <a:bodyPr/>
              <a:lstStyle/>
              <a:p>
                <a:endParaRPr lang="en-US"/>
              </a:p>
            </p:txBody>
          </p:sp>
          <p:sp>
            <p:nvSpPr>
              <p:cNvPr id="4073" name="Line 958"/>
              <p:cNvSpPr>
                <a:spLocks noChangeShapeType="1"/>
              </p:cNvSpPr>
              <p:nvPr/>
            </p:nvSpPr>
            <p:spPr bwMode="auto">
              <a:xfrm flipV="1">
                <a:off x="4112" y="10245"/>
                <a:ext cx="17" cy="136"/>
              </a:xfrm>
              <a:prstGeom prst="line">
                <a:avLst/>
              </a:prstGeom>
              <a:noFill/>
              <a:ln w="10795">
                <a:solidFill>
                  <a:srgbClr val="FF0000"/>
                </a:solidFill>
                <a:round/>
                <a:headEnd/>
                <a:tailEnd/>
              </a:ln>
            </p:spPr>
            <p:txBody>
              <a:bodyPr/>
              <a:lstStyle/>
              <a:p>
                <a:endParaRPr lang="en-US"/>
              </a:p>
            </p:txBody>
          </p:sp>
          <p:sp>
            <p:nvSpPr>
              <p:cNvPr id="4074" name="Line 959"/>
              <p:cNvSpPr>
                <a:spLocks noChangeShapeType="1"/>
              </p:cNvSpPr>
              <p:nvPr/>
            </p:nvSpPr>
            <p:spPr bwMode="auto">
              <a:xfrm flipV="1">
                <a:off x="4129" y="9888"/>
                <a:ext cx="1" cy="357"/>
              </a:xfrm>
              <a:prstGeom prst="line">
                <a:avLst/>
              </a:prstGeom>
              <a:noFill/>
              <a:ln w="10795">
                <a:solidFill>
                  <a:srgbClr val="FF0000"/>
                </a:solidFill>
                <a:round/>
                <a:headEnd/>
                <a:tailEnd/>
              </a:ln>
            </p:spPr>
            <p:txBody>
              <a:bodyPr/>
              <a:lstStyle/>
              <a:p>
                <a:endParaRPr lang="en-US"/>
              </a:p>
            </p:txBody>
          </p:sp>
          <p:sp>
            <p:nvSpPr>
              <p:cNvPr id="4075" name="Line 960"/>
              <p:cNvSpPr>
                <a:spLocks noChangeShapeType="1"/>
              </p:cNvSpPr>
              <p:nvPr/>
            </p:nvSpPr>
            <p:spPr bwMode="auto">
              <a:xfrm flipV="1">
                <a:off x="4129" y="9786"/>
                <a:ext cx="17" cy="102"/>
              </a:xfrm>
              <a:prstGeom prst="line">
                <a:avLst/>
              </a:prstGeom>
              <a:noFill/>
              <a:ln w="10795">
                <a:solidFill>
                  <a:srgbClr val="FF0000"/>
                </a:solidFill>
                <a:round/>
                <a:headEnd/>
                <a:tailEnd/>
              </a:ln>
            </p:spPr>
            <p:txBody>
              <a:bodyPr/>
              <a:lstStyle/>
              <a:p>
                <a:endParaRPr lang="en-US"/>
              </a:p>
            </p:txBody>
          </p:sp>
          <p:sp>
            <p:nvSpPr>
              <p:cNvPr id="4076" name="Line 961"/>
              <p:cNvSpPr>
                <a:spLocks noChangeShapeType="1"/>
              </p:cNvSpPr>
              <p:nvPr/>
            </p:nvSpPr>
            <p:spPr bwMode="auto">
              <a:xfrm>
                <a:off x="4146" y="9786"/>
                <a:ext cx="1" cy="119"/>
              </a:xfrm>
              <a:prstGeom prst="line">
                <a:avLst/>
              </a:prstGeom>
              <a:noFill/>
              <a:ln w="10795">
                <a:solidFill>
                  <a:srgbClr val="FF0000"/>
                </a:solidFill>
                <a:round/>
                <a:headEnd/>
                <a:tailEnd/>
              </a:ln>
            </p:spPr>
            <p:txBody>
              <a:bodyPr/>
              <a:lstStyle/>
              <a:p>
                <a:endParaRPr lang="en-US"/>
              </a:p>
            </p:txBody>
          </p:sp>
          <p:sp>
            <p:nvSpPr>
              <p:cNvPr id="4077" name="Line 962"/>
              <p:cNvSpPr>
                <a:spLocks noChangeShapeType="1"/>
              </p:cNvSpPr>
              <p:nvPr/>
            </p:nvSpPr>
            <p:spPr bwMode="auto">
              <a:xfrm>
                <a:off x="4146" y="9905"/>
                <a:ext cx="17" cy="170"/>
              </a:xfrm>
              <a:prstGeom prst="line">
                <a:avLst/>
              </a:prstGeom>
              <a:noFill/>
              <a:ln w="10795">
                <a:solidFill>
                  <a:srgbClr val="FF0000"/>
                </a:solidFill>
                <a:round/>
                <a:headEnd/>
                <a:tailEnd/>
              </a:ln>
            </p:spPr>
            <p:txBody>
              <a:bodyPr/>
              <a:lstStyle/>
              <a:p>
                <a:endParaRPr lang="en-US"/>
              </a:p>
            </p:txBody>
          </p:sp>
          <p:sp>
            <p:nvSpPr>
              <p:cNvPr id="4078" name="Line 963"/>
              <p:cNvSpPr>
                <a:spLocks noChangeShapeType="1"/>
              </p:cNvSpPr>
              <p:nvPr/>
            </p:nvSpPr>
            <p:spPr bwMode="auto">
              <a:xfrm>
                <a:off x="4163" y="10075"/>
                <a:ext cx="1" cy="170"/>
              </a:xfrm>
              <a:prstGeom prst="line">
                <a:avLst/>
              </a:prstGeom>
              <a:noFill/>
              <a:ln w="10795">
                <a:solidFill>
                  <a:srgbClr val="FF0000"/>
                </a:solidFill>
                <a:round/>
                <a:headEnd/>
                <a:tailEnd/>
              </a:ln>
            </p:spPr>
            <p:txBody>
              <a:bodyPr/>
              <a:lstStyle/>
              <a:p>
                <a:endParaRPr lang="en-US"/>
              </a:p>
            </p:txBody>
          </p:sp>
          <p:sp>
            <p:nvSpPr>
              <p:cNvPr id="4079" name="Line 964"/>
              <p:cNvSpPr>
                <a:spLocks noChangeShapeType="1"/>
              </p:cNvSpPr>
              <p:nvPr/>
            </p:nvSpPr>
            <p:spPr bwMode="auto">
              <a:xfrm>
                <a:off x="4163" y="10245"/>
                <a:ext cx="17" cy="136"/>
              </a:xfrm>
              <a:prstGeom prst="line">
                <a:avLst/>
              </a:prstGeom>
              <a:noFill/>
              <a:ln w="10795">
                <a:solidFill>
                  <a:srgbClr val="FF0000"/>
                </a:solidFill>
                <a:round/>
                <a:headEnd/>
                <a:tailEnd/>
              </a:ln>
            </p:spPr>
            <p:txBody>
              <a:bodyPr/>
              <a:lstStyle/>
              <a:p>
                <a:endParaRPr lang="en-US"/>
              </a:p>
            </p:txBody>
          </p:sp>
          <p:sp>
            <p:nvSpPr>
              <p:cNvPr id="4080" name="Line 965"/>
              <p:cNvSpPr>
                <a:spLocks noChangeShapeType="1"/>
              </p:cNvSpPr>
              <p:nvPr/>
            </p:nvSpPr>
            <p:spPr bwMode="auto">
              <a:xfrm>
                <a:off x="4180" y="10381"/>
                <a:ext cx="1" cy="136"/>
              </a:xfrm>
              <a:prstGeom prst="line">
                <a:avLst/>
              </a:prstGeom>
              <a:noFill/>
              <a:ln w="10795">
                <a:solidFill>
                  <a:srgbClr val="FF0000"/>
                </a:solidFill>
                <a:round/>
                <a:headEnd/>
                <a:tailEnd/>
              </a:ln>
            </p:spPr>
            <p:txBody>
              <a:bodyPr/>
              <a:lstStyle/>
              <a:p>
                <a:endParaRPr lang="en-US"/>
              </a:p>
            </p:txBody>
          </p:sp>
          <p:sp>
            <p:nvSpPr>
              <p:cNvPr id="4081" name="Line 966"/>
              <p:cNvSpPr>
                <a:spLocks noChangeShapeType="1"/>
              </p:cNvSpPr>
              <p:nvPr/>
            </p:nvSpPr>
            <p:spPr bwMode="auto">
              <a:xfrm>
                <a:off x="4180" y="10517"/>
                <a:ext cx="17" cy="17"/>
              </a:xfrm>
              <a:prstGeom prst="line">
                <a:avLst/>
              </a:prstGeom>
              <a:noFill/>
              <a:ln w="10795">
                <a:solidFill>
                  <a:srgbClr val="FF0000"/>
                </a:solidFill>
                <a:round/>
                <a:headEnd/>
                <a:tailEnd/>
              </a:ln>
            </p:spPr>
            <p:txBody>
              <a:bodyPr/>
              <a:lstStyle/>
              <a:p>
                <a:endParaRPr lang="en-US"/>
              </a:p>
            </p:txBody>
          </p:sp>
          <p:sp>
            <p:nvSpPr>
              <p:cNvPr id="4082" name="Line 967"/>
              <p:cNvSpPr>
                <a:spLocks noChangeShapeType="1"/>
              </p:cNvSpPr>
              <p:nvPr/>
            </p:nvSpPr>
            <p:spPr bwMode="auto">
              <a:xfrm>
                <a:off x="4197" y="10534"/>
                <a:ext cx="17" cy="1"/>
              </a:xfrm>
              <a:prstGeom prst="line">
                <a:avLst/>
              </a:prstGeom>
              <a:noFill/>
              <a:ln w="10795">
                <a:solidFill>
                  <a:srgbClr val="FF0000"/>
                </a:solidFill>
                <a:round/>
                <a:headEnd/>
                <a:tailEnd/>
              </a:ln>
            </p:spPr>
            <p:txBody>
              <a:bodyPr/>
              <a:lstStyle/>
              <a:p>
                <a:endParaRPr lang="en-US"/>
              </a:p>
            </p:txBody>
          </p:sp>
          <p:sp>
            <p:nvSpPr>
              <p:cNvPr id="4083" name="Line 968"/>
              <p:cNvSpPr>
                <a:spLocks noChangeShapeType="1"/>
              </p:cNvSpPr>
              <p:nvPr/>
            </p:nvSpPr>
            <p:spPr bwMode="auto">
              <a:xfrm flipV="1">
                <a:off x="4214" y="10517"/>
                <a:ext cx="1" cy="17"/>
              </a:xfrm>
              <a:prstGeom prst="line">
                <a:avLst/>
              </a:prstGeom>
              <a:noFill/>
              <a:ln w="10795">
                <a:solidFill>
                  <a:srgbClr val="FF0000"/>
                </a:solidFill>
                <a:round/>
                <a:headEnd/>
                <a:tailEnd/>
              </a:ln>
            </p:spPr>
            <p:txBody>
              <a:bodyPr/>
              <a:lstStyle/>
              <a:p>
                <a:endParaRPr lang="en-US"/>
              </a:p>
            </p:txBody>
          </p:sp>
          <p:sp>
            <p:nvSpPr>
              <p:cNvPr id="4084" name="Line 969"/>
              <p:cNvSpPr>
                <a:spLocks noChangeShapeType="1"/>
              </p:cNvSpPr>
              <p:nvPr/>
            </p:nvSpPr>
            <p:spPr bwMode="auto">
              <a:xfrm flipV="1">
                <a:off x="4214" y="10500"/>
                <a:ext cx="17" cy="17"/>
              </a:xfrm>
              <a:prstGeom prst="line">
                <a:avLst/>
              </a:prstGeom>
              <a:noFill/>
              <a:ln w="10795">
                <a:solidFill>
                  <a:srgbClr val="FF0000"/>
                </a:solidFill>
                <a:round/>
                <a:headEnd/>
                <a:tailEnd/>
              </a:ln>
            </p:spPr>
            <p:txBody>
              <a:bodyPr/>
              <a:lstStyle/>
              <a:p>
                <a:endParaRPr lang="en-US"/>
              </a:p>
            </p:txBody>
          </p:sp>
          <p:sp>
            <p:nvSpPr>
              <p:cNvPr id="4085" name="Line 970"/>
              <p:cNvSpPr>
                <a:spLocks noChangeShapeType="1"/>
              </p:cNvSpPr>
              <p:nvPr/>
            </p:nvSpPr>
            <p:spPr bwMode="auto">
              <a:xfrm>
                <a:off x="4231" y="10500"/>
                <a:ext cx="1" cy="17"/>
              </a:xfrm>
              <a:prstGeom prst="line">
                <a:avLst/>
              </a:prstGeom>
              <a:noFill/>
              <a:ln w="10795">
                <a:solidFill>
                  <a:srgbClr val="FF0000"/>
                </a:solidFill>
                <a:round/>
                <a:headEnd/>
                <a:tailEnd/>
              </a:ln>
            </p:spPr>
            <p:txBody>
              <a:bodyPr/>
              <a:lstStyle/>
              <a:p>
                <a:endParaRPr lang="en-US"/>
              </a:p>
            </p:txBody>
          </p:sp>
          <p:sp>
            <p:nvSpPr>
              <p:cNvPr id="4086" name="Line 971"/>
              <p:cNvSpPr>
                <a:spLocks noChangeShapeType="1"/>
              </p:cNvSpPr>
              <p:nvPr/>
            </p:nvSpPr>
            <p:spPr bwMode="auto">
              <a:xfrm flipV="1">
                <a:off x="4231" y="10483"/>
                <a:ext cx="17" cy="34"/>
              </a:xfrm>
              <a:prstGeom prst="line">
                <a:avLst/>
              </a:prstGeom>
              <a:noFill/>
              <a:ln w="10795">
                <a:solidFill>
                  <a:srgbClr val="FF0000"/>
                </a:solidFill>
                <a:round/>
                <a:headEnd/>
                <a:tailEnd/>
              </a:ln>
            </p:spPr>
            <p:txBody>
              <a:bodyPr/>
              <a:lstStyle/>
              <a:p>
                <a:endParaRPr lang="en-US"/>
              </a:p>
            </p:txBody>
          </p:sp>
          <p:sp>
            <p:nvSpPr>
              <p:cNvPr id="4087" name="Line 972"/>
              <p:cNvSpPr>
                <a:spLocks noChangeShapeType="1"/>
              </p:cNvSpPr>
              <p:nvPr/>
            </p:nvSpPr>
            <p:spPr bwMode="auto">
              <a:xfrm>
                <a:off x="4248" y="10483"/>
                <a:ext cx="1" cy="17"/>
              </a:xfrm>
              <a:prstGeom prst="line">
                <a:avLst/>
              </a:prstGeom>
              <a:noFill/>
              <a:ln w="10795">
                <a:solidFill>
                  <a:srgbClr val="FF0000"/>
                </a:solidFill>
                <a:round/>
                <a:headEnd/>
                <a:tailEnd/>
              </a:ln>
            </p:spPr>
            <p:txBody>
              <a:bodyPr/>
              <a:lstStyle/>
              <a:p>
                <a:endParaRPr lang="en-US"/>
              </a:p>
            </p:txBody>
          </p:sp>
          <p:sp>
            <p:nvSpPr>
              <p:cNvPr id="4088" name="Line 973"/>
              <p:cNvSpPr>
                <a:spLocks noChangeShapeType="1"/>
              </p:cNvSpPr>
              <p:nvPr/>
            </p:nvSpPr>
            <p:spPr bwMode="auto">
              <a:xfrm>
                <a:off x="4248" y="10500"/>
                <a:ext cx="17" cy="17"/>
              </a:xfrm>
              <a:prstGeom prst="line">
                <a:avLst/>
              </a:prstGeom>
              <a:noFill/>
              <a:ln w="10795">
                <a:solidFill>
                  <a:srgbClr val="FF0000"/>
                </a:solidFill>
                <a:round/>
                <a:headEnd/>
                <a:tailEnd/>
              </a:ln>
            </p:spPr>
            <p:txBody>
              <a:bodyPr/>
              <a:lstStyle/>
              <a:p>
                <a:endParaRPr lang="en-US"/>
              </a:p>
            </p:txBody>
          </p:sp>
          <p:sp>
            <p:nvSpPr>
              <p:cNvPr id="4089" name="Line 974"/>
              <p:cNvSpPr>
                <a:spLocks noChangeShapeType="1"/>
              </p:cNvSpPr>
              <p:nvPr/>
            </p:nvSpPr>
            <p:spPr bwMode="auto">
              <a:xfrm>
                <a:off x="4265" y="10517"/>
                <a:ext cx="17" cy="17"/>
              </a:xfrm>
              <a:prstGeom prst="line">
                <a:avLst/>
              </a:prstGeom>
              <a:noFill/>
              <a:ln w="10795">
                <a:solidFill>
                  <a:srgbClr val="FF0000"/>
                </a:solidFill>
                <a:round/>
                <a:headEnd/>
                <a:tailEnd/>
              </a:ln>
            </p:spPr>
            <p:txBody>
              <a:bodyPr/>
              <a:lstStyle/>
              <a:p>
                <a:endParaRPr lang="en-US"/>
              </a:p>
            </p:txBody>
          </p:sp>
          <p:sp>
            <p:nvSpPr>
              <p:cNvPr id="4090" name="Line 975"/>
              <p:cNvSpPr>
                <a:spLocks noChangeShapeType="1"/>
              </p:cNvSpPr>
              <p:nvPr/>
            </p:nvSpPr>
            <p:spPr bwMode="auto">
              <a:xfrm>
                <a:off x="4282" y="10534"/>
                <a:ext cx="17" cy="1"/>
              </a:xfrm>
              <a:prstGeom prst="line">
                <a:avLst/>
              </a:prstGeom>
              <a:noFill/>
              <a:ln w="10795">
                <a:solidFill>
                  <a:srgbClr val="FF0000"/>
                </a:solidFill>
                <a:round/>
                <a:headEnd/>
                <a:tailEnd/>
              </a:ln>
            </p:spPr>
            <p:txBody>
              <a:bodyPr/>
              <a:lstStyle/>
              <a:p>
                <a:endParaRPr lang="en-US"/>
              </a:p>
            </p:txBody>
          </p:sp>
          <p:sp>
            <p:nvSpPr>
              <p:cNvPr id="4091" name="Line 976"/>
              <p:cNvSpPr>
                <a:spLocks noChangeShapeType="1"/>
              </p:cNvSpPr>
              <p:nvPr/>
            </p:nvSpPr>
            <p:spPr bwMode="auto">
              <a:xfrm flipV="1">
                <a:off x="4299" y="10517"/>
                <a:ext cx="1" cy="17"/>
              </a:xfrm>
              <a:prstGeom prst="line">
                <a:avLst/>
              </a:prstGeom>
              <a:noFill/>
              <a:ln w="10795">
                <a:solidFill>
                  <a:srgbClr val="FF0000"/>
                </a:solidFill>
                <a:round/>
                <a:headEnd/>
                <a:tailEnd/>
              </a:ln>
            </p:spPr>
            <p:txBody>
              <a:bodyPr/>
              <a:lstStyle/>
              <a:p>
                <a:endParaRPr lang="en-US"/>
              </a:p>
            </p:txBody>
          </p:sp>
          <p:sp>
            <p:nvSpPr>
              <p:cNvPr id="4092" name="Line 977"/>
              <p:cNvSpPr>
                <a:spLocks noChangeShapeType="1"/>
              </p:cNvSpPr>
              <p:nvPr/>
            </p:nvSpPr>
            <p:spPr bwMode="auto">
              <a:xfrm>
                <a:off x="4299" y="10517"/>
                <a:ext cx="1" cy="17"/>
              </a:xfrm>
              <a:prstGeom prst="line">
                <a:avLst/>
              </a:prstGeom>
              <a:noFill/>
              <a:ln w="10795">
                <a:solidFill>
                  <a:srgbClr val="FF0000"/>
                </a:solidFill>
                <a:round/>
                <a:headEnd/>
                <a:tailEnd/>
              </a:ln>
            </p:spPr>
            <p:txBody>
              <a:bodyPr/>
              <a:lstStyle/>
              <a:p>
                <a:endParaRPr lang="en-US"/>
              </a:p>
            </p:txBody>
          </p:sp>
          <p:sp>
            <p:nvSpPr>
              <p:cNvPr id="4093" name="Line 978"/>
              <p:cNvSpPr>
                <a:spLocks noChangeShapeType="1"/>
              </p:cNvSpPr>
              <p:nvPr/>
            </p:nvSpPr>
            <p:spPr bwMode="auto">
              <a:xfrm flipV="1">
                <a:off x="4299" y="10517"/>
                <a:ext cx="17" cy="17"/>
              </a:xfrm>
              <a:prstGeom prst="line">
                <a:avLst/>
              </a:prstGeom>
              <a:noFill/>
              <a:ln w="10795">
                <a:solidFill>
                  <a:srgbClr val="FF0000"/>
                </a:solidFill>
                <a:round/>
                <a:headEnd/>
                <a:tailEnd/>
              </a:ln>
            </p:spPr>
            <p:txBody>
              <a:bodyPr/>
              <a:lstStyle/>
              <a:p>
                <a:endParaRPr lang="en-US"/>
              </a:p>
            </p:txBody>
          </p:sp>
          <p:sp>
            <p:nvSpPr>
              <p:cNvPr id="4094" name="Line 979"/>
              <p:cNvSpPr>
                <a:spLocks noChangeShapeType="1"/>
              </p:cNvSpPr>
              <p:nvPr/>
            </p:nvSpPr>
            <p:spPr bwMode="auto">
              <a:xfrm flipV="1">
                <a:off x="4316" y="10500"/>
                <a:ext cx="1" cy="17"/>
              </a:xfrm>
              <a:prstGeom prst="line">
                <a:avLst/>
              </a:prstGeom>
              <a:noFill/>
              <a:ln w="10795">
                <a:solidFill>
                  <a:srgbClr val="FF0000"/>
                </a:solidFill>
                <a:round/>
                <a:headEnd/>
                <a:tailEnd/>
              </a:ln>
            </p:spPr>
            <p:txBody>
              <a:bodyPr/>
              <a:lstStyle/>
              <a:p>
                <a:endParaRPr lang="en-US"/>
              </a:p>
            </p:txBody>
          </p:sp>
          <p:sp>
            <p:nvSpPr>
              <p:cNvPr id="4095" name="Line 980"/>
              <p:cNvSpPr>
                <a:spLocks noChangeShapeType="1"/>
              </p:cNvSpPr>
              <p:nvPr/>
            </p:nvSpPr>
            <p:spPr bwMode="auto">
              <a:xfrm>
                <a:off x="4316" y="10500"/>
                <a:ext cx="17" cy="17"/>
              </a:xfrm>
              <a:prstGeom prst="line">
                <a:avLst/>
              </a:prstGeom>
              <a:noFill/>
              <a:ln w="10795">
                <a:solidFill>
                  <a:srgbClr val="FF0000"/>
                </a:solidFill>
                <a:round/>
                <a:headEnd/>
                <a:tailEnd/>
              </a:ln>
            </p:spPr>
            <p:txBody>
              <a:bodyPr/>
              <a:lstStyle/>
              <a:p>
                <a:endParaRPr lang="en-US"/>
              </a:p>
            </p:txBody>
          </p:sp>
          <p:sp>
            <p:nvSpPr>
              <p:cNvPr id="4096" name="Line 981"/>
              <p:cNvSpPr>
                <a:spLocks noChangeShapeType="1"/>
              </p:cNvSpPr>
              <p:nvPr/>
            </p:nvSpPr>
            <p:spPr bwMode="auto">
              <a:xfrm>
                <a:off x="4333" y="10517"/>
                <a:ext cx="17" cy="1"/>
              </a:xfrm>
              <a:prstGeom prst="line">
                <a:avLst/>
              </a:prstGeom>
              <a:noFill/>
              <a:ln w="10795">
                <a:solidFill>
                  <a:srgbClr val="FF0000"/>
                </a:solidFill>
                <a:round/>
                <a:headEnd/>
                <a:tailEnd/>
              </a:ln>
            </p:spPr>
            <p:txBody>
              <a:bodyPr/>
              <a:lstStyle/>
              <a:p>
                <a:endParaRPr lang="en-US"/>
              </a:p>
            </p:txBody>
          </p:sp>
          <p:sp>
            <p:nvSpPr>
              <p:cNvPr id="4097" name="Line 982"/>
              <p:cNvSpPr>
                <a:spLocks noChangeShapeType="1"/>
              </p:cNvSpPr>
              <p:nvPr/>
            </p:nvSpPr>
            <p:spPr bwMode="auto">
              <a:xfrm flipV="1">
                <a:off x="4350" y="10500"/>
                <a:ext cx="1" cy="17"/>
              </a:xfrm>
              <a:prstGeom prst="line">
                <a:avLst/>
              </a:prstGeom>
              <a:noFill/>
              <a:ln w="10795">
                <a:solidFill>
                  <a:srgbClr val="FF0000"/>
                </a:solidFill>
                <a:round/>
                <a:headEnd/>
                <a:tailEnd/>
              </a:ln>
            </p:spPr>
            <p:txBody>
              <a:bodyPr/>
              <a:lstStyle/>
              <a:p>
                <a:endParaRPr lang="en-US"/>
              </a:p>
            </p:txBody>
          </p:sp>
          <p:sp>
            <p:nvSpPr>
              <p:cNvPr id="4098" name="Line 983"/>
              <p:cNvSpPr>
                <a:spLocks noChangeShapeType="1"/>
              </p:cNvSpPr>
              <p:nvPr/>
            </p:nvSpPr>
            <p:spPr bwMode="auto">
              <a:xfrm>
                <a:off x="4350" y="10500"/>
                <a:ext cx="17" cy="1"/>
              </a:xfrm>
              <a:prstGeom prst="line">
                <a:avLst/>
              </a:prstGeom>
              <a:noFill/>
              <a:ln w="10795">
                <a:solidFill>
                  <a:srgbClr val="FF0000"/>
                </a:solidFill>
                <a:round/>
                <a:headEnd/>
                <a:tailEnd/>
              </a:ln>
            </p:spPr>
            <p:txBody>
              <a:bodyPr/>
              <a:lstStyle/>
              <a:p>
                <a:endParaRPr lang="en-US"/>
              </a:p>
            </p:txBody>
          </p:sp>
          <p:sp>
            <p:nvSpPr>
              <p:cNvPr id="4099" name="Line 984"/>
              <p:cNvSpPr>
                <a:spLocks noChangeShapeType="1"/>
              </p:cNvSpPr>
              <p:nvPr/>
            </p:nvSpPr>
            <p:spPr bwMode="auto">
              <a:xfrm>
                <a:off x="4367" y="10500"/>
                <a:ext cx="1" cy="34"/>
              </a:xfrm>
              <a:prstGeom prst="line">
                <a:avLst/>
              </a:prstGeom>
              <a:noFill/>
              <a:ln w="10795">
                <a:solidFill>
                  <a:srgbClr val="FF0000"/>
                </a:solidFill>
                <a:round/>
                <a:headEnd/>
                <a:tailEnd/>
              </a:ln>
            </p:spPr>
            <p:txBody>
              <a:bodyPr/>
              <a:lstStyle/>
              <a:p>
                <a:endParaRPr lang="en-US"/>
              </a:p>
            </p:txBody>
          </p:sp>
          <p:sp>
            <p:nvSpPr>
              <p:cNvPr id="4100" name="Line 985"/>
              <p:cNvSpPr>
                <a:spLocks noChangeShapeType="1"/>
              </p:cNvSpPr>
              <p:nvPr/>
            </p:nvSpPr>
            <p:spPr bwMode="auto">
              <a:xfrm flipV="1">
                <a:off x="4367" y="10517"/>
                <a:ext cx="17" cy="17"/>
              </a:xfrm>
              <a:prstGeom prst="line">
                <a:avLst/>
              </a:prstGeom>
              <a:noFill/>
              <a:ln w="10795">
                <a:solidFill>
                  <a:srgbClr val="FF0000"/>
                </a:solidFill>
                <a:round/>
                <a:headEnd/>
                <a:tailEnd/>
              </a:ln>
            </p:spPr>
            <p:txBody>
              <a:bodyPr/>
              <a:lstStyle/>
              <a:p>
                <a:endParaRPr lang="en-US"/>
              </a:p>
            </p:txBody>
          </p:sp>
          <p:sp>
            <p:nvSpPr>
              <p:cNvPr id="4101" name="Line 986"/>
              <p:cNvSpPr>
                <a:spLocks noChangeShapeType="1"/>
              </p:cNvSpPr>
              <p:nvPr/>
            </p:nvSpPr>
            <p:spPr bwMode="auto">
              <a:xfrm>
                <a:off x="4384" y="10517"/>
                <a:ext cx="1" cy="34"/>
              </a:xfrm>
              <a:prstGeom prst="line">
                <a:avLst/>
              </a:prstGeom>
              <a:noFill/>
              <a:ln w="10795">
                <a:solidFill>
                  <a:srgbClr val="FF0000"/>
                </a:solidFill>
                <a:round/>
                <a:headEnd/>
                <a:tailEnd/>
              </a:ln>
            </p:spPr>
            <p:txBody>
              <a:bodyPr/>
              <a:lstStyle/>
              <a:p>
                <a:endParaRPr lang="en-US"/>
              </a:p>
            </p:txBody>
          </p:sp>
          <p:sp>
            <p:nvSpPr>
              <p:cNvPr id="4102" name="Line 987"/>
              <p:cNvSpPr>
                <a:spLocks noChangeShapeType="1"/>
              </p:cNvSpPr>
              <p:nvPr/>
            </p:nvSpPr>
            <p:spPr bwMode="auto">
              <a:xfrm>
                <a:off x="4384" y="10551"/>
                <a:ext cx="17" cy="1"/>
              </a:xfrm>
              <a:prstGeom prst="line">
                <a:avLst/>
              </a:prstGeom>
              <a:noFill/>
              <a:ln w="10795">
                <a:solidFill>
                  <a:srgbClr val="FF0000"/>
                </a:solidFill>
                <a:round/>
                <a:headEnd/>
                <a:tailEnd/>
              </a:ln>
            </p:spPr>
            <p:txBody>
              <a:bodyPr/>
              <a:lstStyle/>
              <a:p>
                <a:endParaRPr lang="en-US"/>
              </a:p>
            </p:txBody>
          </p:sp>
          <p:sp>
            <p:nvSpPr>
              <p:cNvPr id="4103" name="Line 988"/>
              <p:cNvSpPr>
                <a:spLocks noChangeShapeType="1"/>
              </p:cNvSpPr>
              <p:nvPr/>
            </p:nvSpPr>
            <p:spPr bwMode="auto">
              <a:xfrm flipV="1">
                <a:off x="4401" y="10534"/>
                <a:ext cx="1" cy="17"/>
              </a:xfrm>
              <a:prstGeom prst="line">
                <a:avLst/>
              </a:prstGeom>
              <a:noFill/>
              <a:ln w="10795">
                <a:solidFill>
                  <a:srgbClr val="FF0000"/>
                </a:solidFill>
                <a:round/>
                <a:headEnd/>
                <a:tailEnd/>
              </a:ln>
            </p:spPr>
            <p:txBody>
              <a:bodyPr/>
              <a:lstStyle/>
              <a:p>
                <a:endParaRPr lang="en-US"/>
              </a:p>
            </p:txBody>
          </p:sp>
          <p:sp>
            <p:nvSpPr>
              <p:cNvPr id="4104" name="Line 989"/>
              <p:cNvSpPr>
                <a:spLocks noChangeShapeType="1"/>
              </p:cNvSpPr>
              <p:nvPr/>
            </p:nvSpPr>
            <p:spPr bwMode="auto">
              <a:xfrm>
                <a:off x="4401" y="10534"/>
                <a:ext cx="17" cy="34"/>
              </a:xfrm>
              <a:prstGeom prst="line">
                <a:avLst/>
              </a:prstGeom>
              <a:noFill/>
              <a:ln w="10795">
                <a:solidFill>
                  <a:srgbClr val="FF0000"/>
                </a:solidFill>
                <a:round/>
                <a:headEnd/>
                <a:tailEnd/>
              </a:ln>
            </p:spPr>
            <p:txBody>
              <a:bodyPr/>
              <a:lstStyle/>
              <a:p>
                <a:endParaRPr lang="en-US"/>
              </a:p>
            </p:txBody>
          </p:sp>
          <p:sp>
            <p:nvSpPr>
              <p:cNvPr id="4105" name="Line 990"/>
              <p:cNvSpPr>
                <a:spLocks noChangeShapeType="1"/>
              </p:cNvSpPr>
              <p:nvPr/>
            </p:nvSpPr>
            <p:spPr bwMode="auto">
              <a:xfrm flipV="1">
                <a:off x="4418" y="10449"/>
                <a:ext cx="1" cy="119"/>
              </a:xfrm>
              <a:prstGeom prst="line">
                <a:avLst/>
              </a:prstGeom>
              <a:noFill/>
              <a:ln w="10795">
                <a:solidFill>
                  <a:srgbClr val="FF0000"/>
                </a:solidFill>
                <a:round/>
                <a:headEnd/>
                <a:tailEnd/>
              </a:ln>
            </p:spPr>
            <p:txBody>
              <a:bodyPr/>
              <a:lstStyle/>
              <a:p>
                <a:endParaRPr lang="en-US"/>
              </a:p>
            </p:txBody>
          </p:sp>
          <p:sp>
            <p:nvSpPr>
              <p:cNvPr id="4106" name="Line 991"/>
              <p:cNvSpPr>
                <a:spLocks noChangeShapeType="1"/>
              </p:cNvSpPr>
              <p:nvPr/>
            </p:nvSpPr>
            <p:spPr bwMode="auto">
              <a:xfrm flipV="1">
                <a:off x="4418" y="10347"/>
                <a:ext cx="17" cy="102"/>
              </a:xfrm>
              <a:prstGeom prst="line">
                <a:avLst/>
              </a:prstGeom>
              <a:noFill/>
              <a:ln w="10795">
                <a:solidFill>
                  <a:srgbClr val="FF0000"/>
                </a:solidFill>
                <a:round/>
                <a:headEnd/>
                <a:tailEnd/>
              </a:ln>
            </p:spPr>
            <p:txBody>
              <a:bodyPr/>
              <a:lstStyle/>
              <a:p>
                <a:endParaRPr lang="en-US"/>
              </a:p>
            </p:txBody>
          </p:sp>
          <p:sp>
            <p:nvSpPr>
              <p:cNvPr id="4107" name="Line 992"/>
              <p:cNvSpPr>
                <a:spLocks noChangeShapeType="1"/>
              </p:cNvSpPr>
              <p:nvPr/>
            </p:nvSpPr>
            <p:spPr bwMode="auto">
              <a:xfrm flipV="1">
                <a:off x="4435" y="10194"/>
                <a:ext cx="1" cy="153"/>
              </a:xfrm>
              <a:prstGeom prst="line">
                <a:avLst/>
              </a:prstGeom>
              <a:noFill/>
              <a:ln w="10795">
                <a:solidFill>
                  <a:srgbClr val="FF0000"/>
                </a:solidFill>
                <a:round/>
                <a:headEnd/>
                <a:tailEnd/>
              </a:ln>
            </p:spPr>
            <p:txBody>
              <a:bodyPr/>
              <a:lstStyle/>
              <a:p>
                <a:endParaRPr lang="en-US"/>
              </a:p>
            </p:txBody>
          </p:sp>
          <p:sp>
            <p:nvSpPr>
              <p:cNvPr id="4108" name="Line 993"/>
              <p:cNvSpPr>
                <a:spLocks noChangeShapeType="1"/>
              </p:cNvSpPr>
              <p:nvPr/>
            </p:nvSpPr>
            <p:spPr bwMode="auto">
              <a:xfrm flipV="1">
                <a:off x="4435" y="9956"/>
                <a:ext cx="17" cy="238"/>
              </a:xfrm>
              <a:prstGeom prst="line">
                <a:avLst/>
              </a:prstGeom>
              <a:noFill/>
              <a:ln w="10795">
                <a:solidFill>
                  <a:srgbClr val="FF0000"/>
                </a:solidFill>
                <a:round/>
                <a:headEnd/>
                <a:tailEnd/>
              </a:ln>
            </p:spPr>
            <p:txBody>
              <a:bodyPr/>
              <a:lstStyle/>
              <a:p>
                <a:endParaRPr lang="en-US"/>
              </a:p>
            </p:txBody>
          </p:sp>
          <p:sp>
            <p:nvSpPr>
              <p:cNvPr id="4109" name="Line 994"/>
              <p:cNvSpPr>
                <a:spLocks noChangeShapeType="1"/>
              </p:cNvSpPr>
              <p:nvPr/>
            </p:nvSpPr>
            <p:spPr bwMode="auto">
              <a:xfrm flipV="1">
                <a:off x="4452" y="9803"/>
                <a:ext cx="1" cy="153"/>
              </a:xfrm>
              <a:prstGeom prst="line">
                <a:avLst/>
              </a:prstGeom>
              <a:noFill/>
              <a:ln w="10795">
                <a:solidFill>
                  <a:srgbClr val="FF0000"/>
                </a:solidFill>
                <a:round/>
                <a:headEnd/>
                <a:tailEnd/>
              </a:ln>
            </p:spPr>
            <p:txBody>
              <a:bodyPr/>
              <a:lstStyle/>
              <a:p>
                <a:endParaRPr lang="en-US"/>
              </a:p>
            </p:txBody>
          </p:sp>
          <p:sp>
            <p:nvSpPr>
              <p:cNvPr id="4110" name="Line 995"/>
              <p:cNvSpPr>
                <a:spLocks noChangeShapeType="1"/>
              </p:cNvSpPr>
              <p:nvPr/>
            </p:nvSpPr>
            <p:spPr bwMode="auto">
              <a:xfrm flipV="1">
                <a:off x="4452" y="9718"/>
                <a:ext cx="17" cy="85"/>
              </a:xfrm>
              <a:prstGeom prst="line">
                <a:avLst/>
              </a:prstGeom>
              <a:noFill/>
              <a:ln w="10795">
                <a:solidFill>
                  <a:srgbClr val="FF0000"/>
                </a:solidFill>
                <a:round/>
                <a:headEnd/>
                <a:tailEnd/>
              </a:ln>
            </p:spPr>
            <p:txBody>
              <a:bodyPr/>
              <a:lstStyle/>
              <a:p>
                <a:endParaRPr lang="en-US"/>
              </a:p>
            </p:txBody>
          </p:sp>
          <p:sp>
            <p:nvSpPr>
              <p:cNvPr id="4111" name="Line 996"/>
              <p:cNvSpPr>
                <a:spLocks noChangeShapeType="1"/>
              </p:cNvSpPr>
              <p:nvPr/>
            </p:nvSpPr>
            <p:spPr bwMode="auto">
              <a:xfrm>
                <a:off x="4469" y="9718"/>
                <a:ext cx="1" cy="221"/>
              </a:xfrm>
              <a:prstGeom prst="line">
                <a:avLst/>
              </a:prstGeom>
              <a:noFill/>
              <a:ln w="10795">
                <a:solidFill>
                  <a:srgbClr val="FF0000"/>
                </a:solidFill>
                <a:round/>
                <a:headEnd/>
                <a:tailEnd/>
              </a:ln>
            </p:spPr>
            <p:txBody>
              <a:bodyPr/>
              <a:lstStyle/>
              <a:p>
                <a:endParaRPr lang="en-US"/>
              </a:p>
            </p:txBody>
          </p:sp>
          <p:sp>
            <p:nvSpPr>
              <p:cNvPr id="4112" name="Line 997"/>
              <p:cNvSpPr>
                <a:spLocks noChangeShapeType="1"/>
              </p:cNvSpPr>
              <p:nvPr/>
            </p:nvSpPr>
            <p:spPr bwMode="auto">
              <a:xfrm>
                <a:off x="4469" y="9939"/>
                <a:ext cx="17" cy="204"/>
              </a:xfrm>
              <a:prstGeom prst="line">
                <a:avLst/>
              </a:prstGeom>
              <a:noFill/>
              <a:ln w="10795">
                <a:solidFill>
                  <a:srgbClr val="FF0000"/>
                </a:solidFill>
                <a:round/>
                <a:headEnd/>
                <a:tailEnd/>
              </a:ln>
            </p:spPr>
            <p:txBody>
              <a:bodyPr/>
              <a:lstStyle/>
              <a:p>
                <a:endParaRPr lang="en-US"/>
              </a:p>
            </p:txBody>
          </p:sp>
          <p:sp>
            <p:nvSpPr>
              <p:cNvPr id="4113" name="Line 998"/>
              <p:cNvSpPr>
                <a:spLocks noChangeShapeType="1"/>
              </p:cNvSpPr>
              <p:nvPr/>
            </p:nvSpPr>
            <p:spPr bwMode="auto">
              <a:xfrm>
                <a:off x="4486" y="10143"/>
                <a:ext cx="1" cy="153"/>
              </a:xfrm>
              <a:prstGeom prst="line">
                <a:avLst/>
              </a:prstGeom>
              <a:noFill/>
              <a:ln w="10795">
                <a:solidFill>
                  <a:srgbClr val="FF0000"/>
                </a:solidFill>
                <a:round/>
                <a:headEnd/>
                <a:tailEnd/>
              </a:ln>
            </p:spPr>
            <p:txBody>
              <a:bodyPr/>
              <a:lstStyle/>
              <a:p>
                <a:endParaRPr lang="en-US"/>
              </a:p>
            </p:txBody>
          </p:sp>
          <p:sp>
            <p:nvSpPr>
              <p:cNvPr id="4114" name="Line 999"/>
              <p:cNvSpPr>
                <a:spLocks noChangeShapeType="1"/>
              </p:cNvSpPr>
              <p:nvPr/>
            </p:nvSpPr>
            <p:spPr bwMode="auto">
              <a:xfrm>
                <a:off x="4486" y="10296"/>
                <a:ext cx="17" cy="136"/>
              </a:xfrm>
              <a:prstGeom prst="line">
                <a:avLst/>
              </a:prstGeom>
              <a:noFill/>
              <a:ln w="10795">
                <a:solidFill>
                  <a:srgbClr val="FF0000"/>
                </a:solidFill>
                <a:round/>
                <a:headEnd/>
                <a:tailEnd/>
              </a:ln>
            </p:spPr>
            <p:txBody>
              <a:bodyPr/>
              <a:lstStyle/>
              <a:p>
                <a:endParaRPr lang="en-US"/>
              </a:p>
            </p:txBody>
          </p:sp>
          <p:sp>
            <p:nvSpPr>
              <p:cNvPr id="4115" name="Line 1000"/>
              <p:cNvSpPr>
                <a:spLocks noChangeShapeType="1"/>
              </p:cNvSpPr>
              <p:nvPr/>
            </p:nvSpPr>
            <p:spPr bwMode="auto">
              <a:xfrm>
                <a:off x="4503" y="10432"/>
                <a:ext cx="1" cy="68"/>
              </a:xfrm>
              <a:prstGeom prst="line">
                <a:avLst/>
              </a:prstGeom>
              <a:noFill/>
              <a:ln w="10795">
                <a:solidFill>
                  <a:srgbClr val="FF0000"/>
                </a:solidFill>
                <a:round/>
                <a:headEnd/>
                <a:tailEnd/>
              </a:ln>
            </p:spPr>
            <p:txBody>
              <a:bodyPr/>
              <a:lstStyle/>
              <a:p>
                <a:endParaRPr lang="en-US"/>
              </a:p>
            </p:txBody>
          </p:sp>
          <p:sp>
            <p:nvSpPr>
              <p:cNvPr id="4116" name="Line 1001"/>
              <p:cNvSpPr>
                <a:spLocks noChangeShapeType="1"/>
              </p:cNvSpPr>
              <p:nvPr/>
            </p:nvSpPr>
            <p:spPr bwMode="auto">
              <a:xfrm>
                <a:off x="4503" y="10500"/>
                <a:ext cx="17" cy="51"/>
              </a:xfrm>
              <a:prstGeom prst="line">
                <a:avLst/>
              </a:prstGeom>
              <a:noFill/>
              <a:ln w="10795">
                <a:solidFill>
                  <a:srgbClr val="FF0000"/>
                </a:solidFill>
                <a:round/>
                <a:headEnd/>
                <a:tailEnd/>
              </a:ln>
            </p:spPr>
            <p:txBody>
              <a:bodyPr/>
              <a:lstStyle/>
              <a:p>
                <a:endParaRPr lang="en-US"/>
              </a:p>
            </p:txBody>
          </p:sp>
          <p:sp>
            <p:nvSpPr>
              <p:cNvPr id="4117" name="Line 1002"/>
              <p:cNvSpPr>
                <a:spLocks noChangeShapeType="1"/>
              </p:cNvSpPr>
              <p:nvPr/>
            </p:nvSpPr>
            <p:spPr bwMode="auto">
              <a:xfrm>
                <a:off x="4520" y="10551"/>
                <a:ext cx="17" cy="1"/>
              </a:xfrm>
              <a:prstGeom prst="line">
                <a:avLst/>
              </a:prstGeom>
              <a:noFill/>
              <a:ln w="10795">
                <a:solidFill>
                  <a:srgbClr val="FF0000"/>
                </a:solidFill>
                <a:round/>
                <a:headEnd/>
                <a:tailEnd/>
              </a:ln>
            </p:spPr>
            <p:txBody>
              <a:bodyPr/>
              <a:lstStyle/>
              <a:p>
                <a:endParaRPr lang="en-US"/>
              </a:p>
            </p:txBody>
          </p:sp>
          <p:sp>
            <p:nvSpPr>
              <p:cNvPr id="4118" name="Line 1003"/>
              <p:cNvSpPr>
                <a:spLocks noChangeShapeType="1"/>
              </p:cNvSpPr>
              <p:nvPr/>
            </p:nvSpPr>
            <p:spPr bwMode="auto">
              <a:xfrm flipV="1">
                <a:off x="4537" y="10500"/>
                <a:ext cx="1" cy="51"/>
              </a:xfrm>
              <a:prstGeom prst="line">
                <a:avLst/>
              </a:prstGeom>
              <a:noFill/>
              <a:ln w="10795">
                <a:solidFill>
                  <a:srgbClr val="FF0000"/>
                </a:solidFill>
                <a:round/>
                <a:headEnd/>
                <a:tailEnd/>
              </a:ln>
            </p:spPr>
            <p:txBody>
              <a:bodyPr/>
              <a:lstStyle/>
              <a:p>
                <a:endParaRPr lang="en-US"/>
              </a:p>
            </p:txBody>
          </p:sp>
          <p:sp>
            <p:nvSpPr>
              <p:cNvPr id="4119" name="Line 1004"/>
              <p:cNvSpPr>
                <a:spLocks noChangeShapeType="1"/>
              </p:cNvSpPr>
              <p:nvPr/>
            </p:nvSpPr>
            <p:spPr bwMode="auto">
              <a:xfrm flipV="1">
                <a:off x="4537" y="10449"/>
                <a:ext cx="17" cy="51"/>
              </a:xfrm>
              <a:prstGeom prst="line">
                <a:avLst/>
              </a:prstGeom>
              <a:noFill/>
              <a:ln w="10795">
                <a:solidFill>
                  <a:srgbClr val="FF0000"/>
                </a:solidFill>
                <a:round/>
                <a:headEnd/>
                <a:tailEnd/>
              </a:ln>
            </p:spPr>
            <p:txBody>
              <a:bodyPr/>
              <a:lstStyle/>
              <a:p>
                <a:endParaRPr lang="en-US"/>
              </a:p>
            </p:txBody>
          </p:sp>
          <p:sp>
            <p:nvSpPr>
              <p:cNvPr id="4120" name="Line 1005"/>
              <p:cNvSpPr>
                <a:spLocks noChangeShapeType="1"/>
              </p:cNvSpPr>
              <p:nvPr/>
            </p:nvSpPr>
            <p:spPr bwMode="auto">
              <a:xfrm flipV="1">
                <a:off x="4554" y="10330"/>
                <a:ext cx="1" cy="119"/>
              </a:xfrm>
              <a:prstGeom prst="line">
                <a:avLst/>
              </a:prstGeom>
              <a:noFill/>
              <a:ln w="10795">
                <a:solidFill>
                  <a:srgbClr val="FF0000"/>
                </a:solidFill>
                <a:round/>
                <a:headEnd/>
                <a:tailEnd/>
              </a:ln>
            </p:spPr>
            <p:txBody>
              <a:bodyPr/>
              <a:lstStyle/>
              <a:p>
                <a:endParaRPr lang="en-US"/>
              </a:p>
            </p:txBody>
          </p:sp>
        </p:grpSp>
        <p:grpSp>
          <p:nvGrpSpPr>
            <p:cNvPr id="7" name="Group 1006"/>
            <p:cNvGrpSpPr>
              <a:grpSpLocks/>
            </p:cNvGrpSpPr>
            <p:nvPr/>
          </p:nvGrpSpPr>
          <p:grpSpPr bwMode="auto">
            <a:xfrm>
              <a:off x="2193" y="2803"/>
              <a:ext cx="701" cy="904"/>
              <a:chOff x="4554" y="8341"/>
              <a:chExt cx="1752" cy="2261"/>
            </a:xfrm>
          </p:grpSpPr>
          <p:sp>
            <p:nvSpPr>
              <p:cNvPr id="3721" name="Line 1007"/>
              <p:cNvSpPr>
                <a:spLocks noChangeShapeType="1"/>
              </p:cNvSpPr>
              <p:nvPr/>
            </p:nvSpPr>
            <p:spPr bwMode="auto">
              <a:xfrm flipV="1">
                <a:off x="4554" y="10211"/>
                <a:ext cx="17" cy="119"/>
              </a:xfrm>
              <a:prstGeom prst="line">
                <a:avLst/>
              </a:prstGeom>
              <a:noFill/>
              <a:ln w="10795">
                <a:solidFill>
                  <a:srgbClr val="FF0000"/>
                </a:solidFill>
                <a:round/>
                <a:headEnd/>
                <a:tailEnd/>
              </a:ln>
            </p:spPr>
            <p:txBody>
              <a:bodyPr/>
              <a:lstStyle/>
              <a:p>
                <a:endParaRPr lang="en-US"/>
              </a:p>
            </p:txBody>
          </p:sp>
          <p:sp>
            <p:nvSpPr>
              <p:cNvPr id="3722" name="Line 1008"/>
              <p:cNvSpPr>
                <a:spLocks noChangeShapeType="1"/>
              </p:cNvSpPr>
              <p:nvPr/>
            </p:nvSpPr>
            <p:spPr bwMode="auto">
              <a:xfrm flipV="1">
                <a:off x="4571" y="9990"/>
                <a:ext cx="1" cy="221"/>
              </a:xfrm>
              <a:prstGeom prst="line">
                <a:avLst/>
              </a:prstGeom>
              <a:noFill/>
              <a:ln w="10795">
                <a:solidFill>
                  <a:srgbClr val="FF0000"/>
                </a:solidFill>
                <a:round/>
                <a:headEnd/>
                <a:tailEnd/>
              </a:ln>
            </p:spPr>
            <p:txBody>
              <a:bodyPr/>
              <a:lstStyle/>
              <a:p>
                <a:endParaRPr lang="en-US"/>
              </a:p>
            </p:txBody>
          </p:sp>
          <p:sp>
            <p:nvSpPr>
              <p:cNvPr id="3723" name="Line 1009"/>
              <p:cNvSpPr>
                <a:spLocks noChangeShapeType="1"/>
              </p:cNvSpPr>
              <p:nvPr/>
            </p:nvSpPr>
            <p:spPr bwMode="auto">
              <a:xfrm>
                <a:off x="4571" y="9990"/>
                <a:ext cx="17" cy="34"/>
              </a:xfrm>
              <a:prstGeom prst="line">
                <a:avLst/>
              </a:prstGeom>
              <a:noFill/>
              <a:ln w="10795">
                <a:solidFill>
                  <a:srgbClr val="FF0000"/>
                </a:solidFill>
                <a:round/>
                <a:headEnd/>
                <a:tailEnd/>
              </a:ln>
            </p:spPr>
            <p:txBody>
              <a:bodyPr/>
              <a:lstStyle/>
              <a:p>
                <a:endParaRPr lang="en-US"/>
              </a:p>
            </p:txBody>
          </p:sp>
          <p:sp>
            <p:nvSpPr>
              <p:cNvPr id="3724" name="Line 1010"/>
              <p:cNvSpPr>
                <a:spLocks noChangeShapeType="1"/>
              </p:cNvSpPr>
              <p:nvPr/>
            </p:nvSpPr>
            <p:spPr bwMode="auto">
              <a:xfrm>
                <a:off x="4588" y="10024"/>
                <a:ext cx="1" cy="34"/>
              </a:xfrm>
              <a:prstGeom prst="line">
                <a:avLst/>
              </a:prstGeom>
              <a:noFill/>
              <a:ln w="10795">
                <a:solidFill>
                  <a:srgbClr val="FF0000"/>
                </a:solidFill>
                <a:round/>
                <a:headEnd/>
                <a:tailEnd/>
              </a:ln>
            </p:spPr>
            <p:txBody>
              <a:bodyPr/>
              <a:lstStyle/>
              <a:p>
                <a:endParaRPr lang="en-US"/>
              </a:p>
            </p:txBody>
          </p:sp>
          <p:sp>
            <p:nvSpPr>
              <p:cNvPr id="3725" name="Line 1011"/>
              <p:cNvSpPr>
                <a:spLocks noChangeShapeType="1"/>
              </p:cNvSpPr>
              <p:nvPr/>
            </p:nvSpPr>
            <p:spPr bwMode="auto">
              <a:xfrm>
                <a:off x="4588" y="10058"/>
                <a:ext cx="17" cy="136"/>
              </a:xfrm>
              <a:prstGeom prst="line">
                <a:avLst/>
              </a:prstGeom>
              <a:noFill/>
              <a:ln w="10795">
                <a:solidFill>
                  <a:srgbClr val="FF0000"/>
                </a:solidFill>
                <a:round/>
                <a:headEnd/>
                <a:tailEnd/>
              </a:ln>
            </p:spPr>
            <p:txBody>
              <a:bodyPr/>
              <a:lstStyle/>
              <a:p>
                <a:endParaRPr lang="en-US"/>
              </a:p>
            </p:txBody>
          </p:sp>
          <p:sp>
            <p:nvSpPr>
              <p:cNvPr id="3726" name="Line 1012"/>
              <p:cNvSpPr>
                <a:spLocks noChangeShapeType="1"/>
              </p:cNvSpPr>
              <p:nvPr/>
            </p:nvSpPr>
            <p:spPr bwMode="auto">
              <a:xfrm>
                <a:off x="4605" y="10194"/>
                <a:ext cx="1" cy="119"/>
              </a:xfrm>
              <a:prstGeom prst="line">
                <a:avLst/>
              </a:prstGeom>
              <a:noFill/>
              <a:ln w="10795">
                <a:solidFill>
                  <a:srgbClr val="FF0000"/>
                </a:solidFill>
                <a:round/>
                <a:headEnd/>
                <a:tailEnd/>
              </a:ln>
            </p:spPr>
            <p:txBody>
              <a:bodyPr/>
              <a:lstStyle/>
              <a:p>
                <a:endParaRPr lang="en-US"/>
              </a:p>
            </p:txBody>
          </p:sp>
          <p:sp>
            <p:nvSpPr>
              <p:cNvPr id="3727" name="Line 1013"/>
              <p:cNvSpPr>
                <a:spLocks noChangeShapeType="1"/>
              </p:cNvSpPr>
              <p:nvPr/>
            </p:nvSpPr>
            <p:spPr bwMode="auto">
              <a:xfrm>
                <a:off x="4605" y="10313"/>
                <a:ext cx="17" cy="102"/>
              </a:xfrm>
              <a:prstGeom prst="line">
                <a:avLst/>
              </a:prstGeom>
              <a:noFill/>
              <a:ln w="10795">
                <a:solidFill>
                  <a:srgbClr val="FF0000"/>
                </a:solidFill>
                <a:round/>
                <a:headEnd/>
                <a:tailEnd/>
              </a:ln>
            </p:spPr>
            <p:txBody>
              <a:bodyPr/>
              <a:lstStyle/>
              <a:p>
                <a:endParaRPr lang="en-US"/>
              </a:p>
            </p:txBody>
          </p:sp>
          <p:sp>
            <p:nvSpPr>
              <p:cNvPr id="3728" name="Line 1014"/>
              <p:cNvSpPr>
                <a:spLocks noChangeShapeType="1"/>
              </p:cNvSpPr>
              <p:nvPr/>
            </p:nvSpPr>
            <p:spPr bwMode="auto">
              <a:xfrm>
                <a:off x="4622" y="10415"/>
                <a:ext cx="1" cy="85"/>
              </a:xfrm>
              <a:prstGeom prst="line">
                <a:avLst/>
              </a:prstGeom>
              <a:noFill/>
              <a:ln w="10795">
                <a:solidFill>
                  <a:srgbClr val="FF0000"/>
                </a:solidFill>
                <a:round/>
                <a:headEnd/>
                <a:tailEnd/>
              </a:ln>
            </p:spPr>
            <p:txBody>
              <a:bodyPr/>
              <a:lstStyle/>
              <a:p>
                <a:endParaRPr lang="en-US"/>
              </a:p>
            </p:txBody>
          </p:sp>
          <p:sp>
            <p:nvSpPr>
              <p:cNvPr id="3729" name="Line 1015"/>
              <p:cNvSpPr>
                <a:spLocks noChangeShapeType="1"/>
              </p:cNvSpPr>
              <p:nvPr/>
            </p:nvSpPr>
            <p:spPr bwMode="auto">
              <a:xfrm>
                <a:off x="4622" y="10500"/>
                <a:ext cx="17" cy="34"/>
              </a:xfrm>
              <a:prstGeom prst="line">
                <a:avLst/>
              </a:prstGeom>
              <a:noFill/>
              <a:ln w="10795">
                <a:solidFill>
                  <a:srgbClr val="FF0000"/>
                </a:solidFill>
                <a:round/>
                <a:headEnd/>
                <a:tailEnd/>
              </a:ln>
            </p:spPr>
            <p:txBody>
              <a:bodyPr/>
              <a:lstStyle/>
              <a:p>
                <a:endParaRPr lang="en-US"/>
              </a:p>
            </p:txBody>
          </p:sp>
          <p:sp>
            <p:nvSpPr>
              <p:cNvPr id="3730" name="Line 1016"/>
              <p:cNvSpPr>
                <a:spLocks noChangeShapeType="1"/>
              </p:cNvSpPr>
              <p:nvPr/>
            </p:nvSpPr>
            <p:spPr bwMode="auto">
              <a:xfrm>
                <a:off x="4639" y="10534"/>
                <a:ext cx="1" cy="34"/>
              </a:xfrm>
              <a:prstGeom prst="line">
                <a:avLst/>
              </a:prstGeom>
              <a:noFill/>
              <a:ln w="10795">
                <a:solidFill>
                  <a:srgbClr val="FF0000"/>
                </a:solidFill>
                <a:round/>
                <a:headEnd/>
                <a:tailEnd/>
              </a:ln>
            </p:spPr>
            <p:txBody>
              <a:bodyPr/>
              <a:lstStyle/>
              <a:p>
                <a:endParaRPr lang="en-US"/>
              </a:p>
            </p:txBody>
          </p:sp>
          <p:sp>
            <p:nvSpPr>
              <p:cNvPr id="3731" name="Line 1017"/>
              <p:cNvSpPr>
                <a:spLocks noChangeShapeType="1"/>
              </p:cNvSpPr>
              <p:nvPr/>
            </p:nvSpPr>
            <p:spPr bwMode="auto">
              <a:xfrm>
                <a:off x="4639" y="10568"/>
                <a:ext cx="17" cy="1"/>
              </a:xfrm>
              <a:prstGeom prst="line">
                <a:avLst/>
              </a:prstGeom>
              <a:noFill/>
              <a:ln w="10795">
                <a:solidFill>
                  <a:srgbClr val="FF0000"/>
                </a:solidFill>
                <a:round/>
                <a:headEnd/>
                <a:tailEnd/>
              </a:ln>
            </p:spPr>
            <p:txBody>
              <a:bodyPr/>
              <a:lstStyle/>
              <a:p>
                <a:endParaRPr lang="en-US"/>
              </a:p>
            </p:txBody>
          </p:sp>
          <p:sp>
            <p:nvSpPr>
              <p:cNvPr id="3732" name="Line 1018"/>
              <p:cNvSpPr>
                <a:spLocks noChangeShapeType="1"/>
              </p:cNvSpPr>
              <p:nvPr/>
            </p:nvSpPr>
            <p:spPr bwMode="auto">
              <a:xfrm flipV="1">
                <a:off x="4656" y="10517"/>
                <a:ext cx="1" cy="51"/>
              </a:xfrm>
              <a:prstGeom prst="line">
                <a:avLst/>
              </a:prstGeom>
              <a:noFill/>
              <a:ln w="10795">
                <a:solidFill>
                  <a:srgbClr val="FF0000"/>
                </a:solidFill>
                <a:round/>
                <a:headEnd/>
                <a:tailEnd/>
              </a:ln>
            </p:spPr>
            <p:txBody>
              <a:bodyPr/>
              <a:lstStyle/>
              <a:p>
                <a:endParaRPr lang="en-US"/>
              </a:p>
            </p:txBody>
          </p:sp>
          <p:sp>
            <p:nvSpPr>
              <p:cNvPr id="3733" name="Line 1019"/>
              <p:cNvSpPr>
                <a:spLocks noChangeShapeType="1"/>
              </p:cNvSpPr>
              <p:nvPr/>
            </p:nvSpPr>
            <p:spPr bwMode="auto">
              <a:xfrm flipV="1">
                <a:off x="4656" y="10466"/>
                <a:ext cx="17" cy="51"/>
              </a:xfrm>
              <a:prstGeom prst="line">
                <a:avLst/>
              </a:prstGeom>
              <a:noFill/>
              <a:ln w="10795">
                <a:solidFill>
                  <a:srgbClr val="FF0000"/>
                </a:solidFill>
                <a:round/>
                <a:headEnd/>
                <a:tailEnd/>
              </a:ln>
            </p:spPr>
            <p:txBody>
              <a:bodyPr/>
              <a:lstStyle/>
              <a:p>
                <a:endParaRPr lang="en-US"/>
              </a:p>
            </p:txBody>
          </p:sp>
          <p:sp>
            <p:nvSpPr>
              <p:cNvPr id="3734" name="Line 1020"/>
              <p:cNvSpPr>
                <a:spLocks noChangeShapeType="1"/>
              </p:cNvSpPr>
              <p:nvPr/>
            </p:nvSpPr>
            <p:spPr bwMode="auto">
              <a:xfrm flipV="1">
                <a:off x="4673" y="10347"/>
                <a:ext cx="1" cy="119"/>
              </a:xfrm>
              <a:prstGeom prst="line">
                <a:avLst/>
              </a:prstGeom>
              <a:noFill/>
              <a:ln w="10795">
                <a:solidFill>
                  <a:srgbClr val="FF0000"/>
                </a:solidFill>
                <a:round/>
                <a:headEnd/>
                <a:tailEnd/>
              </a:ln>
            </p:spPr>
            <p:txBody>
              <a:bodyPr/>
              <a:lstStyle/>
              <a:p>
                <a:endParaRPr lang="en-US"/>
              </a:p>
            </p:txBody>
          </p:sp>
          <p:sp>
            <p:nvSpPr>
              <p:cNvPr id="3735" name="Line 1021"/>
              <p:cNvSpPr>
                <a:spLocks noChangeShapeType="1"/>
              </p:cNvSpPr>
              <p:nvPr/>
            </p:nvSpPr>
            <p:spPr bwMode="auto">
              <a:xfrm flipV="1">
                <a:off x="4673" y="10245"/>
                <a:ext cx="17" cy="102"/>
              </a:xfrm>
              <a:prstGeom prst="line">
                <a:avLst/>
              </a:prstGeom>
              <a:noFill/>
              <a:ln w="10795">
                <a:solidFill>
                  <a:srgbClr val="FF0000"/>
                </a:solidFill>
                <a:round/>
                <a:headEnd/>
                <a:tailEnd/>
              </a:ln>
            </p:spPr>
            <p:txBody>
              <a:bodyPr/>
              <a:lstStyle/>
              <a:p>
                <a:endParaRPr lang="en-US"/>
              </a:p>
            </p:txBody>
          </p:sp>
          <p:sp>
            <p:nvSpPr>
              <p:cNvPr id="3736" name="Line 1022"/>
              <p:cNvSpPr>
                <a:spLocks noChangeShapeType="1"/>
              </p:cNvSpPr>
              <p:nvPr/>
            </p:nvSpPr>
            <p:spPr bwMode="auto">
              <a:xfrm flipV="1">
                <a:off x="4690" y="9939"/>
                <a:ext cx="1" cy="306"/>
              </a:xfrm>
              <a:prstGeom prst="line">
                <a:avLst/>
              </a:prstGeom>
              <a:noFill/>
              <a:ln w="10795">
                <a:solidFill>
                  <a:srgbClr val="FF0000"/>
                </a:solidFill>
                <a:round/>
                <a:headEnd/>
                <a:tailEnd/>
              </a:ln>
            </p:spPr>
            <p:txBody>
              <a:bodyPr/>
              <a:lstStyle/>
              <a:p>
                <a:endParaRPr lang="en-US"/>
              </a:p>
            </p:txBody>
          </p:sp>
          <p:sp>
            <p:nvSpPr>
              <p:cNvPr id="3737" name="Line 1023"/>
              <p:cNvSpPr>
                <a:spLocks noChangeShapeType="1"/>
              </p:cNvSpPr>
              <p:nvPr/>
            </p:nvSpPr>
            <p:spPr bwMode="auto">
              <a:xfrm flipV="1">
                <a:off x="4690" y="9888"/>
                <a:ext cx="17" cy="51"/>
              </a:xfrm>
              <a:prstGeom prst="line">
                <a:avLst/>
              </a:prstGeom>
              <a:noFill/>
              <a:ln w="10795">
                <a:solidFill>
                  <a:srgbClr val="FF0000"/>
                </a:solidFill>
                <a:round/>
                <a:headEnd/>
                <a:tailEnd/>
              </a:ln>
            </p:spPr>
            <p:txBody>
              <a:bodyPr/>
              <a:lstStyle/>
              <a:p>
                <a:endParaRPr lang="en-US"/>
              </a:p>
            </p:txBody>
          </p:sp>
          <p:sp>
            <p:nvSpPr>
              <p:cNvPr id="3738" name="Line 0"/>
              <p:cNvSpPr>
                <a:spLocks noChangeShapeType="1"/>
              </p:cNvSpPr>
              <p:nvPr/>
            </p:nvSpPr>
            <p:spPr bwMode="auto">
              <a:xfrm>
                <a:off x="4707" y="9888"/>
                <a:ext cx="1" cy="85"/>
              </a:xfrm>
              <a:prstGeom prst="line">
                <a:avLst/>
              </a:prstGeom>
              <a:noFill/>
              <a:ln w="10795">
                <a:solidFill>
                  <a:srgbClr val="FF0000"/>
                </a:solidFill>
                <a:round/>
                <a:headEnd/>
                <a:tailEnd/>
              </a:ln>
            </p:spPr>
            <p:txBody>
              <a:bodyPr/>
              <a:lstStyle/>
              <a:p>
                <a:endParaRPr lang="en-US"/>
              </a:p>
            </p:txBody>
          </p:sp>
          <p:sp>
            <p:nvSpPr>
              <p:cNvPr id="3739" name="Line 1"/>
              <p:cNvSpPr>
                <a:spLocks noChangeShapeType="1"/>
              </p:cNvSpPr>
              <p:nvPr/>
            </p:nvSpPr>
            <p:spPr bwMode="auto">
              <a:xfrm>
                <a:off x="4707" y="9973"/>
                <a:ext cx="17" cy="119"/>
              </a:xfrm>
              <a:prstGeom prst="line">
                <a:avLst/>
              </a:prstGeom>
              <a:noFill/>
              <a:ln w="10795">
                <a:solidFill>
                  <a:srgbClr val="FF0000"/>
                </a:solidFill>
                <a:round/>
                <a:headEnd/>
                <a:tailEnd/>
              </a:ln>
            </p:spPr>
            <p:txBody>
              <a:bodyPr/>
              <a:lstStyle/>
              <a:p>
                <a:endParaRPr lang="en-US"/>
              </a:p>
            </p:txBody>
          </p:sp>
          <p:sp>
            <p:nvSpPr>
              <p:cNvPr id="3740" name="Line 2"/>
              <p:cNvSpPr>
                <a:spLocks noChangeShapeType="1"/>
              </p:cNvSpPr>
              <p:nvPr/>
            </p:nvSpPr>
            <p:spPr bwMode="auto">
              <a:xfrm>
                <a:off x="4724" y="10092"/>
                <a:ext cx="1" cy="170"/>
              </a:xfrm>
              <a:prstGeom prst="line">
                <a:avLst/>
              </a:prstGeom>
              <a:noFill/>
              <a:ln w="10795">
                <a:solidFill>
                  <a:srgbClr val="FF0000"/>
                </a:solidFill>
                <a:round/>
                <a:headEnd/>
                <a:tailEnd/>
              </a:ln>
            </p:spPr>
            <p:txBody>
              <a:bodyPr/>
              <a:lstStyle/>
              <a:p>
                <a:endParaRPr lang="en-US"/>
              </a:p>
            </p:txBody>
          </p:sp>
          <p:sp>
            <p:nvSpPr>
              <p:cNvPr id="3741" name="Line 3"/>
              <p:cNvSpPr>
                <a:spLocks noChangeShapeType="1"/>
              </p:cNvSpPr>
              <p:nvPr/>
            </p:nvSpPr>
            <p:spPr bwMode="auto">
              <a:xfrm>
                <a:off x="4724" y="10262"/>
                <a:ext cx="17" cy="102"/>
              </a:xfrm>
              <a:prstGeom prst="line">
                <a:avLst/>
              </a:prstGeom>
              <a:noFill/>
              <a:ln w="10795">
                <a:solidFill>
                  <a:srgbClr val="FF0000"/>
                </a:solidFill>
                <a:round/>
                <a:headEnd/>
                <a:tailEnd/>
              </a:ln>
            </p:spPr>
            <p:txBody>
              <a:bodyPr/>
              <a:lstStyle/>
              <a:p>
                <a:endParaRPr lang="en-US"/>
              </a:p>
            </p:txBody>
          </p:sp>
          <p:sp>
            <p:nvSpPr>
              <p:cNvPr id="3742" name="Line 4"/>
              <p:cNvSpPr>
                <a:spLocks noChangeShapeType="1"/>
              </p:cNvSpPr>
              <p:nvPr/>
            </p:nvSpPr>
            <p:spPr bwMode="auto">
              <a:xfrm>
                <a:off x="4741" y="10364"/>
                <a:ext cx="1" cy="119"/>
              </a:xfrm>
              <a:prstGeom prst="line">
                <a:avLst/>
              </a:prstGeom>
              <a:noFill/>
              <a:ln w="10795">
                <a:solidFill>
                  <a:srgbClr val="FF0000"/>
                </a:solidFill>
                <a:round/>
                <a:headEnd/>
                <a:tailEnd/>
              </a:ln>
            </p:spPr>
            <p:txBody>
              <a:bodyPr/>
              <a:lstStyle/>
              <a:p>
                <a:endParaRPr lang="en-US"/>
              </a:p>
            </p:txBody>
          </p:sp>
          <p:sp>
            <p:nvSpPr>
              <p:cNvPr id="3743" name="Line 5"/>
              <p:cNvSpPr>
                <a:spLocks noChangeShapeType="1"/>
              </p:cNvSpPr>
              <p:nvPr/>
            </p:nvSpPr>
            <p:spPr bwMode="auto">
              <a:xfrm>
                <a:off x="4741" y="10483"/>
                <a:ext cx="17" cy="34"/>
              </a:xfrm>
              <a:prstGeom prst="line">
                <a:avLst/>
              </a:prstGeom>
              <a:noFill/>
              <a:ln w="10795">
                <a:solidFill>
                  <a:srgbClr val="FF0000"/>
                </a:solidFill>
                <a:round/>
                <a:headEnd/>
                <a:tailEnd/>
              </a:ln>
            </p:spPr>
            <p:txBody>
              <a:bodyPr/>
              <a:lstStyle/>
              <a:p>
                <a:endParaRPr lang="en-US"/>
              </a:p>
            </p:txBody>
          </p:sp>
          <p:sp>
            <p:nvSpPr>
              <p:cNvPr id="3744" name="Line 6"/>
              <p:cNvSpPr>
                <a:spLocks noChangeShapeType="1"/>
              </p:cNvSpPr>
              <p:nvPr/>
            </p:nvSpPr>
            <p:spPr bwMode="auto">
              <a:xfrm>
                <a:off x="4758" y="10517"/>
                <a:ext cx="1" cy="34"/>
              </a:xfrm>
              <a:prstGeom prst="line">
                <a:avLst/>
              </a:prstGeom>
              <a:noFill/>
              <a:ln w="10795">
                <a:solidFill>
                  <a:srgbClr val="FF0000"/>
                </a:solidFill>
                <a:round/>
                <a:headEnd/>
                <a:tailEnd/>
              </a:ln>
            </p:spPr>
            <p:txBody>
              <a:bodyPr/>
              <a:lstStyle/>
              <a:p>
                <a:endParaRPr lang="en-US"/>
              </a:p>
            </p:txBody>
          </p:sp>
          <p:sp>
            <p:nvSpPr>
              <p:cNvPr id="3745" name="Line 7"/>
              <p:cNvSpPr>
                <a:spLocks noChangeShapeType="1"/>
              </p:cNvSpPr>
              <p:nvPr/>
            </p:nvSpPr>
            <p:spPr bwMode="auto">
              <a:xfrm>
                <a:off x="4758" y="10551"/>
                <a:ext cx="17" cy="17"/>
              </a:xfrm>
              <a:prstGeom prst="line">
                <a:avLst/>
              </a:prstGeom>
              <a:noFill/>
              <a:ln w="10795">
                <a:solidFill>
                  <a:srgbClr val="FF0000"/>
                </a:solidFill>
                <a:round/>
                <a:headEnd/>
                <a:tailEnd/>
              </a:ln>
            </p:spPr>
            <p:txBody>
              <a:bodyPr/>
              <a:lstStyle/>
              <a:p>
                <a:endParaRPr lang="en-US"/>
              </a:p>
            </p:txBody>
          </p:sp>
          <p:sp>
            <p:nvSpPr>
              <p:cNvPr id="3746" name="Line 8"/>
              <p:cNvSpPr>
                <a:spLocks noChangeShapeType="1"/>
              </p:cNvSpPr>
              <p:nvPr/>
            </p:nvSpPr>
            <p:spPr bwMode="auto">
              <a:xfrm flipV="1">
                <a:off x="4775" y="10551"/>
                <a:ext cx="1" cy="17"/>
              </a:xfrm>
              <a:prstGeom prst="line">
                <a:avLst/>
              </a:prstGeom>
              <a:noFill/>
              <a:ln w="10795">
                <a:solidFill>
                  <a:srgbClr val="FF0000"/>
                </a:solidFill>
                <a:round/>
                <a:headEnd/>
                <a:tailEnd/>
              </a:ln>
            </p:spPr>
            <p:txBody>
              <a:bodyPr/>
              <a:lstStyle/>
              <a:p>
                <a:endParaRPr lang="en-US"/>
              </a:p>
            </p:txBody>
          </p:sp>
          <p:sp>
            <p:nvSpPr>
              <p:cNvPr id="3747" name="Line 9"/>
              <p:cNvSpPr>
                <a:spLocks noChangeShapeType="1"/>
              </p:cNvSpPr>
              <p:nvPr/>
            </p:nvSpPr>
            <p:spPr bwMode="auto">
              <a:xfrm flipV="1">
                <a:off x="4775" y="10500"/>
                <a:ext cx="17" cy="51"/>
              </a:xfrm>
              <a:prstGeom prst="line">
                <a:avLst/>
              </a:prstGeom>
              <a:noFill/>
              <a:ln w="10795">
                <a:solidFill>
                  <a:srgbClr val="FF0000"/>
                </a:solidFill>
                <a:round/>
                <a:headEnd/>
                <a:tailEnd/>
              </a:ln>
            </p:spPr>
            <p:txBody>
              <a:bodyPr/>
              <a:lstStyle/>
              <a:p>
                <a:endParaRPr lang="en-US"/>
              </a:p>
            </p:txBody>
          </p:sp>
          <p:sp>
            <p:nvSpPr>
              <p:cNvPr id="3748" name="Line 10"/>
              <p:cNvSpPr>
                <a:spLocks noChangeShapeType="1"/>
              </p:cNvSpPr>
              <p:nvPr/>
            </p:nvSpPr>
            <p:spPr bwMode="auto">
              <a:xfrm flipV="1">
                <a:off x="4792" y="10398"/>
                <a:ext cx="1" cy="102"/>
              </a:xfrm>
              <a:prstGeom prst="line">
                <a:avLst/>
              </a:prstGeom>
              <a:noFill/>
              <a:ln w="10795">
                <a:solidFill>
                  <a:srgbClr val="FF0000"/>
                </a:solidFill>
                <a:round/>
                <a:headEnd/>
                <a:tailEnd/>
              </a:ln>
            </p:spPr>
            <p:txBody>
              <a:bodyPr/>
              <a:lstStyle/>
              <a:p>
                <a:endParaRPr lang="en-US"/>
              </a:p>
            </p:txBody>
          </p:sp>
          <p:sp>
            <p:nvSpPr>
              <p:cNvPr id="3749" name="Line 11"/>
              <p:cNvSpPr>
                <a:spLocks noChangeShapeType="1"/>
              </p:cNvSpPr>
              <p:nvPr/>
            </p:nvSpPr>
            <p:spPr bwMode="auto">
              <a:xfrm flipV="1">
                <a:off x="4792" y="10211"/>
                <a:ext cx="17" cy="187"/>
              </a:xfrm>
              <a:prstGeom prst="line">
                <a:avLst/>
              </a:prstGeom>
              <a:noFill/>
              <a:ln w="10795">
                <a:solidFill>
                  <a:srgbClr val="FF0000"/>
                </a:solidFill>
                <a:round/>
                <a:headEnd/>
                <a:tailEnd/>
              </a:ln>
            </p:spPr>
            <p:txBody>
              <a:bodyPr/>
              <a:lstStyle/>
              <a:p>
                <a:endParaRPr lang="en-US"/>
              </a:p>
            </p:txBody>
          </p:sp>
          <p:sp>
            <p:nvSpPr>
              <p:cNvPr id="3750" name="Line 12"/>
              <p:cNvSpPr>
                <a:spLocks noChangeShapeType="1"/>
              </p:cNvSpPr>
              <p:nvPr/>
            </p:nvSpPr>
            <p:spPr bwMode="auto">
              <a:xfrm flipV="1">
                <a:off x="4809" y="9820"/>
                <a:ext cx="1" cy="391"/>
              </a:xfrm>
              <a:prstGeom prst="line">
                <a:avLst/>
              </a:prstGeom>
              <a:noFill/>
              <a:ln w="10795">
                <a:solidFill>
                  <a:srgbClr val="FF0000"/>
                </a:solidFill>
                <a:round/>
                <a:headEnd/>
                <a:tailEnd/>
              </a:ln>
            </p:spPr>
            <p:txBody>
              <a:bodyPr/>
              <a:lstStyle/>
              <a:p>
                <a:endParaRPr lang="en-US"/>
              </a:p>
            </p:txBody>
          </p:sp>
          <p:sp>
            <p:nvSpPr>
              <p:cNvPr id="3751" name="Line 13"/>
              <p:cNvSpPr>
                <a:spLocks noChangeShapeType="1"/>
              </p:cNvSpPr>
              <p:nvPr/>
            </p:nvSpPr>
            <p:spPr bwMode="auto">
              <a:xfrm flipV="1">
                <a:off x="4809" y="9667"/>
                <a:ext cx="17" cy="153"/>
              </a:xfrm>
              <a:prstGeom prst="line">
                <a:avLst/>
              </a:prstGeom>
              <a:noFill/>
              <a:ln w="10795">
                <a:solidFill>
                  <a:srgbClr val="FF0000"/>
                </a:solidFill>
                <a:round/>
                <a:headEnd/>
                <a:tailEnd/>
              </a:ln>
            </p:spPr>
            <p:txBody>
              <a:bodyPr/>
              <a:lstStyle/>
              <a:p>
                <a:endParaRPr lang="en-US"/>
              </a:p>
            </p:txBody>
          </p:sp>
          <p:sp>
            <p:nvSpPr>
              <p:cNvPr id="3752" name="Line 14"/>
              <p:cNvSpPr>
                <a:spLocks noChangeShapeType="1"/>
              </p:cNvSpPr>
              <p:nvPr/>
            </p:nvSpPr>
            <p:spPr bwMode="auto">
              <a:xfrm>
                <a:off x="4826" y="9667"/>
                <a:ext cx="1" cy="17"/>
              </a:xfrm>
              <a:prstGeom prst="line">
                <a:avLst/>
              </a:prstGeom>
              <a:noFill/>
              <a:ln w="10795">
                <a:solidFill>
                  <a:srgbClr val="FF0000"/>
                </a:solidFill>
                <a:round/>
                <a:headEnd/>
                <a:tailEnd/>
              </a:ln>
            </p:spPr>
            <p:txBody>
              <a:bodyPr/>
              <a:lstStyle/>
              <a:p>
                <a:endParaRPr lang="en-US"/>
              </a:p>
            </p:txBody>
          </p:sp>
          <p:sp>
            <p:nvSpPr>
              <p:cNvPr id="3753" name="Line 15"/>
              <p:cNvSpPr>
                <a:spLocks noChangeShapeType="1"/>
              </p:cNvSpPr>
              <p:nvPr/>
            </p:nvSpPr>
            <p:spPr bwMode="auto">
              <a:xfrm>
                <a:off x="4826" y="9684"/>
                <a:ext cx="17" cy="153"/>
              </a:xfrm>
              <a:prstGeom prst="line">
                <a:avLst/>
              </a:prstGeom>
              <a:noFill/>
              <a:ln w="10795">
                <a:solidFill>
                  <a:srgbClr val="FF0000"/>
                </a:solidFill>
                <a:round/>
                <a:headEnd/>
                <a:tailEnd/>
              </a:ln>
            </p:spPr>
            <p:txBody>
              <a:bodyPr/>
              <a:lstStyle/>
              <a:p>
                <a:endParaRPr lang="en-US"/>
              </a:p>
            </p:txBody>
          </p:sp>
          <p:sp>
            <p:nvSpPr>
              <p:cNvPr id="3754" name="Line 16"/>
              <p:cNvSpPr>
                <a:spLocks noChangeShapeType="1"/>
              </p:cNvSpPr>
              <p:nvPr/>
            </p:nvSpPr>
            <p:spPr bwMode="auto">
              <a:xfrm>
                <a:off x="4843" y="9837"/>
                <a:ext cx="1" cy="170"/>
              </a:xfrm>
              <a:prstGeom prst="line">
                <a:avLst/>
              </a:prstGeom>
              <a:noFill/>
              <a:ln w="10795">
                <a:solidFill>
                  <a:srgbClr val="FF0000"/>
                </a:solidFill>
                <a:round/>
                <a:headEnd/>
                <a:tailEnd/>
              </a:ln>
            </p:spPr>
            <p:txBody>
              <a:bodyPr/>
              <a:lstStyle/>
              <a:p>
                <a:endParaRPr lang="en-US"/>
              </a:p>
            </p:txBody>
          </p:sp>
          <p:sp>
            <p:nvSpPr>
              <p:cNvPr id="3755" name="Line 17"/>
              <p:cNvSpPr>
                <a:spLocks noChangeShapeType="1"/>
              </p:cNvSpPr>
              <p:nvPr/>
            </p:nvSpPr>
            <p:spPr bwMode="auto">
              <a:xfrm>
                <a:off x="4843" y="10007"/>
                <a:ext cx="17" cy="221"/>
              </a:xfrm>
              <a:prstGeom prst="line">
                <a:avLst/>
              </a:prstGeom>
              <a:noFill/>
              <a:ln w="10795">
                <a:solidFill>
                  <a:srgbClr val="FF0000"/>
                </a:solidFill>
                <a:round/>
                <a:headEnd/>
                <a:tailEnd/>
              </a:ln>
            </p:spPr>
            <p:txBody>
              <a:bodyPr/>
              <a:lstStyle/>
              <a:p>
                <a:endParaRPr lang="en-US"/>
              </a:p>
            </p:txBody>
          </p:sp>
          <p:sp>
            <p:nvSpPr>
              <p:cNvPr id="3756" name="Line 18"/>
              <p:cNvSpPr>
                <a:spLocks noChangeShapeType="1"/>
              </p:cNvSpPr>
              <p:nvPr/>
            </p:nvSpPr>
            <p:spPr bwMode="auto">
              <a:xfrm>
                <a:off x="4860" y="10228"/>
                <a:ext cx="1" cy="204"/>
              </a:xfrm>
              <a:prstGeom prst="line">
                <a:avLst/>
              </a:prstGeom>
              <a:noFill/>
              <a:ln w="10795">
                <a:solidFill>
                  <a:srgbClr val="FF0000"/>
                </a:solidFill>
                <a:round/>
                <a:headEnd/>
                <a:tailEnd/>
              </a:ln>
            </p:spPr>
            <p:txBody>
              <a:bodyPr/>
              <a:lstStyle/>
              <a:p>
                <a:endParaRPr lang="en-US"/>
              </a:p>
            </p:txBody>
          </p:sp>
          <p:sp>
            <p:nvSpPr>
              <p:cNvPr id="3757" name="Line 19"/>
              <p:cNvSpPr>
                <a:spLocks noChangeShapeType="1"/>
              </p:cNvSpPr>
              <p:nvPr/>
            </p:nvSpPr>
            <p:spPr bwMode="auto">
              <a:xfrm>
                <a:off x="4860" y="10432"/>
                <a:ext cx="17" cy="68"/>
              </a:xfrm>
              <a:prstGeom prst="line">
                <a:avLst/>
              </a:prstGeom>
              <a:noFill/>
              <a:ln w="10795">
                <a:solidFill>
                  <a:srgbClr val="FF0000"/>
                </a:solidFill>
                <a:round/>
                <a:headEnd/>
                <a:tailEnd/>
              </a:ln>
            </p:spPr>
            <p:txBody>
              <a:bodyPr/>
              <a:lstStyle/>
              <a:p>
                <a:endParaRPr lang="en-US"/>
              </a:p>
            </p:txBody>
          </p:sp>
          <p:sp>
            <p:nvSpPr>
              <p:cNvPr id="3758" name="Line 20"/>
              <p:cNvSpPr>
                <a:spLocks noChangeShapeType="1"/>
              </p:cNvSpPr>
              <p:nvPr/>
            </p:nvSpPr>
            <p:spPr bwMode="auto">
              <a:xfrm>
                <a:off x="4877" y="10500"/>
                <a:ext cx="1" cy="17"/>
              </a:xfrm>
              <a:prstGeom prst="line">
                <a:avLst/>
              </a:prstGeom>
              <a:noFill/>
              <a:ln w="10795">
                <a:solidFill>
                  <a:srgbClr val="FF0000"/>
                </a:solidFill>
                <a:round/>
                <a:headEnd/>
                <a:tailEnd/>
              </a:ln>
            </p:spPr>
            <p:txBody>
              <a:bodyPr/>
              <a:lstStyle/>
              <a:p>
                <a:endParaRPr lang="en-US"/>
              </a:p>
            </p:txBody>
          </p:sp>
          <p:sp>
            <p:nvSpPr>
              <p:cNvPr id="3759" name="Line 21"/>
              <p:cNvSpPr>
                <a:spLocks noChangeShapeType="1"/>
              </p:cNvSpPr>
              <p:nvPr/>
            </p:nvSpPr>
            <p:spPr bwMode="auto">
              <a:xfrm>
                <a:off x="4877" y="10517"/>
                <a:ext cx="17" cy="1"/>
              </a:xfrm>
              <a:prstGeom prst="line">
                <a:avLst/>
              </a:prstGeom>
              <a:noFill/>
              <a:ln w="10795">
                <a:solidFill>
                  <a:srgbClr val="FF0000"/>
                </a:solidFill>
                <a:round/>
                <a:headEnd/>
                <a:tailEnd/>
              </a:ln>
            </p:spPr>
            <p:txBody>
              <a:bodyPr/>
              <a:lstStyle/>
              <a:p>
                <a:endParaRPr lang="en-US"/>
              </a:p>
            </p:txBody>
          </p:sp>
          <p:sp>
            <p:nvSpPr>
              <p:cNvPr id="3760" name="Line 22"/>
              <p:cNvSpPr>
                <a:spLocks noChangeShapeType="1"/>
              </p:cNvSpPr>
              <p:nvPr/>
            </p:nvSpPr>
            <p:spPr bwMode="auto">
              <a:xfrm flipV="1">
                <a:off x="4894" y="10500"/>
                <a:ext cx="1" cy="17"/>
              </a:xfrm>
              <a:prstGeom prst="line">
                <a:avLst/>
              </a:prstGeom>
              <a:noFill/>
              <a:ln w="10795">
                <a:solidFill>
                  <a:srgbClr val="FF0000"/>
                </a:solidFill>
                <a:round/>
                <a:headEnd/>
                <a:tailEnd/>
              </a:ln>
            </p:spPr>
            <p:txBody>
              <a:bodyPr/>
              <a:lstStyle/>
              <a:p>
                <a:endParaRPr lang="en-US"/>
              </a:p>
            </p:txBody>
          </p:sp>
          <p:sp>
            <p:nvSpPr>
              <p:cNvPr id="3761" name="Line 23"/>
              <p:cNvSpPr>
                <a:spLocks noChangeShapeType="1"/>
              </p:cNvSpPr>
              <p:nvPr/>
            </p:nvSpPr>
            <p:spPr bwMode="auto">
              <a:xfrm flipV="1">
                <a:off x="4894" y="10483"/>
                <a:ext cx="17" cy="17"/>
              </a:xfrm>
              <a:prstGeom prst="line">
                <a:avLst/>
              </a:prstGeom>
              <a:noFill/>
              <a:ln w="10795">
                <a:solidFill>
                  <a:srgbClr val="FF0000"/>
                </a:solidFill>
                <a:round/>
                <a:headEnd/>
                <a:tailEnd/>
              </a:ln>
            </p:spPr>
            <p:txBody>
              <a:bodyPr/>
              <a:lstStyle/>
              <a:p>
                <a:endParaRPr lang="en-US"/>
              </a:p>
            </p:txBody>
          </p:sp>
          <p:sp>
            <p:nvSpPr>
              <p:cNvPr id="3762" name="Line 24"/>
              <p:cNvSpPr>
                <a:spLocks noChangeShapeType="1"/>
              </p:cNvSpPr>
              <p:nvPr/>
            </p:nvSpPr>
            <p:spPr bwMode="auto">
              <a:xfrm flipV="1">
                <a:off x="4911" y="10313"/>
                <a:ext cx="1" cy="170"/>
              </a:xfrm>
              <a:prstGeom prst="line">
                <a:avLst/>
              </a:prstGeom>
              <a:noFill/>
              <a:ln w="10795">
                <a:solidFill>
                  <a:srgbClr val="FF0000"/>
                </a:solidFill>
                <a:round/>
                <a:headEnd/>
                <a:tailEnd/>
              </a:ln>
            </p:spPr>
            <p:txBody>
              <a:bodyPr/>
              <a:lstStyle/>
              <a:p>
                <a:endParaRPr lang="en-US"/>
              </a:p>
            </p:txBody>
          </p:sp>
          <p:sp>
            <p:nvSpPr>
              <p:cNvPr id="3763" name="Line 25"/>
              <p:cNvSpPr>
                <a:spLocks noChangeShapeType="1"/>
              </p:cNvSpPr>
              <p:nvPr/>
            </p:nvSpPr>
            <p:spPr bwMode="auto">
              <a:xfrm flipV="1">
                <a:off x="4911" y="10143"/>
                <a:ext cx="17" cy="170"/>
              </a:xfrm>
              <a:prstGeom prst="line">
                <a:avLst/>
              </a:prstGeom>
              <a:noFill/>
              <a:ln w="10795">
                <a:solidFill>
                  <a:srgbClr val="FF0000"/>
                </a:solidFill>
                <a:round/>
                <a:headEnd/>
                <a:tailEnd/>
              </a:ln>
            </p:spPr>
            <p:txBody>
              <a:bodyPr/>
              <a:lstStyle/>
              <a:p>
                <a:endParaRPr lang="en-US"/>
              </a:p>
            </p:txBody>
          </p:sp>
          <p:sp>
            <p:nvSpPr>
              <p:cNvPr id="3764" name="Line 26"/>
              <p:cNvSpPr>
                <a:spLocks noChangeShapeType="1"/>
              </p:cNvSpPr>
              <p:nvPr/>
            </p:nvSpPr>
            <p:spPr bwMode="auto">
              <a:xfrm flipV="1">
                <a:off x="4928" y="9973"/>
                <a:ext cx="1" cy="170"/>
              </a:xfrm>
              <a:prstGeom prst="line">
                <a:avLst/>
              </a:prstGeom>
              <a:noFill/>
              <a:ln w="10795">
                <a:solidFill>
                  <a:srgbClr val="FF0000"/>
                </a:solidFill>
                <a:round/>
                <a:headEnd/>
                <a:tailEnd/>
              </a:ln>
            </p:spPr>
            <p:txBody>
              <a:bodyPr/>
              <a:lstStyle/>
              <a:p>
                <a:endParaRPr lang="en-US"/>
              </a:p>
            </p:txBody>
          </p:sp>
          <p:sp>
            <p:nvSpPr>
              <p:cNvPr id="3765" name="Line 27"/>
              <p:cNvSpPr>
                <a:spLocks noChangeShapeType="1"/>
              </p:cNvSpPr>
              <p:nvPr/>
            </p:nvSpPr>
            <p:spPr bwMode="auto">
              <a:xfrm flipV="1">
                <a:off x="4928" y="9803"/>
                <a:ext cx="17" cy="170"/>
              </a:xfrm>
              <a:prstGeom prst="line">
                <a:avLst/>
              </a:prstGeom>
              <a:noFill/>
              <a:ln w="10795">
                <a:solidFill>
                  <a:srgbClr val="FF0000"/>
                </a:solidFill>
                <a:round/>
                <a:headEnd/>
                <a:tailEnd/>
              </a:ln>
            </p:spPr>
            <p:txBody>
              <a:bodyPr/>
              <a:lstStyle/>
              <a:p>
                <a:endParaRPr lang="en-US"/>
              </a:p>
            </p:txBody>
          </p:sp>
          <p:sp>
            <p:nvSpPr>
              <p:cNvPr id="3766" name="Line 28"/>
              <p:cNvSpPr>
                <a:spLocks noChangeShapeType="1"/>
              </p:cNvSpPr>
              <p:nvPr/>
            </p:nvSpPr>
            <p:spPr bwMode="auto">
              <a:xfrm flipV="1">
                <a:off x="4945" y="9718"/>
                <a:ext cx="1" cy="85"/>
              </a:xfrm>
              <a:prstGeom prst="line">
                <a:avLst/>
              </a:prstGeom>
              <a:noFill/>
              <a:ln w="10795">
                <a:solidFill>
                  <a:srgbClr val="FF0000"/>
                </a:solidFill>
                <a:round/>
                <a:headEnd/>
                <a:tailEnd/>
              </a:ln>
            </p:spPr>
            <p:txBody>
              <a:bodyPr/>
              <a:lstStyle/>
              <a:p>
                <a:endParaRPr lang="en-US"/>
              </a:p>
            </p:txBody>
          </p:sp>
          <p:sp>
            <p:nvSpPr>
              <p:cNvPr id="3767" name="Line 29"/>
              <p:cNvSpPr>
                <a:spLocks noChangeShapeType="1"/>
              </p:cNvSpPr>
              <p:nvPr/>
            </p:nvSpPr>
            <p:spPr bwMode="auto">
              <a:xfrm>
                <a:off x="4945" y="9718"/>
                <a:ext cx="17" cy="34"/>
              </a:xfrm>
              <a:prstGeom prst="line">
                <a:avLst/>
              </a:prstGeom>
              <a:noFill/>
              <a:ln w="10795">
                <a:solidFill>
                  <a:srgbClr val="FF0000"/>
                </a:solidFill>
                <a:round/>
                <a:headEnd/>
                <a:tailEnd/>
              </a:ln>
            </p:spPr>
            <p:txBody>
              <a:bodyPr/>
              <a:lstStyle/>
              <a:p>
                <a:endParaRPr lang="en-US"/>
              </a:p>
            </p:txBody>
          </p:sp>
          <p:sp>
            <p:nvSpPr>
              <p:cNvPr id="3768" name="Line 30"/>
              <p:cNvSpPr>
                <a:spLocks noChangeShapeType="1"/>
              </p:cNvSpPr>
              <p:nvPr/>
            </p:nvSpPr>
            <p:spPr bwMode="auto">
              <a:xfrm>
                <a:off x="4962" y="9752"/>
                <a:ext cx="1" cy="340"/>
              </a:xfrm>
              <a:prstGeom prst="line">
                <a:avLst/>
              </a:prstGeom>
              <a:noFill/>
              <a:ln w="10795">
                <a:solidFill>
                  <a:srgbClr val="FF0000"/>
                </a:solidFill>
                <a:round/>
                <a:headEnd/>
                <a:tailEnd/>
              </a:ln>
            </p:spPr>
            <p:txBody>
              <a:bodyPr/>
              <a:lstStyle/>
              <a:p>
                <a:endParaRPr lang="en-US"/>
              </a:p>
            </p:txBody>
          </p:sp>
          <p:sp>
            <p:nvSpPr>
              <p:cNvPr id="3769" name="Line 31"/>
              <p:cNvSpPr>
                <a:spLocks noChangeShapeType="1"/>
              </p:cNvSpPr>
              <p:nvPr/>
            </p:nvSpPr>
            <p:spPr bwMode="auto">
              <a:xfrm>
                <a:off x="4962" y="10092"/>
                <a:ext cx="17" cy="170"/>
              </a:xfrm>
              <a:prstGeom prst="line">
                <a:avLst/>
              </a:prstGeom>
              <a:noFill/>
              <a:ln w="10795">
                <a:solidFill>
                  <a:srgbClr val="FF0000"/>
                </a:solidFill>
                <a:round/>
                <a:headEnd/>
                <a:tailEnd/>
              </a:ln>
            </p:spPr>
            <p:txBody>
              <a:bodyPr/>
              <a:lstStyle/>
              <a:p>
                <a:endParaRPr lang="en-US"/>
              </a:p>
            </p:txBody>
          </p:sp>
          <p:sp>
            <p:nvSpPr>
              <p:cNvPr id="3770" name="Line 32"/>
              <p:cNvSpPr>
                <a:spLocks noChangeShapeType="1"/>
              </p:cNvSpPr>
              <p:nvPr/>
            </p:nvSpPr>
            <p:spPr bwMode="auto">
              <a:xfrm>
                <a:off x="4979" y="10262"/>
                <a:ext cx="1" cy="102"/>
              </a:xfrm>
              <a:prstGeom prst="line">
                <a:avLst/>
              </a:prstGeom>
              <a:noFill/>
              <a:ln w="10795">
                <a:solidFill>
                  <a:srgbClr val="FF0000"/>
                </a:solidFill>
                <a:round/>
                <a:headEnd/>
                <a:tailEnd/>
              </a:ln>
            </p:spPr>
            <p:txBody>
              <a:bodyPr/>
              <a:lstStyle/>
              <a:p>
                <a:endParaRPr lang="en-US"/>
              </a:p>
            </p:txBody>
          </p:sp>
          <p:sp>
            <p:nvSpPr>
              <p:cNvPr id="3771" name="Line 33"/>
              <p:cNvSpPr>
                <a:spLocks noChangeShapeType="1"/>
              </p:cNvSpPr>
              <p:nvPr/>
            </p:nvSpPr>
            <p:spPr bwMode="auto">
              <a:xfrm>
                <a:off x="4979" y="10364"/>
                <a:ext cx="17" cy="1"/>
              </a:xfrm>
              <a:prstGeom prst="line">
                <a:avLst/>
              </a:prstGeom>
              <a:noFill/>
              <a:ln w="10795">
                <a:solidFill>
                  <a:srgbClr val="FF0000"/>
                </a:solidFill>
                <a:round/>
                <a:headEnd/>
                <a:tailEnd/>
              </a:ln>
            </p:spPr>
            <p:txBody>
              <a:bodyPr/>
              <a:lstStyle/>
              <a:p>
                <a:endParaRPr lang="en-US"/>
              </a:p>
            </p:txBody>
          </p:sp>
          <p:sp>
            <p:nvSpPr>
              <p:cNvPr id="3772" name="Line 34"/>
              <p:cNvSpPr>
                <a:spLocks noChangeShapeType="1"/>
              </p:cNvSpPr>
              <p:nvPr/>
            </p:nvSpPr>
            <p:spPr bwMode="auto">
              <a:xfrm flipV="1">
                <a:off x="4996" y="10330"/>
                <a:ext cx="1" cy="34"/>
              </a:xfrm>
              <a:prstGeom prst="line">
                <a:avLst/>
              </a:prstGeom>
              <a:noFill/>
              <a:ln w="10795">
                <a:solidFill>
                  <a:srgbClr val="FF0000"/>
                </a:solidFill>
                <a:round/>
                <a:headEnd/>
                <a:tailEnd/>
              </a:ln>
            </p:spPr>
            <p:txBody>
              <a:bodyPr/>
              <a:lstStyle/>
              <a:p>
                <a:endParaRPr lang="en-US"/>
              </a:p>
            </p:txBody>
          </p:sp>
          <p:sp>
            <p:nvSpPr>
              <p:cNvPr id="3773" name="Line 35"/>
              <p:cNvSpPr>
                <a:spLocks noChangeShapeType="1"/>
              </p:cNvSpPr>
              <p:nvPr/>
            </p:nvSpPr>
            <p:spPr bwMode="auto">
              <a:xfrm flipV="1">
                <a:off x="4996" y="10160"/>
                <a:ext cx="17" cy="170"/>
              </a:xfrm>
              <a:prstGeom prst="line">
                <a:avLst/>
              </a:prstGeom>
              <a:noFill/>
              <a:ln w="10795">
                <a:solidFill>
                  <a:srgbClr val="FF0000"/>
                </a:solidFill>
                <a:round/>
                <a:headEnd/>
                <a:tailEnd/>
              </a:ln>
            </p:spPr>
            <p:txBody>
              <a:bodyPr/>
              <a:lstStyle/>
              <a:p>
                <a:endParaRPr lang="en-US"/>
              </a:p>
            </p:txBody>
          </p:sp>
          <p:sp>
            <p:nvSpPr>
              <p:cNvPr id="3774" name="Line 36"/>
              <p:cNvSpPr>
                <a:spLocks noChangeShapeType="1"/>
              </p:cNvSpPr>
              <p:nvPr/>
            </p:nvSpPr>
            <p:spPr bwMode="auto">
              <a:xfrm flipV="1">
                <a:off x="5013" y="9905"/>
                <a:ext cx="1" cy="255"/>
              </a:xfrm>
              <a:prstGeom prst="line">
                <a:avLst/>
              </a:prstGeom>
              <a:noFill/>
              <a:ln w="10795">
                <a:solidFill>
                  <a:srgbClr val="FF0000"/>
                </a:solidFill>
                <a:round/>
                <a:headEnd/>
                <a:tailEnd/>
              </a:ln>
            </p:spPr>
            <p:txBody>
              <a:bodyPr/>
              <a:lstStyle/>
              <a:p>
                <a:endParaRPr lang="en-US"/>
              </a:p>
            </p:txBody>
          </p:sp>
          <p:sp>
            <p:nvSpPr>
              <p:cNvPr id="3775" name="Line 37"/>
              <p:cNvSpPr>
                <a:spLocks noChangeShapeType="1"/>
              </p:cNvSpPr>
              <p:nvPr/>
            </p:nvSpPr>
            <p:spPr bwMode="auto">
              <a:xfrm flipV="1">
                <a:off x="5013" y="9514"/>
                <a:ext cx="17" cy="391"/>
              </a:xfrm>
              <a:prstGeom prst="line">
                <a:avLst/>
              </a:prstGeom>
              <a:noFill/>
              <a:ln w="10795">
                <a:solidFill>
                  <a:srgbClr val="FF0000"/>
                </a:solidFill>
                <a:round/>
                <a:headEnd/>
                <a:tailEnd/>
              </a:ln>
            </p:spPr>
            <p:txBody>
              <a:bodyPr/>
              <a:lstStyle/>
              <a:p>
                <a:endParaRPr lang="en-US"/>
              </a:p>
            </p:txBody>
          </p:sp>
          <p:sp>
            <p:nvSpPr>
              <p:cNvPr id="3776" name="Line 38"/>
              <p:cNvSpPr>
                <a:spLocks noChangeShapeType="1"/>
              </p:cNvSpPr>
              <p:nvPr/>
            </p:nvSpPr>
            <p:spPr bwMode="auto">
              <a:xfrm flipV="1">
                <a:off x="5030" y="8579"/>
                <a:ext cx="1" cy="935"/>
              </a:xfrm>
              <a:prstGeom prst="line">
                <a:avLst/>
              </a:prstGeom>
              <a:noFill/>
              <a:ln w="10795">
                <a:solidFill>
                  <a:srgbClr val="FF0000"/>
                </a:solidFill>
                <a:round/>
                <a:headEnd/>
                <a:tailEnd/>
              </a:ln>
            </p:spPr>
            <p:txBody>
              <a:bodyPr/>
              <a:lstStyle/>
              <a:p>
                <a:endParaRPr lang="en-US"/>
              </a:p>
            </p:txBody>
          </p:sp>
          <p:sp>
            <p:nvSpPr>
              <p:cNvPr id="3777" name="Line 39"/>
              <p:cNvSpPr>
                <a:spLocks noChangeShapeType="1"/>
              </p:cNvSpPr>
              <p:nvPr/>
            </p:nvSpPr>
            <p:spPr bwMode="auto">
              <a:xfrm flipV="1">
                <a:off x="5030" y="8341"/>
                <a:ext cx="17" cy="238"/>
              </a:xfrm>
              <a:prstGeom prst="line">
                <a:avLst/>
              </a:prstGeom>
              <a:noFill/>
              <a:ln w="10795">
                <a:solidFill>
                  <a:srgbClr val="FF0000"/>
                </a:solidFill>
                <a:round/>
                <a:headEnd/>
                <a:tailEnd/>
              </a:ln>
            </p:spPr>
            <p:txBody>
              <a:bodyPr/>
              <a:lstStyle/>
              <a:p>
                <a:endParaRPr lang="en-US"/>
              </a:p>
            </p:txBody>
          </p:sp>
          <p:sp>
            <p:nvSpPr>
              <p:cNvPr id="3778" name="Line 40"/>
              <p:cNvSpPr>
                <a:spLocks noChangeShapeType="1"/>
              </p:cNvSpPr>
              <p:nvPr/>
            </p:nvSpPr>
            <p:spPr bwMode="auto">
              <a:xfrm>
                <a:off x="5047" y="8341"/>
                <a:ext cx="17" cy="187"/>
              </a:xfrm>
              <a:prstGeom prst="line">
                <a:avLst/>
              </a:prstGeom>
              <a:noFill/>
              <a:ln w="10795">
                <a:solidFill>
                  <a:srgbClr val="FF0000"/>
                </a:solidFill>
                <a:round/>
                <a:headEnd/>
                <a:tailEnd/>
              </a:ln>
            </p:spPr>
            <p:txBody>
              <a:bodyPr/>
              <a:lstStyle/>
              <a:p>
                <a:endParaRPr lang="en-US"/>
              </a:p>
            </p:txBody>
          </p:sp>
          <p:sp>
            <p:nvSpPr>
              <p:cNvPr id="3779" name="Line 41"/>
              <p:cNvSpPr>
                <a:spLocks noChangeShapeType="1"/>
              </p:cNvSpPr>
              <p:nvPr/>
            </p:nvSpPr>
            <p:spPr bwMode="auto">
              <a:xfrm>
                <a:off x="5064" y="8528"/>
                <a:ext cx="1" cy="306"/>
              </a:xfrm>
              <a:prstGeom prst="line">
                <a:avLst/>
              </a:prstGeom>
              <a:noFill/>
              <a:ln w="10795">
                <a:solidFill>
                  <a:srgbClr val="FF0000"/>
                </a:solidFill>
                <a:round/>
                <a:headEnd/>
                <a:tailEnd/>
              </a:ln>
            </p:spPr>
            <p:txBody>
              <a:bodyPr/>
              <a:lstStyle/>
              <a:p>
                <a:endParaRPr lang="en-US"/>
              </a:p>
            </p:txBody>
          </p:sp>
          <p:sp>
            <p:nvSpPr>
              <p:cNvPr id="3780" name="Line 42"/>
              <p:cNvSpPr>
                <a:spLocks noChangeShapeType="1"/>
              </p:cNvSpPr>
              <p:nvPr/>
            </p:nvSpPr>
            <p:spPr bwMode="auto">
              <a:xfrm>
                <a:off x="5064" y="8834"/>
                <a:ext cx="17" cy="340"/>
              </a:xfrm>
              <a:prstGeom prst="line">
                <a:avLst/>
              </a:prstGeom>
              <a:noFill/>
              <a:ln w="10795">
                <a:solidFill>
                  <a:srgbClr val="FF0000"/>
                </a:solidFill>
                <a:round/>
                <a:headEnd/>
                <a:tailEnd/>
              </a:ln>
            </p:spPr>
            <p:txBody>
              <a:bodyPr/>
              <a:lstStyle/>
              <a:p>
                <a:endParaRPr lang="en-US"/>
              </a:p>
            </p:txBody>
          </p:sp>
          <p:sp>
            <p:nvSpPr>
              <p:cNvPr id="3781" name="Line 43"/>
              <p:cNvSpPr>
                <a:spLocks noChangeShapeType="1"/>
              </p:cNvSpPr>
              <p:nvPr/>
            </p:nvSpPr>
            <p:spPr bwMode="auto">
              <a:xfrm>
                <a:off x="5081" y="9174"/>
                <a:ext cx="1" cy="612"/>
              </a:xfrm>
              <a:prstGeom prst="line">
                <a:avLst/>
              </a:prstGeom>
              <a:noFill/>
              <a:ln w="10795">
                <a:solidFill>
                  <a:srgbClr val="FF0000"/>
                </a:solidFill>
                <a:round/>
                <a:headEnd/>
                <a:tailEnd/>
              </a:ln>
            </p:spPr>
            <p:txBody>
              <a:bodyPr/>
              <a:lstStyle/>
              <a:p>
                <a:endParaRPr lang="en-US"/>
              </a:p>
            </p:txBody>
          </p:sp>
          <p:sp>
            <p:nvSpPr>
              <p:cNvPr id="3782" name="Line 44"/>
              <p:cNvSpPr>
                <a:spLocks noChangeShapeType="1"/>
              </p:cNvSpPr>
              <p:nvPr/>
            </p:nvSpPr>
            <p:spPr bwMode="auto">
              <a:xfrm>
                <a:off x="5081" y="9786"/>
                <a:ext cx="17" cy="272"/>
              </a:xfrm>
              <a:prstGeom prst="line">
                <a:avLst/>
              </a:prstGeom>
              <a:noFill/>
              <a:ln w="10795">
                <a:solidFill>
                  <a:srgbClr val="FF0000"/>
                </a:solidFill>
                <a:round/>
                <a:headEnd/>
                <a:tailEnd/>
              </a:ln>
            </p:spPr>
            <p:txBody>
              <a:bodyPr/>
              <a:lstStyle/>
              <a:p>
                <a:endParaRPr lang="en-US"/>
              </a:p>
            </p:txBody>
          </p:sp>
          <p:sp>
            <p:nvSpPr>
              <p:cNvPr id="3783" name="Line 45"/>
              <p:cNvSpPr>
                <a:spLocks noChangeShapeType="1"/>
              </p:cNvSpPr>
              <p:nvPr/>
            </p:nvSpPr>
            <p:spPr bwMode="auto">
              <a:xfrm>
                <a:off x="5098" y="10058"/>
                <a:ext cx="1" cy="204"/>
              </a:xfrm>
              <a:prstGeom prst="line">
                <a:avLst/>
              </a:prstGeom>
              <a:noFill/>
              <a:ln w="10795">
                <a:solidFill>
                  <a:srgbClr val="FF0000"/>
                </a:solidFill>
                <a:round/>
                <a:headEnd/>
                <a:tailEnd/>
              </a:ln>
            </p:spPr>
            <p:txBody>
              <a:bodyPr/>
              <a:lstStyle/>
              <a:p>
                <a:endParaRPr lang="en-US"/>
              </a:p>
            </p:txBody>
          </p:sp>
          <p:sp>
            <p:nvSpPr>
              <p:cNvPr id="3784" name="Line 46"/>
              <p:cNvSpPr>
                <a:spLocks noChangeShapeType="1"/>
              </p:cNvSpPr>
              <p:nvPr/>
            </p:nvSpPr>
            <p:spPr bwMode="auto">
              <a:xfrm>
                <a:off x="5098" y="10262"/>
                <a:ext cx="17" cy="170"/>
              </a:xfrm>
              <a:prstGeom prst="line">
                <a:avLst/>
              </a:prstGeom>
              <a:noFill/>
              <a:ln w="10795">
                <a:solidFill>
                  <a:srgbClr val="FF0000"/>
                </a:solidFill>
                <a:round/>
                <a:headEnd/>
                <a:tailEnd/>
              </a:ln>
            </p:spPr>
            <p:txBody>
              <a:bodyPr/>
              <a:lstStyle/>
              <a:p>
                <a:endParaRPr lang="en-US"/>
              </a:p>
            </p:txBody>
          </p:sp>
          <p:sp>
            <p:nvSpPr>
              <p:cNvPr id="3785" name="Line 47"/>
              <p:cNvSpPr>
                <a:spLocks noChangeShapeType="1"/>
              </p:cNvSpPr>
              <p:nvPr/>
            </p:nvSpPr>
            <p:spPr bwMode="auto">
              <a:xfrm>
                <a:off x="5115" y="10432"/>
                <a:ext cx="1" cy="51"/>
              </a:xfrm>
              <a:prstGeom prst="line">
                <a:avLst/>
              </a:prstGeom>
              <a:noFill/>
              <a:ln w="10795">
                <a:solidFill>
                  <a:srgbClr val="FF0000"/>
                </a:solidFill>
                <a:round/>
                <a:headEnd/>
                <a:tailEnd/>
              </a:ln>
            </p:spPr>
            <p:txBody>
              <a:bodyPr/>
              <a:lstStyle/>
              <a:p>
                <a:endParaRPr lang="en-US"/>
              </a:p>
            </p:txBody>
          </p:sp>
          <p:sp>
            <p:nvSpPr>
              <p:cNvPr id="3786" name="Line 48"/>
              <p:cNvSpPr>
                <a:spLocks noChangeShapeType="1"/>
              </p:cNvSpPr>
              <p:nvPr/>
            </p:nvSpPr>
            <p:spPr bwMode="auto">
              <a:xfrm>
                <a:off x="5115" y="10483"/>
                <a:ext cx="17" cy="34"/>
              </a:xfrm>
              <a:prstGeom prst="line">
                <a:avLst/>
              </a:prstGeom>
              <a:noFill/>
              <a:ln w="10795">
                <a:solidFill>
                  <a:srgbClr val="FF0000"/>
                </a:solidFill>
                <a:round/>
                <a:headEnd/>
                <a:tailEnd/>
              </a:ln>
            </p:spPr>
            <p:txBody>
              <a:bodyPr/>
              <a:lstStyle/>
              <a:p>
                <a:endParaRPr lang="en-US"/>
              </a:p>
            </p:txBody>
          </p:sp>
          <p:sp>
            <p:nvSpPr>
              <p:cNvPr id="3787" name="Line 49"/>
              <p:cNvSpPr>
                <a:spLocks noChangeShapeType="1"/>
              </p:cNvSpPr>
              <p:nvPr/>
            </p:nvSpPr>
            <p:spPr bwMode="auto">
              <a:xfrm>
                <a:off x="5132" y="10517"/>
                <a:ext cx="1" cy="34"/>
              </a:xfrm>
              <a:prstGeom prst="line">
                <a:avLst/>
              </a:prstGeom>
              <a:noFill/>
              <a:ln w="10795">
                <a:solidFill>
                  <a:srgbClr val="FF0000"/>
                </a:solidFill>
                <a:round/>
                <a:headEnd/>
                <a:tailEnd/>
              </a:ln>
            </p:spPr>
            <p:txBody>
              <a:bodyPr/>
              <a:lstStyle/>
              <a:p>
                <a:endParaRPr lang="en-US"/>
              </a:p>
            </p:txBody>
          </p:sp>
          <p:sp>
            <p:nvSpPr>
              <p:cNvPr id="3788" name="Line 50"/>
              <p:cNvSpPr>
                <a:spLocks noChangeShapeType="1"/>
              </p:cNvSpPr>
              <p:nvPr/>
            </p:nvSpPr>
            <p:spPr bwMode="auto">
              <a:xfrm flipV="1">
                <a:off x="5132" y="10517"/>
                <a:ext cx="17" cy="34"/>
              </a:xfrm>
              <a:prstGeom prst="line">
                <a:avLst/>
              </a:prstGeom>
              <a:noFill/>
              <a:ln w="10795">
                <a:solidFill>
                  <a:srgbClr val="FF0000"/>
                </a:solidFill>
                <a:round/>
                <a:headEnd/>
                <a:tailEnd/>
              </a:ln>
            </p:spPr>
            <p:txBody>
              <a:bodyPr/>
              <a:lstStyle/>
              <a:p>
                <a:endParaRPr lang="en-US"/>
              </a:p>
            </p:txBody>
          </p:sp>
          <p:sp>
            <p:nvSpPr>
              <p:cNvPr id="3789" name="Line 51"/>
              <p:cNvSpPr>
                <a:spLocks noChangeShapeType="1"/>
              </p:cNvSpPr>
              <p:nvPr/>
            </p:nvSpPr>
            <p:spPr bwMode="auto">
              <a:xfrm flipV="1">
                <a:off x="5149" y="10500"/>
                <a:ext cx="1" cy="17"/>
              </a:xfrm>
              <a:prstGeom prst="line">
                <a:avLst/>
              </a:prstGeom>
              <a:noFill/>
              <a:ln w="10795">
                <a:solidFill>
                  <a:srgbClr val="FF0000"/>
                </a:solidFill>
                <a:round/>
                <a:headEnd/>
                <a:tailEnd/>
              </a:ln>
            </p:spPr>
            <p:txBody>
              <a:bodyPr/>
              <a:lstStyle/>
              <a:p>
                <a:endParaRPr lang="en-US"/>
              </a:p>
            </p:txBody>
          </p:sp>
          <p:sp>
            <p:nvSpPr>
              <p:cNvPr id="3790" name="Line 52"/>
              <p:cNvSpPr>
                <a:spLocks noChangeShapeType="1"/>
              </p:cNvSpPr>
              <p:nvPr/>
            </p:nvSpPr>
            <p:spPr bwMode="auto">
              <a:xfrm flipV="1">
                <a:off x="5149" y="10449"/>
                <a:ext cx="17" cy="51"/>
              </a:xfrm>
              <a:prstGeom prst="line">
                <a:avLst/>
              </a:prstGeom>
              <a:noFill/>
              <a:ln w="10795">
                <a:solidFill>
                  <a:srgbClr val="FF0000"/>
                </a:solidFill>
                <a:round/>
                <a:headEnd/>
                <a:tailEnd/>
              </a:ln>
            </p:spPr>
            <p:txBody>
              <a:bodyPr/>
              <a:lstStyle/>
              <a:p>
                <a:endParaRPr lang="en-US"/>
              </a:p>
            </p:txBody>
          </p:sp>
          <p:sp>
            <p:nvSpPr>
              <p:cNvPr id="3791" name="Line 53"/>
              <p:cNvSpPr>
                <a:spLocks noChangeShapeType="1"/>
              </p:cNvSpPr>
              <p:nvPr/>
            </p:nvSpPr>
            <p:spPr bwMode="auto">
              <a:xfrm flipV="1">
                <a:off x="5166" y="10313"/>
                <a:ext cx="1" cy="136"/>
              </a:xfrm>
              <a:prstGeom prst="line">
                <a:avLst/>
              </a:prstGeom>
              <a:noFill/>
              <a:ln w="10795">
                <a:solidFill>
                  <a:srgbClr val="FF0000"/>
                </a:solidFill>
                <a:round/>
                <a:headEnd/>
                <a:tailEnd/>
              </a:ln>
            </p:spPr>
            <p:txBody>
              <a:bodyPr/>
              <a:lstStyle/>
              <a:p>
                <a:endParaRPr lang="en-US"/>
              </a:p>
            </p:txBody>
          </p:sp>
          <p:sp>
            <p:nvSpPr>
              <p:cNvPr id="3792" name="Line 54"/>
              <p:cNvSpPr>
                <a:spLocks noChangeShapeType="1"/>
              </p:cNvSpPr>
              <p:nvPr/>
            </p:nvSpPr>
            <p:spPr bwMode="auto">
              <a:xfrm flipV="1">
                <a:off x="5166" y="10211"/>
                <a:ext cx="17" cy="102"/>
              </a:xfrm>
              <a:prstGeom prst="line">
                <a:avLst/>
              </a:prstGeom>
              <a:noFill/>
              <a:ln w="10795">
                <a:solidFill>
                  <a:srgbClr val="FF0000"/>
                </a:solidFill>
                <a:round/>
                <a:headEnd/>
                <a:tailEnd/>
              </a:ln>
            </p:spPr>
            <p:txBody>
              <a:bodyPr/>
              <a:lstStyle/>
              <a:p>
                <a:endParaRPr lang="en-US"/>
              </a:p>
            </p:txBody>
          </p:sp>
          <p:sp>
            <p:nvSpPr>
              <p:cNvPr id="3793" name="Line 55"/>
              <p:cNvSpPr>
                <a:spLocks noChangeShapeType="1"/>
              </p:cNvSpPr>
              <p:nvPr/>
            </p:nvSpPr>
            <p:spPr bwMode="auto">
              <a:xfrm flipV="1">
                <a:off x="5183" y="10075"/>
                <a:ext cx="1" cy="136"/>
              </a:xfrm>
              <a:prstGeom prst="line">
                <a:avLst/>
              </a:prstGeom>
              <a:noFill/>
              <a:ln w="10795">
                <a:solidFill>
                  <a:srgbClr val="FF0000"/>
                </a:solidFill>
                <a:round/>
                <a:headEnd/>
                <a:tailEnd/>
              </a:ln>
            </p:spPr>
            <p:txBody>
              <a:bodyPr/>
              <a:lstStyle/>
              <a:p>
                <a:endParaRPr lang="en-US"/>
              </a:p>
            </p:txBody>
          </p:sp>
          <p:sp>
            <p:nvSpPr>
              <p:cNvPr id="3794" name="Line 56"/>
              <p:cNvSpPr>
                <a:spLocks noChangeShapeType="1"/>
              </p:cNvSpPr>
              <p:nvPr/>
            </p:nvSpPr>
            <p:spPr bwMode="auto">
              <a:xfrm flipV="1">
                <a:off x="5183" y="9956"/>
                <a:ext cx="17" cy="119"/>
              </a:xfrm>
              <a:prstGeom prst="line">
                <a:avLst/>
              </a:prstGeom>
              <a:noFill/>
              <a:ln w="10795">
                <a:solidFill>
                  <a:srgbClr val="FF0000"/>
                </a:solidFill>
                <a:round/>
                <a:headEnd/>
                <a:tailEnd/>
              </a:ln>
            </p:spPr>
            <p:txBody>
              <a:bodyPr/>
              <a:lstStyle/>
              <a:p>
                <a:endParaRPr lang="en-US"/>
              </a:p>
            </p:txBody>
          </p:sp>
          <p:sp>
            <p:nvSpPr>
              <p:cNvPr id="3795" name="Line 57"/>
              <p:cNvSpPr>
                <a:spLocks noChangeShapeType="1"/>
              </p:cNvSpPr>
              <p:nvPr/>
            </p:nvSpPr>
            <p:spPr bwMode="auto">
              <a:xfrm flipV="1">
                <a:off x="5200" y="9939"/>
                <a:ext cx="1" cy="17"/>
              </a:xfrm>
              <a:prstGeom prst="line">
                <a:avLst/>
              </a:prstGeom>
              <a:noFill/>
              <a:ln w="10795">
                <a:solidFill>
                  <a:srgbClr val="FF0000"/>
                </a:solidFill>
                <a:round/>
                <a:headEnd/>
                <a:tailEnd/>
              </a:ln>
            </p:spPr>
            <p:txBody>
              <a:bodyPr/>
              <a:lstStyle/>
              <a:p>
                <a:endParaRPr lang="en-US"/>
              </a:p>
            </p:txBody>
          </p:sp>
          <p:sp>
            <p:nvSpPr>
              <p:cNvPr id="3796" name="Line 58"/>
              <p:cNvSpPr>
                <a:spLocks noChangeShapeType="1"/>
              </p:cNvSpPr>
              <p:nvPr/>
            </p:nvSpPr>
            <p:spPr bwMode="auto">
              <a:xfrm>
                <a:off x="5200" y="9939"/>
                <a:ext cx="1" cy="51"/>
              </a:xfrm>
              <a:prstGeom prst="line">
                <a:avLst/>
              </a:prstGeom>
              <a:noFill/>
              <a:ln w="10795">
                <a:solidFill>
                  <a:srgbClr val="FF0000"/>
                </a:solidFill>
                <a:round/>
                <a:headEnd/>
                <a:tailEnd/>
              </a:ln>
            </p:spPr>
            <p:txBody>
              <a:bodyPr/>
              <a:lstStyle/>
              <a:p>
                <a:endParaRPr lang="en-US"/>
              </a:p>
            </p:txBody>
          </p:sp>
          <p:sp>
            <p:nvSpPr>
              <p:cNvPr id="3797" name="Line 59"/>
              <p:cNvSpPr>
                <a:spLocks noChangeShapeType="1"/>
              </p:cNvSpPr>
              <p:nvPr/>
            </p:nvSpPr>
            <p:spPr bwMode="auto">
              <a:xfrm>
                <a:off x="5200" y="9990"/>
                <a:ext cx="17" cy="119"/>
              </a:xfrm>
              <a:prstGeom prst="line">
                <a:avLst/>
              </a:prstGeom>
              <a:noFill/>
              <a:ln w="10795">
                <a:solidFill>
                  <a:srgbClr val="FF0000"/>
                </a:solidFill>
                <a:round/>
                <a:headEnd/>
                <a:tailEnd/>
              </a:ln>
            </p:spPr>
            <p:txBody>
              <a:bodyPr/>
              <a:lstStyle/>
              <a:p>
                <a:endParaRPr lang="en-US"/>
              </a:p>
            </p:txBody>
          </p:sp>
          <p:sp>
            <p:nvSpPr>
              <p:cNvPr id="3798" name="Line 60"/>
              <p:cNvSpPr>
                <a:spLocks noChangeShapeType="1"/>
              </p:cNvSpPr>
              <p:nvPr/>
            </p:nvSpPr>
            <p:spPr bwMode="auto">
              <a:xfrm>
                <a:off x="5217" y="10109"/>
                <a:ext cx="1" cy="187"/>
              </a:xfrm>
              <a:prstGeom prst="line">
                <a:avLst/>
              </a:prstGeom>
              <a:noFill/>
              <a:ln w="10795">
                <a:solidFill>
                  <a:srgbClr val="FF0000"/>
                </a:solidFill>
                <a:round/>
                <a:headEnd/>
                <a:tailEnd/>
              </a:ln>
            </p:spPr>
            <p:txBody>
              <a:bodyPr/>
              <a:lstStyle/>
              <a:p>
                <a:endParaRPr lang="en-US"/>
              </a:p>
            </p:txBody>
          </p:sp>
          <p:sp>
            <p:nvSpPr>
              <p:cNvPr id="3799" name="Line 61"/>
              <p:cNvSpPr>
                <a:spLocks noChangeShapeType="1"/>
              </p:cNvSpPr>
              <p:nvPr/>
            </p:nvSpPr>
            <p:spPr bwMode="auto">
              <a:xfrm>
                <a:off x="5217" y="10296"/>
                <a:ext cx="17" cy="85"/>
              </a:xfrm>
              <a:prstGeom prst="line">
                <a:avLst/>
              </a:prstGeom>
              <a:noFill/>
              <a:ln w="10795">
                <a:solidFill>
                  <a:srgbClr val="FF0000"/>
                </a:solidFill>
                <a:round/>
                <a:headEnd/>
                <a:tailEnd/>
              </a:ln>
            </p:spPr>
            <p:txBody>
              <a:bodyPr/>
              <a:lstStyle/>
              <a:p>
                <a:endParaRPr lang="en-US"/>
              </a:p>
            </p:txBody>
          </p:sp>
          <p:sp>
            <p:nvSpPr>
              <p:cNvPr id="3800" name="Line 62"/>
              <p:cNvSpPr>
                <a:spLocks noChangeShapeType="1"/>
              </p:cNvSpPr>
              <p:nvPr/>
            </p:nvSpPr>
            <p:spPr bwMode="auto">
              <a:xfrm>
                <a:off x="5234" y="10381"/>
                <a:ext cx="1" cy="102"/>
              </a:xfrm>
              <a:prstGeom prst="line">
                <a:avLst/>
              </a:prstGeom>
              <a:noFill/>
              <a:ln w="10795">
                <a:solidFill>
                  <a:srgbClr val="FF0000"/>
                </a:solidFill>
                <a:round/>
                <a:headEnd/>
                <a:tailEnd/>
              </a:ln>
            </p:spPr>
            <p:txBody>
              <a:bodyPr/>
              <a:lstStyle/>
              <a:p>
                <a:endParaRPr lang="en-US"/>
              </a:p>
            </p:txBody>
          </p:sp>
          <p:sp>
            <p:nvSpPr>
              <p:cNvPr id="3801" name="Line 63"/>
              <p:cNvSpPr>
                <a:spLocks noChangeShapeType="1"/>
              </p:cNvSpPr>
              <p:nvPr/>
            </p:nvSpPr>
            <p:spPr bwMode="auto">
              <a:xfrm>
                <a:off x="5234" y="10483"/>
                <a:ext cx="17" cy="51"/>
              </a:xfrm>
              <a:prstGeom prst="line">
                <a:avLst/>
              </a:prstGeom>
              <a:noFill/>
              <a:ln w="10795">
                <a:solidFill>
                  <a:srgbClr val="FF0000"/>
                </a:solidFill>
                <a:round/>
                <a:headEnd/>
                <a:tailEnd/>
              </a:ln>
            </p:spPr>
            <p:txBody>
              <a:bodyPr/>
              <a:lstStyle/>
              <a:p>
                <a:endParaRPr lang="en-US"/>
              </a:p>
            </p:txBody>
          </p:sp>
          <p:sp>
            <p:nvSpPr>
              <p:cNvPr id="3802" name="Line 64"/>
              <p:cNvSpPr>
                <a:spLocks noChangeShapeType="1"/>
              </p:cNvSpPr>
              <p:nvPr/>
            </p:nvSpPr>
            <p:spPr bwMode="auto">
              <a:xfrm>
                <a:off x="5251" y="10534"/>
                <a:ext cx="1" cy="17"/>
              </a:xfrm>
              <a:prstGeom prst="line">
                <a:avLst/>
              </a:prstGeom>
              <a:noFill/>
              <a:ln w="10795">
                <a:solidFill>
                  <a:srgbClr val="FF0000"/>
                </a:solidFill>
                <a:round/>
                <a:headEnd/>
                <a:tailEnd/>
              </a:ln>
            </p:spPr>
            <p:txBody>
              <a:bodyPr/>
              <a:lstStyle/>
              <a:p>
                <a:endParaRPr lang="en-US"/>
              </a:p>
            </p:txBody>
          </p:sp>
          <p:sp>
            <p:nvSpPr>
              <p:cNvPr id="3803" name="Line 65"/>
              <p:cNvSpPr>
                <a:spLocks noChangeShapeType="1"/>
              </p:cNvSpPr>
              <p:nvPr/>
            </p:nvSpPr>
            <p:spPr bwMode="auto">
              <a:xfrm>
                <a:off x="5251" y="10551"/>
                <a:ext cx="17" cy="17"/>
              </a:xfrm>
              <a:prstGeom prst="line">
                <a:avLst/>
              </a:prstGeom>
              <a:noFill/>
              <a:ln w="10795">
                <a:solidFill>
                  <a:srgbClr val="FF0000"/>
                </a:solidFill>
                <a:round/>
                <a:headEnd/>
                <a:tailEnd/>
              </a:ln>
            </p:spPr>
            <p:txBody>
              <a:bodyPr/>
              <a:lstStyle/>
              <a:p>
                <a:endParaRPr lang="en-US"/>
              </a:p>
            </p:txBody>
          </p:sp>
          <p:sp>
            <p:nvSpPr>
              <p:cNvPr id="3804" name="Line 66"/>
              <p:cNvSpPr>
                <a:spLocks noChangeShapeType="1"/>
              </p:cNvSpPr>
              <p:nvPr/>
            </p:nvSpPr>
            <p:spPr bwMode="auto">
              <a:xfrm flipV="1">
                <a:off x="5268" y="10534"/>
                <a:ext cx="1" cy="34"/>
              </a:xfrm>
              <a:prstGeom prst="line">
                <a:avLst/>
              </a:prstGeom>
              <a:noFill/>
              <a:ln w="10795">
                <a:solidFill>
                  <a:srgbClr val="FF0000"/>
                </a:solidFill>
                <a:round/>
                <a:headEnd/>
                <a:tailEnd/>
              </a:ln>
            </p:spPr>
            <p:txBody>
              <a:bodyPr/>
              <a:lstStyle/>
              <a:p>
                <a:endParaRPr lang="en-US"/>
              </a:p>
            </p:txBody>
          </p:sp>
          <p:sp>
            <p:nvSpPr>
              <p:cNvPr id="3805" name="Line 67"/>
              <p:cNvSpPr>
                <a:spLocks noChangeShapeType="1"/>
              </p:cNvSpPr>
              <p:nvPr/>
            </p:nvSpPr>
            <p:spPr bwMode="auto">
              <a:xfrm>
                <a:off x="5268" y="10534"/>
                <a:ext cx="17" cy="17"/>
              </a:xfrm>
              <a:prstGeom prst="line">
                <a:avLst/>
              </a:prstGeom>
              <a:noFill/>
              <a:ln w="10795">
                <a:solidFill>
                  <a:srgbClr val="FF0000"/>
                </a:solidFill>
                <a:round/>
                <a:headEnd/>
                <a:tailEnd/>
              </a:ln>
            </p:spPr>
            <p:txBody>
              <a:bodyPr/>
              <a:lstStyle/>
              <a:p>
                <a:endParaRPr lang="en-US"/>
              </a:p>
            </p:txBody>
          </p:sp>
          <p:sp>
            <p:nvSpPr>
              <p:cNvPr id="3806" name="Line 68"/>
              <p:cNvSpPr>
                <a:spLocks noChangeShapeType="1"/>
              </p:cNvSpPr>
              <p:nvPr/>
            </p:nvSpPr>
            <p:spPr bwMode="auto">
              <a:xfrm>
                <a:off x="5285" y="10551"/>
                <a:ext cx="1" cy="17"/>
              </a:xfrm>
              <a:prstGeom prst="line">
                <a:avLst/>
              </a:prstGeom>
              <a:noFill/>
              <a:ln w="10795">
                <a:solidFill>
                  <a:srgbClr val="FF0000"/>
                </a:solidFill>
                <a:round/>
                <a:headEnd/>
                <a:tailEnd/>
              </a:ln>
            </p:spPr>
            <p:txBody>
              <a:bodyPr/>
              <a:lstStyle/>
              <a:p>
                <a:endParaRPr lang="en-US"/>
              </a:p>
            </p:txBody>
          </p:sp>
          <p:sp>
            <p:nvSpPr>
              <p:cNvPr id="3807" name="Line 69"/>
              <p:cNvSpPr>
                <a:spLocks noChangeShapeType="1"/>
              </p:cNvSpPr>
              <p:nvPr/>
            </p:nvSpPr>
            <p:spPr bwMode="auto">
              <a:xfrm flipV="1">
                <a:off x="5285" y="10551"/>
                <a:ext cx="17" cy="17"/>
              </a:xfrm>
              <a:prstGeom prst="line">
                <a:avLst/>
              </a:prstGeom>
              <a:noFill/>
              <a:ln w="10795">
                <a:solidFill>
                  <a:srgbClr val="FF0000"/>
                </a:solidFill>
                <a:round/>
                <a:headEnd/>
                <a:tailEnd/>
              </a:ln>
            </p:spPr>
            <p:txBody>
              <a:bodyPr/>
              <a:lstStyle/>
              <a:p>
                <a:endParaRPr lang="en-US"/>
              </a:p>
            </p:txBody>
          </p:sp>
          <p:sp>
            <p:nvSpPr>
              <p:cNvPr id="3808" name="Line 70"/>
              <p:cNvSpPr>
                <a:spLocks noChangeShapeType="1"/>
              </p:cNvSpPr>
              <p:nvPr/>
            </p:nvSpPr>
            <p:spPr bwMode="auto">
              <a:xfrm>
                <a:off x="5302" y="10551"/>
                <a:ext cx="1" cy="34"/>
              </a:xfrm>
              <a:prstGeom prst="line">
                <a:avLst/>
              </a:prstGeom>
              <a:noFill/>
              <a:ln w="10795">
                <a:solidFill>
                  <a:srgbClr val="FF0000"/>
                </a:solidFill>
                <a:round/>
                <a:headEnd/>
                <a:tailEnd/>
              </a:ln>
            </p:spPr>
            <p:txBody>
              <a:bodyPr/>
              <a:lstStyle/>
              <a:p>
                <a:endParaRPr lang="en-US"/>
              </a:p>
            </p:txBody>
          </p:sp>
          <p:sp>
            <p:nvSpPr>
              <p:cNvPr id="3809" name="Line 71"/>
              <p:cNvSpPr>
                <a:spLocks noChangeShapeType="1"/>
              </p:cNvSpPr>
              <p:nvPr/>
            </p:nvSpPr>
            <p:spPr bwMode="auto">
              <a:xfrm flipV="1">
                <a:off x="5302" y="10551"/>
                <a:ext cx="1" cy="34"/>
              </a:xfrm>
              <a:prstGeom prst="line">
                <a:avLst/>
              </a:prstGeom>
              <a:noFill/>
              <a:ln w="10795">
                <a:solidFill>
                  <a:srgbClr val="FF0000"/>
                </a:solidFill>
                <a:round/>
                <a:headEnd/>
                <a:tailEnd/>
              </a:ln>
            </p:spPr>
            <p:txBody>
              <a:bodyPr/>
              <a:lstStyle/>
              <a:p>
                <a:endParaRPr lang="en-US"/>
              </a:p>
            </p:txBody>
          </p:sp>
          <p:sp>
            <p:nvSpPr>
              <p:cNvPr id="3810" name="Line 72"/>
              <p:cNvSpPr>
                <a:spLocks noChangeShapeType="1"/>
              </p:cNvSpPr>
              <p:nvPr/>
            </p:nvSpPr>
            <p:spPr bwMode="auto">
              <a:xfrm>
                <a:off x="5302" y="10551"/>
                <a:ext cx="17" cy="1"/>
              </a:xfrm>
              <a:prstGeom prst="line">
                <a:avLst/>
              </a:prstGeom>
              <a:noFill/>
              <a:ln w="10795">
                <a:solidFill>
                  <a:srgbClr val="FF0000"/>
                </a:solidFill>
                <a:round/>
                <a:headEnd/>
                <a:tailEnd/>
              </a:ln>
            </p:spPr>
            <p:txBody>
              <a:bodyPr/>
              <a:lstStyle/>
              <a:p>
                <a:endParaRPr lang="en-US"/>
              </a:p>
            </p:txBody>
          </p:sp>
          <p:sp>
            <p:nvSpPr>
              <p:cNvPr id="3811" name="Line 73"/>
              <p:cNvSpPr>
                <a:spLocks noChangeShapeType="1"/>
              </p:cNvSpPr>
              <p:nvPr/>
            </p:nvSpPr>
            <p:spPr bwMode="auto">
              <a:xfrm>
                <a:off x="5319" y="10551"/>
                <a:ext cx="17" cy="1"/>
              </a:xfrm>
              <a:prstGeom prst="line">
                <a:avLst/>
              </a:prstGeom>
              <a:noFill/>
              <a:ln w="10795">
                <a:solidFill>
                  <a:srgbClr val="FF0000"/>
                </a:solidFill>
                <a:round/>
                <a:headEnd/>
                <a:tailEnd/>
              </a:ln>
            </p:spPr>
            <p:txBody>
              <a:bodyPr/>
              <a:lstStyle/>
              <a:p>
                <a:endParaRPr lang="en-US"/>
              </a:p>
            </p:txBody>
          </p:sp>
          <p:sp>
            <p:nvSpPr>
              <p:cNvPr id="3812" name="Line 74"/>
              <p:cNvSpPr>
                <a:spLocks noChangeShapeType="1"/>
              </p:cNvSpPr>
              <p:nvPr/>
            </p:nvSpPr>
            <p:spPr bwMode="auto">
              <a:xfrm>
                <a:off x="5336" y="10551"/>
                <a:ext cx="1" cy="34"/>
              </a:xfrm>
              <a:prstGeom prst="line">
                <a:avLst/>
              </a:prstGeom>
              <a:noFill/>
              <a:ln w="10795">
                <a:solidFill>
                  <a:srgbClr val="FF0000"/>
                </a:solidFill>
                <a:round/>
                <a:headEnd/>
                <a:tailEnd/>
              </a:ln>
            </p:spPr>
            <p:txBody>
              <a:bodyPr/>
              <a:lstStyle/>
              <a:p>
                <a:endParaRPr lang="en-US"/>
              </a:p>
            </p:txBody>
          </p:sp>
          <p:sp>
            <p:nvSpPr>
              <p:cNvPr id="3813" name="Line 75"/>
              <p:cNvSpPr>
                <a:spLocks noChangeShapeType="1"/>
              </p:cNvSpPr>
              <p:nvPr/>
            </p:nvSpPr>
            <p:spPr bwMode="auto">
              <a:xfrm>
                <a:off x="5336" y="10585"/>
                <a:ext cx="17" cy="1"/>
              </a:xfrm>
              <a:prstGeom prst="line">
                <a:avLst/>
              </a:prstGeom>
              <a:noFill/>
              <a:ln w="10795">
                <a:solidFill>
                  <a:srgbClr val="FF0000"/>
                </a:solidFill>
                <a:round/>
                <a:headEnd/>
                <a:tailEnd/>
              </a:ln>
            </p:spPr>
            <p:txBody>
              <a:bodyPr/>
              <a:lstStyle/>
              <a:p>
                <a:endParaRPr lang="en-US"/>
              </a:p>
            </p:txBody>
          </p:sp>
          <p:sp>
            <p:nvSpPr>
              <p:cNvPr id="3814" name="Line 76"/>
              <p:cNvSpPr>
                <a:spLocks noChangeShapeType="1"/>
              </p:cNvSpPr>
              <p:nvPr/>
            </p:nvSpPr>
            <p:spPr bwMode="auto">
              <a:xfrm flipV="1">
                <a:off x="5353" y="10568"/>
                <a:ext cx="1" cy="17"/>
              </a:xfrm>
              <a:prstGeom prst="line">
                <a:avLst/>
              </a:prstGeom>
              <a:noFill/>
              <a:ln w="10795">
                <a:solidFill>
                  <a:srgbClr val="FF0000"/>
                </a:solidFill>
                <a:round/>
                <a:headEnd/>
                <a:tailEnd/>
              </a:ln>
            </p:spPr>
            <p:txBody>
              <a:bodyPr/>
              <a:lstStyle/>
              <a:p>
                <a:endParaRPr lang="en-US"/>
              </a:p>
            </p:txBody>
          </p:sp>
          <p:sp>
            <p:nvSpPr>
              <p:cNvPr id="3815" name="Line 77"/>
              <p:cNvSpPr>
                <a:spLocks noChangeShapeType="1"/>
              </p:cNvSpPr>
              <p:nvPr/>
            </p:nvSpPr>
            <p:spPr bwMode="auto">
              <a:xfrm>
                <a:off x="5353" y="10568"/>
                <a:ext cx="17" cy="1"/>
              </a:xfrm>
              <a:prstGeom prst="line">
                <a:avLst/>
              </a:prstGeom>
              <a:noFill/>
              <a:ln w="10795">
                <a:solidFill>
                  <a:srgbClr val="FF0000"/>
                </a:solidFill>
                <a:round/>
                <a:headEnd/>
                <a:tailEnd/>
              </a:ln>
            </p:spPr>
            <p:txBody>
              <a:bodyPr/>
              <a:lstStyle/>
              <a:p>
                <a:endParaRPr lang="en-US"/>
              </a:p>
            </p:txBody>
          </p:sp>
          <p:sp>
            <p:nvSpPr>
              <p:cNvPr id="3816" name="Line 78"/>
              <p:cNvSpPr>
                <a:spLocks noChangeShapeType="1"/>
              </p:cNvSpPr>
              <p:nvPr/>
            </p:nvSpPr>
            <p:spPr bwMode="auto">
              <a:xfrm>
                <a:off x="5370" y="10568"/>
                <a:ext cx="1" cy="17"/>
              </a:xfrm>
              <a:prstGeom prst="line">
                <a:avLst/>
              </a:prstGeom>
              <a:noFill/>
              <a:ln w="10795">
                <a:solidFill>
                  <a:srgbClr val="FF0000"/>
                </a:solidFill>
                <a:round/>
                <a:headEnd/>
                <a:tailEnd/>
              </a:ln>
            </p:spPr>
            <p:txBody>
              <a:bodyPr/>
              <a:lstStyle/>
              <a:p>
                <a:endParaRPr lang="en-US"/>
              </a:p>
            </p:txBody>
          </p:sp>
          <p:sp>
            <p:nvSpPr>
              <p:cNvPr id="3817" name="Line 79"/>
              <p:cNvSpPr>
                <a:spLocks noChangeShapeType="1"/>
              </p:cNvSpPr>
              <p:nvPr/>
            </p:nvSpPr>
            <p:spPr bwMode="auto">
              <a:xfrm>
                <a:off x="5370" y="10585"/>
                <a:ext cx="17" cy="1"/>
              </a:xfrm>
              <a:prstGeom prst="line">
                <a:avLst/>
              </a:prstGeom>
              <a:noFill/>
              <a:ln w="10795">
                <a:solidFill>
                  <a:srgbClr val="FF0000"/>
                </a:solidFill>
                <a:round/>
                <a:headEnd/>
                <a:tailEnd/>
              </a:ln>
            </p:spPr>
            <p:txBody>
              <a:bodyPr/>
              <a:lstStyle/>
              <a:p>
                <a:endParaRPr lang="en-US"/>
              </a:p>
            </p:txBody>
          </p:sp>
          <p:sp>
            <p:nvSpPr>
              <p:cNvPr id="3818" name="Line 80"/>
              <p:cNvSpPr>
                <a:spLocks noChangeShapeType="1"/>
              </p:cNvSpPr>
              <p:nvPr/>
            </p:nvSpPr>
            <p:spPr bwMode="auto">
              <a:xfrm flipV="1">
                <a:off x="5387" y="10568"/>
                <a:ext cx="1" cy="17"/>
              </a:xfrm>
              <a:prstGeom prst="line">
                <a:avLst/>
              </a:prstGeom>
              <a:noFill/>
              <a:ln w="10795">
                <a:solidFill>
                  <a:srgbClr val="FF0000"/>
                </a:solidFill>
                <a:round/>
                <a:headEnd/>
                <a:tailEnd/>
              </a:ln>
            </p:spPr>
            <p:txBody>
              <a:bodyPr/>
              <a:lstStyle/>
              <a:p>
                <a:endParaRPr lang="en-US"/>
              </a:p>
            </p:txBody>
          </p:sp>
          <p:sp>
            <p:nvSpPr>
              <p:cNvPr id="3819" name="Line 81"/>
              <p:cNvSpPr>
                <a:spLocks noChangeShapeType="1"/>
              </p:cNvSpPr>
              <p:nvPr/>
            </p:nvSpPr>
            <p:spPr bwMode="auto">
              <a:xfrm>
                <a:off x="5387" y="10568"/>
                <a:ext cx="17" cy="1"/>
              </a:xfrm>
              <a:prstGeom prst="line">
                <a:avLst/>
              </a:prstGeom>
              <a:noFill/>
              <a:ln w="10795">
                <a:solidFill>
                  <a:srgbClr val="FF0000"/>
                </a:solidFill>
                <a:round/>
                <a:headEnd/>
                <a:tailEnd/>
              </a:ln>
            </p:spPr>
            <p:txBody>
              <a:bodyPr/>
              <a:lstStyle/>
              <a:p>
                <a:endParaRPr lang="en-US"/>
              </a:p>
            </p:txBody>
          </p:sp>
          <p:sp>
            <p:nvSpPr>
              <p:cNvPr id="3820" name="Line 82"/>
              <p:cNvSpPr>
                <a:spLocks noChangeShapeType="1"/>
              </p:cNvSpPr>
              <p:nvPr/>
            </p:nvSpPr>
            <p:spPr bwMode="auto">
              <a:xfrm flipV="1">
                <a:off x="5404" y="10551"/>
                <a:ext cx="1" cy="17"/>
              </a:xfrm>
              <a:prstGeom prst="line">
                <a:avLst/>
              </a:prstGeom>
              <a:noFill/>
              <a:ln w="10795">
                <a:solidFill>
                  <a:srgbClr val="FF0000"/>
                </a:solidFill>
                <a:round/>
                <a:headEnd/>
                <a:tailEnd/>
              </a:ln>
            </p:spPr>
            <p:txBody>
              <a:bodyPr/>
              <a:lstStyle/>
              <a:p>
                <a:endParaRPr lang="en-US"/>
              </a:p>
            </p:txBody>
          </p:sp>
          <p:sp>
            <p:nvSpPr>
              <p:cNvPr id="3821" name="Line 83"/>
              <p:cNvSpPr>
                <a:spLocks noChangeShapeType="1"/>
              </p:cNvSpPr>
              <p:nvPr/>
            </p:nvSpPr>
            <p:spPr bwMode="auto">
              <a:xfrm>
                <a:off x="5404" y="10551"/>
                <a:ext cx="17" cy="34"/>
              </a:xfrm>
              <a:prstGeom prst="line">
                <a:avLst/>
              </a:prstGeom>
              <a:noFill/>
              <a:ln w="10795">
                <a:solidFill>
                  <a:srgbClr val="FF0000"/>
                </a:solidFill>
                <a:round/>
                <a:headEnd/>
                <a:tailEnd/>
              </a:ln>
            </p:spPr>
            <p:txBody>
              <a:bodyPr/>
              <a:lstStyle/>
              <a:p>
                <a:endParaRPr lang="en-US"/>
              </a:p>
            </p:txBody>
          </p:sp>
          <p:sp>
            <p:nvSpPr>
              <p:cNvPr id="3822" name="Line 84"/>
              <p:cNvSpPr>
                <a:spLocks noChangeShapeType="1"/>
              </p:cNvSpPr>
              <p:nvPr/>
            </p:nvSpPr>
            <p:spPr bwMode="auto">
              <a:xfrm flipV="1">
                <a:off x="5421" y="10551"/>
                <a:ext cx="1" cy="34"/>
              </a:xfrm>
              <a:prstGeom prst="line">
                <a:avLst/>
              </a:prstGeom>
              <a:noFill/>
              <a:ln w="10795">
                <a:solidFill>
                  <a:srgbClr val="FF0000"/>
                </a:solidFill>
                <a:round/>
                <a:headEnd/>
                <a:tailEnd/>
              </a:ln>
            </p:spPr>
            <p:txBody>
              <a:bodyPr/>
              <a:lstStyle/>
              <a:p>
                <a:endParaRPr lang="en-US"/>
              </a:p>
            </p:txBody>
          </p:sp>
          <p:sp>
            <p:nvSpPr>
              <p:cNvPr id="3823" name="Line 85"/>
              <p:cNvSpPr>
                <a:spLocks noChangeShapeType="1"/>
              </p:cNvSpPr>
              <p:nvPr/>
            </p:nvSpPr>
            <p:spPr bwMode="auto">
              <a:xfrm>
                <a:off x="5421" y="10551"/>
                <a:ext cx="17" cy="17"/>
              </a:xfrm>
              <a:prstGeom prst="line">
                <a:avLst/>
              </a:prstGeom>
              <a:noFill/>
              <a:ln w="10795">
                <a:solidFill>
                  <a:srgbClr val="FF0000"/>
                </a:solidFill>
                <a:round/>
                <a:headEnd/>
                <a:tailEnd/>
              </a:ln>
            </p:spPr>
            <p:txBody>
              <a:bodyPr/>
              <a:lstStyle/>
              <a:p>
                <a:endParaRPr lang="en-US"/>
              </a:p>
            </p:txBody>
          </p:sp>
          <p:sp>
            <p:nvSpPr>
              <p:cNvPr id="3824" name="Line 86"/>
              <p:cNvSpPr>
                <a:spLocks noChangeShapeType="1"/>
              </p:cNvSpPr>
              <p:nvPr/>
            </p:nvSpPr>
            <p:spPr bwMode="auto">
              <a:xfrm flipV="1">
                <a:off x="5438" y="10534"/>
                <a:ext cx="1" cy="34"/>
              </a:xfrm>
              <a:prstGeom prst="line">
                <a:avLst/>
              </a:prstGeom>
              <a:noFill/>
              <a:ln w="10795">
                <a:solidFill>
                  <a:srgbClr val="FF0000"/>
                </a:solidFill>
                <a:round/>
                <a:headEnd/>
                <a:tailEnd/>
              </a:ln>
            </p:spPr>
            <p:txBody>
              <a:bodyPr/>
              <a:lstStyle/>
              <a:p>
                <a:endParaRPr lang="en-US"/>
              </a:p>
            </p:txBody>
          </p:sp>
          <p:sp>
            <p:nvSpPr>
              <p:cNvPr id="3825" name="Line 87"/>
              <p:cNvSpPr>
                <a:spLocks noChangeShapeType="1"/>
              </p:cNvSpPr>
              <p:nvPr/>
            </p:nvSpPr>
            <p:spPr bwMode="auto">
              <a:xfrm>
                <a:off x="5438" y="10534"/>
                <a:ext cx="17" cy="51"/>
              </a:xfrm>
              <a:prstGeom prst="line">
                <a:avLst/>
              </a:prstGeom>
              <a:noFill/>
              <a:ln w="10795">
                <a:solidFill>
                  <a:srgbClr val="FF0000"/>
                </a:solidFill>
                <a:round/>
                <a:headEnd/>
                <a:tailEnd/>
              </a:ln>
            </p:spPr>
            <p:txBody>
              <a:bodyPr/>
              <a:lstStyle/>
              <a:p>
                <a:endParaRPr lang="en-US"/>
              </a:p>
            </p:txBody>
          </p:sp>
          <p:sp>
            <p:nvSpPr>
              <p:cNvPr id="3826" name="Line 88"/>
              <p:cNvSpPr>
                <a:spLocks noChangeShapeType="1"/>
              </p:cNvSpPr>
              <p:nvPr/>
            </p:nvSpPr>
            <p:spPr bwMode="auto">
              <a:xfrm flipV="1">
                <a:off x="5455" y="10568"/>
                <a:ext cx="1" cy="17"/>
              </a:xfrm>
              <a:prstGeom prst="line">
                <a:avLst/>
              </a:prstGeom>
              <a:noFill/>
              <a:ln w="10795">
                <a:solidFill>
                  <a:srgbClr val="FF0000"/>
                </a:solidFill>
                <a:round/>
                <a:headEnd/>
                <a:tailEnd/>
              </a:ln>
            </p:spPr>
            <p:txBody>
              <a:bodyPr/>
              <a:lstStyle/>
              <a:p>
                <a:endParaRPr lang="en-US"/>
              </a:p>
            </p:txBody>
          </p:sp>
          <p:sp>
            <p:nvSpPr>
              <p:cNvPr id="3827" name="Line 89"/>
              <p:cNvSpPr>
                <a:spLocks noChangeShapeType="1"/>
              </p:cNvSpPr>
              <p:nvPr/>
            </p:nvSpPr>
            <p:spPr bwMode="auto">
              <a:xfrm>
                <a:off x="5455" y="10568"/>
                <a:ext cx="17" cy="1"/>
              </a:xfrm>
              <a:prstGeom prst="line">
                <a:avLst/>
              </a:prstGeom>
              <a:noFill/>
              <a:ln w="10795">
                <a:solidFill>
                  <a:srgbClr val="FF0000"/>
                </a:solidFill>
                <a:round/>
                <a:headEnd/>
                <a:tailEnd/>
              </a:ln>
            </p:spPr>
            <p:txBody>
              <a:bodyPr/>
              <a:lstStyle/>
              <a:p>
                <a:endParaRPr lang="en-US"/>
              </a:p>
            </p:txBody>
          </p:sp>
          <p:sp>
            <p:nvSpPr>
              <p:cNvPr id="3828" name="Line 90"/>
              <p:cNvSpPr>
                <a:spLocks noChangeShapeType="1"/>
              </p:cNvSpPr>
              <p:nvPr/>
            </p:nvSpPr>
            <p:spPr bwMode="auto">
              <a:xfrm flipV="1">
                <a:off x="5472" y="10534"/>
                <a:ext cx="1" cy="34"/>
              </a:xfrm>
              <a:prstGeom prst="line">
                <a:avLst/>
              </a:prstGeom>
              <a:noFill/>
              <a:ln w="10795">
                <a:solidFill>
                  <a:srgbClr val="FF0000"/>
                </a:solidFill>
                <a:round/>
                <a:headEnd/>
                <a:tailEnd/>
              </a:ln>
            </p:spPr>
            <p:txBody>
              <a:bodyPr/>
              <a:lstStyle/>
              <a:p>
                <a:endParaRPr lang="en-US"/>
              </a:p>
            </p:txBody>
          </p:sp>
          <p:sp>
            <p:nvSpPr>
              <p:cNvPr id="3829" name="Line 91"/>
              <p:cNvSpPr>
                <a:spLocks noChangeShapeType="1"/>
              </p:cNvSpPr>
              <p:nvPr/>
            </p:nvSpPr>
            <p:spPr bwMode="auto">
              <a:xfrm>
                <a:off x="5472" y="10534"/>
                <a:ext cx="17" cy="17"/>
              </a:xfrm>
              <a:prstGeom prst="line">
                <a:avLst/>
              </a:prstGeom>
              <a:noFill/>
              <a:ln w="10795">
                <a:solidFill>
                  <a:srgbClr val="FF0000"/>
                </a:solidFill>
                <a:round/>
                <a:headEnd/>
                <a:tailEnd/>
              </a:ln>
            </p:spPr>
            <p:txBody>
              <a:bodyPr/>
              <a:lstStyle/>
              <a:p>
                <a:endParaRPr lang="en-US"/>
              </a:p>
            </p:txBody>
          </p:sp>
          <p:sp>
            <p:nvSpPr>
              <p:cNvPr id="3830" name="Line 92"/>
              <p:cNvSpPr>
                <a:spLocks noChangeShapeType="1"/>
              </p:cNvSpPr>
              <p:nvPr/>
            </p:nvSpPr>
            <p:spPr bwMode="auto">
              <a:xfrm>
                <a:off x="5489" y="10551"/>
                <a:ext cx="17" cy="17"/>
              </a:xfrm>
              <a:prstGeom prst="line">
                <a:avLst/>
              </a:prstGeom>
              <a:noFill/>
              <a:ln w="10795">
                <a:solidFill>
                  <a:srgbClr val="FF0000"/>
                </a:solidFill>
                <a:round/>
                <a:headEnd/>
                <a:tailEnd/>
              </a:ln>
            </p:spPr>
            <p:txBody>
              <a:bodyPr/>
              <a:lstStyle/>
              <a:p>
                <a:endParaRPr lang="en-US"/>
              </a:p>
            </p:txBody>
          </p:sp>
          <p:sp>
            <p:nvSpPr>
              <p:cNvPr id="3831" name="Line 93"/>
              <p:cNvSpPr>
                <a:spLocks noChangeShapeType="1"/>
              </p:cNvSpPr>
              <p:nvPr/>
            </p:nvSpPr>
            <p:spPr bwMode="auto">
              <a:xfrm flipV="1">
                <a:off x="5506" y="10551"/>
                <a:ext cx="17" cy="17"/>
              </a:xfrm>
              <a:prstGeom prst="line">
                <a:avLst/>
              </a:prstGeom>
              <a:noFill/>
              <a:ln w="10795">
                <a:solidFill>
                  <a:srgbClr val="FF0000"/>
                </a:solidFill>
                <a:round/>
                <a:headEnd/>
                <a:tailEnd/>
              </a:ln>
            </p:spPr>
            <p:txBody>
              <a:bodyPr/>
              <a:lstStyle/>
              <a:p>
                <a:endParaRPr lang="en-US"/>
              </a:p>
            </p:txBody>
          </p:sp>
          <p:sp>
            <p:nvSpPr>
              <p:cNvPr id="3832" name="Line 94"/>
              <p:cNvSpPr>
                <a:spLocks noChangeShapeType="1"/>
              </p:cNvSpPr>
              <p:nvPr/>
            </p:nvSpPr>
            <p:spPr bwMode="auto">
              <a:xfrm flipV="1">
                <a:off x="5523" y="10534"/>
                <a:ext cx="1" cy="17"/>
              </a:xfrm>
              <a:prstGeom prst="line">
                <a:avLst/>
              </a:prstGeom>
              <a:noFill/>
              <a:ln w="10795">
                <a:solidFill>
                  <a:srgbClr val="FF0000"/>
                </a:solidFill>
                <a:round/>
                <a:headEnd/>
                <a:tailEnd/>
              </a:ln>
            </p:spPr>
            <p:txBody>
              <a:bodyPr/>
              <a:lstStyle/>
              <a:p>
                <a:endParaRPr lang="en-US"/>
              </a:p>
            </p:txBody>
          </p:sp>
          <p:sp>
            <p:nvSpPr>
              <p:cNvPr id="3833" name="Line 95"/>
              <p:cNvSpPr>
                <a:spLocks noChangeShapeType="1"/>
              </p:cNvSpPr>
              <p:nvPr/>
            </p:nvSpPr>
            <p:spPr bwMode="auto">
              <a:xfrm>
                <a:off x="5523" y="10534"/>
                <a:ext cx="1" cy="34"/>
              </a:xfrm>
              <a:prstGeom prst="line">
                <a:avLst/>
              </a:prstGeom>
              <a:noFill/>
              <a:ln w="10795">
                <a:solidFill>
                  <a:srgbClr val="FF0000"/>
                </a:solidFill>
                <a:round/>
                <a:headEnd/>
                <a:tailEnd/>
              </a:ln>
            </p:spPr>
            <p:txBody>
              <a:bodyPr/>
              <a:lstStyle/>
              <a:p>
                <a:endParaRPr lang="en-US"/>
              </a:p>
            </p:txBody>
          </p:sp>
          <p:sp>
            <p:nvSpPr>
              <p:cNvPr id="3834" name="Line 96"/>
              <p:cNvSpPr>
                <a:spLocks noChangeShapeType="1"/>
              </p:cNvSpPr>
              <p:nvPr/>
            </p:nvSpPr>
            <p:spPr bwMode="auto">
              <a:xfrm>
                <a:off x="5523" y="10568"/>
                <a:ext cx="17" cy="1"/>
              </a:xfrm>
              <a:prstGeom prst="line">
                <a:avLst/>
              </a:prstGeom>
              <a:noFill/>
              <a:ln w="10795">
                <a:solidFill>
                  <a:srgbClr val="FF0000"/>
                </a:solidFill>
                <a:round/>
                <a:headEnd/>
                <a:tailEnd/>
              </a:ln>
            </p:spPr>
            <p:txBody>
              <a:bodyPr/>
              <a:lstStyle/>
              <a:p>
                <a:endParaRPr lang="en-US"/>
              </a:p>
            </p:txBody>
          </p:sp>
          <p:sp>
            <p:nvSpPr>
              <p:cNvPr id="3835" name="Line 97"/>
              <p:cNvSpPr>
                <a:spLocks noChangeShapeType="1"/>
              </p:cNvSpPr>
              <p:nvPr/>
            </p:nvSpPr>
            <p:spPr bwMode="auto">
              <a:xfrm flipV="1">
                <a:off x="5540" y="10534"/>
                <a:ext cx="1" cy="34"/>
              </a:xfrm>
              <a:prstGeom prst="line">
                <a:avLst/>
              </a:prstGeom>
              <a:noFill/>
              <a:ln w="10795">
                <a:solidFill>
                  <a:srgbClr val="FF0000"/>
                </a:solidFill>
                <a:round/>
                <a:headEnd/>
                <a:tailEnd/>
              </a:ln>
            </p:spPr>
            <p:txBody>
              <a:bodyPr/>
              <a:lstStyle/>
              <a:p>
                <a:endParaRPr lang="en-US"/>
              </a:p>
            </p:txBody>
          </p:sp>
          <p:sp>
            <p:nvSpPr>
              <p:cNvPr id="3836" name="Line 98"/>
              <p:cNvSpPr>
                <a:spLocks noChangeShapeType="1"/>
              </p:cNvSpPr>
              <p:nvPr/>
            </p:nvSpPr>
            <p:spPr bwMode="auto">
              <a:xfrm>
                <a:off x="5540" y="10534"/>
                <a:ext cx="17" cy="17"/>
              </a:xfrm>
              <a:prstGeom prst="line">
                <a:avLst/>
              </a:prstGeom>
              <a:noFill/>
              <a:ln w="10795">
                <a:solidFill>
                  <a:srgbClr val="FF0000"/>
                </a:solidFill>
                <a:round/>
                <a:headEnd/>
                <a:tailEnd/>
              </a:ln>
            </p:spPr>
            <p:txBody>
              <a:bodyPr/>
              <a:lstStyle/>
              <a:p>
                <a:endParaRPr lang="en-US"/>
              </a:p>
            </p:txBody>
          </p:sp>
          <p:sp>
            <p:nvSpPr>
              <p:cNvPr id="3837" name="Line 99"/>
              <p:cNvSpPr>
                <a:spLocks noChangeShapeType="1"/>
              </p:cNvSpPr>
              <p:nvPr/>
            </p:nvSpPr>
            <p:spPr bwMode="auto">
              <a:xfrm>
                <a:off x="5557" y="10551"/>
                <a:ext cx="1" cy="17"/>
              </a:xfrm>
              <a:prstGeom prst="line">
                <a:avLst/>
              </a:prstGeom>
              <a:noFill/>
              <a:ln w="10795">
                <a:solidFill>
                  <a:srgbClr val="FF0000"/>
                </a:solidFill>
                <a:round/>
                <a:headEnd/>
                <a:tailEnd/>
              </a:ln>
            </p:spPr>
            <p:txBody>
              <a:bodyPr/>
              <a:lstStyle/>
              <a:p>
                <a:endParaRPr lang="en-US"/>
              </a:p>
            </p:txBody>
          </p:sp>
          <p:sp>
            <p:nvSpPr>
              <p:cNvPr id="3838" name="Line 100"/>
              <p:cNvSpPr>
                <a:spLocks noChangeShapeType="1"/>
              </p:cNvSpPr>
              <p:nvPr/>
            </p:nvSpPr>
            <p:spPr bwMode="auto">
              <a:xfrm>
                <a:off x="5557" y="10568"/>
                <a:ext cx="17" cy="17"/>
              </a:xfrm>
              <a:prstGeom prst="line">
                <a:avLst/>
              </a:prstGeom>
              <a:noFill/>
              <a:ln w="10795">
                <a:solidFill>
                  <a:srgbClr val="FF0000"/>
                </a:solidFill>
                <a:round/>
                <a:headEnd/>
                <a:tailEnd/>
              </a:ln>
            </p:spPr>
            <p:txBody>
              <a:bodyPr/>
              <a:lstStyle/>
              <a:p>
                <a:endParaRPr lang="en-US"/>
              </a:p>
            </p:txBody>
          </p:sp>
          <p:sp>
            <p:nvSpPr>
              <p:cNvPr id="3839" name="Line 101"/>
              <p:cNvSpPr>
                <a:spLocks noChangeShapeType="1"/>
              </p:cNvSpPr>
              <p:nvPr/>
            </p:nvSpPr>
            <p:spPr bwMode="auto">
              <a:xfrm flipV="1">
                <a:off x="5574" y="10568"/>
                <a:ext cx="1" cy="17"/>
              </a:xfrm>
              <a:prstGeom prst="line">
                <a:avLst/>
              </a:prstGeom>
              <a:noFill/>
              <a:ln w="10795">
                <a:solidFill>
                  <a:srgbClr val="FF0000"/>
                </a:solidFill>
                <a:round/>
                <a:headEnd/>
                <a:tailEnd/>
              </a:ln>
            </p:spPr>
            <p:txBody>
              <a:bodyPr/>
              <a:lstStyle/>
              <a:p>
                <a:endParaRPr lang="en-US"/>
              </a:p>
            </p:txBody>
          </p:sp>
          <p:sp>
            <p:nvSpPr>
              <p:cNvPr id="3840" name="Line 102"/>
              <p:cNvSpPr>
                <a:spLocks noChangeShapeType="1"/>
              </p:cNvSpPr>
              <p:nvPr/>
            </p:nvSpPr>
            <p:spPr bwMode="auto">
              <a:xfrm flipV="1">
                <a:off x="5574" y="10551"/>
                <a:ext cx="17" cy="17"/>
              </a:xfrm>
              <a:prstGeom prst="line">
                <a:avLst/>
              </a:prstGeom>
              <a:noFill/>
              <a:ln w="10795">
                <a:solidFill>
                  <a:srgbClr val="FF0000"/>
                </a:solidFill>
                <a:round/>
                <a:headEnd/>
                <a:tailEnd/>
              </a:ln>
            </p:spPr>
            <p:txBody>
              <a:bodyPr/>
              <a:lstStyle/>
              <a:p>
                <a:endParaRPr lang="en-US"/>
              </a:p>
            </p:txBody>
          </p:sp>
          <p:sp>
            <p:nvSpPr>
              <p:cNvPr id="3841" name="Line 103"/>
              <p:cNvSpPr>
                <a:spLocks noChangeShapeType="1"/>
              </p:cNvSpPr>
              <p:nvPr/>
            </p:nvSpPr>
            <p:spPr bwMode="auto">
              <a:xfrm flipV="1">
                <a:off x="5591" y="10517"/>
                <a:ext cx="1" cy="34"/>
              </a:xfrm>
              <a:prstGeom prst="line">
                <a:avLst/>
              </a:prstGeom>
              <a:noFill/>
              <a:ln w="10795">
                <a:solidFill>
                  <a:srgbClr val="FF0000"/>
                </a:solidFill>
                <a:round/>
                <a:headEnd/>
                <a:tailEnd/>
              </a:ln>
            </p:spPr>
            <p:txBody>
              <a:bodyPr/>
              <a:lstStyle/>
              <a:p>
                <a:endParaRPr lang="en-US"/>
              </a:p>
            </p:txBody>
          </p:sp>
          <p:sp>
            <p:nvSpPr>
              <p:cNvPr id="3842" name="Line 104"/>
              <p:cNvSpPr>
                <a:spLocks noChangeShapeType="1"/>
              </p:cNvSpPr>
              <p:nvPr/>
            </p:nvSpPr>
            <p:spPr bwMode="auto">
              <a:xfrm>
                <a:off x="5591" y="10517"/>
                <a:ext cx="1" cy="17"/>
              </a:xfrm>
              <a:prstGeom prst="line">
                <a:avLst/>
              </a:prstGeom>
              <a:noFill/>
              <a:ln w="10795">
                <a:solidFill>
                  <a:srgbClr val="FF0000"/>
                </a:solidFill>
                <a:round/>
                <a:headEnd/>
                <a:tailEnd/>
              </a:ln>
            </p:spPr>
            <p:txBody>
              <a:bodyPr/>
              <a:lstStyle/>
              <a:p>
                <a:endParaRPr lang="en-US"/>
              </a:p>
            </p:txBody>
          </p:sp>
          <p:sp>
            <p:nvSpPr>
              <p:cNvPr id="3843" name="Line 105"/>
              <p:cNvSpPr>
                <a:spLocks noChangeShapeType="1"/>
              </p:cNvSpPr>
              <p:nvPr/>
            </p:nvSpPr>
            <p:spPr bwMode="auto">
              <a:xfrm>
                <a:off x="5591" y="10534"/>
                <a:ext cx="17" cy="34"/>
              </a:xfrm>
              <a:prstGeom prst="line">
                <a:avLst/>
              </a:prstGeom>
              <a:noFill/>
              <a:ln w="10795">
                <a:solidFill>
                  <a:srgbClr val="FF0000"/>
                </a:solidFill>
                <a:round/>
                <a:headEnd/>
                <a:tailEnd/>
              </a:ln>
            </p:spPr>
            <p:txBody>
              <a:bodyPr/>
              <a:lstStyle/>
              <a:p>
                <a:endParaRPr lang="en-US"/>
              </a:p>
            </p:txBody>
          </p:sp>
          <p:sp>
            <p:nvSpPr>
              <p:cNvPr id="3844" name="Line 106"/>
              <p:cNvSpPr>
                <a:spLocks noChangeShapeType="1"/>
              </p:cNvSpPr>
              <p:nvPr/>
            </p:nvSpPr>
            <p:spPr bwMode="auto">
              <a:xfrm>
                <a:off x="5608" y="10568"/>
                <a:ext cx="17" cy="34"/>
              </a:xfrm>
              <a:prstGeom prst="line">
                <a:avLst/>
              </a:prstGeom>
              <a:noFill/>
              <a:ln w="10795">
                <a:solidFill>
                  <a:srgbClr val="FF0000"/>
                </a:solidFill>
                <a:round/>
                <a:headEnd/>
                <a:tailEnd/>
              </a:ln>
            </p:spPr>
            <p:txBody>
              <a:bodyPr/>
              <a:lstStyle/>
              <a:p>
                <a:endParaRPr lang="en-US"/>
              </a:p>
            </p:txBody>
          </p:sp>
          <p:sp>
            <p:nvSpPr>
              <p:cNvPr id="3845" name="Line 107"/>
              <p:cNvSpPr>
                <a:spLocks noChangeShapeType="1"/>
              </p:cNvSpPr>
              <p:nvPr/>
            </p:nvSpPr>
            <p:spPr bwMode="auto">
              <a:xfrm flipV="1">
                <a:off x="5625" y="10585"/>
                <a:ext cx="1" cy="17"/>
              </a:xfrm>
              <a:prstGeom prst="line">
                <a:avLst/>
              </a:prstGeom>
              <a:noFill/>
              <a:ln w="10795">
                <a:solidFill>
                  <a:srgbClr val="FF0000"/>
                </a:solidFill>
                <a:round/>
                <a:headEnd/>
                <a:tailEnd/>
              </a:ln>
            </p:spPr>
            <p:txBody>
              <a:bodyPr/>
              <a:lstStyle/>
              <a:p>
                <a:endParaRPr lang="en-US"/>
              </a:p>
            </p:txBody>
          </p:sp>
          <p:sp>
            <p:nvSpPr>
              <p:cNvPr id="3846" name="Line 108"/>
              <p:cNvSpPr>
                <a:spLocks noChangeShapeType="1"/>
              </p:cNvSpPr>
              <p:nvPr/>
            </p:nvSpPr>
            <p:spPr bwMode="auto">
              <a:xfrm>
                <a:off x="5625" y="10585"/>
                <a:ext cx="17" cy="1"/>
              </a:xfrm>
              <a:prstGeom prst="line">
                <a:avLst/>
              </a:prstGeom>
              <a:noFill/>
              <a:ln w="10795">
                <a:solidFill>
                  <a:srgbClr val="FF0000"/>
                </a:solidFill>
                <a:round/>
                <a:headEnd/>
                <a:tailEnd/>
              </a:ln>
            </p:spPr>
            <p:txBody>
              <a:bodyPr/>
              <a:lstStyle/>
              <a:p>
                <a:endParaRPr lang="en-US"/>
              </a:p>
            </p:txBody>
          </p:sp>
          <p:sp>
            <p:nvSpPr>
              <p:cNvPr id="3847" name="Line 109"/>
              <p:cNvSpPr>
                <a:spLocks noChangeShapeType="1"/>
              </p:cNvSpPr>
              <p:nvPr/>
            </p:nvSpPr>
            <p:spPr bwMode="auto">
              <a:xfrm flipV="1">
                <a:off x="5642" y="10568"/>
                <a:ext cx="1" cy="17"/>
              </a:xfrm>
              <a:prstGeom prst="line">
                <a:avLst/>
              </a:prstGeom>
              <a:noFill/>
              <a:ln w="10795">
                <a:solidFill>
                  <a:srgbClr val="FF0000"/>
                </a:solidFill>
                <a:round/>
                <a:headEnd/>
                <a:tailEnd/>
              </a:ln>
            </p:spPr>
            <p:txBody>
              <a:bodyPr/>
              <a:lstStyle/>
              <a:p>
                <a:endParaRPr lang="en-US"/>
              </a:p>
            </p:txBody>
          </p:sp>
          <p:sp>
            <p:nvSpPr>
              <p:cNvPr id="3848" name="Line 110"/>
              <p:cNvSpPr>
                <a:spLocks noChangeShapeType="1"/>
              </p:cNvSpPr>
              <p:nvPr/>
            </p:nvSpPr>
            <p:spPr bwMode="auto">
              <a:xfrm flipV="1">
                <a:off x="5642" y="10551"/>
                <a:ext cx="17" cy="17"/>
              </a:xfrm>
              <a:prstGeom prst="line">
                <a:avLst/>
              </a:prstGeom>
              <a:noFill/>
              <a:ln w="10795">
                <a:solidFill>
                  <a:srgbClr val="FF0000"/>
                </a:solidFill>
                <a:round/>
                <a:headEnd/>
                <a:tailEnd/>
              </a:ln>
            </p:spPr>
            <p:txBody>
              <a:bodyPr/>
              <a:lstStyle/>
              <a:p>
                <a:endParaRPr lang="en-US"/>
              </a:p>
            </p:txBody>
          </p:sp>
          <p:sp>
            <p:nvSpPr>
              <p:cNvPr id="3849" name="Line 111"/>
              <p:cNvSpPr>
                <a:spLocks noChangeShapeType="1"/>
              </p:cNvSpPr>
              <p:nvPr/>
            </p:nvSpPr>
            <p:spPr bwMode="auto">
              <a:xfrm>
                <a:off x="5659" y="10551"/>
                <a:ext cx="17" cy="17"/>
              </a:xfrm>
              <a:prstGeom prst="line">
                <a:avLst/>
              </a:prstGeom>
              <a:noFill/>
              <a:ln w="10795">
                <a:solidFill>
                  <a:srgbClr val="FF0000"/>
                </a:solidFill>
                <a:round/>
                <a:headEnd/>
                <a:tailEnd/>
              </a:ln>
            </p:spPr>
            <p:txBody>
              <a:bodyPr/>
              <a:lstStyle/>
              <a:p>
                <a:endParaRPr lang="en-US"/>
              </a:p>
            </p:txBody>
          </p:sp>
          <p:sp>
            <p:nvSpPr>
              <p:cNvPr id="3850" name="Line 112"/>
              <p:cNvSpPr>
                <a:spLocks noChangeShapeType="1"/>
              </p:cNvSpPr>
              <p:nvPr/>
            </p:nvSpPr>
            <p:spPr bwMode="auto">
              <a:xfrm>
                <a:off x="5676" y="10568"/>
                <a:ext cx="1" cy="17"/>
              </a:xfrm>
              <a:prstGeom prst="line">
                <a:avLst/>
              </a:prstGeom>
              <a:noFill/>
              <a:ln w="10795">
                <a:solidFill>
                  <a:srgbClr val="FF0000"/>
                </a:solidFill>
                <a:round/>
                <a:headEnd/>
                <a:tailEnd/>
              </a:ln>
            </p:spPr>
            <p:txBody>
              <a:bodyPr/>
              <a:lstStyle/>
              <a:p>
                <a:endParaRPr lang="en-US"/>
              </a:p>
            </p:txBody>
          </p:sp>
          <p:sp>
            <p:nvSpPr>
              <p:cNvPr id="3851" name="Line 113"/>
              <p:cNvSpPr>
                <a:spLocks noChangeShapeType="1"/>
              </p:cNvSpPr>
              <p:nvPr/>
            </p:nvSpPr>
            <p:spPr bwMode="auto">
              <a:xfrm>
                <a:off x="5676" y="10585"/>
                <a:ext cx="17" cy="1"/>
              </a:xfrm>
              <a:prstGeom prst="line">
                <a:avLst/>
              </a:prstGeom>
              <a:noFill/>
              <a:ln w="10795">
                <a:solidFill>
                  <a:srgbClr val="FF0000"/>
                </a:solidFill>
                <a:round/>
                <a:headEnd/>
                <a:tailEnd/>
              </a:ln>
            </p:spPr>
            <p:txBody>
              <a:bodyPr/>
              <a:lstStyle/>
              <a:p>
                <a:endParaRPr lang="en-US"/>
              </a:p>
            </p:txBody>
          </p:sp>
          <p:sp>
            <p:nvSpPr>
              <p:cNvPr id="3852" name="Line 114"/>
              <p:cNvSpPr>
                <a:spLocks noChangeShapeType="1"/>
              </p:cNvSpPr>
              <p:nvPr/>
            </p:nvSpPr>
            <p:spPr bwMode="auto">
              <a:xfrm flipV="1">
                <a:off x="5693" y="10551"/>
                <a:ext cx="1" cy="34"/>
              </a:xfrm>
              <a:prstGeom prst="line">
                <a:avLst/>
              </a:prstGeom>
              <a:noFill/>
              <a:ln w="10795">
                <a:solidFill>
                  <a:srgbClr val="FF0000"/>
                </a:solidFill>
                <a:round/>
                <a:headEnd/>
                <a:tailEnd/>
              </a:ln>
            </p:spPr>
            <p:txBody>
              <a:bodyPr/>
              <a:lstStyle/>
              <a:p>
                <a:endParaRPr lang="en-US"/>
              </a:p>
            </p:txBody>
          </p:sp>
          <p:sp>
            <p:nvSpPr>
              <p:cNvPr id="3853" name="Line 115"/>
              <p:cNvSpPr>
                <a:spLocks noChangeShapeType="1"/>
              </p:cNvSpPr>
              <p:nvPr/>
            </p:nvSpPr>
            <p:spPr bwMode="auto">
              <a:xfrm flipV="1">
                <a:off x="5693" y="10534"/>
                <a:ext cx="17" cy="17"/>
              </a:xfrm>
              <a:prstGeom prst="line">
                <a:avLst/>
              </a:prstGeom>
              <a:noFill/>
              <a:ln w="10795">
                <a:solidFill>
                  <a:srgbClr val="FF0000"/>
                </a:solidFill>
                <a:round/>
                <a:headEnd/>
                <a:tailEnd/>
              </a:ln>
            </p:spPr>
            <p:txBody>
              <a:bodyPr/>
              <a:lstStyle/>
              <a:p>
                <a:endParaRPr lang="en-US"/>
              </a:p>
            </p:txBody>
          </p:sp>
          <p:sp>
            <p:nvSpPr>
              <p:cNvPr id="3854" name="Line 116"/>
              <p:cNvSpPr>
                <a:spLocks noChangeShapeType="1"/>
              </p:cNvSpPr>
              <p:nvPr/>
            </p:nvSpPr>
            <p:spPr bwMode="auto">
              <a:xfrm flipV="1">
                <a:off x="5710" y="10517"/>
                <a:ext cx="17" cy="17"/>
              </a:xfrm>
              <a:prstGeom prst="line">
                <a:avLst/>
              </a:prstGeom>
              <a:noFill/>
              <a:ln w="10795">
                <a:solidFill>
                  <a:srgbClr val="FF0000"/>
                </a:solidFill>
                <a:round/>
                <a:headEnd/>
                <a:tailEnd/>
              </a:ln>
            </p:spPr>
            <p:txBody>
              <a:bodyPr/>
              <a:lstStyle/>
              <a:p>
                <a:endParaRPr lang="en-US"/>
              </a:p>
            </p:txBody>
          </p:sp>
          <p:sp>
            <p:nvSpPr>
              <p:cNvPr id="3855" name="Line 117"/>
              <p:cNvSpPr>
                <a:spLocks noChangeShapeType="1"/>
              </p:cNvSpPr>
              <p:nvPr/>
            </p:nvSpPr>
            <p:spPr bwMode="auto">
              <a:xfrm>
                <a:off x="5727" y="10517"/>
                <a:ext cx="1" cy="17"/>
              </a:xfrm>
              <a:prstGeom prst="line">
                <a:avLst/>
              </a:prstGeom>
              <a:noFill/>
              <a:ln w="10795">
                <a:solidFill>
                  <a:srgbClr val="FF0000"/>
                </a:solidFill>
                <a:round/>
                <a:headEnd/>
                <a:tailEnd/>
              </a:ln>
            </p:spPr>
            <p:txBody>
              <a:bodyPr/>
              <a:lstStyle/>
              <a:p>
                <a:endParaRPr lang="en-US"/>
              </a:p>
            </p:txBody>
          </p:sp>
          <p:sp>
            <p:nvSpPr>
              <p:cNvPr id="3856" name="Line 118"/>
              <p:cNvSpPr>
                <a:spLocks noChangeShapeType="1"/>
              </p:cNvSpPr>
              <p:nvPr/>
            </p:nvSpPr>
            <p:spPr bwMode="auto">
              <a:xfrm>
                <a:off x="5727" y="10534"/>
                <a:ext cx="17" cy="1"/>
              </a:xfrm>
              <a:prstGeom prst="line">
                <a:avLst/>
              </a:prstGeom>
              <a:noFill/>
              <a:ln w="10795">
                <a:solidFill>
                  <a:srgbClr val="FF0000"/>
                </a:solidFill>
                <a:round/>
                <a:headEnd/>
                <a:tailEnd/>
              </a:ln>
            </p:spPr>
            <p:txBody>
              <a:bodyPr/>
              <a:lstStyle/>
              <a:p>
                <a:endParaRPr lang="en-US"/>
              </a:p>
            </p:txBody>
          </p:sp>
          <p:sp>
            <p:nvSpPr>
              <p:cNvPr id="3857" name="Line 119"/>
              <p:cNvSpPr>
                <a:spLocks noChangeShapeType="1"/>
              </p:cNvSpPr>
              <p:nvPr/>
            </p:nvSpPr>
            <p:spPr bwMode="auto">
              <a:xfrm>
                <a:off x="5744" y="10534"/>
                <a:ext cx="1" cy="34"/>
              </a:xfrm>
              <a:prstGeom prst="line">
                <a:avLst/>
              </a:prstGeom>
              <a:noFill/>
              <a:ln w="10795">
                <a:solidFill>
                  <a:srgbClr val="FF0000"/>
                </a:solidFill>
                <a:round/>
                <a:headEnd/>
                <a:tailEnd/>
              </a:ln>
            </p:spPr>
            <p:txBody>
              <a:bodyPr/>
              <a:lstStyle/>
              <a:p>
                <a:endParaRPr lang="en-US"/>
              </a:p>
            </p:txBody>
          </p:sp>
          <p:sp>
            <p:nvSpPr>
              <p:cNvPr id="3858" name="Line 120"/>
              <p:cNvSpPr>
                <a:spLocks noChangeShapeType="1"/>
              </p:cNvSpPr>
              <p:nvPr/>
            </p:nvSpPr>
            <p:spPr bwMode="auto">
              <a:xfrm>
                <a:off x="5744" y="10568"/>
                <a:ext cx="17" cy="1"/>
              </a:xfrm>
              <a:prstGeom prst="line">
                <a:avLst/>
              </a:prstGeom>
              <a:noFill/>
              <a:ln w="10795">
                <a:solidFill>
                  <a:srgbClr val="FF0000"/>
                </a:solidFill>
                <a:round/>
                <a:headEnd/>
                <a:tailEnd/>
              </a:ln>
            </p:spPr>
            <p:txBody>
              <a:bodyPr/>
              <a:lstStyle/>
              <a:p>
                <a:endParaRPr lang="en-US"/>
              </a:p>
            </p:txBody>
          </p:sp>
          <p:sp>
            <p:nvSpPr>
              <p:cNvPr id="3859" name="Line 121"/>
              <p:cNvSpPr>
                <a:spLocks noChangeShapeType="1"/>
              </p:cNvSpPr>
              <p:nvPr/>
            </p:nvSpPr>
            <p:spPr bwMode="auto">
              <a:xfrm>
                <a:off x="5761" y="10568"/>
                <a:ext cx="1" cy="17"/>
              </a:xfrm>
              <a:prstGeom prst="line">
                <a:avLst/>
              </a:prstGeom>
              <a:noFill/>
              <a:ln w="10795">
                <a:solidFill>
                  <a:srgbClr val="FF0000"/>
                </a:solidFill>
                <a:round/>
                <a:headEnd/>
                <a:tailEnd/>
              </a:ln>
            </p:spPr>
            <p:txBody>
              <a:bodyPr/>
              <a:lstStyle/>
              <a:p>
                <a:endParaRPr lang="en-US"/>
              </a:p>
            </p:txBody>
          </p:sp>
          <p:sp>
            <p:nvSpPr>
              <p:cNvPr id="3860" name="Line 122"/>
              <p:cNvSpPr>
                <a:spLocks noChangeShapeType="1"/>
              </p:cNvSpPr>
              <p:nvPr/>
            </p:nvSpPr>
            <p:spPr bwMode="auto">
              <a:xfrm>
                <a:off x="5761" y="10585"/>
                <a:ext cx="17" cy="17"/>
              </a:xfrm>
              <a:prstGeom prst="line">
                <a:avLst/>
              </a:prstGeom>
              <a:noFill/>
              <a:ln w="10795">
                <a:solidFill>
                  <a:srgbClr val="FF0000"/>
                </a:solidFill>
                <a:round/>
                <a:headEnd/>
                <a:tailEnd/>
              </a:ln>
            </p:spPr>
            <p:txBody>
              <a:bodyPr/>
              <a:lstStyle/>
              <a:p>
                <a:endParaRPr lang="en-US"/>
              </a:p>
            </p:txBody>
          </p:sp>
          <p:sp>
            <p:nvSpPr>
              <p:cNvPr id="3861" name="Line 123"/>
              <p:cNvSpPr>
                <a:spLocks noChangeShapeType="1"/>
              </p:cNvSpPr>
              <p:nvPr/>
            </p:nvSpPr>
            <p:spPr bwMode="auto">
              <a:xfrm flipV="1">
                <a:off x="5778" y="10585"/>
                <a:ext cx="1" cy="17"/>
              </a:xfrm>
              <a:prstGeom prst="line">
                <a:avLst/>
              </a:prstGeom>
              <a:noFill/>
              <a:ln w="10795">
                <a:solidFill>
                  <a:srgbClr val="FF0000"/>
                </a:solidFill>
                <a:round/>
                <a:headEnd/>
                <a:tailEnd/>
              </a:ln>
            </p:spPr>
            <p:txBody>
              <a:bodyPr/>
              <a:lstStyle/>
              <a:p>
                <a:endParaRPr lang="en-US"/>
              </a:p>
            </p:txBody>
          </p:sp>
          <p:sp>
            <p:nvSpPr>
              <p:cNvPr id="3862" name="Line 124"/>
              <p:cNvSpPr>
                <a:spLocks noChangeShapeType="1"/>
              </p:cNvSpPr>
              <p:nvPr/>
            </p:nvSpPr>
            <p:spPr bwMode="auto">
              <a:xfrm flipV="1">
                <a:off x="5778" y="10568"/>
                <a:ext cx="17" cy="17"/>
              </a:xfrm>
              <a:prstGeom prst="line">
                <a:avLst/>
              </a:prstGeom>
              <a:noFill/>
              <a:ln w="10795">
                <a:solidFill>
                  <a:srgbClr val="FF0000"/>
                </a:solidFill>
                <a:round/>
                <a:headEnd/>
                <a:tailEnd/>
              </a:ln>
            </p:spPr>
            <p:txBody>
              <a:bodyPr/>
              <a:lstStyle/>
              <a:p>
                <a:endParaRPr lang="en-US"/>
              </a:p>
            </p:txBody>
          </p:sp>
          <p:sp>
            <p:nvSpPr>
              <p:cNvPr id="3863" name="Line 125"/>
              <p:cNvSpPr>
                <a:spLocks noChangeShapeType="1"/>
              </p:cNvSpPr>
              <p:nvPr/>
            </p:nvSpPr>
            <p:spPr bwMode="auto">
              <a:xfrm flipV="1">
                <a:off x="5795" y="10551"/>
                <a:ext cx="17" cy="17"/>
              </a:xfrm>
              <a:prstGeom prst="line">
                <a:avLst/>
              </a:prstGeom>
              <a:noFill/>
              <a:ln w="10795">
                <a:solidFill>
                  <a:srgbClr val="FF0000"/>
                </a:solidFill>
                <a:round/>
                <a:headEnd/>
                <a:tailEnd/>
              </a:ln>
            </p:spPr>
            <p:txBody>
              <a:bodyPr/>
              <a:lstStyle/>
              <a:p>
                <a:endParaRPr lang="en-US"/>
              </a:p>
            </p:txBody>
          </p:sp>
          <p:sp>
            <p:nvSpPr>
              <p:cNvPr id="3864" name="Line 126"/>
              <p:cNvSpPr>
                <a:spLocks noChangeShapeType="1"/>
              </p:cNvSpPr>
              <p:nvPr/>
            </p:nvSpPr>
            <p:spPr bwMode="auto">
              <a:xfrm flipV="1">
                <a:off x="5812" y="10398"/>
                <a:ext cx="1" cy="153"/>
              </a:xfrm>
              <a:prstGeom prst="line">
                <a:avLst/>
              </a:prstGeom>
              <a:noFill/>
              <a:ln w="10795">
                <a:solidFill>
                  <a:srgbClr val="FF0000"/>
                </a:solidFill>
                <a:round/>
                <a:headEnd/>
                <a:tailEnd/>
              </a:ln>
            </p:spPr>
            <p:txBody>
              <a:bodyPr/>
              <a:lstStyle/>
              <a:p>
                <a:endParaRPr lang="en-US"/>
              </a:p>
            </p:txBody>
          </p:sp>
          <p:sp>
            <p:nvSpPr>
              <p:cNvPr id="3865" name="Line 127"/>
              <p:cNvSpPr>
                <a:spLocks noChangeShapeType="1"/>
              </p:cNvSpPr>
              <p:nvPr/>
            </p:nvSpPr>
            <p:spPr bwMode="auto">
              <a:xfrm flipV="1">
                <a:off x="5812" y="10228"/>
                <a:ext cx="17" cy="170"/>
              </a:xfrm>
              <a:prstGeom prst="line">
                <a:avLst/>
              </a:prstGeom>
              <a:noFill/>
              <a:ln w="10795">
                <a:solidFill>
                  <a:srgbClr val="FF0000"/>
                </a:solidFill>
                <a:round/>
                <a:headEnd/>
                <a:tailEnd/>
              </a:ln>
            </p:spPr>
            <p:txBody>
              <a:bodyPr/>
              <a:lstStyle/>
              <a:p>
                <a:endParaRPr lang="en-US"/>
              </a:p>
            </p:txBody>
          </p:sp>
          <p:sp>
            <p:nvSpPr>
              <p:cNvPr id="3866" name="Line 128"/>
              <p:cNvSpPr>
                <a:spLocks noChangeShapeType="1"/>
              </p:cNvSpPr>
              <p:nvPr/>
            </p:nvSpPr>
            <p:spPr bwMode="auto">
              <a:xfrm flipV="1">
                <a:off x="5829" y="10058"/>
                <a:ext cx="1" cy="170"/>
              </a:xfrm>
              <a:prstGeom prst="line">
                <a:avLst/>
              </a:prstGeom>
              <a:noFill/>
              <a:ln w="10795">
                <a:solidFill>
                  <a:srgbClr val="FF0000"/>
                </a:solidFill>
                <a:round/>
                <a:headEnd/>
                <a:tailEnd/>
              </a:ln>
            </p:spPr>
            <p:txBody>
              <a:bodyPr/>
              <a:lstStyle/>
              <a:p>
                <a:endParaRPr lang="en-US"/>
              </a:p>
            </p:txBody>
          </p:sp>
          <p:sp>
            <p:nvSpPr>
              <p:cNvPr id="3867" name="Line 129"/>
              <p:cNvSpPr>
                <a:spLocks noChangeShapeType="1"/>
              </p:cNvSpPr>
              <p:nvPr/>
            </p:nvSpPr>
            <p:spPr bwMode="auto">
              <a:xfrm flipV="1">
                <a:off x="5829" y="9905"/>
                <a:ext cx="17" cy="153"/>
              </a:xfrm>
              <a:prstGeom prst="line">
                <a:avLst/>
              </a:prstGeom>
              <a:noFill/>
              <a:ln w="10795">
                <a:solidFill>
                  <a:srgbClr val="FF0000"/>
                </a:solidFill>
                <a:round/>
                <a:headEnd/>
                <a:tailEnd/>
              </a:ln>
            </p:spPr>
            <p:txBody>
              <a:bodyPr/>
              <a:lstStyle/>
              <a:p>
                <a:endParaRPr lang="en-US"/>
              </a:p>
            </p:txBody>
          </p:sp>
          <p:sp>
            <p:nvSpPr>
              <p:cNvPr id="3868" name="Line 130"/>
              <p:cNvSpPr>
                <a:spLocks noChangeShapeType="1"/>
              </p:cNvSpPr>
              <p:nvPr/>
            </p:nvSpPr>
            <p:spPr bwMode="auto">
              <a:xfrm flipV="1">
                <a:off x="5846" y="9786"/>
                <a:ext cx="1" cy="119"/>
              </a:xfrm>
              <a:prstGeom prst="line">
                <a:avLst/>
              </a:prstGeom>
              <a:noFill/>
              <a:ln w="10795">
                <a:solidFill>
                  <a:srgbClr val="FF0000"/>
                </a:solidFill>
                <a:round/>
                <a:headEnd/>
                <a:tailEnd/>
              </a:ln>
            </p:spPr>
            <p:txBody>
              <a:bodyPr/>
              <a:lstStyle/>
              <a:p>
                <a:endParaRPr lang="en-US"/>
              </a:p>
            </p:txBody>
          </p:sp>
          <p:sp>
            <p:nvSpPr>
              <p:cNvPr id="3869" name="Line 131"/>
              <p:cNvSpPr>
                <a:spLocks noChangeShapeType="1"/>
              </p:cNvSpPr>
              <p:nvPr/>
            </p:nvSpPr>
            <p:spPr bwMode="auto">
              <a:xfrm>
                <a:off x="5846" y="9786"/>
                <a:ext cx="17" cy="34"/>
              </a:xfrm>
              <a:prstGeom prst="line">
                <a:avLst/>
              </a:prstGeom>
              <a:noFill/>
              <a:ln w="10795">
                <a:solidFill>
                  <a:srgbClr val="FF0000"/>
                </a:solidFill>
                <a:round/>
                <a:headEnd/>
                <a:tailEnd/>
              </a:ln>
            </p:spPr>
            <p:txBody>
              <a:bodyPr/>
              <a:lstStyle/>
              <a:p>
                <a:endParaRPr lang="en-US"/>
              </a:p>
            </p:txBody>
          </p:sp>
          <p:sp>
            <p:nvSpPr>
              <p:cNvPr id="3870" name="Line 132"/>
              <p:cNvSpPr>
                <a:spLocks noChangeShapeType="1"/>
              </p:cNvSpPr>
              <p:nvPr/>
            </p:nvSpPr>
            <p:spPr bwMode="auto">
              <a:xfrm>
                <a:off x="5863" y="9820"/>
                <a:ext cx="1" cy="238"/>
              </a:xfrm>
              <a:prstGeom prst="line">
                <a:avLst/>
              </a:prstGeom>
              <a:noFill/>
              <a:ln w="10795">
                <a:solidFill>
                  <a:srgbClr val="FF0000"/>
                </a:solidFill>
                <a:round/>
                <a:headEnd/>
                <a:tailEnd/>
              </a:ln>
            </p:spPr>
            <p:txBody>
              <a:bodyPr/>
              <a:lstStyle/>
              <a:p>
                <a:endParaRPr lang="en-US"/>
              </a:p>
            </p:txBody>
          </p:sp>
          <p:sp>
            <p:nvSpPr>
              <p:cNvPr id="3871" name="Line 133"/>
              <p:cNvSpPr>
                <a:spLocks noChangeShapeType="1"/>
              </p:cNvSpPr>
              <p:nvPr/>
            </p:nvSpPr>
            <p:spPr bwMode="auto">
              <a:xfrm>
                <a:off x="5863" y="10058"/>
                <a:ext cx="17" cy="204"/>
              </a:xfrm>
              <a:prstGeom prst="line">
                <a:avLst/>
              </a:prstGeom>
              <a:noFill/>
              <a:ln w="10795">
                <a:solidFill>
                  <a:srgbClr val="FF0000"/>
                </a:solidFill>
                <a:round/>
                <a:headEnd/>
                <a:tailEnd/>
              </a:ln>
            </p:spPr>
            <p:txBody>
              <a:bodyPr/>
              <a:lstStyle/>
              <a:p>
                <a:endParaRPr lang="en-US"/>
              </a:p>
            </p:txBody>
          </p:sp>
          <p:sp>
            <p:nvSpPr>
              <p:cNvPr id="3872" name="Line 134"/>
              <p:cNvSpPr>
                <a:spLocks noChangeShapeType="1"/>
              </p:cNvSpPr>
              <p:nvPr/>
            </p:nvSpPr>
            <p:spPr bwMode="auto">
              <a:xfrm>
                <a:off x="5880" y="10262"/>
                <a:ext cx="1" cy="153"/>
              </a:xfrm>
              <a:prstGeom prst="line">
                <a:avLst/>
              </a:prstGeom>
              <a:noFill/>
              <a:ln w="10795">
                <a:solidFill>
                  <a:srgbClr val="FF0000"/>
                </a:solidFill>
                <a:round/>
                <a:headEnd/>
                <a:tailEnd/>
              </a:ln>
            </p:spPr>
            <p:txBody>
              <a:bodyPr/>
              <a:lstStyle/>
              <a:p>
                <a:endParaRPr lang="en-US"/>
              </a:p>
            </p:txBody>
          </p:sp>
          <p:sp>
            <p:nvSpPr>
              <p:cNvPr id="3873" name="Line 135"/>
              <p:cNvSpPr>
                <a:spLocks noChangeShapeType="1"/>
              </p:cNvSpPr>
              <p:nvPr/>
            </p:nvSpPr>
            <p:spPr bwMode="auto">
              <a:xfrm>
                <a:off x="5880" y="10415"/>
                <a:ext cx="17" cy="85"/>
              </a:xfrm>
              <a:prstGeom prst="line">
                <a:avLst/>
              </a:prstGeom>
              <a:noFill/>
              <a:ln w="10795">
                <a:solidFill>
                  <a:srgbClr val="FF0000"/>
                </a:solidFill>
                <a:round/>
                <a:headEnd/>
                <a:tailEnd/>
              </a:ln>
            </p:spPr>
            <p:txBody>
              <a:bodyPr/>
              <a:lstStyle/>
              <a:p>
                <a:endParaRPr lang="en-US"/>
              </a:p>
            </p:txBody>
          </p:sp>
          <p:sp>
            <p:nvSpPr>
              <p:cNvPr id="3874" name="Line 136"/>
              <p:cNvSpPr>
                <a:spLocks noChangeShapeType="1"/>
              </p:cNvSpPr>
              <p:nvPr/>
            </p:nvSpPr>
            <p:spPr bwMode="auto">
              <a:xfrm>
                <a:off x="5897" y="10500"/>
                <a:ext cx="1" cy="34"/>
              </a:xfrm>
              <a:prstGeom prst="line">
                <a:avLst/>
              </a:prstGeom>
              <a:noFill/>
              <a:ln w="10795">
                <a:solidFill>
                  <a:srgbClr val="FF0000"/>
                </a:solidFill>
                <a:round/>
                <a:headEnd/>
                <a:tailEnd/>
              </a:ln>
            </p:spPr>
            <p:txBody>
              <a:bodyPr/>
              <a:lstStyle/>
              <a:p>
                <a:endParaRPr lang="en-US"/>
              </a:p>
            </p:txBody>
          </p:sp>
          <p:sp>
            <p:nvSpPr>
              <p:cNvPr id="3875" name="Line 137"/>
              <p:cNvSpPr>
                <a:spLocks noChangeShapeType="1"/>
              </p:cNvSpPr>
              <p:nvPr/>
            </p:nvSpPr>
            <p:spPr bwMode="auto">
              <a:xfrm>
                <a:off x="5897" y="10534"/>
                <a:ext cx="17" cy="34"/>
              </a:xfrm>
              <a:prstGeom prst="line">
                <a:avLst/>
              </a:prstGeom>
              <a:noFill/>
              <a:ln w="10795">
                <a:solidFill>
                  <a:srgbClr val="FF0000"/>
                </a:solidFill>
                <a:round/>
                <a:headEnd/>
                <a:tailEnd/>
              </a:ln>
            </p:spPr>
            <p:txBody>
              <a:bodyPr/>
              <a:lstStyle/>
              <a:p>
                <a:endParaRPr lang="en-US"/>
              </a:p>
            </p:txBody>
          </p:sp>
          <p:sp>
            <p:nvSpPr>
              <p:cNvPr id="3876" name="Line 138"/>
              <p:cNvSpPr>
                <a:spLocks noChangeShapeType="1"/>
              </p:cNvSpPr>
              <p:nvPr/>
            </p:nvSpPr>
            <p:spPr bwMode="auto">
              <a:xfrm flipV="1">
                <a:off x="5914" y="10551"/>
                <a:ext cx="1" cy="17"/>
              </a:xfrm>
              <a:prstGeom prst="line">
                <a:avLst/>
              </a:prstGeom>
              <a:noFill/>
              <a:ln w="10795">
                <a:solidFill>
                  <a:srgbClr val="FF0000"/>
                </a:solidFill>
                <a:round/>
                <a:headEnd/>
                <a:tailEnd/>
              </a:ln>
            </p:spPr>
            <p:txBody>
              <a:bodyPr/>
              <a:lstStyle/>
              <a:p>
                <a:endParaRPr lang="en-US"/>
              </a:p>
            </p:txBody>
          </p:sp>
          <p:sp>
            <p:nvSpPr>
              <p:cNvPr id="3877" name="Line 139"/>
              <p:cNvSpPr>
                <a:spLocks noChangeShapeType="1"/>
              </p:cNvSpPr>
              <p:nvPr/>
            </p:nvSpPr>
            <p:spPr bwMode="auto">
              <a:xfrm>
                <a:off x="5914" y="10551"/>
                <a:ext cx="17" cy="1"/>
              </a:xfrm>
              <a:prstGeom prst="line">
                <a:avLst/>
              </a:prstGeom>
              <a:noFill/>
              <a:ln w="10795">
                <a:solidFill>
                  <a:srgbClr val="FF0000"/>
                </a:solidFill>
                <a:round/>
                <a:headEnd/>
                <a:tailEnd/>
              </a:ln>
            </p:spPr>
            <p:txBody>
              <a:bodyPr/>
              <a:lstStyle/>
              <a:p>
                <a:endParaRPr lang="en-US"/>
              </a:p>
            </p:txBody>
          </p:sp>
          <p:sp>
            <p:nvSpPr>
              <p:cNvPr id="3878" name="Line 140"/>
              <p:cNvSpPr>
                <a:spLocks noChangeShapeType="1"/>
              </p:cNvSpPr>
              <p:nvPr/>
            </p:nvSpPr>
            <p:spPr bwMode="auto">
              <a:xfrm flipV="1">
                <a:off x="5931" y="10483"/>
                <a:ext cx="1" cy="68"/>
              </a:xfrm>
              <a:prstGeom prst="line">
                <a:avLst/>
              </a:prstGeom>
              <a:noFill/>
              <a:ln w="10795">
                <a:solidFill>
                  <a:srgbClr val="FF0000"/>
                </a:solidFill>
                <a:round/>
                <a:headEnd/>
                <a:tailEnd/>
              </a:ln>
            </p:spPr>
            <p:txBody>
              <a:bodyPr/>
              <a:lstStyle/>
              <a:p>
                <a:endParaRPr lang="en-US"/>
              </a:p>
            </p:txBody>
          </p:sp>
          <p:sp>
            <p:nvSpPr>
              <p:cNvPr id="3879" name="Line 141"/>
              <p:cNvSpPr>
                <a:spLocks noChangeShapeType="1"/>
              </p:cNvSpPr>
              <p:nvPr/>
            </p:nvSpPr>
            <p:spPr bwMode="auto">
              <a:xfrm flipV="1">
                <a:off x="5931" y="10398"/>
                <a:ext cx="17" cy="85"/>
              </a:xfrm>
              <a:prstGeom prst="line">
                <a:avLst/>
              </a:prstGeom>
              <a:noFill/>
              <a:ln w="10795">
                <a:solidFill>
                  <a:srgbClr val="FF0000"/>
                </a:solidFill>
                <a:round/>
                <a:headEnd/>
                <a:tailEnd/>
              </a:ln>
            </p:spPr>
            <p:txBody>
              <a:bodyPr/>
              <a:lstStyle/>
              <a:p>
                <a:endParaRPr lang="en-US"/>
              </a:p>
            </p:txBody>
          </p:sp>
          <p:sp>
            <p:nvSpPr>
              <p:cNvPr id="3880" name="Line 142"/>
              <p:cNvSpPr>
                <a:spLocks noChangeShapeType="1"/>
              </p:cNvSpPr>
              <p:nvPr/>
            </p:nvSpPr>
            <p:spPr bwMode="auto">
              <a:xfrm flipV="1">
                <a:off x="5948" y="10296"/>
                <a:ext cx="1" cy="102"/>
              </a:xfrm>
              <a:prstGeom prst="line">
                <a:avLst/>
              </a:prstGeom>
              <a:noFill/>
              <a:ln w="10795">
                <a:solidFill>
                  <a:srgbClr val="FF0000"/>
                </a:solidFill>
                <a:round/>
                <a:headEnd/>
                <a:tailEnd/>
              </a:ln>
            </p:spPr>
            <p:txBody>
              <a:bodyPr/>
              <a:lstStyle/>
              <a:p>
                <a:endParaRPr lang="en-US"/>
              </a:p>
            </p:txBody>
          </p:sp>
          <p:sp>
            <p:nvSpPr>
              <p:cNvPr id="3881" name="Line 143"/>
              <p:cNvSpPr>
                <a:spLocks noChangeShapeType="1"/>
              </p:cNvSpPr>
              <p:nvPr/>
            </p:nvSpPr>
            <p:spPr bwMode="auto">
              <a:xfrm flipV="1">
                <a:off x="5948" y="10143"/>
                <a:ext cx="17" cy="153"/>
              </a:xfrm>
              <a:prstGeom prst="line">
                <a:avLst/>
              </a:prstGeom>
              <a:noFill/>
              <a:ln w="10795">
                <a:solidFill>
                  <a:srgbClr val="FF0000"/>
                </a:solidFill>
                <a:round/>
                <a:headEnd/>
                <a:tailEnd/>
              </a:ln>
            </p:spPr>
            <p:txBody>
              <a:bodyPr/>
              <a:lstStyle/>
              <a:p>
                <a:endParaRPr lang="en-US"/>
              </a:p>
            </p:txBody>
          </p:sp>
          <p:sp>
            <p:nvSpPr>
              <p:cNvPr id="3882" name="Line 144"/>
              <p:cNvSpPr>
                <a:spLocks noChangeShapeType="1"/>
              </p:cNvSpPr>
              <p:nvPr/>
            </p:nvSpPr>
            <p:spPr bwMode="auto">
              <a:xfrm flipV="1">
                <a:off x="5965" y="9905"/>
                <a:ext cx="1" cy="238"/>
              </a:xfrm>
              <a:prstGeom prst="line">
                <a:avLst/>
              </a:prstGeom>
              <a:noFill/>
              <a:ln w="10795">
                <a:solidFill>
                  <a:srgbClr val="FF0000"/>
                </a:solidFill>
                <a:round/>
                <a:headEnd/>
                <a:tailEnd/>
              </a:ln>
            </p:spPr>
            <p:txBody>
              <a:bodyPr/>
              <a:lstStyle/>
              <a:p>
                <a:endParaRPr lang="en-US"/>
              </a:p>
            </p:txBody>
          </p:sp>
          <p:sp>
            <p:nvSpPr>
              <p:cNvPr id="3883" name="Line 145"/>
              <p:cNvSpPr>
                <a:spLocks noChangeShapeType="1"/>
              </p:cNvSpPr>
              <p:nvPr/>
            </p:nvSpPr>
            <p:spPr bwMode="auto">
              <a:xfrm flipV="1">
                <a:off x="5965" y="9888"/>
                <a:ext cx="17" cy="17"/>
              </a:xfrm>
              <a:prstGeom prst="line">
                <a:avLst/>
              </a:prstGeom>
              <a:noFill/>
              <a:ln w="10795">
                <a:solidFill>
                  <a:srgbClr val="FF0000"/>
                </a:solidFill>
                <a:round/>
                <a:headEnd/>
                <a:tailEnd/>
              </a:ln>
            </p:spPr>
            <p:txBody>
              <a:bodyPr/>
              <a:lstStyle/>
              <a:p>
                <a:endParaRPr lang="en-US"/>
              </a:p>
            </p:txBody>
          </p:sp>
          <p:sp>
            <p:nvSpPr>
              <p:cNvPr id="3884" name="Line 146"/>
              <p:cNvSpPr>
                <a:spLocks noChangeShapeType="1"/>
              </p:cNvSpPr>
              <p:nvPr/>
            </p:nvSpPr>
            <p:spPr bwMode="auto">
              <a:xfrm>
                <a:off x="5982" y="9888"/>
                <a:ext cx="1" cy="102"/>
              </a:xfrm>
              <a:prstGeom prst="line">
                <a:avLst/>
              </a:prstGeom>
              <a:noFill/>
              <a:ln w="10795">
                <a:solidFill>
                  <a:srgbClr val="FF0000"/>
                </a:solidFill>
                <a:round/>
                <a:headEnd/>
                <a:tailEnd/>
              </a:ln>
            </p:spPr>
            <p:txBody>
              <a:bodyPr/>
              <a:lstStyle/>
              <a:p>
                <a:endParaRPr lang="en-US"/>
              </a:p>
            </p:txBody>
          </p:sp>
          <p:sp>
            <p:nvSpPr>
              <p:cNvPr id="3885" name="Line 147"/>
              <p:cNvSpPr>
                <a:spLocks noChangeShapeType="1"/>
              </p:cNvSpPr>
              <p:nvPr/>
            </p:nvSpPr>
            <p:spPr bwMode="auto">
              <a:xfrm>
                <a:off x="5982" y="9990"/>
                <a:ext cx="17" cy="102"/>
              </a:xfrm>
              <a:prstGeom prst="line">
                <a:avLst/>
              </a:prstGeom>
              <a:noFill/>
              <a:ln w="10795">
                <a:solidFill>
                  <a:srgbClr val="FF0000"/>
                </a:solidFill>
                <a:round/>
                <a:headEnd/>
                <a:tailEnd/>
              </a:ln>
            </p:spPr>
            <p:txBody>
              <a:bodyPr/>
              <a:lstStyle/>
              <a:p>
                <a:endParaRPr lang="en-US"/>
              </a:p>
            </p:txBody>
          </p:sp>
          <p:sp>
            <p:nvSpPr>
              <p:cNvPr id="3886" name="Line 148"/>
              <p:cNvSpPr>
                <a:spLocks noChangeShapeType="1"/>
              </p:cNvSpPr>
              <p:nvPr/>
            </p:nvSpPr>
            <p:spPr bwMode="auto">
              <a:xfrm>
                <a:off x="5999" y="10092"/>
                <a:ext cx="1" cy="187"/>
              </a:xfrm>
              <a:prstGeom prst="line">
                <a:avLst/>
              </a:prstGeom>
              <a:noFill/>
              <a:ln w="10795">
                <a:solidFill>
                  <a:srgbClr val="FF0000"/>
                </a:solidFill>
                <a:round/>
                <a:headEnd/>
                <a:tailEnd/>
              </a:ln>
            </p:spPr>
            <p:txBody>
              <a:bodyPr/>
              <a:lstStyle/>
              <a:p>
                <a:endParaRPr lang="en-US"/>
              </a:p>
            </p:txBody>
          </p:sp>
          <p:sp>
            <p:nvSpPr>
              <p:cNvPr id="3887" name="Line 149"/>
              <p:cNvSpPr>
                <a:spLocks noChangeShapeType="1"/>
              </p:cNvSpPr>
              <p:nvPr/>
            </p:nvSpPr>
            <p:spPr bwMode="auto">
              <a:xfrm>
                <a:off x="5999" y="10279"/>
                <a:ext cx="17" cy="102"/>
              </a:xfrm>
              <a:prstGeom prst="line">
                <a:avLst/>
              </a:prstGeom>
              <a:noFill/>
              <a:ln w="10795">
                <a:solidFill>
                  <a:srgbClr val="FF0000"/>
                </a:solidFill>
                <a:round/>
                <a:headEnd/>
                <a:tailEnd/>
              </a:ln>
            </p:spPr>
            <p:txBody>
              <a:bodyPr/>
              <a:lstStyle/>
              <a:p>
                <a:endParaRPr lang="en-US"/>
              </a:p>
            </p:txBody>
          </p:sp>
          <p:sp>
            <p:nvSpPr>
              <p:cNvPr id="3888" name="Line 150"/>
              <p:cNvSpPr>
                <a:spLocks noChangeShapeType="1"/>
              </p:cNvSpPr>
              <p:nvPr/>
            </p:nvSpPr>
            <p:spPr bwMode="auto">
              <a:xfrm>
                <a:off x="6016" y="10381"/>
                <a:ext cx="1" cy="85"/>
              </a:xfrm>
              <a:prstGeom prst="line">
                <a:avLst/>
              </a:prstGeom>
              <a:noFill/>
              <a:ln w="10795">
                <a:solidFill>
                  <a:srgbClr val="FF0000"/>
                </a:solidFill>
                <a:round/>
                <a:headEnd/>
                <a:tailEnd/>
              </a:ln>
            </p:spPr>
            <p:txBody>
              <a:bodyPr/>
              <a:lstStyle/>
              <a:p>
                <a:endParaRPr lang="en-US"/>
              </a:p>
            </p:txBody>
          </p:sp>
          <p:sp>
            <p:nvSpPr>
              <p:cNvPr id="3889" name="Line 151"/>
              <p:cNvSpPr>
                <a:spLocks noChangeShapeType="1"/>
              </p:cNvSpPr>
              <p:nvPr/>
            </p:nvSpPr>
            <p:spPr bwMode="auto">
              <a:xfrm>
                <a:off x="6016" y="10466"/>
                <a:ext cx="17" cy="34"/>
              </a:xfrm>
              <a:prstGeom prst="line">
                <a:avLst/>
              </a:prstGeom>
              <a:noFill/>
              <a:ln w="10795">
                <a:solidFill>
                  <a:srgbClr val="FF0000"/>
                </a:solidFill>
                <a:round/>
                <a:headEnd/>
                <a:tailEnd/>
              </a:ln>
            </p:spPr>
            <p:txBody>
              <a:bodyPr/>
              <a:lstStyle/>
              <a:p>
                <a:endParaRPr lang="en-US"/>
              </a:p>
            </p:txBody>
          </p:sp>
          <p:sp>
            <p:nvSpPr>
              <p:cNvPr id="3890" name="Line 152"/>
              <p:cNvSpPr>
                <a:spLocks noChangeShapeType="1"/>
              </p:cNvSpPr>
              <p:nvPr/>
            </p:nvSpPr>
            <p:spPr bwMode="auto">
              <a:xfrm flipV="1">
                <a:off x="6033" y="10483"/>
                <a:ext cx="17" cy="17"/>
              </a:xfrm>
              <a:prstGeom prst="line">
                <a:avLst/>
              </a:prstGeom>
              <a:noFill/>
              <a:ln w="10795">
                <a:solidFill>
                  <a:srgbClr val="FF0000"/>
                </a:solidFill>
                <a:round/>
                <a:headEnd/>
                <a:tailEnd/>
              </a:ln>
            </p:spPr>
            <p:txBody>
              <a:bodyPr/>
              <a:lstStyle/>
              <a:p>
                <a:endParaRPr lang="en-US"/>
              </a:p>
            </p:txBody>
          </p:sp>
          <p:sp>
            <p:nvSpPr>
              <p:cNvPr id="3891" name="Line 153"/>
              <p:cNvSpPr>
                <a:spLocks noChangeShapeType="1"/>
              </p:cNvSpPr>
              <p:nvPr/>
            </p:nvSpPr>
            <p:spPr bwMode="auto">
              <a:xfrm flipV="1">
                <a:off x="6050" y="10466"/>
                <a:ext cx="1" cy="17"/>
              </a:xfrm>
              <a:prstGeom prst="line">
                <a:avLst/>
              </a:prstGeom>
              <a:noFill/>
              <a:ln w="10795">
                <a:solidFill>
                  <a:srgbClr val="FF0000"/>
                </a:solidFill>
                <a:round/>
                <a:headEnd/>
                <a:tailEnd/>
              </a:ln>
            </p:spPr>
            <p:txBody>
              <a:bodyPr/>
              <a:lstStyle/>
              <a:p>
                <a:endParaRPr lang="en-US"/>
              </a:p>
            </p:txBody>
          </p:sp>
          <p:sp>
            <p:nvSpPr>
              <p:cNvPr id="3892" name="Line 154"/>
              <p:cNvSpPr>
                <a:spLocks noChangeShapeType="1"/>
              </p:cNvSpPr>
              <p:nvPr/>
            </p:nvSpPr>
            <p:spPr bwMode="auto">
              <a:xfrm flipV="1">
                <a:off x="6050" y="10415"/>
                <a:ext cx="17" cy="51"/>
              </a:xfrm>
              <a:prstGeom prst="line">
                <a:avLst/>
              </a:prstGeom>
              <a:noFill/>
              <a:ln w="10795">
                <a:solidFill>
                  <a:srgbClr val="FF0000"/>
                </a:solidFill>
                <a:round/>
                <a:headEnd/>
                <a:tailEnd/>
              </a:ln>
            </p:spPr>
            <p:txBody>
              <a:bodyPr/>
              <a:lstStyle/>
              <a:p>
                <a:endParaRPr lang="en-US"/>
              </a:p>
            </p:txBody>
          </p:sp>
          <p:sp>
            <p:nvSpPr>
              <p:cNvPr id="3893" name="Line 155"/>
              <p:cNvSpPr>
                <a:spLocks noChangeShapeType="1"/>
              </p:cNvSpPr>
              <p:nvPr/>
            </p:nvSpPr>
            <p:spPr bwMode="auto">
              <a:xfrm flipV="1">
                <a:off x="6067" y="10364"/>
                <a:ext cx="1" cy="51"/>
              </a:xfrm>
              <a:prstGeom prst="line">
                <a:avLst/>
              </a:prstGeom>
              <a:noFill/>
              <a:ln w="10795">
                <a:solidFill>
                  <a:srgbClr val="FF0000"/>
                </a:solidFill>
                <a:round/>
                <a:headEnd/>
                <a:tailEnd/>
              </a:ln>
            </p:spPr>
            <p:txBody>
              <a:bodyPr/>
              <a:lstStyle/>
              <a:p>
                <a:endParaRPr lang="en-US"/>
              </a:p>
            </p:txBody>
          </p:sp>
          <p:sp>
            <p:nvSpPr>
              <p:cNvPr id="3894" name="Line 156"/>
              <p:cNvSpPr>
                <a:spLocks noChangeShapeType="1"/>
              </p:cNvSpPr>
              <p:nvPr/>
            </p:nvSpPr>
            <p:spPr bwMode="auto">
              <a:xfrm flipV="1">
                <a:off x="6067" y="10245"/>
                <a:ext cx="17" cy="119"/>
              </a:xfrm>
              <a:prstGeom prst="line">
                <a:avLst/>
              </a:prstGeom>
              <a:noFill/>
              <a:ln w="10795">
                <a:solidFill>
                  <a:srgbClr val="FF0000"/>
                </a:solidFill>
                <a:round/>
                <a:headEnd/>
                <a:tailEnd/>
              </a:ln>
            </p:spPr>
            <p:txBody>
              <a:bodyPr/>
              <a:lstStyle/>
              <a:p>
                <a:endParaRPr lang="en-US"/>
              </a:p>
            </p:txBody>
          </p:sp>
          <p:sp>
            <p:nvSpPr>
              <p:cNvPr id="3895" name="Line 157"/>
              <p:cNvSpPr>
                <a:spLocks noChangeShapeType="1"/>
              </p:cNvSpPr>
              <p:nvPr/>
            </p:nvSpPr>
            <p:spPr bwMode="auto">
              <a:xfrm flipV="1">
                <a:off x="6084" y="9905"/>
                <a:ext cx="1" cy="340"/>
              </a:xfrm>
              <a:prstGeom prst="line">
                <a:avLst/>
              </a:prstGeom>
              <a:noFill/>
              <a:ln w="10795">
                <a:solidFill>
                  <a:srgbClr val="FF0000"/>
                </a:solidFill>
                <a:round/>
                <a:headEnd/>
                <a:tailEnd/>
              </a:ln>
            </p:spPr>
            <p:txBody>
              <a:bodyPr/>
              <a:lstStyle/>
              <a:p>
                <a:endParaRPr lang="en-US"/>
              </a:p>
            </p:txBody>
          </p:sp>
          <p:sp>
            <p:nvSpPr>
              <p:cNvPr id="3896" name="Line 158"/>
              <p:cNvSpPr>
                <a:spLocks noChangeShapeType="1"/>
              </p:cNvSpPr>
              <p:nvPr/>
            </p:nvSpPr>
            <p:spPr bwMode="auto">
              <a:xfrm flipV="1">
                <a:off x="6084" y="9786"/>
                <a:ext cx="17" cy="119"/>
              </a:xfrm>
              <a:prstGeom prst="line">
                <a:avLst/>
              </a:prstGeom>
              <a:noFill/>
              <a:ln w="10795">
                <a:solidFill>
                  <a:srgbClr val="FF0000"/>
                </a:solidFill>
                <a:round/>
                <a:headEnd/>
                <a:tailEnd/>
              </a:ln>
            </p:spPr>
            <p:txBody>
              <a:bodyPr/>
              <a:lstStyle/>
              <a:p>
                <a:endParaRPr lang="en-US"/>
              </a:p>
            </p:txBody>
          </p:sp>
          <p:sp>
            <p:nvSpPr>
              <p:cNvPr id="3897" name="Line 159"/>
              <p:cNvSpPr>
                <a:spLocks noChangeShapeType="1"/>
              </p:cNvSpPr>
              <p:nvPr/>
            </p:nvSpPr>
            <p:spPr bwMode="auto">
              <a:xfrm flipV="1">
                <a:off x="6101" y="9701"/>
                <a:ext cx="1" cy="85"/>
              </a:xfrm>
              <a:prstGeom prst="line">
                <a:avLst/>
              </a:prstGeom>
              <a:noFill/>
              <a:ln w="10795">
                <a:solidFill>
                  <a:srgbClr val="FF0000"/>
                </a:solidFill>
                <a:round/>
                <a:headEnd/>
                <a:tailEnd/>
              </a:ln>
            </p:spPr>
            <p:txBody>
              <a:bodyPr/>
              <a:lstStyle/>
              <a:p>
                <a:endParaRPr lang="en-US"/>
              </a:p>
            </p:txBody>
          </p:sp>
          <p:sp>
            <p:nvSpPr>
              <p:cNvPr id="3898" name="Line 160"/>
              <p:cNvSpPr>
                <a:spLocks noChangeShapeType="1"/>
              </p:cNvSpPr>
              <p:nvPr/>
            </p:nvSpPr>
            <p:spPr bwMode="auto">
              <a:xfrm>
                <a:off x="6101" y="9701"/>
                <a:ext cx="17" cy="17"/>
              </a:xfrm>
              <a:prstGeom prst="line">
                <a:avLst/>
              </a:prstGeom>
              <a:noFill/>
              <a:ln w="10795">
                <a:solidFill>
                  <a:srgbClr val="FF0000"/>
                </a:solidFill>
                <a:round/>
                <a:headEnd/>
                <a:tailEnd/>
              </a:ln>
            </p:spPr>
            <p:txBody>
              <a:bodyPr/>
              <a:lstStyle/>
              <a:p>
                <a:endParaRPr lang="en-US"/>
              </a:p>
            </p:txBody>
          </p:sp>
          <p:sp>
            <p:nvSpPr>
              <p:cNvPr id="3899" name="Line 161"/>
              <p:cNvSpPr>
                <a:spLocks noChangeShapeType="1"/>
              </p:cNvSpPr>
              <p:nvPr/>
            </p:nvSpPr>
            <p:spPr bwMode="auto">
              <a:xfrm>
                <a:off x="6118" y="9718"/>
                <a:ext cx="1" cy="153"/>
              </a:xfrm>
              <a:prstGeom prst="line">
                <a:avLst/>
              </a:prstGeom>
              <a:noFill/>
              <a:ln w="10795">
                <a:solidFill>
                  <a:srgbClr val="FF0000"/>
                </a:solidFill>
                <a:round/>
                <a:headEnd/>
                <a:tailEnd/>
              </a:ln>
            </p:spPr>
            <p:txBody>
              <a:bodyPr/>
              <a:lstStyle/>
              <a:p>
                <a:endParaRPr lang="en-US"/>
              </a:p>
            </p:txBody>
          </p:sp>
          <p:sp>
            <p:nvSpPr>
              <p:cNvPr id="3900" name="Line 162"/>
              <p:cNvSpPr>
                <a:spLocks noChangeShapeType="1"/>
              </p:cNvSpPr>
              <p:nvPr/>
            </p:nvSpPr>
            <p:spPr bwMode="auto">
              <a:xfrm>
                <a:off x="6118" y="9871"/>
                <a:ext cx="17" cy="204"/>
              </a:xfrm>
              <a:prstGeom prst="line">
                <a:avLst/>
              </a:prstGeom>
              <a:noFill/>
              <a:ln w="10795">
                <a:solidFill>
                  <a:srgbClr val="FF0000"/>
                </a:solidFill>
                <a:round/>
                <a:headEnd/>
                <a:tailEnd/>
              </a:ln>
            </p:spPr>
            <p:txBody>
              <a:bodyPr/>
              <a:lstStyle/>
              <a:p>
                <a:endParaRPr lang="en-US"/>
              </a:p>
            </p:txBody>
          </p:sp>
          <p:sp>
            <p:nvSpPr>
              <p:cNvPr id="3901" name="Line 163"/>
              <p:cNvSpPr>
                <a:spLocks noChangeShapeType="1"/>
              </p:cNvSpPr>
              <p:nvPr/>
            </p:nvSpPr>
            <p:spPr bwMode="auto">
              <a:xfrm>
                <a:off x="6135" y="10075"/>
                <a:ext cx="1" cy="289"/>
              </a:xfrm>
              <a:prstGeom prst="line">
                <a:avLst/>
              </a:prstGeom>
              <a:noFill/>
              <a:ln w="10795">
                <a:solidFill>
                  <a:srgbClr val="FF0000"/>
                </a:solidFill>
                <a:round/>
                <a:headEnd/>
                <a:tailEnd/>
              </a:ln>
            </p:spPr>
            <p:txBody>
              <a:bodyPr/>
              <a:lstStyle/>
              <a:p>
                <a:endParaRPr lang="en-US"/>
              </a:p>
            </p:txBody>
          </p:sp>
          <p:sp>
            <p:nvSpPr>
              <p:cNvPr id="3902" name="Line 164"/>
              <p:cNvSpPr>
                <a:spLocks noChangeShapeType="1"/>
              </p:cNvSpPr>
              <p:nvPr/>
            </p:nvSpPr>
            <p:spPr bwMode="auto">
              <a:xfrm>
                <a:off x="6135" y="10364"/>
                <a:ext cx="17" cy="68"/>
              </a:xfrm>
              <a:prstGeom prst="line">
                <a:avLst/>
              </a:prstGeom>
              <a:noFill/>
              <a:ln w="10795">
                <a:solidFill>
                  <a:srgbClr val="FF0000"/>
                </a:solidFill>
                <a:round/>
                <a:headEnd/>
                <a:tailEnd/>
              </a:ln>
            </p:spPr>
            <p:txBody>
              <a:bodyPr/>
              <a:lstStyle/>
              <a:p>
                <a:endParaRPr lang="en-US"/>
              </a:p>
            </p:txBody>
          </p:sp>
          <p:sp>
            <p:nvSpPr>
              <p:cNvPr id="3903" name="Line 165"/>
              <p:cNvSpPr>
                <a:spLocks noChangeShapeType="1"/>
              </p:cNvSpPr>
              <p:nvPr/>
            </p:nvSpPr>
            <p:spPr bwMode="auto">
              <a:xfrm>
                <a:off x="6152" y="10432"/>
                <a:ext cx="1" cy="68"/>
              </a:xfrm>
              <a:prstGeom prst="line">
                <a:avLst/>
              </a:prstGeom>
              <a:noFill/>
              <a:ln w="10795">
                <a:solidFill>
                  <a:srgbClr val="FF0000"/>
                </a:solidFill>
                <a:round/>
                <a:headEnd/>
                <a:tailEnd/>
              </a:ln>
            </p:spPr>
            <p:txBody>
              <a:bodyPr/>
              <a:lstStyle/>
              <a:p>
                <a:endParaRPr lang="en-US"/>
              </a:p>
            </p:txBody>
          </p:sp>
          <p:sp>
            <p:nvSpPr>
              <p:cNvPr id="3904" name="Line 166"/>
              <p:cNvSpPr>
                <a:spLocks noChangeShapeType="1"/>
              </p:cNvSpPr>
              <p:nvPr/>
            </p:nvSpPr>
            <p:spPr bwMode="auto">
              <a:xfrm>
                <a:off x="6152" y="10500"/>
                <a:ext cx="17" cy="1"/>
              </a:xfrm>
              <a:prstGeom prst="line">
                <a:avLst/>
              </a:prstGeom>
              <a:noFill/>
              <a:ln w="10795">
                <a:solidFill>
                  <a:srgbClr val="FF0000"/>
                </a:solidFill>
                <a:round/>
                <a:headEnd/>
                <a:tailEnd/>
              </a:ln>
            </p:spPr>
            <p:txBody>
              <a:bodyPr/>
              <a:lstStyle/>
              <a:p>
                <a:endParaRPr lang="en-US"/>
              </a:p>
            </p:txBody>
          </p:sp>
          <p:sp>
            <p:nvSpPr>
              <p:cNvPr id="3905" name="Line 167"/>
              <p:cNvSpPr>
                <a:spLocks noChangeShapeType="1"/>
              </p:cNvSpPr>
              <p:nvPr/>
            </p:nvSpPr>
            <p:spPr bwMode="auto">
              <a:xfrm flipV="1">
                <a:off x="6169" y="10483"/>
                <a:ext cx="1" cy="17"/>
              </a:xfrm>
              <a:prstGeom prst="line">
                <a:avLst/>
              </a:prstGeom>
              <a:noFill/>
              <a:ln w="10795">
                <a:solidFill>
                  <a:srgbClr val="FF0000"/>
                </a:solidFill>
                <a:round/>
                <a:headEnd/>
                <a:tailEnd/>
              </a:ln>
            </p:spPr>
            <p:txBody>
              <a:bodyPr/>
              <a:lstStyle/>
              <a:p>
                <a:endParaRPr lang="en-US"/>
              </a:p>
            </p:txBody>
          </p:sp>
          <p:sp>
            <p:nvSpPr>
              <p:cNvPr id="3906" name="Line 168"/>
              <p:cNvSpPr>
                <a:spLocks noChangeShapeType="1"/>
              </p:cNvSpPr>
              <p:nvPr/>
            </p:nvSpPr>
            <p:spPr bwMode="auto">
              <a:xfrm>
                <a:off x="6169" y="10483"/>
                <a:ext cx="17" cy="1"/>
              </a:xfrm>
              <a:prstGeom prst="line">
                <a:avLst/>
              </a:prstGeom>
              <a:noFill/>
              <a:ln w="10795">
                <a:solidFill>
                  <a:srgbClr val="FF0000"/>
                </a:solidFill>
                <a:round/>
                <a:headEnd/>
                <a:tailEnd/>
              </a:ln>
            </p:spPr>
            <p:txBody>
              <a:bodyPr/>
              <a:lstStyle/>
              <a:p>
                <a:endParaRPr lang="en-US"/>
              </a:p>
            </p:txBody>
          </p:sp>
          <p:sp>
            <p:nvSpPr>
              <p:cNvPr id="3907" name="Line 169"/>
              <p:cNvSpPr>
                <a:spLocks noChangeShapeType="1"/>
              </p:cNvSpPr>
              <p:nvPr/>
            </p:nvSpPr>
            <p:spPr bwMode="auto">
              <a:xfrm flipV="1">
                <a:off x="6186" y="10432"/>
                <a:ext cx="17" cy="51"/>
              </a:xfrm>
              <a:prstGeom prst="line">
                <a:avLst/>
              </a:prstGeom>
              <a:noFill/>
              <a:ln w="10795">
                <a:solidFill>
                  <a:srgbClr val="FF0000"/>
                </a:solidFill>
                <a:round/>
                <a:headEnd/>
                <a:tailEnd/>
              </a:ln>
            </p:spPr>
            <p:txBody>
              <a:bodyPr/>
              <a:lstStyle/>
              <a:p>
                <a:endParaRPr lang="en-US"/>
              </a:p>
            </p:txBody>
          </p:sp>
          <p:sp>
            <p:nvSpPr>
              <p:cNvPr id="3908" name="Line 170"/>
              <p:cNvSpPr>
                <a:spLocks noChangeShapeType="1"/>
              </p:cNvSpPr>
              <p:nvPr/>
            </p:nvSpPr>
            <p:spPr bwMode="auto">
              <a:xfrm flipV="1">
                <a:off x="6203" y="10245"/>
                <a:ext cx="1" cy="187"/>
              </a:xfrm>
              <a:prstGeom prst="line">
                <a:avLst/>
              </a:prstGeom>
              <a:noFill/>
              <a:ln w="10795">
                <a:solidFill>
                  <a:srgbClr val="FF0000"/>
                </a:solidFill>
                <a:round/>
                <a:headEnd/>
                <a:tailEnd/>
              </a:ln>
            </p:spPr>
            <p:txBody>
              <a:bodyPr/>
              <a:lstStyle/>
              <a:p>
                <a:endParaRPr lang="en-US"/>
              </a:p>
            </p:txBody>
          </p:sp>
          <p:sp>
            <p:nvSpPr>
              <p:cNvPr id="3909" name="Line 171"/>
              <p:cNvSpPr>
                <a:spLocks noChangeShapeType="1"/>
              </p:cNvSpPr>
              <p:nvPr/>
            </p:nvSpPr>
            <p:spPr bwMode="auto">
              <a:xfrm flipV="1">
                <a:off x="6203" y="10109"/>
                <a:ext cx="17" cy="136"/>
              </a:xfrm>
              <a:prstGeom prst="line">
                <a:avLst/>
              </a:prstGeom>
              <a:noFill/>
              <a:ln w="10795">
                <a:solidFill>
                  <a:srgbClr val="FF0000"/>
                </a:solidFill>
                <a:round/>
                <a:headEnd/>
                <a:tailEnd/>
              </a:ln>
            </p:spPr>
            <p:txBody>
              <a:bodyPr/>
              <a:lstStyle/>
              <a:p>
                <a:endParaRPr lang="en-US"/>
              </a:p>
            </p:txBody>
          </p:sp>
          <p:sp>
            <p:nvSpPr>
              <p:cNvPr id="3910" name="Line 172"/>
              <p:cNvSpPr>
                <a:spLocks noChangeShapeType="1"/>
              </p:cNvSpPr>
              <p:nvPr/>
            </p:nvSpPr>
            <p:spPr bwMode="auto">
              <a:xfrm flipV="1">
                <a:off x="6220" y="9939"/>
                <a:ext cx="1" cy="170"/>
              </a:xfrm>
              <a:prstGeom prst="line">
                <a:avLst/>
              </a:prstGeom>
              <a:noFill/>
              <a:ln w="10795">
                <a:solidFill>
                  <a:srgbClr val="FF0000"/>
                </a:solidFill>
                <a:round/>
                <a:headEnd/>
                <a:tailEnd/>
              </a:ln>
            </p:spPr>
            <p:txBody>
              <a:bodyPr/>
              <a:lstStyle/>
              <a:p>
                <a:endParaRPr lang="en-US"/>
              </a:p>
            </p:txBody>
          </p:sp>
          <p:sp>
            <p:nvSpPr>
              <p:cNvPr id="3911" name="Line 173"/>
              <p:cNvSpPr>
                <a:spLocks noChangeShapeType="1"/>
              </p:cNvSpPr>
              <p:nvPr/>
            </p:nvSpPr>
            <p:spPr bwMode="auto">
              <a:xfrm flipV="1">
                <a:off x="6220" y="9871"/>
                <a:ext cx="17" cy="68"/>
              </a:xfrm>
              <a:prstGeom prst="line">
                <a:avLst/>
              </a:prstGeom>
              <a:noFill/>
              <a:ln w="10795">
                <a:solidFill>
                  <a:srgbClr val="FF0000"/>
                </a:solidFill>
                <a:round/>
                <a:headEnd/>
                <a:tailEnd/>
              </a:ln>
            </p:spPr>
            <p:txBody>
              <a:bodyPr/>
              <a:lstStyle/>
              <a:p>
                <a:endParaRPr lang="en-US"/>
              </a:p>
            </p:txBody>
          </p:sp>
          <p:sp>
            <p:nvSpPr>
              <p:cNvPr id="3912" name="Line 174"/>
              <p:cNvSpPr>
                <a:spLocks noChangeShapeType="1"/>
              </p:cNvSpPr>
              <p:nvPr/>
            </p:nvSpPr>
            <p:spPr bwMode="auto">
              <a:xfrm flipV="1">
                <a:off x="6237" y="9854"/>
                <a:ext cx="1" cy="17"/>
              </a:xfrm>
              <a:prstGeom prst="line">
                <a:avLst/>
              </a:prstGeom>
              <a:noFill/>
              <a:ln w="10795">
                <a:solidFill>
                  <a:srgbClr val="FF0000"/>
                </a:solidFill>
                <a:round/>
                <a:headEnd/>
                <a:tailEnd/>
              </a:ln>
            </p:spPr>
            <p:txBody>
              <a:bodyPr/>
              <a:lstStyle/>
              <a:p>
                <a:endParaRPr lang="en-US"/>
              </a:p>
            </p:txBody>
          </p:sp>
          <p:sp>
            <p:nvSpPr>
              <p:cNvPr id="3913" name="Line 175"/>
              <p:cNvSpPr>
                <a:spLocks noChangeShapeType="1"/>
              </p:cNvSpPr>
              <p:nvPr/>
            </p:nvSpPr>
            <p:spPr bwMode="auto">
              <a:xfrm>
                <a:off x="6237" y="9854"/>
                <a:ext cx="17" cy="102"/>
              </a:xfrm>
              <a:prstGeom prst="line">
                <a:avLst/>
              </a:prstGeom>
              <a:noFill/>
              <a:ln w="10795">
                <a:solidFill>
                  <a:srgbClr val="FF0000"/>
                </a:solidFill>
                <a:round/>
                <a:headEnd/>
                <a:tailEnd/>
              </a:ln>
            </p:spPr>
            <p:txBody>
              <a:bodyPr/>
              <a:lstStyle/>
              <a:p>
                <a:endParaRPr lang="en-US"/>
              </a:p>
            </p:txBody>
          </p:sp>
          <p:sp>
            <p:nvSpPr>
              <p:cNvPr id="3914" name="Line 176"/>
              <p:cNvSpPr>
                <a:spLocks noChangeShapeType="1"/>
              </p:cNvSpPr>
              <p:nvPr/>
            </p:nvSpPr>
            <p:spPr bwMode="auto">
              <a:xfrm>
                <a:off x="6254" y="9956"/>
                <a:ext cx="1" cy="289"/>
              </a:xfrm>
              <a:prstGeom prst="line">
                <a:avLst/>
              </a:prstGeom>
              <a:noFill/>
              <a:ln w="10795">
                <a:solidFill>
                  <a:srgbClr val="FF0000"/>
                </a:solidFill>
                <a:round/>
                <a:headEnd/>
                <a:tailEnd/>
              </a:ln>
            </p:spPr>
            <p:txBody>
              <a:bodyPr/>
              <a:lstStyle/>
              <a:p>
                <a:endParaRPr lang="en-US"/>
              </a:p>
            </p:txBody>
          </p:sp>
          <p:sp>
            <p:nvSpPr>
              <p:cNvPr id="3915" name="Line 177"/>
              <p:cNvSpPr>
                <a:spLocks noChangeShapeType="1"/>
              </p:cNvSpPr>
              <p:nvPr/>
            </p:nvSpPr>
            <p:spPr bwMode="auto">
              <a:xfrm>
                <a:off x="6254" y="10245"/>
                <a:ext cx="17" cy="119"/>
              </a:xfrm>
              <a:prstGeom prst="line">
                <a:avLst/>
              </a:prstGeom>
              <a:noFill/>
              <a:ln w="10795">
                <a:solidFill>
                  <a:srgbClr val="FF0000"/>
                </a:solidFill>
                <a:round/>
                <a:headEnd/>
                <a:tailEnd/>
              </a:ln>
            </p:spPr>
            <p:txBody>
              <a:bodyPr/>
              <a:lstStyle/>
              <a:p>
                <a:endParaRPr lang="en-US"/>
              </a:p>
            </p:txBody>
          </p:sp>
          <p:sp>
            <p:nvSpPr>
              <p:cNvPr id="3916" name="Line 178"/>
              <p:cNvSpPr>
                <a:spLocks noChangeShapeType="1"/>
              </p:cNvSpPr>
              <p:nvPr/>
            </p:nvSpPr>
            <p:spPr bwMode="auto">
              <a:xfrm>
                <a:off x="6271" y="10364"/>
                <a:ext cx="1" cy="136"/>
              </a:xfrm>
              <a:prstGeom prst="line">
                <a:avLst/>
              </a:prstGeom>
              <a:noFill/>
              <a:ln w="10795">
                <a:solidFill>
                  <a:srgbClr val="FF0000"/>
                </a:solidFill>
                <a:round/>
                <a:headEnd/>
                <a:tailEnd/>
              </a:ln>
            </p:spPr>
            <p:txBody>
              <a:bodyPr/>
              <a:lstStyle/>
              <a:p>
                <a:endParaRPr lang="en-US"/>
              </a:p>
            </p:txBody>
          </p:sp>
          <p:sp>
            <p:nvSpPr>
              <p:cNvPr id="3917" name="Line 179"/>
              <p:cNvSpPr>
                <a:spLocks noChangeShapeType="1"/>
              </p:cNvSpPr>
              <p:nvPr/>
            </p:nvSpPr>
            <p:spPr bwMode="auto">
              <a:xfrm>
                <a:off x="6271" y="10500"/>
                <a:ext cx="17" cy="51"/>
              </a:xfrm>
              <a:prstGeom prst="line">
                <a:avLst/>
              </a:prstGeom>
              <a:noFill/>
              <a:ln w="10795">
                <a:solidFill>
                  <a:srgbClr val="FF0000"/>
                </a:solidFill>
                <a:round/>
                <a:headEnd/>
                <a:tailEnd/>
              </a:ln>
            </p:spPr>
            <p:txBody>
              <a:bodyPr/>
              <a:lstStyle/>
              <a:p>
                <a:endParaRPr lang="en-US"/>
              </a:p>
            </p:txBody>
          </p:sp>
          <p:sp>
            <p:nvSpPr>
              <p:cNvPr id="3918" name="Line 180"/>
              <p:cNvSpPr>
                <a:spLocks noChangeShapeType="1"/>
              </p:cNvSpPr>
              <p:nvPr/>
            </p:nvSpPr>
            <p:spPr bwMode="auto">
              <a:xfrm flipV="1">
                <a:off x="6288" y="10534"/>
                <a:ext cx="1" cy="17"/>
              </a:xfrm>
              <a:prstGeom prst="line">
                <a:avLst/>
              </a:prstGeom>
              <a:noFill/>
              <a:ln w="10795">
                <a:solidFill>
                  <a:srgbClr val="FF0000"/>
                </a:solidFill>
                <a:round/>
                <a:headEnd/>
                <a:tailEnd/>
              </a:ln>
            </p:spPr>
            <p:txBody>
              <a:bodyPr/>
              <a:lstStyle/>
              <a:p>
                <a:endParaRPr lang="en-US"/>
              </a:p>
            </p:txBody>
          </p:sp>
          <p:sp>
            <p:nvSpPr>
              <p:cNvPr id="3919" name="Line 181"/>
              <p:cNvSpPr>
                <a:spLocks noChangeShapeType="1"/>
              </p:cNvSpPr>
              <p:nvPr/>
            </p:nvSpPr>
            <p:spPr bwMode="auto">
              <a:xfrm>
                <a:off x="6288" y="10534"/>
                <a:ext cx="17" cy="17"/>
              </a:xfrm>
              <a:prstGeom prst="line">
                <a:avLst/>
              </a:prstGeom>
              <a:noFill/>
              <a:ln w="10795">
                <a:solidFill>
                  <a:srgbClr val="FF0000"/>
                </a:solidFill>
                <a:round/>
                <a:headEnd/>
                <a:tailEnd/>
              </a:ln>
            </p:spPr>
            <p:txBody>
              <a:bodyPr/>
              <a:lstStyle/>
              <a:p>
                <a:endParaRPr lang="en-US"/>
              </a:p>
            </p:txBody>
          </p:sp>
          <p:sp>
            <p:nvSpPr>
              <p:cNvPr id="3920" name="Line 182"/>
              <p:cNvSpPr>
                <a:spLocks noChangeShapeType="1"/>
              </p:cNvSpPr>
              <p:nvPr/>
            </p:nvSpPr>
            <p:spPr bwMode="auto">
              <a:xfrm flipV="1">
                <a:off x="6305" y="10517"/>
                <a:ext cx="1" cy="34"/>
              </a:xfrm>
              <a:prstGeom prst="line">
                <a:avLst/>
              </a:prstGeom>
              <a:noFill/>
              <a:ln w="10795">
                <a:solidFill>
                  <a:srgbClr val="FF0000"/>
                </a:solidFill>
                <a:round/>
                <a:headEnd/>
                <a:tailEnd/>
              </a:ln>
            </p:spPr>
            <p:txBody>
              <a:bodyPr/>
              <a:lstStyle/>
              <a:p>
                <a:endParaRPr lang="en-US"/>
              </a:p>
            </p:txBody>
          </p:sp>
        </p:grpSp>
        <p:grpSp>
          <p:nvGrpSpPr>
            <p:cNvPr id="8" name="Group 183"/>
            <p:cNvGrpSpPr>
              <a:grpSpLocks/>
            </p:cNvGrpSpPr>
            <p:nvPr/>
          </p:nvGrpSpPr>
          <p:grpSpPr bwMode="auto">
            <a:xfrm>
              <a:off x="2894" y="2714"/>
              <a:ext cx="734" cy="1014"/>
              <a:chOff x="6305" y="8120"/>
              <a:chExt cx="1836" cy="2534"/>
            </a:xfrm>
          </p:grpSpPr>
          <p:sp>
            <p:nvSpPr>
              <p:cNvPr id="3521" name="Line 184"/>
              <p:cNvSpPr>
                <a:spLocks noChangeShapeType="1"/>
              </p:cNvSpPr>
              <p:nvPr/>
            </p:nvSpPr>
            <p:spPr bwMode="auto">
              <a:xfrm flipV="1">
                <a:off x="6305" y="10466"/>
                <a:ext cx="17" cy="51"/>
              </a:xfrm>
              <a:prstGeom prst="line">
                <a:avLst/>
              </a:prstGeom>
              <a:noFill/>
              <a:ln w="10795">
                <a:solidFill>
                  <a:srgbClr val="FF0000"/>
                </a:solidFill>
                <a:round/>
                <a:headEnd/>
                <a:tailEnd/>
              </a:ln>
            </p:spPr>
            <p:txBody>
              <a:bodyPr/>
              <a:lstStyle/>
              <a:p>
                <a:endParaRPr lang="en-US"/>
              </a:p>
            </p:txBody>
          </p:sp>
          <p:sp>
            <p:nvSpPr>
              <p:cNvPr id="3522" name="Line 185"/>
              <p:cNvSpPr>
                <a:spLocks noChangeShapeType="1"/>
              </p:cNvSpPr>
              <p:nvPr/>
            </p:nvSpPr>
            <p:spPr bwMode="auto">
              <a:xfrm flipV="1">
                <a:off x="6322" y="10364"/>
                <a:ext cx="1" cy="102"/>
              </a:xfrm>
              <a:prstGeom prst="line">
                <a:avLst/>
              </a:prstGeom>
              <a:noFill/>
              <a:ln w="10795">
                <a:solidFill>
                  <a:srgbClr val="FF0000"/>
                </a:solidFill>
                <a:round/>
                <a:headEnd/>
                <a:tailEnd/>
              </a:ln>
            </p:spPr>
            <p:txBody>
              <a:bodyPr/>
              <a:lstStyle/>
              <a:p>
                <a:endParaRPr lang="en-US"/>
              </a:p>
            </p:txBody>
          </p:sp>
          <p:sp>
            <p:nvSpPr>
              <p:cNvPr id="3523" name="Line 186"/>
              <p:cNvSpPr>
                <a:spLocks noChangeShapeType="1"/>
              </p:cNvSpPr>
              <p:nvPr/>
            </p:nvSpPr>
            <p:spPr bwMode="auto">
              <a:xfrm flipV="1">
                <a:off x="6322" y="10245"/>
                <a:ext cx="17" cy="119"/>
              </a:xfrm>
              <a:prstGeom prst="line">
                <a:avLst/>
              </a:prstGeom>
              <a:noFill/>
              <a:ln w="10795">
                <a:solidFill>
                  <a:srgbClr val="FF0000"/>
                </a:solidFill>
                <a:round/>
                <a:headEnd/>
                <a:tailEnd/>
              </a:ln>
            </p:spPr>
            <p:txBody>
              <a:bodyPr/>
              <a:lstStyle/>
              <a:p>
                <a:endParaRPr lang="en-US"/>
              </a:p>
            </p:txBody>
          </p:sp>
          <p:sp>
            <p:nvSpPr>
              <p:cNvPr id="3524" name="Line 187"/>
              <p:cNvSpPr>
                <a:spLocks noChangeShapeType="1"/>
              </p:cNvSpPr>
              <p:nvPr/>
            </p:nvSpPr>
            <p:spPr bwMode="auto">
              <a:xfrm flipV="1">
                <a:off x="6339" y="10058"/>
                <a:ext cx="1" cy="187"/>
              </a:xfrm>
              <a:prstGeom prst="line">
                <a:avLst/>
              </a:prstGeom>
              <a:noFill/>
              <a:ln w="10795">
                <a:solidFill>
                  <a:srgbClr val="FF0000"/>
                </a:solidFill>
                <a:round/>
                <a:headEnd/>
                <a:tailEnd/>
              </a:ln>
            </p:spPr>
            <p:txBody>
              <a:bodyPr/>
              <a:lstStyle/>
              <a:p>
                <a:endParaRPr lang="en-US"/>
              </a:p>
            </p:txBody>
          </p:sp>
          <p:sp>
            <p:nvSpPr>
              <p:cNvPr id="3525" name="Line 188"/>
              <p:cNvSpPr>
                <a:spLocks noChangeShapeType="1"/>
              </p:cNvSpPr>
              <p:nvPr/>
            </p:nvSpPr>
            <p:spPr bwMode="auto">
              <a:xfrm flipV="1">
                <a:off x="6339" y="9854"/>
                <a:ext cx="17" cy="204"/>
              </a:xfrm>
              <a:prstGeom prst="line">
                <a:avLst/>
              </a:prstGeom>
              <a:noFill/>
              <a:ln w="10795">
                <a:solidFill>
                  <a:srgbClr val="FF0000"/>
                </a:solidFill>
                <a:round/>
                <a:headEnd/>
                <a:tailEnd/>
              </a:ln>
            </p:spPr>
            <p:txBody>
              <a:bodyPr/>
              <a:lstStyle/>
              <a:p>
                <a:endParaRPr lang="en-US"/>
              </a:p>
            </p:txBody>
          </p:sp>
          <p:sp>
            <p:nvSpPr>
              <p:cNvPr id="3526" name="Line 189"/>
              <p:cNvSpPr>
                <a:spLocks noChangeShapeType="1"/>
              </p:cNvSpPr>
              <p:nvPr/>
            </p:nvSpPr>
            <p:spPr bwMode="auto">
              <a:xfrm flipV="1">
                <a:off x="6356" y="9684"/>
                <a:ext cx="1" cy="170"/>
              </a:xfrm>
              <a:prstGeom prst="line">
                <a:avLst/>
              </a:prstGeom>
              <a:noFill/>
              <a:ln w="10795">
                <a:solidFill>
                  <a:srgbClr val="FF0000"/>
                </a:solidFill>
                <a:round/>
                <a:headEnd/>
                <a:tailEnd/>
              </a:ln>
            </p:spPr>
            <p:txBody>
              <a:bodyPr/>
              <a:lstStyle/>
              <a:p>
                <a:endParaRPr lang="en-US"/>
              </a:p>
            </p:txBody>
          </p:sp>
          <p:sp>
            <p:nvSpPr>
              <p:cNvPr id="3527" name="Line 190"/>
              <p:cNvSpPr>
                <a:spLocks noChangeShapeType="1"/>
              </p:cNvSpPr>
              <p:nvPr/>
            </p:nvSpPr>
            <p:spPr bwMode="auto">
              <a:xfrm>
                <a:off x="6356" y="9684"/>
                <a:ext cx="17" cy="68"/>
              </a:xfrm>
              <a:prstGeom prst="line">
                <a:avLst/>
              </a:prstGeom>
              <a:noFill/>
              <a:ln w="10795">
                <a:solidFill>
                  <a:srgbClr val="FF0000"/>
                </a:solidFill>
                <a:round/>
                <a:headEnd/>
                <a:tailEnd/>
              </a:ln>
            </p:spPr>
            <p:txBody>
              <a:bodyPr/>
              <a:lstStyle/>
              <a:p>
                <a:endParaRPr lang="en-US"/>
              </a:p>
            </p:txBody>
          </p:sp>
          <p:sp>
            <p:nvSpPr>
              <p:cNvPr id="3528" name="Line 191"/>
              <p:cNvSpPr>
                <a:spLocks noChangeShapeType="1"/>
              </p:cNvSpPr>
              <p:nvPr/>
            </p:nvSpPr>
            <p:spPr bwMode="auto">
              <a:xfrm>
                <a:off x="6373" y="9752"/>
                <a:ext cx="1" cy="136"/>
              </a:xfrm>
              <a:prstGeom prst="line">
                <a:avLst/>
              </a:prstGeom>
              <a:noFill/>
              <a:ln w="10795">
                <a:solidFill>
                  <a:srgbClr val="FF0000"/>
                </a:solidFill>
                <a:round/>
                <a:headEnd/>
                <a:tailEnd/>
              </a:ln>
            </p:spPr>
            <p:txBody>
              <a:bodyPr/>
              <a:lstStyle/>
              <a:p>
                <a:endParaRPr lang="en-US"/>
              </a:p>
            </p:txBody>
          </p:sp>
          <p:sp>
            <p:nvSpPr>
              <p:cNvPr id="3529" name="Line 192"/>
              <p:cNvSpPr>
                <a:spLocks noChangeShapeType="1"/>
              </p:cNvSpPr>
              <p:nvPr/>
            </p:nvSpPr>
            <p:spPr bwMode="auto">
              <a:xfrm>
                <a:off x="6373" y="9888"/>
                <a:ext cx="17" cy="170"/>
              </a:xfrm>
              <a:prstGeom prst="line">
                <a:avLst/>
              </a:prstGeom>
              <a:noFill/>
              <a:ln w="10795">
                <a:solidFill>
                  <a:srgbClr val="FF0000"/>
                </a:solidFill>
                <a:round/>
                <a:headEnd/>
                <a:tailEnd/>
              </a:ln>
            </p:spPr>
            <p:txBody>
              <a:bodyPr/>
              <a:lstStyle/>
              <a:p>
                <a:endParaRPr lang="en-US"/>
              </a:p>
            </p:txBody>
          </p:sp>
          <p:sp>
            <p:nvSpPr>
              <p:cNvPr id="3530" name="Line 193"/>
              <p:cNvSpPr>
                <a:spLocks noChangeShapeType="1"/>
              </p:cNvSpPr>
              <p:nvPr/>
            </p:nvSpPr>
            <p:spPr bwMode="auto">
              <a:xfrm>
                <a:off x="6390" y="10058"/>
                <a:ext cx="1" cy="204"/>
              </a:xfrm>
              <a:prstGeom prst="line">
                <a:avLst/>
              </a:prstGeom>
              <a:noFill/>
              <a:ln w="10795">
                <a:solidFill>
                  <a:srgbClr val="FF0000"/>
                </a:solidFill>
                <a:round/>
                <a:headEnd/>
                <a:tailEnd/>
              </a:ln>
            </p:spPr>
            <p:txBody>
              <a:bodyPr/>
              <a:lstStyle/>
              <a:p>
                <a:endParaRPr lang="en-US"/>
              </a:p>
            </p:txBody>
          </p:sp>
          <p:sp>
            <p:nvSpPr>
              <p:cNvPr id="3531" name="Line 194"/>
              <p:cNvSpPr>
                <a:spLocks noChangeShapeType="1"/>
              </p:cNvSpPr>
              <p:nvPr/>
            </p:nvSpPr>
            <p:spPr bwMode="auto">
              <a:xfrm>
                <a:off x="6390" y="10262"/>
                <a:ext cx="17" cy="153"/>
              </a:xfrm>
              <a:prstGeom prst="line">
                <a:avLst/>
              </a:prstGeom>
              <a:noFill/>
              <a:ln w="10795">
                <a:solidFill>
                  <a:srgbClr val="FF0000"/>
                </a:solidFill>
                <a:round/>
                <a:headEnd/>
                <a:tailEnd/>
              </a:ln>
            </p:spPr>
            <p:txBody>
              <a:bodyPr/>
              <a:lstStyle/>
              <a:p>
                <a:endParaRPr lang="en-US"/>
              </a:p>
            </p:txBody>
          </p:sp>
          <p:sp>
            <p:nvSpPr>
              <p:cNvPr id="3532" name="Line 195"/>
              <p:cNvSpPr>
                <a:spLocks noChangeShapeType="1"/>
              </p:cNvSpPr>
              <p:nvPr/>
            </p:nvSpPr>
            <p:spPr bwMode="auto">
              <a:xfrm>
                <a:off x="6407" y="10415"/>
                <a:ext cx="1" cy="85"/>
              </a:xfrm>
              <a:prstGeom prst="line">
                <a:avLst/>
              </a:prstGeom>
              <a:noFill/>
              <a:ln w="10795">
                <a:solidFill>
                  <a:srgbClr val="FF0000"/>
                </a:solidFill>
                <a:round/>
                <a:headEnd/>
                <a:tailEnd/>
              </a:ln>
            </p:spPr>
            <p:txBody>
              <a:bodyPr/>
              <a:lstStyle/>
              <a:p>
                <a:endParaRPr lang="en-US"/>
              </a:p>
            </p:txBody>
          </p:sp>
          <p:sp>
            <p:nvSpPr>
              <p:cNvPr id="3533" name="Line 196"/>
              <p:cNvSpPr>
                <a:spLocks noChangeShapeType="1"/>
              </p:cNvSpPr>
              <p:nvPr/>
            </p:nvSpPr>
            <p:spPr bwMode="auto">
              <a:xfrm>
                <a:off x="6407" y="10500"/>
                <a:ext cx="17" cy="17"/>
              </a:xfrm>
              <a:prstGeom prst="line">
                <a:avLst/>
              </a:prstGeom>
              <a:noFill/>
              <a:ln w="10795">
                <a:solidFill>
                  <a:srgbClr val="FF0000"/>
                </a:solidFill>
                <a:round/>
                <a:headEnd/>
                <a:tailEnd/>
              </a:ln>
            </p:spPr>
            <p:txBody>
              <a:bodyPr/>
              <a:lstStyle/>
              <a:p>
                <a:endParaRPr lang="en-US"/>
              </a:p>
            </p:txBody>
          </p:sp>
          <p:sp>
            <p:nvSpPr>
              <p:cNvPr id="3534" name="Line 197"/>
              <p:cNvSpPr>
                <a:spLocks noChangeShapeType="1"/>
              </p:cNvSpPr>
              <p:nvPr/>
            </p:nvSpPr>
            <p:spPr bwMode="auto">
              <a:xfrm flipV="1">
                <a:off x="6424" y="10483"/>
                <a:ext cx="1" cy="34"/>
              </a:xfrm>
              <a:prstGeom prst="line">
                <a:avLst/>
              </a:prstGeom>
              <a:noFill/>
              <a:ln w="10795">
                <a:solidFill>
                  <a:srgbClr val="FF0000"/>
                </a:solidFill>
                <a:round/>
                <a:headEnd/>
                <a:tailEnd/>
              </a:ln>
            </p:spPr>
            <p:txBody>
              <a:bodyPr/>
              <a:lstStyle/>
              <a:p>
                <a:endParaRPr lang="en-US"/>
              </a:p>
            </p:txBody>
          </p:sp>
          <p:sp>
            <p:nvSpPr>
              <p:cNvPr id="3535" name="Line 198"/>
              <p:cNvSpPr>
                <a:spLocks noChangeShapeType="1"/>
              </p:cNvSpPr>
              <p:nvPr/>
            </p:nvSpPr>
            <p:spPr bwMode="auto">
              <a:xfrm flipV="1">
                <a:off x="6424" y="10398"/>
                <a:ext cx="17" cy="85"/>
              </a:xfrm>
              <a:prstGeom prst="line">
                <a:avLst/>
              </a:prstGeom>
              <a:noFill/>
              <a:ln w="10795">
                <a:solidFill>
                  <a:srgbClr val="FF0000"/>
                </a:solidFill>
                <a:round/>
                <a:headEnd/>
                <a:tailEnd/>
              </a:ln>
            </p:spPr>
            <p:txBody>
              <a:bodyPr/>
              <a:lstStyle/>
              <a:p>
                <a:endParaRPr lang="en-US"/>
              </a:p>
            </p:txBody>
          </p:sp>
          <p:sp>
            <p:nvSpPr>
              <p:cNvPr id="3536" name="Line 199"/>
              <p:cNvSpPr>
                <a:spLocks noChangeShapeType="1"/>
              </p:cNvSpPr>
              <p:nvPr/>
            </p:nvSpPr>
            <p:spPr bwMode="auto">
              <a:xfrm flipV="1">
                <a:off x="6441" y="10279"/>
                <a:ext cx="1" cy="119"/>
              </a:xfrm>
              <a:prstGeom prst="line">
                <a:avLst/>
              </a:prstGeom>
              <a:noFill/>
              <a:ln w="10795">
                <a:solidFill>
                  <a:srgbClr val="FF0000"/>
                </a:solidFill>
                <a:round/>
                <a:headEnd/>
                <a:tailEnd/>
              </a:ln>
            </p:spPr>
            <p:txBody>
              <a:bodyPr/>
              <a:lstStyle/>
              <a:p>
                <a:endParaRPr lang="en-US"/>
              </a:p>
            </p:txBody>
          </p:sp>
          <p:sp>
            <p:nvSpPr>
              <p:cNvPr id="3537" name="Line 200"/>
              <p:cNvSpPr>
                <a:spLocks noChangeShapeType="1"/>
              </p:cNvSpPr>
              <p:nvPr/>
            </p:nvSpPr>
            <p:spPr bwMode="auto">
              <a:xfrm flipV="1">
                <a:off x="6441" y="10109"/>
                <a:ext cx="17" cy="170"/>
              </a:xfrm>
              <a:prstGeom prst="line">
                <a:avLst/>
              </a:prstGeom>
              <a:noFill/>
              <a:ln w="10795">
                <a:solidFill>
                  <a:srgbClr val="FF0000"/>
                </a:solidFill>
                <a:round/>
                <a:headEnd/>
                <a:tailEnd/>
              </a:ln>
            </p:spPr>
            <p:txBody>
              <a:bodyPr/>
              <a:lstStyle/>
              <a:p>
                <a:endParaRPr lang="en-US"/>
              </a:p>
            </p:txBody>
          </p:sp>
          <p:sp>
            <p:nvSpPr>
              <p:cNvPr id="3538" name="Line 201"/>
              <p:cNvSpPr>
                <a:spLocks noChangeShapeType="1"/>
              </p:cNvSpPr>
              <p:nvPr/>
            </p:nvSpPr>
            <p:spPr bwMode="auto">
              <a:xfrm flipV="1">
                <a:off x="6458" y="9786"/>
                <a:ext cx="1" cy="323"/>
              </a:xfrm>
              <a:prstGeom prst="line">
                <a:avLst/>
              </a:prstGeom>
              <a:noFill/>
              <a:ln w="10795">
                <a:solidFill>
                  <a:srgbClr val="FF0000"/>
                </a:solidFill>
                <a:round/>
                <a:headEnd/>
                <a:tailEnd/>
              </a:ln>
            </p:spPr>
            <p:txBody>
              <a:bodyPr/>
              <a:lstStyle/>
              <a:p>
                <a:endParaRPr lang="en-US"/>
              </a:p>
            </p:txBody>
          </p:sp>
          <p:sp>
            <p:nvSpPr>
              <p:cNvPr id="3539" name="Line 202"/>
              <p:cNvSpPr>
                <a:spLocks noChangeShapeType="1"/>
              </p:cNvSpPr>
              <p:nvPr/>
            </p:nvSpPr>
            <p:spPr bwMode="auto">
              <a:xfrm flipV="1">
                <a:off x="6458" y="9429"/>
                <a:ext cx="17" cy="357"/>
              </a:xfrm>
              <a:prstGeom prst="line">
                <a:avLst/>
              </a:prstGeom>
              <a:noFill/>
              <a:ln w="10795">
                <a:solidFill>
                  <a:srgbClr val="FF0000"/>
                </a:solidFill>
                <a:round/>
                <a:headEnd/>
                <a:tailEnd/>
              </a:ln>
            </p:spPr>
            <p:txBody>
              <a:bodyPr/>
              <a:lstStyle/>
              <a:p>
                <a:endParaRPr lang="en-US"/>
              </a:p>
            </p:txBody>
          </p:sp>
          <p:sp>
            <p:nvSpPr>
              <p:cNvPr id="3540" name="Line 203"/>
              <p:cNvSpPr>
                <a:spLocks noChangeShapeType="1"/>
              </p:cNvSpPr>
              <p:nvPr/>
            </p:nvSpPr>
            <p:spPr bwMode="auto">
              <a:xfrm flipV="1">
                <a:off x="6475" y="8511"/>
                <a:ext cx="1" cy="918"/>
              </a:xfrm>
              <a:prstGeom prst="line">
                <a:avLst/>
              </a:prstGeom>
              <a:noFill/>
              <a:ln w="10795">
                <a:solidFill>
                  <a:srgbClr val="FF0000"/>
                </a:solidFill>
                <a:round/>
                <a:headEnd/>
                <a:tailEnd/>
              </a:ln>
            </p:spPr>
            <p:txBody>
              <a:bodyPr/>
              <a:lstStyle/>
              <a:p>
                <a:endParaRPr lang="en-US"/>
              </a:p>
            </p:txBody>
          </p:sp>
          <p:sp>
            <p:nvSpPr>
              <p:cNvPr id="3541" name="Line 204"/>
              <p:cNvSpPr>
                <a:spLocks noChangeShapeType="1"/>
              </p:cNvSpPr>
              <p:nvPr/>
            </p:nvSpPr>
            <p:spPr bwMode="auto">
              <a:xfrm flipV="1">
                <a:off x="6475" y="8154"/>
                <a:ext cx="17" cy="357"/>
              </a:xfrm>
              <a:prstGeom prst="line">
                <a:avLst/>
              </a:prstGeom>
              <a:noFill/>
              <a:ln w="10795">
                <a:solidFill>
                  <a:srgbClr val="FF0000"/>
                </a:solidFill>
                <a:round/>
                <a:headEnd/>
                <a:tailEnd/>
              </a:ln>
            </p:spPr>
            <p:txBody>
              <a:bodyPr/>
              <a:lstStyle/>
              <a:p>
                <a:endParaRPr lang="en-US"/>
              </a:p>
            </p:txBody>
          </p:sp>
          <p:sp>
            <p:nvSpPr>
              <p:cNvPr id="3542" name="Line 205"/>
              <p:cNvSpPr>
                <a:spLocks noChangeShapeType="1"/>
              </p:cNvSpPr>
              <p:nvPr/>
            </p:nvSpPr>
            <p:spPr bwMode="auto">
              <a:xfrm flipV="1">
                <a:off x="6492" y="8120"/>
                <a:ext cx="1" cy="34"/>
              </a:xfrm>
              <a:prstGeom prst="line">
                <a:avLst/>
              </a:prstGeom>
              <a:noFill/>
              <a:ln w="10795">
                <a:solidFill>
                  <a:srgbClr val="FF0000"/>
                </a:solidFill>
                <a:round/>
                <a:headEnd/>
                <a:tailEnd/>
              </a:ln>
            </p:spPr>
            <p:txBody>
              <a:bodyPr/>
              <a:lstStyle/>
              <a:p>
                <a:endParaRPr lang="en-US"/>
              </a:p>
            </p:txBody>
          </p:sp>
          <p:sp>
            <p:nvSpPr>
              <p:cNvPr id="3543" name="Line 206"/>
              <p:cNvSpPr>
                <a:spLocks noChangeShapeType="1"/>
              </p:cNvSpPr>
              <p:nvPr/>
            </p:nvSpPr>
            <p:spPr bwMode="auto">
              <a:xfrm>
                <a:off x="6492" y="8120"/>
                <a:ext cx="17" cy="221"/>
              </a:xfrm>
              <a:prstGeom prst="line">
                <a:avLst/>
              </a:prstGeom>
              <a:noFill/>
              <a:ln w="10795">
                <a:solidFill>
                  <a:srgbClr val="FF0000"/>
                </a:solidFill>
                <a:round/>
                <a:headEnd/>
                <a:tailEnd/>
              </a:ln>
            </p:spPr>
            <p:txBody>
              <a:bodyPr/>
              <a:lstStyle/>
              <a:p>
                <a:endParaRPr lang="en-US"/>
              </a:p>
            </p:txBody>
          </p:sp>
          <p:sp>
            <p:nvSpPr>
              <p:cNvPr id="3544" name="Line 207"/>
              <p:cNvSpPr>
                <a:spLocks noChangeShapeType="1"/>
              </p:cNvSpPr>
              <p:nvPr/>
            </p:nvSpPr>
            <p:spPr bwMode="auto">
              <a:xfrm>
                <a:off x="6509" y="8341"/>
                <a:ext cx="1" cy="442"/>
              </a:xfrm>
              <a:prstGeom prst="line">
                <a:avLst/>
              </a:prstGeom>
              <a:noFill/>
              <a:ln w="10795">
                <a:solidFill>
                  <a:srgbClr val="FF0000"/>
                </a:solidFill>
                <a:round/>
                <a:headEnd/>
                <a:tailEnd/>
              </a:ln>
            </p:spPr>
            <p:txBody>
              <a:bodyPr/>
              <a:lstStyle/>
              <a:p>
                <a:endParaRPr lang="en-US"/>
              </a:p>
            </p:txBody>
          </p:sp>
          <p:sp>
            <p:nvSpPr>
              <p:cNvPr id="3545" name="Line 208"/>
              <p:cNvSpPr>
                <a:spLocks noChangeShapeType="1"/>
              </p:cNvSpPr>
              <p:nvPr/>
            </p:nvSpPr>
            <p:spPr bwMode="auto">
              <a:xfrm>
                <a:off x="6509" y="8783"/>
                <a:ext cx="17" cy="510"/>
              </a:xfrm>
              <a:prstGeom prst="line">
                <a:avLst/>
              </a:prstGeom>
              <a:noFill/>
              <a:ln w="10795">
                <a:solidFill>
                  <a:srgbClr val="FF0000"/>
                </a:solidFill>
                <a:round/>
                <a:headEnd/>
                <a:tailEnd/>
              </a:ln>
            </p:spPr>
            <p:txBody>
              <a:bodyPr/>
              <a:lstStyle/>
              <a:p>
                <a:endParaRPr lang="en-US"/>
              </a:p>
            </p:txBody>
          </p:sp>
          <p:sp>
            <p:nvSpPr>
              <p:cNvPr id="3546" name="Line 209"/>
              <p:cNvSpPr>
                <a:spLocks noChangeShapeType="1"/>
              </p:cNvSpPr>
              <p:nvPr/>
            </p:nvSpPr>
            <p:spPr bwMode="auto">
              <a:xfrm>
                <a:off x="6526" y="9293"/>
                <a:ext cx="1" cy="850"/>
              </a:xfrm>
              <a:prstGeom prst="line">
                <a:avLst/>
              </a:prstGeom>
              <a:noFill/>
              <a:ln w="10795">
                <a:solidFill>
                  <a:srgbClr val="FF0000"/>
                </a:solidFill>
                <a:round/>
                <a:headEnd/>
                <a:tailEnd/>
              </a:ln>
            </p:spPr>
            <p:txBody>
              <a:bodyPr/>
              <a:lstStyle/>
              <a:p>
                <a:endParaRPr lang="en-US"/>
              </a:p>
            </p:txBody>
          </p:sp>
          <p:sp>
            <p:nvSpPr>
              <p:cNvPr id="3547" name="Line 210"/>
              <p:cNvSpPr>
                <a:spLocks noChangeShapeType="1"/>
              </p:cNvSpPr>
              <p:nvPr/>
            </p:nvSpPr>
            <p:spPr bwMode="auto">
              <a:xfrm>
                <a:off x="6526" y="10143"/>
                <a:ext cx="17" cy="204"/>
              </a:xfrm>
              <a:prstGeom prst="line">
                <a:avLst/>
              </a:prstGeom>
              <a:noFill/>
              <a:ln w="10795">
                <a:solidFill>
                  <a:srgbClr val="FF0000"/>
                </a:solidFill>
                <a:round/>
                <a:headEnd/>
                <a:tailEnd/>
              </a:ln>
            </p:spPr>
            <p:txBody>
              <a:bodyPr/>
              <a:lstStyle/>
              <a:p>
                <a:endParaRPr lang="en-US"/>
              </a:p>
            </p:txBody>
          </p:sp>
          <p:sp>
            <p:nvSpPr>
              <p:cNvPr id="3548" name="Line 211"/>
              <p:cNvSpPr>
                <a:spLocks noChangeShapeType="1"/>
              </p:cNvSpPr>
              <p:nvPr/>
            </p:nvSpPr>
            <p:spPr bwMode="auto">
              <a:xfrm>
                <a:off x="6543" y="10347"/>
                <a:ext cx="1" cy="153"/>
              </a:xfrm>
              <a:prstGeom prst="line">
                <a:avLst/>
              </a:prstGeom>
              <a:noFill/>
              <a:ln w="10795">
                <a:solidFill>
                  <a:srgbClr val="FF0000"/>
                </a:solidFill>
                <a:round/>
                <a:headEnd/>
                <a:tailEnd/>
              </a:ln>
            </p:spPr>
            <p:txBody>
              <a:bodyPr/>
              <a:lstStyle/>
              <a:p>
                <a:endParaRPr lang="en-US"/>
              </a:p>
            </p:txBody>
          </p:sp>
          <p:sp>
            <p:nvSpPr>
              <p:cNvPr id="3549" name="Line 212"/>
              <p:cNvSpPr>
                <a:spLocks noChangeShapeType="1"/>
              </p:cNvSpPr>
              <p:nvPr/>
            </p:nvSpPr>
            <p:spPr bwMode="auto">
              <a:xfrm>
                <a:off x="6543" y="10500"/>
                <a:ext cx="17" cy="34"/>
              </a:xfrm>
              <a:prstGeom prst="line">
                <a:avLst/>
              </a:prstGeom>
              <a:noFill/>
              <a:ln w="10795">
                <a:solidFill>
                  <a:srgbClr val="FF0000"/>
                </a:solidFill>
                <a:round/>
                <a:headEnd/>
                <a:tailEnd/>
              </a:ln>
            </p:spPr>
            <p:txBody>
              <a:bodyPr/>
              <a:lstStyle/>
              <a:p>
                <a:endParaRPr lang="en-US"/>
              </a:p>
            </p:txBody>
          </p:sp>
          <p:sp>
            <p:nvSpPr>
              <p:cNvPr id="3550" name="Line 213"/>
              <p:cNvSpPr>
                <a:spLocks noChangeShapeType="1"/>
              </p:cNvSpPr>
              <p:nvPr/>
            </p:nvSpPr>
            <p:spPr bwMode="auto">
              <a:xfrm flipV="1">
                <a:off x="6560" y="10517"/>
                <a:ext cx="17" cy="17"/>
              </a:xfrm>
              <a:prstGeom prst="line">
                <a:avLst/>
              </a:prstGeom>
              <a:noFill/>
              <a:ln w="10795">
                <a:solidFill>
                  <a:srgbClr val="FF0000"/>
                </a:solidFill>
                <a:round/>
                <a:headEnd/>
                <a:tailEnd/>
              </a:ln>
            </p:spPr>
            <p:txBody>
              <a:bodyPr/>
              <a:lstStyle/>
              <a:p>
                <a:endParaRPr lang="en-US"/>
              </a:p>
            </p:txBody>
          </p:sp>
          <p:sp>
            <p:nvSpPr>
              <p:cNvPr id="3551" name="Line 214"/>
              <p:cNvSpPr>
                <a:spLocks noChangeShapeType="1"/>
              </p:cNvSpPr>
              <p:nvPr/>
            </p:nvSpPr>
            <p:spPr bwMode="auto">
              <a:xfrm flipV="1">
                <a:off x="6577" y="10500"/>
                <a:ext cx="1" cy="17"/>
              </a:xfrm>
              <a:prstGeom prst="line">
                <a:avLst/>
              </a:prstGeom>
              <a:noFill/>
              <a:ln w="10795">
                <a:solidFill>
                  <a:srgbClr val="FF0000"/>
                </a:solidFill>
                <a:round/>
                <a:headEnd/>
                <a:tailEnd/>
              </a:ln>
            </p:spPr>
            <p:txBody>
              <a:bodyPr/>
              <a:lstStyle/>
              <a:p>
                <a:endParaRPr lang="en-US"/>
              </a:p>
            </p:txBody>
          </p:sp>
          <p:sp>
            <p:nvSpPr>
              <p:cNvPr id="3552" name="Line 215"/>
              <p:cNvSpPr>
                <a:spLocks noChangeShapeType="1"/>
              </p:cNvSpPr>
              <p:nvPr/>
            </p:nvSpPr>
            <p:spPr bwMode="auto">
              <a:xfrm flipV="1">
                <a:off x="6577" y="10449"/>
                <a:ext cx="17" cy="51"/>
              </a:xfrm>
              <a:prstGeom prst="line">
                <a:avLst/>
              </a:prstGeom>
              <a:noFill/>
              <a:ln w="10795">
                <a:solidFill>
                  <a:srgbClr val="FF0000"/>
                </a:solidFill>
                <a:round/>
                <a:headEnd/>
                <a:tailEnd/>
              </a:ln>
            </p:spPr>
            <p:txBody>
              <a:bodyPr/>
              <a:lstStyle/>
              <a:p>
                <a:endParaRPr lang="en-US"/>
              </a:p>
            </p:txBody>
          </p:sp>
          <p:sp>
            <p:nvSpPr>
              <p:cNvPr id="3553" name="Line 216"/>
              <p:cNvSpPr>
                <a:spLocks noChangeShapeType="1"/>
              </p:cNvSpPr>
              <p:nvPr/>
            </p:nvSpPr>
            <p:spPr bwMode="auto">
              <a:xfrm flipV="1">
                <a:off x="6594" y="10228"/>
                <a:ext cx="1" cy="221"/>
              </a:xfrm>
              <a:prstGeom prst="line">
                <a:avLst/>
              </a:prstGeom>
              <a:noFill/>
              <a:ln w="10795">
                <a:solidFill>
                  <a:srgbClr val="FF0000"/>
                </a:solidFill>
                <a:round/>
                <a:headEnd/>
                <a:tailEnd/>
              </a:ln>
            </p:spPr>
            <p:txBody>
              <a:bodyPr/>
              <a:lstStyle/>
              <a:p>
                <a:endParaRPr lang="en-US"/>
              </a:p>
            </p:txBody>
          </p:sp>
          <p:sp>
            <p:nvSpPr>
              <p:cNvPr id="3554" name="Line 217"/>
              <p:cNvSpPr>
                <a:spLocks noChangeShapeType="1"/>
              </p:cNvSpPr>
              <p:nvPr/>
            </p:nvSpPr>
            <p:spPr bwMode="auto">
              <a:xfrm flipV="1">
                <a:off x="6594" y="10092"/>
                <a:ext cx="17" cy="136"/>
              </a:xfrm>
              <a:prstGeom prst="line">
                <a:avLst/>
              </a:prstGeom>
              <a:noFill/>
              <a:ln w="10795">
                <a:solidFill>
                  <a:srgbClr val="FF0000"/>
                </a:solidFill>
                <a:round/>
                <a:headEnd/>
                <a:tailEnd/>
              </a:ln>
            </p:spPr>
            <p:txBody>
              <a:bodyPr/>
              <a:lstStyle/>
              <a:p>
                <a:endParaRPr lang="en-US"/>
              </a:p>
            </p:txBody>
          </p:sp>
          <p:sp>
            <p:nvSpPr>
              <p:cNvPr id="3555" name="Line 218"/>
              <p:cNvSpPr>
                <a:spLocks noChangeShapeType="1"/>
              </p:cNvSpPr>
              <p:nvPr/>
            </p:nvSpPr>
            <p:spPr bwMode="auto">
              <a:xfrm flipV="1">
                <a:off x="6611" y="9990"/>
                <a:ext cx="1" cy="102"/>
              </a:xfrm>
              <a:prstGeom prst="line">
                <a:avLst/>
              </a:prstGeom>
              <a:noFill/>
              <a:ln w="10795">
                <a:solidFill>
                  <a:srgbClr val="FF0000"/>
                </a:solidFill>
                <a:round/>
                <a:headEnd/>
                <a:tailEnd/>
              </a:ln>
            </p:spPr>
            <p:txBody>
              <a:bodyPr/>
              <a:lstStyle/>
              <a:p>
                <a:endParaRPr lang="en-US"/>
              </a:p>
            </p:txBody>
          </p:sp>
          <p:sp>
            <p:nvSpPr>
              <p:cNvPr id="3556" name="Line 219"/>
              <p:cNvSpPr>
                <a:spLocks noChangeShapeType="1"/>
              </p:cNvSpPr>
              <p:nvPr/>
            </p:nvSpPr>
            <p:spPr bwMode="auto">
              <a:xfrm flipV="1">
                <a:off x="6611" y="9956"/>
                <a:ext cx="17" cy="34"/>
              </a:xfrm>
              <a:prstGeom prst="line">
                <a:avLst/>
              </a:prstGeom>
              <a:noFill/>
              <a:ln w="10795">
                <a:solidFill>
                  <a:srgbClr val="FF0000"/>
                </a:solidFill>
                <a:round/>
                <a:headEnd/>
                <a:tailEnd/>
              </a:ln>
            </p:spPr>
            <p:txBody>
              <a:bodyPr/>
              <a:lstStyle/>
              <a:p>
                <a:endParaRPr lang="en-US"/>
              </a:p>
            </p:txBody>
          </p:sp>
          <p:sp>
            <p:nvSpPr>
              <p:cNvPr id="3557" name="Line 220"/>
              <p:cNvSpPr>
                <a:spLocks noChangeShapeType="1"/>
              </p:cNvSpPr>
              <p:nvPr/>
            </p:nvSpPr>
            <p:spPr bwMode="auto">
              <a:xfrm>
                <a:off x="6628" y="9956"/>
                <a:ext cx="1" cy="17"/>
              </a:xfrm>
              <a:prstGeom prst="line">
                <a:avLst/>
              </a:prstGeom>
              <a:noFill/>
              <a:ln w="10795">
                <a:solidFill>
                  <a:srgbClr val="FF0000"/>
                </a:solidFill>
                <a:round/>
                <a:headEnd/>
                <a:tailEnd/>
              </a:ln>
            </p:spPr>
            <p:txBody>
              <a:bodyPr/>
              <a:lstStyle/>
              <a:p>
                <a:endParaRPr lang="en-US"/>
              </a:p>
            </p:txBody>
          </p:sp>
          <p:sp>
            <p:nvSpPr>
              <p:cNvPr id="3558" name="Line 221"/>
              <p:cNvSpPr>
                <a:spLocks noChangeShapeType="1"/>
              </p:cNvSpPr>
              <p:nvPr/>
            </p:nvSpPr>
            <p:spPr bwMode="auto">
              <a:xfrm>
                <a:off x="6628" y="9973"/>
                <a:ext cx="17" cy="85"/>
              </a:xfrm>
              <a:prstGeom prst="line">
                <a:avLst/>
              </a:prstGeom>
              <a:noFill/>
              <a:ln w="10795">
                <a:solidFill>
                  <a:srgbClr val="FF0000"/>
                </a:solidFill>
                <a:round/>
                <a:headEnd/>
                <a:tailEnd/>
              </a:ln>
            </p:spPr>
            <p:txBody>
              <a:bodyPr/>
              <a:lstStyle/>
              <a:p>
                <a:endParaRPr lang="en-US"/>
              </a:p>
            </p:txBody>
          </p:sp>
          <p:sp>
            <p:nvSpPr>
              <p:cNvPr id="3559" name="Line 222"/>
              <p:cNvSpPr>
                <a:spLocks noChangeShapeType="1"/>
              </p:cNvSpPr>
              <p:nvPr/>
            </p:nvSpPr>
            <p:spPr bwMode="auto">
              <a:xfrm>
                <a:off x="6645" y="10058"/>
                <a:ext cx="1" cy="255"/>
              </a:xfrm>
              <a:prstGeom prst="line">
                <a:avLst/>
              </a:prstGeom>
              <a:noFill/>
              <a:ln w="10795">
                <a:solidFill>
                  <a:srgbClr val="FF0000"/>
                </a:solidFill>
                <a:round/>
                <a:headEnd/>
                <a:tailEnd/>
              </a:ln>
            </p:spPr>
            <p:txBody>
              <a:bodyPr/>
              <a:lstStyle/>
              <a:p>
                <a:endParaRPr lang="en-US"/>
              </a:p>
            </p:txBody>
          </p:sp>
          <p:sp>
            <p:nvSpPr>
              <p:cNvPr id="3560" name="Line 223"/>
              <p:cNvSpPr>
                <a:spLocks noChangeShapeType="1"/>
              </p:cNvSpPr>
              <p:nvPr/>
            </p:nvSpPr>
            <p:spPr bwMode="auto">
              <a:xfrm>
                <a:off x="6645" y="10313"/>
                <a:ext cx="17" cy="136"/>
              </a:xfrm>
              <a:prstGeom prst="line">
                <a:avLst/>
              </a:prstGeom>
              <a:noFill/>
              <a:ln w="10795">
                <a:solidFill>
                  <a:srgbClr val="FF0000"/>
                </a:solidFill>
                <a:round/>
                <a:headEnd/>
                <a:tailEnd/>
              </a:ln>
            </p:spPr>
            <p:txBody>
              <a:bodyPr/>
              <a:lstStyle/>
              <a:p>
                <a:endParaRPr lang="en-US"/>
              </a:p>
            </p:txBody>
          </p:sp>
          <p:sp>
            <p:nvSpPr>
              <p:cNvPr id="3561" name="Line 224"/>
              <p:cNvSpPr>
                <a:spLocks noChangeShapeType="1"/>
              </p:cNvSpPr>
              <p:nvPr/>
            </p:nvSpPr>
            <p:spPr bwMode="auto">
              <a:xfrm>
                <a:off x="6662" y="10449"/>
                <a:ext cx="1" cy="85"/>
              </a:xfrm>
              <a:prstGeom prst="line">
                <a:avLst/>
              </a:prstGeom>
              <a:noFill/>
              <a:ln w="10795">
                <a:solidFill>
                  <a:srgbClr val="FF0000"/>
                </a:solidFill>
                <a:round/>
                <a:headEnd/>
                <a:tailEnd/>
              </a:ln>
            </p:spPr>
            <p:txBody>
              <a:bodyPr/>
              <a:lstStyle/>
              <a:p>
                <a:endParaRPr lang="en-US"/>
              </a:p>
            </p:txBody>
          </p:sp>
          <p:sp>
            <p:nvSpPr>
              <p:cNvPr id="3562" name="Line 225"/>
              <p:cNvSpPr>
                <a:spLocks noChangeShapeType="1"/>
              </p:cNvSpPr>
              <p:nvPr/>
            </p:nvSpPr>
            <p:spPr bwMode="auto">
              <a:xfrm>
                <a:off x="6662" y="10534"/>
                <a:ext cx="17" cy="17"/>
              </a:xfrm>
              <a:prstGeom prst="line">
                <a:avLst/>
              </a:prstGeom>
              <a:noFill/>
              <a:ln w="10795">
                <a:solidFill>
                  <a:srgbClr val="FF0000"/>
                </a:solidFill>
                <a:round/>
                <a:headEnd/>
                <a:tailEnd/>
              </a:ln>
            </p:spPr>
            <p:txBody>
              <a:bodyPr/>
              <a:lstStyle/>
              <a:p>
                <a:endParaRPr lang="en-US"/>
              </a:p>
            </p:txBody>
          </p:sp>
          <p:sp>
            <p:nvSpPr>
              <p:cNvPr id="3563" name="Line 226"/>
              <p:cNvSpPr>
                <a:spLocks noChangeShapeType="1"/>
              </p:cNvSpPr>
              <p:nvPr/>
            </p:nvSpPr>
            <p:spPr bwMode="auto">
              <a:xfrm>
                <a:off x="6679" y="10551"/>
                <a:ext cx="1" cy="34"/>
              </a:xfrm>
              <a:prstGeom prst="line">
                <a:avLst/>
              </a:prstGeom>
              <a:noFill/>
              <a:ln w="10795">
                <a:solidFill>
                  <a:srgbClr val="FF0000"/>
                </a:solidFill>
                <a:round/>
                <a:headEnd/>
                <a:tailEnd/>
              </a:ln>
            </p:spPr>
            <p:txBody>
              <a:bodyPr/>
              <a:lstStyle/>
              <a:p>
                <a:endParaRPr lang="en-US"/>
              </a:p>
            </p:txBody>
          </p:sp>
          <p:sp>
            <p:nvSpPr>
              <p:cNvPr id="3564" name="Line 227"/>
              <p:cNvSpPr>
                <a:spLocks noChangeShapeType="1"/>
              </p:cNvSpPr>
              <p:nvPr/>
            </p:nvSpPr>
            <p:spPr bwMode="auto">
              <a:xfrm>
                <a:off x="6679" y="10585"/>
                <a:ext cx="17" cy="1"/>
              </a:xfrm>
              <a:prstGeom prst="line">
                <a:avLst/>
              </a:prstGeom>
              <a:noFill/>
              <a:ln w="10795">
                <a:solidFill>
                  <a:srgbClr val="FF0000"/>
                </a:solidFill>
                <a:round/>
                <a:headEnd/>
                <a:tailEnd/>
              </a:ln>
            </p:spPr>
            <p:txBody>
              <a:bodyPr/>
              <a:lstStyle/>
              <a:p>
                <a:endParaRPr lang="en-US"/>
              </a:p>
            </p:txBody>
          </p:sp>
          <p:sp>
            <p:nvSpPr>
              <p:cNvPr id="3565" name="Line 228"/>
              <p:cNvSpPr>
                <a:spLocks noChangeShapeType="1"/>
              </p:cNvSpPr>
              <p:nvPr/>
            </p:nvSpPr>
            <p:spPr bwMode="auto">
              <a:xfrm flipV="1">
                <a:off x="6696" y="10551"/>
                <a:ext cx="1" cy="34"/>
              </a:xfrm>
              <a:prstGeom prst="line">
                <a:avLst/>
              </a:prstGeom>
              <a:noFill/>
              <a:ln w="10795">
                <a:solidFill>
                  <a:srgbClr val="FF0000"/>
                </a:solidFill>
                <a:round/>
                <a:headEnd/>
                <a:tailEnd/>
              </a:ln>
            </p:spPr>
            <p:txBody>
              <a:bodyPr/>
              <a:lstStyle/>
              <a:p>
                <a:endParaRPr lang="en-US"/>
              </a:p>
            </p:txBody>
          </p:sp>
          <p:sp>
            <p:nvSpPr>
              <p:cNvPr id="3566" name="Line 229"/>
              <p:cNvSpPr>
                <a:spLocks noChangeShapeType="1"/>
              </p:cNvSpPr>
              <p:nvPr/>
            </p:nvSpPr>
            <p:spPr bwMode="auto">
              <a:xfrm flipV="1">
                <a:off x="6696" y="10500"/>
                <a:ext cx="17" cy="51"/>
              </a:xfrm>
              <a:prstGeom prst="line">
                <a:avLst/>
              </a:prstGeom>
              <a:noFill/>
              <a:ln w="10795">
                <a:solidFill>
                  <a:srgbClr val="FF0000"/>
                </a:solidFill>
                <a:round/>
                <a:headEnd/>
                <a:tailEnd/>
              </a:ln>
            </p:spPr>
            <p:txBody>
              <a:bodyPr/>
              <a:lstStyle/>
              <a:p>
                <a:endParaRPr lang="en-US"/>
              </a:p>
            </p:txBody>
          </p:sp>
          <p:sp>
            <p:nvSpPr>
              <p:cNvPr id="3567" name="Line 230"/>
              <p:cNvSpPr>
                <a:spLocks noChangeShapeType="1"/>
              </p:cNvSpPr>
              <p:nvPr/>
            </p:nvSpPr>
            <p:spPr bwMode="auto">
              <a:xfrm flipV="1">
                <a:off x="6713" y="10398"/>
                <a:ext cx="1" cy="102"/>
              </a:xfrm>
              <a:prstGeom prst="line">
                <a:avLst/>
              </a:prstGeom>
              <a:noFill/>
              <a:ln w="10795">
                <a:solidFill>
                  <a:srgbClr val="FF0000"/>
                </a:solidFill>
                <a:round/>
                <a:headEnd/>
                <a:tailEnd/>
              </a:ln>
            </p:spPr>
            <p:txBody>
              <a:bodyPr/>
              <a:lstStyle/>
              <a:p>
                <a:endParaRPr lang="en-US"/>
              </a:p>
            </p:txBody>
          </p:sp>
          <p:sp>
            <p:nvSpPr>
              <p:cNvPr id="3568" name="Line 231"/>
              <p:cNvSpPr>
                <a:spLocks noChangeShapeType="1"/>
              </p:cNvSpPr>
              <p:nvPr/>
            </p:nvSpPr>
            <p:spPr bwMode="auto">
              <a:xfrm flipV="1">
                <a:off x="6713" y="10296"/>
                <a:ext cx="17" cy="102"/>
              </a:xfrm>
              <a:prstGeom prst="line">
                <a:avLst/>
              </a:prstGeom>
              <a:noFill/>
              <a:ln w="10795">
                <a:solidFill>
                  <a:srgbClr val="FF0000"/>
                </a:solidFill>
                <a:round/>
                <a:headEnd/>
                <a:tailEnd/>
              </a:ln>
            </p:spPr>
            <p:txBody>
              <a:bodyPr/>
              <a:lstStyle/>
              <a:p>
                <a:endParaRPr lang="en-US"/>
              </a:p>
            </p:txBody>
          </p:sp>
          <p:sp>
            <p:nvSpPr>
              <p:cNvPr id="3569" name="Line 232"/>
              <p:cNvSpPr>
                <a:spLocks noChangeShapeType="1"/>
              </p:cNvSpPr>
              <p:nvPr/>
            </p:nvSpPr>
            <p:spPr bwMode="auto">
              <a:xfrm flipV="1">
                <a:off x="6730" y="10160"/>
                <a:ext cx="1" cy="136"/>
              </a:xfrm>
              <a:prstGeom prst="line">
                <a:avLst/>
              </a:prstGeom>
              <a:noFill/>
              <a:ln w="10795">
                <a:solidFill>
                  <a:srgbClr val="FF0000"/>
                </a:solidFill>
                <a:round/>
                <a:headEnd/>
                <a:tailEnd/>
              </a:ln>
            </p:spPr>
            <p:txBody>
              <a:bodyPr/>
              <a:lstStyle/>
              <a:p>
                <a:endParaRPr lang="en-US"/>
              </a:p>
            </p:txBody>
          </p:sp>
          <p:sp>
            <p:nvSpPr>
              <p:cNvPr id="3570" name="Line 233"/>
              <p:cNvSpPr>
                <a:spLocks noChangeShapeType="1"/>
              </p:cNvSpPr>
              <p:nvPr/>
            </p:nvSpPr>
            <p:spPr bwMode="auto">
              <a:xfrm flipV="1">
                <a:off x="6730" y="10024"/>
                <a:ext cx="17" cy="136"/>
              </a:xfrm>
              <a:prstGeom prst="line">
                <a:avLst/>
              </a:prstGeom>
              <a:noFill/>
              <a:ln w="10795">
                <a:solidFill>
                  <a:srgbClr val="FF0000"/>
                </a:solidFill>
                <a:round/>
                <a:headEnd/>
                <a:tailEnd/>
              </a:ln>
            </p:spPr>
            <p:txBody>
              <a:bodyPr/>
              <a:lstStyle/>
              <a:p>
                <a:endParaRPr lang="en-US"/>
              </a:p>
            </p:txBody>
          </p:sp>
          <p:sp>
            <p:nvSpPr>
              <p:cNvPr id="3571" name="Line 234"/>
              <p:cNvSpPr>
                <a:spLocks noChangeShapeType="1"/>
              </p:cNvSpPr>
              <p:nvPr/>
            </p:nvSpPr>
            <p:spPr bwMode="auto">
              <a:xfrm flipV="1">
                <a:off x="6747" y="9905"/>
                <a:ext cx="1" cy="119"/>
              </a:xfrm>
              <a:prstGeom prst="line">
                <a:avLst/>
              </a:prstGeom>
              <a:noFill/>
              <a:ln w="10795">
                <a:solidFill>
                  <a:srgbClr val="FF0000"/>
                </a:solidFill>
                <a:round/>
                <a:headEnd/>
                <a:tailEnd/>
              </a:ln>
            </p:spPr>
            <p:txBody>
              <a:bodyPr/>
              <a:lstStyle/>
              <a:p>
                <a:endParaRPr lang="en-US"/>
              </a:p>
            </p:txBody>
          </p:sp>
          <p:sp>
            <p:nvSpPr>
              <p:cNvPr id="3572" name="Line 235"/>
              <p:cNvSpPr>
                <a:spLocks noChangeShapeType="1"/>
              </p:cNvSpPr>
              <p:nvPr/>
            </p:nvSpPr>
            <p:spPr bwMode="auto">
              <a:xfrm>
                <a:off x="6747" y="9905"/>
                <a:ext cx="17" cy="34"/>
              </a:xfrm>
              <a:prstGeom prst="line">
                <a:avLst/>
              </a:prstGeom>
              <a:noFill/>
              <a:ln w="10795">
                <a:solidFill>
                  <a:srgbClr val="FF0000"/>
                </a:solidFill>
                <a:round/>
                <a:headEnd/>
                <a:tailEnd/>
              </a:ln>
            </p:spPr>
            <p:txBody>
              <a:bodyPr/>
              <a:lstStyle/>
              <a:p>
                <a:endParaRPr lang="en-US"/>
              </a:p>
            </p:txBody>
          </p:sp>
          <p:sp>
            <p:nvSpPr>
              <p:cNvPr id="3573" name="Line 236"/>
              <p:cNvSpPr>
                <a:spLocks noChangeShapeType="1"/>
              </p:cNvSpPr>
              <p:nvPr/>
            </p:nvSpPr>
            <p:spPr bwMode="auto">
              <a:xfrm>
                <a:off x="6764" y="9939"/>
                <a:ext cx="1" cy="102"/>
              </a:xfrm>
              <a:prstGeom prst="line">
                <a:avLst/>
              </a:prstGeom>
              <a:noFill/>
              <a:ln w="10795">
                <a:solidFill>
                  <a:srgbClr val="FF0000"/>
                </a:solidFill>
                <a:round/>
                <a:headEnd/>
                <a:tailEnd/>
              </a:ln>
            </p:spPr>
            <p:txBody>
              <a:bodyPr/>
              <a:lstStyle/>
              <a:p>
                <a:endParaRPr lang="en-US"/>
              </a:p>
            </p:txBody>
          </p:sp>
          <p:sp>
            <p:nvSpPr>
              <p:cNvPr id="3574" name="Line 237"/>
              <p:cNvSpPr>
                <a:spLocks noChangeShapeType="1"/>
              </p:cNvSpPr>
              <p:nvPr/>
            </p:nvSpPr>
            <p:spPr bwMode="auto">
              <a:xfrm>
                <a:off x="6764" y="10041"/>
                <a:ext cx="17" cy="170"/>
              </a:xfrm>
              <a:prstGeom prst="line">
                <a:avLst/>
              </a:prstGeom>
              <a:noFill/>
              <a:ln w="10795">
                <a:solidFill>
                  <a:srgbClr val="FF0000"/>
                </a:solidFill>
                <a:round/>
                <a:headEnd/>
                <a:tailEnd/>
              </a:ln>
            </p:spPr>
            <p:txBody>
              <a:bodyPr/>
              <a:lstStyle/>
              <a:p>
                <a:endParaRPr lang="en-US"/>
              </a:p>
            </p:txBody>
          </p:sp>
          <p:sp>
            <p:nvSpPr>
              <p:cNvPr id="3575" name="Line 238"/>
              <p:cNvSpPr>
                <a:spLocks noChangeShapeType="1"/>
              </p:cNvSpPr>
              <p:nvPr/>
            </p:nvSpPr>
            <p:spPr bwMode="auto">
              <a:xfrm>
                <a:off x="6781" y="10211"/>
                <a:ext cx="1" cy="136"/>
              </a:xfrm>
              <a:prstGeom prst="line">
                <a:avLst/>
              </a:prstGeom>
              <a:noFill/>
              <a:ln w="10795">
                <a:solidFill>
                  <a:srgbClr val="FF0000"/>
                </a:solidFill>
                <a:round/>
                <a:headEnd/>
                <a:tailEnd/>
              </a:ln>
            </p:spPr>
            <p:txBody>
              <a:bodyPr/>
              <a:lstStyle/>
              <a:p>
                <a:endParaRPr lang="en-US"/>
              </a:p>
            </p:txBody>
          </p:sp>
          <p:sp>
            <p:nvSpPr>
              <p:cNvPr id="3576" name="Line 239"/>
              <p:cNvSpPr>
                <a:spLocks noChangeShapeType="1"/>
              </p:cNvSpPr>
              <p:nvPr/>
            </p:nvSpPr>
            <p:spPr bwMode="auto">
              <a:xfrm>
                <a:off x="6781" y="10347"/>
                <a:ext cx="17" cy="102"/>
              </a:xfrm>
              <a:prstGeom prst="line">
                <a:avLst/>
              </a:prstGeom>
              <a:noFill/>
              <a:ln w="10795">
                <a:solidFill>
                  <a:srgbClr val="FF0000"/>
                </a:solidFill>
                <a:round/>
                <a:headEnd/>
                <a:tailEnd/>
              </a:ln>
            </p:spPr>
            <p:txBody>
              <a:bodyPr/>
              <a:lstStyle/>
              <a:p>
                <a:endParaRPr lang="en-US"/>
              </a:p>
            </p:txBody>
          </p:sp>
          <p:sp>
            <p:nvSpPr>
              <p:cNvPr id="3577" name="Line 240"/>
              <p:cNvSpPr>
                <a:spLocks noChangeShapeType="1"/>
              </p:cNvSpPr>
              <p:nvPr/>
            </p:nvSpPr>
            <p:spPr bwMode="auto">
              <a:xfrm>
                <a:off x="6798" y="10449"/>
                <a:ext cx="1" cy="102"/>
              </a:xfrm>
              <a:prstGeom prst="line">
                <a:avLst/>
              </a:prstGeom>
              <a:noFill/>
              <a:ln w="10795">
                <a:solidFill>
                  <a:srgbClr val="FF0000"/>
                </a:solidFill>
                <a:round/>
                <a:headEnd/>
                <a:tailEnd/>
              </a:ln>
            </p:spPr>
            <p:txBody>
              <a:bodyPr/>
              <a:lstStyle/>
              <a:p>
                <a:endParaRPr lang="en-US"/>
              </a:p>
            </p:txBody>
          </p:sp>
          <p:sp>
            <p:nvSpPr>
              <p:cNvPr id="3578" name="Line 241"/>
              <p:cNvSpPr>
                <a:spLocks noChangeShapeType="1"/>
              </p:cNvSpPr>
              <p:nvPr/>
            </p:nvSpPr>
            <p:spPr bwMode="auto">
              <a:xfrm>
                <a:off x="6798" y="10551"/>
                <a:ext cx="17" cy="34"/>
              </a:xfrm>
              <a:prstGeom prst="line">
                <a:avLst/>
              </a:prstGeom>
              <a:noFill/>
              <a:ln w="10795">
                <a:solidFill>
                  <a:srgbClr val="FF0000"/>
                </a:solidFill>
                <a:round/>
                <a:headEnd/>
                <a:tailEnd/>
              </a:ln>
            </p:spPr>
            <p:txBody>
              <a:bodyPr/>
              <a:lstStyle/>
              <a:p>
                <a:endParaRPr lang="en-US"/>
              </a:p>
            </p:txBody>
          </p:sp>
          <p:sp>
            <p:nvSpPr>
              <p:cNvPr id="3579" name="Line 242"/>
              <p:cNvSpPr>
                <a:spLocks noChangeShapeType="1"/>
              </p:cNvSpPr>
              <p:nvPr/>
            </p:nvSpPr>
            <p:spPr bwMode="auto">
              <a:xfrm>
                <a:off x="6815" y="10585"/>
                <a:ext cx="1" cy="17"/>
              </a:xfrm>
              <a:prstGeom prst="line">
                <a:avLst/>
              </a:prstGeom>
              <a:noFill/>
              <a:ln w="10795">
                <a:solidFill>
                  <a:srgbClr val="FF0000"/>
                </a:solidFill>
                <a:round/>
                <a:headEnd/>
                <a:tailEnd/>
              </a:ln>
            </p:spPr>
            <p:txBody>
              <a:bodyPr/>
              <a:lstStyle/>
              <a:p>
                <a:endParaRPr lang="en-US"/>
              </a:p>
            </p:txBody>
          </p:sp>
          <p:sp>
            <p:nvSpPr>
              <p:cNvPr id="3580" name="Line 243"/>
              <p:cNvSpPr>
                <a:spLocks noChangeShapeType="1"/>
              </p:cNvSpPr>
              <p:nvPr/>
            </p:nvSpPr>
            <p:spPr bwMode="auto">
              <a:xfrm flipV="1">
                <a:off x="6815" y="10585"/>
                <a:ext cx="1" cy="17"/>
              </a:xfrm>
              <a:prstGeom prst="line">
                <a:avLst/>
              </a:prstGeom>
              <a:noFill/>
              <a:ln w="10795">
                <a:solidFill>
                  <a:srgbClr val="FF0000"/>
                </a:solidFill>
                <a:round/>
                <a:headEnd/>
                <a:tailEnd/>
              </a:ln>
            </p:spPr>
            <p:txBody>
              <a:bodyPr/>
              <a:lstStyle/>
              <a:p>
                <a:endParaRPr lang="en-US"/>
              </a:p>
            </p:txBody>
          </p:sp>
          <p:sp>
            <p:nvSpPr>
              <p:cNvPr id="3581" name="Line 244"/>
              <p:cNvSpPr>
                <a:spLocks noChangeShapeType="1"/>
              </p:cNvSpPr>
              <p:nvPr/>
            </p:nvSpPr>
            <p:spPr bwMode="auto">
              <a:xfrm>
                <a:off x="6815" y="10585"/>
                <a:ext cx="17" cy="34"/>
              </a:xfrm>
              <a:prstGeom prst="line">
                <a:avLst/>
              </a:prstGeom>
              <a:noFill/>
              <a:ln w="10795">
                <a:solidFill>
                  <a:srgbClr val="FF0000"/>
                </a:solidFill>
                <a:round/>
                <a:headEnd/>
                <a:tailEnd/>
              </a:ln>
            </p:spPr>
            <p:txBody>
              <a:bodyPr/>
              <a:lstStyle/>
              <a:p>
                <a:endParaRPr lang="en-US"/>
              </a:p>
            </p:txBody>
          </p:sp>
          <p:sp>
            <p:nvSpPr>
              <p:cNvPr id="3582" name="Line 245"/>
              <p:cNvSpPr>
                <a:spLocks noChangeShapeType="1"/>
              </p:cNvSpPr>
              <p:nvPr/>
            </p:nvSpPr>
            <p:spPr bwMode="auto">
              <a:xfrm flipV="1">
                <a:off x="6832" y="10602"/>
                <a:ext cx="1" cy="17"/>
              </a:xfrm>
              <a:prstGeom prst="line">
                <a:avLst/>
              </a:prstGeom>
              <a:noFill/>
              <a:ln w="10795">
                <a:solidFill>
                  <a:srgbClr val="FF0000"/>
                </a:solidFill>
                <a:round/>
                <a:headEnd/>
                <a:tailEnd/>
              </a:ln>
            </p:spPr>
            <p:txBody>
              <a:bodyPr/>
              <a:lstStyle/>
              <a:p>
                <a:endParaRPr lang="en-US"/>
              </a:p>
            </p:txBody>
          </p:sp>
          <p:sp>
            <p:nvSpPr>
              <p:cNvPr id="3583" name="Line 246"/>
              <p:cNvSpPr>
                <a:spLocks noChangeShapeType="1"/>
              </p:cNvSpPr>
              <p:nvPr/>
            </p:nvSpPr>
            <p:spPr bwMode="auto">
              <a:xfrm>
                <a:off x="6832" y="10602"/>
                <a:ext cx="17" cy="17"/>
              </a:xfrm>
              <a:prstGeom prst="line">
                <a:avLst/>
              </a:prstGeom>
              <a:noFill/>
              <a:ln w="10795">
                <a:solidFill>
                  <a:srgbClr val="FF0000"/>
                </a:solidFill>
                <a:round/>
                <a:headEnd/>
                <a:tailEnd/>
              </a:ln>
            </p:spPr>
            <p:txBody>
              <a:bodyPr/>
              <a:lstStyle/>
              <a:p>
                <a:endParaRPr lang="en-US"/>
              </a:p>
            </p:txBody>
          </p:sp>
          <p:sp>
            <p:nvSpPr>
              <p:cNvPr id="3584" name="Line 247"/>
              <p:cNvSpPr>
                <a:spLocks noChangeShapeType="1"/>
              </p:cNvSpPr>
              <p:nvPr/>
            </p:nvSpPr>
            <p:spPr bwMode="auto">
              <a:xfrm>
                <a:off x="6849" y="10619"/>
                <a:ext cx="1" cy="17"/>
              </a:xfrm>
              <a:prstGeom prst="line">
                <a:avLst/>
              </a:prstGeom>
              <a:noFill/>
              <a:ln w="10795">
                <a:solidFill>
                  <a:srgbClr val="FF0000"/>
                </a:solidFill>
                <a:round/>
                <a:headEnd/>
                <a:tailEnd/>
              </a:ln>
            </p:spPr>
            <p:txBody>
              <a:bodyPr/>
              <a:lstStyle/>
              <a:p>
                <a:endParaRPr lang="en-US"/>
              </a:p>
            </p:txBody>
          </p:sp>
          <p:sp>
            <p:nvSpPr>
              <p:cNvPr id="3585" name="Line 248"/>
              <p:cNvSpPr>
                <a:spLocks noChangeShapeType="1"/>
              </p:cNvSpPr>
              <p:nvPr/>
            </p:nvSpPr>
            <p:spPr bwMode="auto">
              <a:xfrm flipV="1">
                <a:off x="6849" y="10619"/>
                <a:ext cx="17" cy="17"/>
              </a:xfrm>
              <a:prstGeom prst="line">
                <a:avLst/>
              </a:prstGeom>
              <a:noFill/>
              <a:ln w="10795">
                <a:solidFill>
                  <a:srgbClr val="FF0000"/>
                </a:solidFill>
                <a:round/>
                <a:headEnd/>
                <a:tailEnd/>
              </a:ln>
            </p:spPr>
            <p:txBody>
              <a:bodyPr/>
              <a:lstStyle/>
              <a:p>
                <a:endParaRPr lang="en-US"/>
              </a:p>
            </p:txBody>
          </p:sp>
          <p:sp>
            <p:nvSpPr>
              <p:cNvPr id="3586" name="Line 249"/>
              <p:cNvSpPr>
                <a:spLocks noChangeShapeType="1"/>
              </p:cNvSpPr>
              <p:nvPr/>
            </p:nvSpPr>
            <p:spPr bwMode="auto">
              <a:xfrm flipV="1">
                <a:off x="6866" y="10602"/>
                <a:ext cx="1" cy="17"/>
              </a:xfrm>
              <a:prstGeom prst="line">
                <a:avLst/>
              </a:prstGeom>
              <a:noFill/>
              <a:ln w="10795">
                <a:solidFill>
                  <a:srgbClr val="FF0000"/>
                </a:solidFill>
                <a:round/>
                <a:headEnd/>
                <a:tailEnd/>
              </a:ln>
            </p:spPr>
            <p:txBody>
              <a:bodyPr/>
              <a:lstStyle/>
              <a:p>
                <a:endParaRPr lang="en-US"/>
              </a:p>
            </p:txBody>
          </p:sp>
          <p:sp>
            <p:nvSpPr>
              <p:cNvPr id="3587" name="Line 250"/>
              <p:cNvSpPr>
                <a:spLocks noChangeShapeType="1"/>
              </p:cNvSpPr>
              <p:nvPr/>
            </p:nvSpPr>
            <p:spPr bwMode="auto">
              <a:xfrm flipV="1">
                <a:off x="6866" y="10568"/>
                <a:ext cx="17" cy="34"/>
              </a:xfrm>
              <a:prstGeom prst="line">
                <a:avLst/>
              </a:prstGeom>
              <a:noFill/>
              <a:ln w="10795">
                <a:solidFill>
                  <a:srgbClr val="FF0000"/>
                </a:solidFill>
                <a:round/>
                <a:headEnd/>
                <a:tailEnd/>
              </a:ln>
            </p:spPr>
            <p:txBody>
              <a:bodyPr/>
              <a:lstStyle/>
              <a:p>
                <a:endParaRPr lang="en-US"/>
              </a:p>
            </p:txBody>
          </p:sp>
          <p:sp>
            <p:nvSpPr>
              <p:cNvPr id="3588" name="Line 251"/>
              <p:cNvSpPr>
                <a:spLocks noChangeShapeType="1"/>
              </p:cNvSpPr>
              <p:nvPr/>
            </p:nvSpPr>
            <p:spPr bwMode="auto">
              <a:xfrm>
                <a:off x="6883" y="10568"/>
                <a:ext cx="1" cy="34"/>
              </a:xfrm>
              <a:prstGeom prst="line">
                <a:avLst/>
              </a:prstGeom>
              <a:noFill/>
              <a:ln w="10795">
                <a:solidFill>
                  <a:srgbClr val="FF0000"/>
                </a:solidFill>
                <a:round/>
                <a:headEnd/>
                <a:tailEnd/>
              </a:ln>
            </p:spPr>
            <p:txBody>
              <a:bodyPr/>
              <a:lstStyle/>
              <a:p>
                <a:endParaRPr lang="en-US"/>
              </a:p>
            </p:txBody>
          </p:sp>
          <p:sp>
            <p:nvSpPr>
              <p:cNvPr id="3589" name="Line 252"/>
              <p:cNvSpPr>
                <a:spLocks noChangeShapeType="1"/>
              </p:cNvSpPr>
              <p:nvPr/>
            </p:nvSpPr>
            <p:spPr bwMode="auto">
              <a:xfrm>
                <a:off x="6883" y="10602"/>
                <a:ext cx="17" cy="1"/>
              </a:xfrm>
              <a:prstGeom prst="line">
                <a:avLst/>
              </a:prstGeom>
              <a:noFill/>
              <a:ln w="10795">
                <a:solidFill>
                  <a:srgbClr val="FF0000"/>
                </a:solidFill>
                <a:round/>
                <a:headEnd/>
                <a:tailEnd/>
              </a:ln>
            </p:spPr>
            <p:txBody>
              <a:bodyPr/>
              <a:lstStyle/>
              <a:p>
                <a:endParaRPr lang="en-US"/>
              </a:p>
            </p:txBody>
          </p:sp>
          <p:sp>
            <p:nvSpPr>
              <p:cNvPr id="3590" name="Line 253"/>
              <p:cNvSpPr>
                <a:spLocks noChangeShapeType="1"/>
              </p:cNvSpPr>
              <p:nvPr/>
            </p:nvSpPr>
            <p:spPr bwMode="auto">
              <a:xfrm flipV="1">
                <a:off x="6900" y="10568"/>
                <a:ext cx="1" cy="34"/>
              </a:xfrm>
              <a:prstGeom prst="line">
                <a:avLst/>
              </a:prstGeom>
              <a:noFill/>
              <a:ln w="10795">
                <a:solidFill>
                  <a:srgbClr val="FF0000"/>
                </a:solidFill>
                <a:round/>
                <a:headEnd/>
                <a:tailEnd/>
              </a:ln>
            </p:spPr>
            <p:txBody>
              <a:bodyPr/>
              <a:lstStyle/>
              <a:p>
                <a:endParaRPr lang="en-US"/>
              </a:p>
            </p:txBody>
          </p:sp>
          <p:sp>
            <p:nvSpPr>
              <p:cNvPr id="3591" name="Line 254"/>
              <p:cNvSpPr>
                <a:spLocks noChangeShapeType="1"/>
              </p:cNvSpPr>
              <p:nvPr/>
            </p:nvSpPr>
            <p:spPr bwMode="auto">
              <a:xfrm>
                <a:off x="6900" y="10568"/>
                <a:ext cx="17" cy="34"/>
              </a:xfrm>
              <a:prstGeom prst="line">
                <a:avLst/>
              </a:prstGeom>
              <a:noFill/>
              <a:ln w="10795">
                <a:solidFill>
                  <a:srgbClr val="FF0000"/>
                </a:solidFill>
                <a:round/>
                <a:headEnd/>
                <a:tailEnd/>
              </a:ln>
            </p:spPr>
            <p:txBody>
              <a:bodyPr/>
              <a:lstStyle/>
              <a:p>
                <a:endParaRPr lang="en-US"/>
              </a:p>
            </p:txBody>
          </p:sp>
          <p:sp>
            <p:nvSpPr>
              <p:cNvPr id="3592" name="Line 255"/>
              <p:cNvSpPr>
                <a:spLocks noChangeShapeType="1"/>
              </p:cNvSpPr>
              <p:nvPr/>
            </p:nvSpPr>
            <p:spPr bwMode="auto">
              <a:xfrm flipV="1">
                <a:off x="6917" y="10568"/>
                <a:ext cx="1" cy="34"/>
              </a:xfrm>
              <a:prstGeom prst="line">
                <a:avLst/>
              </a:prstGeom>
              <a:noFill/>
              <a:ln w="10795">
                <a:solidFill>
                  <a:srgbClr val="FF0000"/>
                </a:solidFill>
                <a:round/>
                <a:headEnd/>
                <a:tailEnd/>
              </a:ln>
            </p:spPr>
            <p:txBody>
              <a:bodyPr/>
              <a:lstStyle/>
              <a:p>
                <a:endParaRPr lang="en-US"/>
              </a:p>
            </p:txBody>
          </p:sp>
          <p:sp>
            <p:nvSpPr>
              <p:cNvPr id="3593" name="Line 256"/>
              <p:cNvSpPr>
                <a:spLocks noChangeShapeType="1"/>
              </p:cNvSpPr>
              <p:nvPr/>
            </p:nvSpPr>
            <p:spPr bwMode="auto">
              <a:xfrm>
                <a:off x="6917" y="10568"/>
                <a:ext cx="1" cy="17"/>
              </a:xfrm>
              <a:prstGeom prst="line">
                <a:avLst/>
              </a:prstGeom>
              <a:noFill/>
              <a:ln w="10795">
                <a:solidFill>
                  <a:srgbClr val="FF0000"/>
                </a:solidFill>
                <a:round/>
                <a:headEnd/>
                <a:tailEnd/>
              </a:ln>
            </p:spPr>
            <p:txBody>
              <a:bodyPr/>
              <a:lstStyle/>
              <a:p>
                <a:endParaRPr lang="en-US"/>
              </a:p>
            </p:txBody>
          </p:sp>
          <p:sp>
            <p:nvSpPr>
              <p:cNvPr id="3594" name="Line 257"/>
              <p:cNvSpPr>
                <a:spLocks noChangeShapeType="1"/>
              </p:cNvSpPr>
              <p:nvPr/>
            </p:nvSpPr>
            <p:spPr bwMode="auto">
              <a:xfrm>
                <a:off x="6917" y="10585"/>
                <a:ext cx="17" cy="51"/>
              </a:xfrm>
              <a:prstGeom prst="line">
                <a:avLst/>
              </a:prstGeom>
              <a:noFill/>
              <a:ln w="10795">
                <a:solidFill>
                  <a:srgbClr val="FF0000"/>
                </a:solidFill>
                <a:round/>
                <a:headEnd/>
                <a:tailEnd/>
              </a:ln>
            </p:spPr>
            <p:txBody>
              <a:bodyPr/>
              <a:lstStyle/>
              <a:p>
                <a:endParaRPr lang="en-US"/>
              </a:p>
            </p:txBody>
          </p:sp>
          <p:sp>
            <p:nvSpPr>
              <p:cNvPr id="3595" name="Line 258"/>
              <p:cNvSpPr>
                <a:spLocks noChangeShapeType="1"/>
              </p:cNvSpPr>
              <p:nvPr/>
            </p:nvSpPr>
            <p:spPr bwMode="auto">
              <a:xfrm flipV="1">
                <a:off x="6934" y="10619"/>
                <a:ext cx="1" cy="17"/>
              </a:xfrm>
              <a:prstGeom prst="line">
                <a:avLst/>
              </a:prstGeom>
              <a:noFill/>
              <a:ln w="10795">
                <a:solidFill>
                  <a:srgbClr val="FF0000"/>
                </a:solidFill>
                <a:round/>
                <a:headEnd/>
                <a:tailEnd/>
              </a:ln>
            </p:spPr>
            <p:txBody>
              <a:bodyPr/>
              <a:lstStyle/>
              <a:p>
                <a:endParaRPr lang="en-US"/>
              </a:p>
            </p:txBody>
          </p:sp>
          <p:sp>
            <p:nvSpPr>
              <p:cNvPr id="3596" name="Line 259"/>
              <p:cNvSpPr>
                <a:spLocks noChangeShapeType="1"/>
              </p:cNvSpPr>
              <p:nvPr/>
            </p:nvSpPr>
            <p:spPr bwMode="auto">
              <a:xfrm>
                <a:off x="6934" y="10619"/>
                <a:ext cx="17" cy="17"/>
              </a:xfrm>
              <a:prstGeom prst="line">
                <a:avLst/>
              </a:prstGeom>
              <a:noFill/>
              <a:ln w="10795">
                <a:solidFill>
                  <a:srgbClr val="FF0000"/>
                </a:solidFill>
                <a:round/>
                <a:headEnd/>
                <a:tailEnd/>
              </a:ln>
            </p:spPr>
            <p:txBody>
              <a:bodyPr/>
              <a:lstStyle/>
              <a:p>
                <a:endParaRPr lang="en-US"/>
              </a:p>
            </p:txBody>
          </p:sp>
          <p:sp>
            <p:nvSpPr>
              <p:cNvPr id="3597" name="Line 260"/>
              <p:cNvSpPr>
                <a:spLocks noChangeShapeType="1"/>
              </p:cNvSpPr>
              <p:nvPr/>
            </p:nvSpPr>
            <p:spPr bwMode="auto">
              <a:xfrm flipV="1">
                <a:off x="6951" y="10619"/>
                <a:ext cx="1" cy="17"/>
              </a:xfrm>
              <a:prstGeom prst="line">
                <a:avLst/>
              </a:prstGeom>
              <a:noFill/>
              <a:ln w="10795">
                <a:solidFill>
                  <a:srgbClr val="FF0000"/>
                </a:solidFill>
                <a:round/>
                <a:headEnd/>
                <a:tailEnd/>
              </a:ln>
            </p:spPr>
            <p:txBody>
              <a:bodyPr/>
              <a:lstStyle/>
              <a:p>
                <a:endParaRPr lang="en-US"/>
              </a:p>
            </p:txBody>
          </p:sp>
          <p:sp>
            <p:nvSpPr>
              <p:cNvPr id="3598" name="Line 261"/>
              <p:cNvSpPr>
                <a:spLocks noChangeShapeType="1"/>
              </p:cNvSpPr>
              <p:nvPr/>
            </p:nvSpPr>
            <p:spPr bwMode="auto">
              <a:xfrm flipV="1">
                <a:off x="6951" y="10585"/>
                <a:ext cx="17" cy="34"/>
              </a:xfrm>
              <a:prstGeom prst="line">
                <a:avLst/>
              </a:prstGeom>
              <a:noFill/>
              <a:ln w="10795">
                <a:solidFill>
                  <a:srgbClr val="FF0000"/>
                </a:solidFill>
                <a:round/>
                <a:headEnd/>
                <a:tailEnd/>
              </a:ln>
            </p:spPr>
            <p:txBody>
              <a:bodyPr/>
              <a:lstStyle/>
              <a:p>
                <a:endParaRPr lang="en-US"/>
              </a:p>
            </p:txBody>
          </p:sp>
          <p:sp>
            <p:nvSpPr>
              <p:cNvPr id="3599" name="Line 262"/>
              <p:cNvSpPr>
                <a:spLocks noChangeShapeType="1"/>
              </p:cNvSpPr>
              <p:nvPr/>
            </p:nvSpPr>
            <p:spPr bwMode="auto">
              <a:xfrm>
                <a:off x="6968" y="10585"/>
                <a:ext cx="1" cy="17"/>
              </a:xfrm>
              <a:prstGeom prst="line">
                <a:avLst/>
              </a:prstGeom>
              <a:noFill/>
              <a:ln w="10795">
                <a:solidFill>
                  <a:srgbClr val="FF0000"/>
                </a:solidFill>
                <a:round/>
                <a:headEnd/>
                <a:tailEnd/>
              </a:ln>
            </p:spPr>
            <p:txBody>
              <a:bodyPr/>
              <a:lstStyle/>
              <a:p>
                <a:endParaRPr lang="en-US"/>
              </a:p>
            </p:txBody>
          </p:sp>
          <p:sp>
            <p:nvSpPr>
              <p:cNvPr id="3600" name="Line 263"/>
              <p:cNvSpPr>
                <a:spLocks noChangeShapeType="1"/>
              </p:cNvSpPr>
              <p:nvPr/>
            </p:nvSpPr>
            <p:spPr bwMode="auto">
              <a:xfrm>
                <a:off x="6968" y="10602"/>
                <a:ext cx="17" cy="17"/>
              </a:xfrm>
              <a:prstGeom prst="line">
                <a:avLst/>
              </a:prstGeom>
              <a:noFill/>
              <a:ln w="10795">
                <a:solidFill>
                  <a:srgbClr val="FF0000"/>
                </a:solidFill>
                <a:round/>
                <a:headEnd/>
                <a:tailEnd/>
              </a:ln>
            </p:spPr>
            <p:txBody>
              <a:bodyPr/>
              <a:lstStyle/>
              <a:p>
                <a:endParaRPr lang="en-US"/>
              </a:p>
            </p:txBody>
          </p:sp>
          <p:sp>
            <p:nvSpPr>
              <p:cNvPr id="3601" name="Line 264"/>
              <p:cNvSpPr>
                <a:spLocks noChangeShapeType="1"/>
              </p:cNvSpPr>
              <p:nvPr/>
            </p:nvSpPr>
            <p:spPr bwMode="auto">
              <a:xfrm>
                <a:off x="6985" y="10619"/>
                <a:ext cx="1" cy="17"/>
              </a:xfrm>
              <a:prstGeom prst="line">
                <a:avLst/>
              </a:prstGeom>
              <a:noFill/>
              <a:ln w="10795">
                <a:solidFill>
                  <a:srgbClr val="FF0000"/>
                </a:solidFill>
                <a:round/>
                <a:headEnd/>
                <a:tailEnd/>
              </a:ln>
            </p:spPr>
            <p:txBody>
              <a:bodyPr/>
              <a:lstStyle/>
              <a:p>
                <a:endParaRPr lang="en-US"/>
              </a:p>
            </p:txBody>
          </p:sp>
          <p:sp>
            <p:nvSpPr>
              <p:cNvPr id="3602" name="Line 265"/>
              <p:cNvSpPr>
                <a:spLocks noChangeShapeType="1"/>
              </p:cNvSpPr>
              <p:nvPr/>
            </p:nvSpPr>
            <p:spPr bwMode="auto">
              <a:xfrm>
                <a:off x="6985" y="10636"/>
                <a:ext cx="17" cy="1"/>
              </a:xfrm>
              <a:prstGeom prst="line">
                <a:avLst/>
              </a:prstGeom>
              <a:noFill/>
              <a:ln w="10795">
                <a:solidFill>
                  <a:srgbClr val="FF0000"/>
                </a:solidFill>
                <a:round/>
                <a:headEnd/>
                <a:tailEnd/>
              </a:ln>
            </p:spPr>
            <p:txBody>
              <a:bodyPr/>
              <a:lstStyle/>
              <a:p>
                <a:endParaRPr lang="en-US"/>
              </a:p>
            </p:txBody>
          </p:sp>
          <p:sp>
            <p:nvSpPr>
              <p:cNvPr id="3603" name="Line 266"/>
              <p:cNvSpPr>
                <a:spLocks noChangeShapeType="1"/>
              </p:cNvSpPr>
              <p:nvPr/>
            </p:nvSpPr>
            <p:spPr bwMode="auto">
              <a:xfrm flipV="1">
                <a:off x="7002" y="10619"/>
                <a:ext cx="1" cy="17"/>
              </a:xfrm>
              <a:prstGeom prst="line">
                <a:avLst/>
              </a:prstGeom>
              <a:noFill/>
              <a:ln w="10795">
                <a:solidFill>
                  <a:srgbClr val="FF0000"/>
                </a:solidFill>
                <a:round/>
                <a:headEnd/>
                <a:tailEnd/>
              </a:ln>
            </p:spPr>
            <p:txBody>
              <a:bodyPr/>
              <a:lstStyle/>
              <a:p>
                <a:endParaRPr lang="en-US"/>
              </a:p>
            </p:txBody>
          </p:sp>
          <p:sp>
            <p:nvSpPr>
              <p:cNvPr id="3604" name="Line 267"/>
              <p:cNvSpPr>
                <a:spLocks noChangeShapeType="1"/>
              </p:cNvSpPr>
              <p:nvPr/>
            </p:nvSpPr>
            <p:spPr bwMode="auto">
              <a:xfrm flipV="1">
                <a:off x="7002" y="10602"/>
                <a:ext cx="17" cy="17"/>
              </a:xfrm>
              <a:prstGeom prst="line">
                <a:avLst/>
              </a:prstGeom>
              <a:noFill/>
              <a:ln w="10795">
                <a:solidFill>
                  <a:srgbClr val="FF0000"/>
                </a:solidFill>
                <a:round/>
                <a:headEnd/>
                <a:tailEnd/>
              </a:ln>
            </p:spPr>
            <p:txBody>
              <a:bodyPr/>
              <a:lstStyle/>
              <a:p>
                <a:endParaRPr lang="en-US"/>
              </a:p>
            </p:txBody>
          </p:sp>
          <p:sp>
            <p:nvSpPr>
              <p:cNvPr id="3605" name="Line 268"/>
              <p:cNvSpPr>
                <a:spLocks noChangeShapeType="1"/>
              </p:cNvSpPr>
              <p:nvPr/>
            </p:nvSpPr>
            <p:spPr bwMode="auto">
              <a:xfrm>
                <a:off x="7019" y="10602"/>
                <a:ext cx="1" cy="17"/>
              </a:xfrm>
              <a:prstGeom prst="line">
                <a:avLst/>
              </a:prstGeom>
              <a:noFill/>
              <a:ln w="10795">
                <a:solidFill>
                  <a:srgbClr val="FF0000"/>
                </a:solidFill>
                <a:round/>
                <a:headEnd/>
                <a:tailEnd/>
              </a:ln>
            </p:spPr>
            <p:txBody>
              <a:bodyPr/>
              <a:lstStyle/>
              <a:p>
                <a:endParaRPr lang="en-US"/>
              </a:p>
            </p:txBody>
          </p:sp>
          <p:sp>
            <p:nvSpPr>
              <p:cNvPr id="3606" name="Line 269"/>
              <p:cNvSpPr>
                <a:spLocks noChangeShapeType="1"/>
              </p:cNvSpPr>
              <p:nvPr/>
            </p:nvSpPr>
            <p:spPr bwMode="auto">
              <a:xfrm flipV="1">
                <a:off x="7019" y="10602"/>
                <a:ext cx="17" cy="17"/>
              </a:xfrm>
              <a:prstGeom prst="line">
                <a:avLst/>
              </a:prstGeom>
              <a:noFill/>
              <a:ln w="10795">
                <a:solidFill>
                  <a:srgbClr val="FF0000"/>
                </a:solidFill>
                <a:round/>
                <a:headEnd/>
                <a:tailEnd/>
              </a:ln>
            </p:spPr>
            <p:txBody>
              <a:bodyPr/>
              <a:lstStyle/>
              <a:p>
                <a:endParaRPr lang="en-US"/>
              </a:p>
            </p:txBody>
          </p:sp>
          <p:sp>
            <p:nvSpPr>
              <p:cNvPr id="3607" name="Line 270"/>
              <p:cNvSpPr>
                <a:spLocks noChangeShapeType="1"/>
              </p:cNvSpPr>
              <p:nvPr/>
            </p:nvSpPr>
            <p:spPr bwMode="auto">
              <a:xfrm>
                <a:off x="7036" y="10602"/>
                <a:ext cx="1" cy="34"/>
              </a:xfrm>
              <a:prstGeom prst="line">
                <a:avLst/>
              </a:prstGeom>
              <a:noFill/>
              <a:ln w="10795">
                <a:solidFill>
                  <a:srgbClr val="FF0000"/>
                </a:solidFill>
                <a:round/>
                <a:headEnd/>
                <a:tailEnd/>
              </a:ln>
            </p:spPr>
            <p:txBody>
              <a:bodyPr/>
              <a:lstStyle/>
              <a:p>
                <a:endParaRPr lang="en-US"/>
              </a:p>
            </p:txBody>
          </p:sp>
          <p:sp>
            <p:nvSpPr>
              <p:cNvPr id="3608" name="Line 271"/>
              <p:cNvSpPr>
                <a:spLocks noChangeShapeType="1"/>
              </p:cNvSpPr>
              <p:nvPr/>
            </p:nvSpPr>
            <p:spPr bwMode="auto">
              <a:xfrm>
                <a:off x="7036" y="10636"/>
                <a:ext cx="17" cy="1"/>
              </a:xfrm>
              <a:prstGeom prst="line">
                <a:avLst/>
              </a:prstGeom>
              <a:noFill/>
              <a:ln w="10795">
                <a:solidFill>
                  <a:srgbClr val="FF0000"/>
                </a:solidFill>
                <a:round/>
                <a:headEnd/>
                <a:tailEnd/>
              </a:ln>
            </p:spPr>
            <p:txBody>
              <a:bodyPr/>
              <a:lstStyle/>
              <a:p>
                <a:endParaRPr lang="en-US"/>
              </a:p>
            </p:txBody>
          </p:sp>
          <p:sp>
            <p:nvSpPr>
              <p:cNvPr id="3609" name="Line 272"/>
              <p:cNvSpPr>
                <a:spLocks noChangeShapeType="1"/>
              </p:cNvSpPr>
              <p:nvPr/>
            </p:nvSpPr>
            <p:spPr bwMode="auto">
              <a:xfrm>
                <a:off x="7053" y="10636"/>
                <a:ext cx="17" cy="1"/>
              </a:xfrm>
              <a:prstGeom prst="line">
                <a:avLst/>
              </a:prstGeom>
              <a:noFill/>
              <a:ln w="10795">
                <a:solidFill>
                  <a:srgbClr val="FF0000"/>
                </a:solidFill>
                <a:round/>
                <a:headEnd/>
                <a:tailEnd/>
              </a:ln>
            </p:spPr>
            <p:txBody>
              <a:bodyPr/>
              <a:lstStyle/>
              <a:p>
                <a:endParaRPr lang="en-US"/>
              </a:p>
            </p:txBody>
          </p:sp>
          <p:sp>
            <p:nvSpPr>
              <p:cNvPr id="3610" name="Line 273"/>
              <p:cNvSpPr>
                <a:spLocks noChangeShapeType="1"/>
              </p:cNvSpPr>
              <p:nvPr/>
            </p:nvSpPr>
            <p:spPr bwMode="auto">
              <a:xfrm flipV="1">
                <a:off x="7070" y="10619"/>
                <a:ext cx="1" cy="17"/>
              </a:xfrm>
              <a:prstGeom prst="line">
                <a:avLst/>
              </a:prstGeom>
              <a:noFill/>
              <a:ln w="10795">
                <a:solidFill>
                  <a:srgbClr val="FF0000"/>
                </a:solidFill>
                <a:round/>
                <a:headEnd/>
                <a:tailEnd/>
              </a:ln>
            </p:spPr>
            <p:txBody>
              <a:bodyPr/>
              <a:lstStyle/>
              <a:p>
                <a:endParaRPr lang="en-US"/>
              </a:p>
            </p:txBody>
          </p:sp>
          <p:sp>
            <p:nvSpPr>
              <p:cNvPr id="3611" name="Line 274"/>
              <p:cNvSpPr>
                <a:spLocks noChangeShapeType="1"/>
              </p:cNvSpPr>
              <p:nvPr/>
            </p:nvSpPr>
            <p:spPr bwMode="auto">
              <a:xfrm>
                <a:off x="7070" y="10619"/>
                <a:ext cx="17" cy="1"/>
              </a:xfrm>
              <a:prstGeom prst="line">
                <a:avLst/>
              </a:prstGeom>
              <a:noFill/>
              <a:ln w="10795">
                <a:solidFill>
                  <a:srgbClr val="FF0000"/>
                </a:solidFill>
                <a:round/>
                <a:headEnd/>
                <a:tailEnd/>
              </a:ln>
            </p:spPr>
            <p:txBody>
              <a:bodyPr/>
              <a:lstStyle/>
              <a:p>
                <a:endParaRPr lang="en-US"/>
              </a:p>
            </p:txBody>
          </p:sp>
          <p:sp>
            <p:nvSpPr>
              <p:cNvPr id="3612" name="Line 275"/>
              <p:cNvSpPr>
                <a:spLocks noChangeShapeType="1"/>
              </p:cNvSpPr>
              <p:nvPr/>
            </p:nvSpPr>
            <p:spPr bwMode="auto">
              <a:xfrm flipV="1">
                <a:off x="7087" y="10585"/>
                <a:ext cx="1" cy="34"/>
              </a:xfrm>
              <a:prstGeom prst="line">
                <a:avLst/>
              </a:prstGeom>
              <a:noFill/>
              <a:ln w="10795">
                <a:solidFill>
                  <a:srgbClr val="FF0000"/>
                </a:solidFill>
                <a:round/>
                <a:headEnd/>
                <a:tailEnd/>
              </a:ln>
            </p:spPr>
            <p:txBody>
              <a:bodyPr/>
              <a:lstStyle/>
              <a:p>
                <a:endParaRPr lang="en-US"/>
              </a:p>
            </p:txBody>
          </p:sp>
          <p:sp>
            <p:nvSpPr>
              <p:cNvPr id="3613" name="Line 276"/>
              <p:cNvSpPr>
                <a:spLocks noChangeShapeType="1"/>
              </p:cNvSpPr>
              <p:nvPr/>
            </p:nvSpPr>
            <p:spPr bwMode="auto">
              <a:xfrm>
                <a:off x="7087" y="10585"/>
                <a:ext cx="1" cy="17"/>
              </a:xfrm>
              <a:prstGeom prst="line">
                <a:avLst/>
              </a:prstGeom>
              <a:noFill/>
              <a:ln w="10795">
                <a:solidFill>
                  <a:srgbClr val="FF0000"/>
                </a:solidFill>
                <a:round/>
                <a:headEnd/>
                <a:tailEnd/>
              </a:ln>
            </p:spPr>
            <p:txBody>
              <a:bodyPr/>
              <a:lstStyle/>
              <a:p>
                <a:endParaRPr lang="en-US"/>
              </a:p>
            </p:txBody>
          </p:sp>
          <p:sp>
            <p:nvSpPr>
              <p:cNvPr id="3614" name="Line 277"/>
              <p:cNvSpPr>
                <a:spLocks noChangeShapeType="1"/>
              </p:cNvSpPr>
              <p:nvPr/>
            </p:nvSpPr>
            <p:spPr bwMode="auto">
              <a:xfrm>
                <a:off x="7087" y="10602"/>
                <a:ext cx="17" cy="17"/>
              </a:xfrm>
              <a:prstGeom prst="line">
                <a:avLst/>
              </a:prstGeom>
              <a:noFill/>
              <a:ln w="10795">
                <a:solidFill>
                  <a:srgbClr val="FF0000"/>
                </a:solidFill>
                <a:round/>
                <a:headEnd/>
                <a:tailEnd/>
              </a:ln>
            </p:spPr>
            <p:txBody>
              <a:bodyPr/>
              <a:lstStyle/>
              <a:p>
                <a:endParaRPr lang="en-US"/>
              </a:p>
            </p:txBody>
          </p:sp>
          <p:sp>
            <p:nvSpPr>
              <p:cNvPr id="3615" name="Line 278"/>
              <p:cNvSpPr>
                <a:spLocks noChangeShapeType="1"/>
              </p:cNvSpPr>
              <p:nvPr/>
            </p:nvSpPr>
            <p:spPr bwMode="auto">
              <a:xfrm>
                <a:off x="7104" y="10619"/>
                <a:ext cx="17" cy="17"/>
              </a:xfrm>
              <a:prstGeom prst="line">
                <a:avLst/>
              </a:prstGeom>
              <a:noFill/>
              <a:ln w="10795">
                <a:solidFill>
                  <a:srgbClr val="FF0000"/>
                </a:solidFill>
                <a:round/>
                <a:headEnd/>
                <a:tailEnd/>
              </a:ln>
            </p:spPr>
            <p:txBody>
              <a:bodyPr/>
              <a:lstStyle/>
              <a:p>
                <a:endParaRPr lang="en-US"/>
              </a:p>
            </p:txBody>
          </p:sp>
          <p:sp>
            <p:nvSpPr>
              <p:cNvPr id="3616" name="Line 279"/>
              <p:cNvSpPr>
                <a:spLocks noChangeShapeType="1"/>
              </p:cNvSpPr>
              <p:nvPr/>
            </p:nvSpPr>
            <p:spPr bwMode="auto">
              <a:xfrm flipV="1">
                <a:off x="7121" y="10619"/>
                <a:ext cx="1" cy="17"/>
              </a:xfrm>
              <a:prstGeom prst="line">
                <a:avLst/>
              </a:prstGeom>
              <a:noFill/>
              <a:ln w="10795">
                <a:solidFill>
                  <a:srgbClr val="FF0000"/>
                </a:solidFill>
                <a:round/>
                <a:headEnd/>
                <a:tailEnd/>
              </a:ln>
            </p:spPr>
            <p:txBody>
              <a:bodyPr/>
              <a:lstStyle/>
              <a:p>
                <a:endParaRPr lang="en-US"/>
              </a:p>
            </p:txBody>
          </p:sp>
          <p:sp>
            <p:nvSpPr>
              <p:cNvPr id="3617" name="Line 280"/>
              <p:cNvSpPr>
                <a:spLocks noChangeShapeType="1"/>
              </p:cNvSpPr>
              <p:nvPr/>
            </p:nvSpPr>
            <p:spPr bwMode="auto">
              <a:xfrm>
                <a:off x="7121" y="10619"/>
                <a:ext cx="17" cy="1"/>
              </a:xfrm>
              <a:prstGeom prst="line">
                <a:avLst/>
              </a:prstGeom>
              <a:noFill/>
              <a:ln w="10795">
                <a:solidFill>
                  <a:srgbClr val="FF0000"/>
                </a:solidFill>
                <a:round/>
                <a:headEnd/>
                <a:tailEnd/>
              </a:ln>
            </p:spPr>
            <p:txBody>
              <a:bodyPr/>
              <a:lstStyle/>
              <a:p>
                <a:endParaRPr lang="en-US"/>
              </a:p>
            </p:txBody>
          </p:sp>
          <p:sp>
            <p:nvSpPr>
              <p:cNvPr id="3618" name="Line 281"/>
              <p:cNvSpPr>
                <a:spLocks noChangeShapeType="1"/>
              </p:cNvSpPr>
              <p:nvPr/>
            </p:nvSpPr>
            <p:spPr bwMode="auto">
              <a:xfrm flipV="1">
                <a:off x="7138" y="10602"/>
                <a:ext cx="1" cy="17"/>
              </a:xfrm>
              <a:prstGeom prst="line">
                <a:avLst/>
              </a:prstGeom>
              <a:noFill/>
              <a:ln w="10795">
                <a:solidFill>
                  <a:srgbClr val="FF0000"/>
                </a:solidFill>
                <a:round/>
                <a:headEnd/>
                <a:tailEnd/>
              </a:ln>
            </p:spPr>
            <p:txBody>
              <a:bodyPr/>
              <a:lstStyle/>
              <a:p>
                <a:endParaRPr lang="en-US"/>
              </a:p>
            </p:txBody>
          </p:sp>
          <p:sp>
            <p:nvSpPr>
              <p:cNvPr id="3619" name="Line 282"/>
              <p:cNvSpPr>
                <a:spLocks noChangeShapeType="1"/>
              </p:cNvSpPr>
              <p:nvPr/>
            </p:nvSpPr>
            <p:spPr bwMode="auto">
              <a:xfrm>
                <a:off x="7138" y="10602"/>
                <a:ext cx="1" cy="17"/>
              </a:xfrm>
              <a:prstGeom prst="line">
                <a:avLst/>
              </a:prstGeom>
              <a:noFill/>
              <a:ln w="10795">
                <a:solidFill>
                  <a:srgbClr val="FF0000"/>
                </a:solidFill>
                <a:round/>
                <a:headEnd/>
                <a:tailEnd/>
              </a:ln>
            </p:spPr>
            <p:txBody>
              <a:bodyPr/>
              <a:lstStyle/>
              <a:p>
                <a:endParaRPr lang="en-US"/>
              </a:p>
            </p:txBody>
          </p:sp>
          <p:sp>
            <p:nvSpPr>
              <p:cNvPr id="3620" name="Line 283"/>
              <p:cNvSpPr>
                <a:spLocks noChangeShapeType="1"/>
              </p:cNvSpPr>
              <p:nvPr/>
            </p:nvSpPr>
            <p:spPr bwMode="auto">
              <a:xfrm>
                <a:off x="7138" y="10619"/>
                <a:ext cx="17" cy="17"/>
              </a:xfrm>
              <a:prstGeom prst="line">
                <a:avLst/>
              </a:prstGeom>
              <a:noFill/>
              <a:ln w="10795">
                <a:solidFill>
                  <a:srgbClr val="FF0000"/>
                </a:solidFill>
                <a:round/>
                <a:headEnd/>
                <a:tailEnd/>
              </a:ln>
            </p:spPr>
            <p:txBody>
              <a:bodyPr/>
              <a:lstStyle/>
              <a:p>
                <a:endParaRPr lang="en-US"/>
              </a:p>
            </p:txBody>
          </p:sp>
          <p:sp>
            <p:nvSpPr>
              <p:cNvPr id="3621" name="Line 284"/>
              <p:cNvSpPr>
                <a:spLocks noChangeShapeType="1"/>
              </p:cNvSpPr>
              <p:nvPr/>
            </p:nvSpPr>
            <p:spPr bwMode="auto">
              <a:xfrm flipV="1">
                <a:off x="7155" y="10619"/>
                <a:ext cx="1" cy="17"/>
              </a:xfrm>
              <a:prstGeom prst="line">
                <a:avLst/>
              </a:prstGeom>
              <a:noFill/>
              <a:ln w="10795">
                <a:solidFill>
                  <a:srgbClr val="FF0000"/>
                </a:solidFill>
                <a:round/>
                <a:headEnd/>
                <a:tailEnd/>
              </a:ln>
            </p:spPr>
            <p:txBody>
              <a:bodyPr/>
              <a:lstStyle/>
              <a:p>
                <a:endParaRPr lang="en-US"/>
              </a:p>
            </p:txBody>
          </p:sp>
          <p:sp>
            <p:nvSpPr>
              <p:cNvPr id="3622" name="Line 285"/>
              <p:cNvSpPr>
                <a:spLocks noChangeShapeType="1"/>
              </p:cNvSpPr>
              <p:nvPr/>
            </p:nvSpPr>
            <p:spPr bwMode="auto">
              <a:xfrm flipV="1">
                <a:off x="7155" y="10602"/>
                <a:ext cx="17" cy="17"/>
              </a:xfrm>
              <a:prstGeom prst="line">
                <a:avLst/>
              </a:prstGeom>
              <a:noFill/>
              <a:ln w="10795">
                <a:solidFill>
                  <a:srgbClr val="FF0000"/>
                </a:solidFill>
                <a:round/>
                <a:headEnd/>
                <a:tailEnd/>
              </a:ln>
            </p:spPr>
            <p:txBody>
              <a:bodyPr/>
              <a:lstStyle/>
              <a:p>
                <a:endParaRPr lang="en-US"/>
              </a:p>
            </p:txBody>
          </p:sp>
          <p:sp>
            <p:nvSpPr>
              <p:cNvPr id="3623" name="Line 286"/>
              <p:cNvSpPr>
                <a:spLocks noChangeShapeType="1"/>
              </p:cNvSpPr>
              <p:nvPr/>
            </p:nvSpPr>
            <p:spPr bwMode="auto">
              <a:xfrm>
                <a:off x="7172" y="10602"/>
                <a:ext cx="1" cy="17"/>
              </a:xfrm>
              <a:prstGeom prst="line">
                <a:avLst/>
              </a:prstGeom>
              <a:noFill/>
              <a:ln w="10795">
                <a:solidFill>
                  <a:srgbClr val="FF0000"/>
                </a:solidFill>
                <a:round/>
                <a:headEnd/>
                <a:tailEnd/>
              </a:ln>
            </p:spPr>
            <p:txBody>
              <a:bodyPr/>
              <a:lstStyle/>
              <a:p>
                <a:endParaRPr lang="en-US"/>
              </a:p>
            </p:txBody>
          </p:sp>
          <p:sp>
            <p:nvSpPr>
              <p:cNvPr id="3624" name="Line 287"/>
              <p:cNvSpPr>
                <a:spLocks noChangeShapeType="1"/>
              </p:cNvSpPr>
              <p:nvPr/>
            </p:nvSpPr>
            <p:spPr bwMode="auto">
              <a:xfrm>
                <a:off x="7172" y="10619"/>
                <a:ext cx="17" cy="1"/>
              </a:xfrm>
              <a:prstGeom prst="line">
                <a:avLst/>
              </a:prstGeom>
              <a:noFill/>
              <a:ln w="10795">
                <a:solidFill>
                  <a:srgbClr val="FF0000"/>
                </a:solidFill>
                <a:round/>
                <a:headEnd/>
                <a:tailEnd/>
              </a:ln>
            </p:spPr>
            <p:txBody>
              <a:bodyPr/>
              <a:lstStyle/>
              <a:p>
                <a:endParaRPr lang="en-US"/>
              </a:p>
            </p:txBody>
          </p:sp>
          <p:sp>
            <p:nvSpPr>
              <p:cNvPr id="3625" name="Line 288"/>
              <p:cNvSpPr>
                <a:spLocks noChangeShapeType="1"/>
              </p:cNvSpPr>
              <p:nvPr/>
            </p:nvSpPr>
            <p:spPr bwMode="auto">
              <a:xfrm flipV="1">
                <a:off x="7189" y="10602"/>
                <a:ext cx="1" cy="17"/>
              </a:xfrm>
              <a:prstGeom prst="line">
                <a:avLst/>
              </a:prstGeom>
              <a:noFill/>
              <a:ln w="10795">
                <a:solidFill>
                  <a:srgbClr val="FF0000"/>
                </a:solidFill>
                <a:round/>
                <a:headEnd/>
                <a:tailEnd/>
              </a:ln>
            </p:spPr>
            <p:txBody>
              <a:bodyPr/>
              <a:lstStyle/>
              <a:p>
                <a:endParaRPr lang="en-US"/>
              </a:p>
            </p:txBody>
          </p:sp>
          <p:sp>
            <p:nvSpPr>
              <p:cNvPr id="3626" name="Line 289"/>
              <p:cNvSpPr>
                <a:spLocks noChangeShapeType="1"/>
              </p:cNvSpPr>
              <p:nvPr/>
            </p:nvSpPr>
            <p:spPr bwMode="auto">
              <a:xfrm>
                <a:off x="7189" y="10602"/>
                <a:ext cx="17" cy="1"/>
              </a:xfrm>
              <a:prstGeom prst="line">
                <a:avLst/>
              </a:prstGeom>
              <a:noFill/>
              <a:ln w="10795">
                <a:solidFill>
                  <a:srgbClr val="FF0000"/>
                </a:solidFill>
                <a:round/>
                <a:headEnd/>
                <a:tailEnd/>
              </a:ln>
            </p:spPr>
            <p:txBody>
              <a:bodyPr/>
              <a:lstStyle/>
              <a:p>
                <a:endParaRPr lang="en-US"/>
              </a:p>
            </p:txBody>
          </p:sp>
          <p:sp>
            <p:nvSpPr>
              <p:cNvPr id="3627" name="Line 290"/>
              <p:cNvSpPr>
                <a:spLocks noChangeShapeType="1"/>
              </p:cNvSpPr>
              <p:nvPr/>
            </p:nvSpPr>
            <p:spPr bwMode="auto">
              <a:xfrm>
                <a:off x="7206" y="10602"/>
                <a:ext cx="1" cy="34"/>
              </a:xfrm>
              <a:prstGeom prst="line">
                <a:avLst/>
              </a:prstGeom>
              <a:noFill/>
              <a:ln w="10795">
                <a:solidFill>
                  <a:srgbClr val="FF0000"/>
                </a:solidFill>
                <a:round/>
                <a:headEnd/>
                <a:tailEnd/>
              </a:ln>
            </p:spPr>
            <p:txBody>
              <a:bodyPr/>
              <a:lstStyle/>
              <a:p>
                <a:endParaRPr lang="en-US"/>
              </a:p>
            </p:txBody>
          </p:sp>
          <p:sp>
            <p:nvSpPr>
              <p:cNvPr id="3628" name="Line 291"/>
              <p:cNvSpPr>
                <a:spLocks noChangeShapeType="1"/>
              </p:cNvSpPr>
              <p:nvPr/>
            </p:nvSpPr>
            <p:spPr bwMode="auto">
              <a:xfrm flipV="1">
                <a:off x="7206" y="10619"/>
                <a:ext cx="17" cy="17"/>
              </a:xfrm>
              <a:prstGeom prst="line">
                <a:avLst/>
              </a:prstGeom>
              <a:noFill/>
              <a:ln w="10795">
                <a:solidFill>
                  <a:srgbClr val="FF0000"/>
                </a:solidFill>
                <a:round/>
                <a:headEnd/>
                <a:tailEnd/>
              </a:ln>
            </p:spPr>
            <p:txBody>
              <a:bodyPr/>
              <a:lstStyle/>
              <a:p>
                <a:endParaRPr lang="en-US"/>
              </a:p>
            </p:txBody>
          </p:sp>
          <p:sp>
            <p:nvSpPr>
              <p:cNvPr id="3629" name="Line 292"/>
              <p:cNvSpPr>
                <a:spLocks noChangeShapeType="1"/>
              </p:cNvSpPr>
              <p:nvPr/>
            </p:nvSpPr>
            <p:spPr bwMode="auto">
              <a:xfrm flipV="1">
                <a:off x="7223" y="10602"/>
                <a:ext cx="17" cy="17"/>
              </a:xfrm>
              <a:prstGeom prst="line">
                <a:avLst/>
              </a:prstGeom>
              <a:noFill/>
              <a:ln w="10795">
                <a:solidFill>
                  <a:srgbClr val="FF0000"/>
                </a:solidFill>
                <a:round/>
                <a:headEnd/>
                <a:tailEnd/>
              </a:ln>
            </p:spPr>
            <p:txBody>
              <a:bodyPr/>
              <a:lstStyle/>
              <a:p>
                <a:endParaRPr lang="en-US"/>
              </a:p>
            </p:txBody>
          </p:sp>
          <p:sp>
            <p:nvSpPr>
              <p:cNvPr id="3630" name="Line 293"/>
              <p:cNvSpPr>
                <a:spLocks noChangeShapeType="1"/>
              </p:cNvSpPr>
              <p:nvPr/>
            </p:nvSpPr>
            <p:spPr bwMode="auto">
              <a:xfrm>
                <a:off x="7240" y="10602"/>
                <a:ext cx="1" cy="17"/>
              </a:xfrm>
              <a:prstGeom prst="line">
                <a:avLst/>
              </a:prstGeom>
              <a:noFill/>
              <a:ln w="10795">
                <a:solidFill>
                  <a:srgbClr val="FF0000"/>
                </a:solidFill>
                <a:round/>
                <a:headEnd/>
                <a:tailEnd/>
              </a:ln>
            </p:spPr>
            <p:txBody>
              <a:bodyPr/>
              <a:lstStyle/>
              <a:p>
                <a:endParaRPr lang="en-US"/>
              </a:p>
            </p:txBody>
          </p:sp>
          <p:sp>
            <p:nvSpPr>
              <p:cNvPr id="3631" name="Line 294"/>
              <p:cNvSpPr>
                <a:spLocks noChangeShapeType="1"/>
              </p:cNvSpPr>
              <p:nvPr/>
            </p:nvSpPr>
            <p:spPr bwMode="auto">
              <a:xfrm>
                <a:off x="7240" y="10619"/>
                <a:ext cx="17" cy="1"/>
              </a:xfrm>
              <a:prstGeom prst="line">
                <a:avLst/>
              </a:prstGeom>
              <a:noFill/>
              <a:ln w="10795">
                <a:solidFill>
                  <a:srgbClr val="FF0000"/>
                </a:solidFill>
                <a:round/>
                <a:headEnd/>
                <a:tailEnd/>
              </a:ln>
            </p:spPr>
            <p:txBody>
              <a:bodyPr/>
              <a:lstStyle/>
              <a:p>
                <a:endParaRPr lang="en-US"/>
              </a:p>
            </p:txBody>
          </p:sp>
          <p:sp>
            <p:nvSpPr>
              <p:cNvPr id="3632" name="Line 295"/>
              <p:cNvSpPr>
                <a:spLocks noChangeShapeType="1"/>
              </p:cNvSpPr>
              <p:nvPr/>
            </p:nvSpPr>
            <p:spPr bwMode="auto">
              <a:xfrm>
                <a:off x="7257" y="10619"/>
                <a:ext cx="1" cy="17"/>
              </a:xfrm>
              <a:prstGeom prst="line">
                <a:avLst/>
              </a:prstGeom>
              <a:noFill/>
              <a:ln w="10795">
                <a:solidFill>
                  <a:srgbClr val="FF0000"/>
                </a:solidFill>
                <a:round/>
                <a:headEnd/>
                <a:tailEnd/>
              </a:ln>
            </p:spPr>
            <p:txBody>
              <a:bodyPr/>
              <a:lstStyle/>
              <a:p>
                <a:endParaRPr lang="en-US"/>
              </a:p>
            </p:txBody>
          </p:sp>
          <p:sp>
            <p:nvSpPr>
              <p:cNvPr id="3633" name="Line 296"/>
              <p:cNvSpPr>
                <a:spLocks noChangeShapeType="1"/>
              </p:cNvSpPr>
              <p:nvPr/>
            </p:nvSpPr>
            <p:spPr bwMode="auto">
              <a:xfrm flipV="1">
                <a:off x="7257" y="10619"/>
                <a:ext cx="1" cy="17"/>
              </a:xfrm>
              <a:prstGeom prst="line">
                <a:avLst/>
              </a:prstGeom>
              <a:noFill/>
              <a:ln w="10795">
                <a:solidFill>
                  <a:srgbClr val="FF0000"/>
                </a:solidFill>
                <a:round/>
                <a:headEnd/>
                <a:tailEnd/>
              </a:ln>
            </p:spPr>
            <p:txBody>
              <a:bodyPr/>
              <a:lstStyle/>
              <a:p>
                <a:endParaRPr lang="en-US"/>
              </a:p>
            </p:txBody>
          </p:sp>
          <p:sp>
            <p:nvSpPr>
              <p:cNvPr id="3634" name="Line 297"/>
              <p:cNvSpPr>
                <a:spLocks noChangeShapeType="1"/>
              </p:cNvSpPr>
              <p:nvPr/>
            </p:nvSpPr>
            <p:spPr bwMode="auto">
              <a:xfrm>
                <a:off x="7257" y="10619"/>
                <a:ext cx="17" cy="34"/>
              </a:xfrm>
              <a:prstGeom prst="line">
                <a:avLst/>
              </a:prstGeom>
              <a:noFill/>
              <a:ln w="10795">
                <a:solidFill>
                  <a:srgbClr val="FF0000"/>
                </a:solidFill>
                <a:round/>
                <a:headEnd/>
                <a:tailEnd/>
              </a:ln>
            </p:spPr>
            <p:txBody>
              <a:bodyPr/>
              <a:lstStyle/>
              <a:p>
                <a:endParaRPr lang="en-US"/>
              </a:p>
            </p:txBody>
          </p:sp>
          <p:sp>
            <p:nvSpPr>
              <p:cNvPr id="3635" name="Line 298"/>
              <p:cNvSpPr>
                <a:spLocks noChangeShapeType="1"/>
              </p:cNvSpPr>
              <p:nvPr/>
            </p:nvSpPr>
            <p:spPr bwMode="auto">
              <a:xfrm flipV="1">
                <a:off x="7274" y="10636"/>
                <a:ext cx="1" cy="17"/>
              </a:xfrm>
              <a:prstGeom prst="line">
                <a:avLst/>
              </a:prstGeom>
              <a:noFill/>
              <a:ln w="10795">
                <a:solidFill>
                  <a:srgbClr val="FF0000"/>
                </a:solidFill>
                <a:round/>
                <a:headEnd/>
                <a:tailEnd/>
              </a:ln>
            </p:spPr>
            <p:txBody>
              <a:bodyPr/>
              <a:lstStyle/>
              <a:p>
                <a:endParaRPr lang="en-US"/>
              </a:p>
            </p:txBody>
          </p:sp>
          <p:sp>
            <p:nvSpPr>
              <p:cNvPr id="3636" name="Line 299"/>
              <p:cNvSpPr>
                <a:spLocks noChangeShapeType="1"/>
              </p:cNvSpPr>
              <p:nvPr/>
            </p:nvSpPr>
            <p:spPr bwMode="auto">
              <a:xfrm flipV="1">
                <a:off x="7274" y="10619"/>
                <a:ext cx="17" cy="17"/>
              </a:xfrm>
              <a:prstGeom prst="line">
                <a:avLst/>
              </a:prstGeom>
              <a:noFill/>
              <a:ln w="10795">
                <a:solidFill>
                  <a:srgbClr val="FF0000"/>
                </a:solidFill>
                <a:round/>
                <a:headEnd/>
                <a:tailEnd/>
              </a:ln>
            </p:spPr>
            <p:txBody>
              <a:bodyPr/>
              <a:lstStyle/>
              <a:p>
                <a:endParaRPr lang="en-US"/>
              </a:p>
            </p:txBody>
          </p:sp>
          <p:sp>
            <p:nvSpPr>
              <p:cNvPr id="3637" name="Line 300"/>
              <p:cNvSpPr>
                <a:spLocks noChangeShapeType="1"/>
              </p:cNvSpPr>
              <p:nvPr/>
            </p:nvSpPr>
            <p:spPr bwMode="auto">
              <a:xfrm>
                <a:off x="7291" y="10619"/>
                <a:ext cx="1" cy="17"/>
              </a:xfrm>
              <a:prstGeom prst="line">
                <a:avLst/>
              </a:prstGeom>
              <a:noFill/>
              <a:ln w="10795">
                <a:solidFill>
                  <a:srgbClr val="FF0000"/>
                </a:solidFill>
                <a:round/>
                <a:headEnd/>
                <a:tailEnd/>
              </a:ln>
            </p:spPr>
            <p:txBody>
              <a:bodyPr/>
              <a:lstStyle/>
              <a:p>
                <a:endParaRPr lang="en-US"/>
              </a:p>
            </p:txBody>
          </p:sp>
          <p:sp>
            <p:nvSpPr>
              <p:cNvPr id="3638" name="Line 301"/>
              <p:cNvSpPr>
                <a:spLocks noChangeShapeType="1"/>
              </p:cNvSpPr>
              <p:nvPr/>
            </p:nvSpPr>
            <p:spPr bwMode="auto">
              <a:xfrm flipV="1">
                <a:off x="7291" y="10619"/>
                <a:ext cx="17" cy="17"/>
              </a:xfrm>
              <a:prstGeom prst="line">
                <a:avLst/>
              </a:prstGeom>
              <a:noFill/>
              <a:ln w="10795">
                <a:solidFill>
                  <a:srgbClr val="FF0000"/>
                </a:solidFill>
                <a:round/>
                <a:headEnd/>
                <a:tailEnd/>
              </a:ln>
            </p:spPr>
            <p:txBody>
              <a:bodyPr/>
              <a:lstStyle/>
              <a:p>
                <a:endParaRPr lang="en-US"/>
              </a:p>
            </p:txBody>
          </p:sp>
          <p:sp>
            <p:nvSpPr>
              <p:cNvPr id="3639" name="Line 302"/>
              <p:cNvSpPr>
                <a:spLocks noChangeShapeType="1"/>
              </p:cNvSpPr>
              <p:nvPr/>
            </p:nvSpPr>
            <p:spPr bwMode="auto">
              <a:xfrm>
                <a:off x="7308" y="10619"/>
                <a:ext cx="1" cy="17"/>
              </a:xfrm>
              <a:prstGeom prst="line">
                <a:avLst/>
              </a:prstGeom>
              <a:noFill/>
              <a:ln w="10795">
                <a:solidFill>
                  <a:srgbClr val="FF0000"/>
                </a:solidFill>
                <a:round/>
                <a:headEnd/>
                <a:tailEnd/>
              </a:ln>
            </p:spPr>
            <p:txBody>
              <a:bodyPr/>
              <a:lstStyle/>
              <a:p>
                <a:endParaRPr lang="en-US"/>
              </a:p>
            </p:txBody>
          </p:sp>
          <p:sp>
            <p:nvSpPr>
              <p:cNvPr id="3640" name="Line 303"/>
              <p:cNvSpPr>
                <a:spLocks noChangeShapeType="1"/>
              </p:cNvSpPr>
              <p:nvPr/>
            </p:nvSpPr>
            <p:spPr bwMode="auto">
              <a:xfrm>
                <a:off x="7308" y="10636"/>
                <a:ext cx="17" cy="17"/>
              </a:xfrm>
              <a:prstGeom prst="line">
                <a:avLst/>
              </a:prstGeom>
              <a:noFill/>
              <a:ln w="10795">
                <a:solidFill>
                  <a:srgbClr val="FF0000"/>
                </a:solidFill>
                <a:round/>
                <a:headEnd/>
                <a:tailEnd/>
              </a:ln>
            </p:spPr>
            <p:txBody>
              <a:bodyPr/>
              <a:lstStyle/>
              <a:p>
                <a:endParaRPr lang="en-US"/>
              </a:p>
            </p:txBody>
          </p:sp>
          <p:sp>
            <p:nvSpPr>
              <p:cNvPr id="3641" name="Line 304"/>
              <p:cNvSpPr>
                <a:spLocks noChangeShapeType="1"/>
              </p:cNvSpPr>
              <p:nvPr/>
            </p:nvSpPr>
            <p:spPr bwMode="auto">
              <a:xfrm flipV="1">
                <a:off x="7325" y="10636"/>
                <a:ext cx="1" cy="17"/>
              </a:xfrm>
              <a:prstGeom prst="line">
                <a:avLst/>
              </a:prstGeom>
              <a:noFill/>
              <a:ln w="10795">
                <a:solidFill>
                  <a:srgbClr val="FF0000"/>
                </a:solidFill>
                <a:round/>
                <a:headEnd/>
                <a:tailEnd/>
              </a:ln>
            </p:spPr>
            <p:txBody>
              <a:bodyPr/>
              <a:lstStyle/>
              <a:p>
                <a:endParaRPr lang="en-US"/>
              </a:p>
            </p:txBody>
          </p:sp>
          <p:sp>
            <p:nvSpPr>
              <p:cNvPr id="3642" name="Line 305"/>
              <p:cNvSpPr>
                <a:spLocks noChangeShapeType="1"/>
              </p:cNvSpPr>
              <p:nvPr/>
            </p:nvSpPr>
            <p:spPr bwMode="auto">
              <a:xfrm>
                <a:off x="7325" y="10636"/>
                <a:ext cx="17" cy="1"/>
              </a:xfrm>
              <a:prstGeom prst="line">
                <a:avLst/>
              </a:prstGeom>
              <a:noFill/>
              <a:ln w="10795">
                <a:solidFill>
                  <a:srgbClr val="FF0000"/>
                </a:solidFill>
                <a:round/>
                <a:headEnd/>
                <a:tailEnd/>
              </a:ln>
            </p:spPr>
            <p:txBody>
              <a:bodyPr/>
              <a:lstStyle/>
              <a:p>
                <a:endParaRPr lang="en-US"/>
              </a:p>
            </p:txBody>
          </p:sp>
          <p:sp>
            <p:nvSpPr>
              <p:cNvPr id="3643" name="Line 306"/>
              <p:cNvSpPr>
                <a:spLocks noChangeShapeType="1"/>
              </p:cNvSpPr>
              <p:nvPr/>
            </p:nvSpPr>
            <p:spPr bwMode="auto">
              <a:xfrm>
                <a:off x="7342" y="10636"/>
                <a:ext cx="17" cy="1"/>
              </a:xfrm>
              <a:prstGeom prst="line">
                <a:avLst/>
              </a:prstGeom>
              <a:noFill/>
              <a:ln w="10795">
                <a:solidFill>
                  <a:srgbClr val="FF0000"/>
                </a:solidFill>
                <a:round/>
                <a:headEnd/>
                <a:tailEnd/>
              </a:ln>
            </p:spPr>
            <p:txBody>
              <a:bodyPr/>
              <a:lstStyle/>
              <a:p>
                <a:endParaRPr lang="en-US"/>
              </a:p>
            </p:txBody>
          </p:sp>
          <p:sp>
            <p:nvSpPr>
              <p:cNvPr id="3644" name="Line 307"/>
              <p:cNvSpPr>
                <a:spLocks noChangeShapeType="1"/>
              </p:cNvSpPr>
              <p:nvPr/>
            </p:nvSpPr>
            <p:spPr bwMode="auto">
              <a:xfrm flipV="1">
                <a:off x="7359" y="10619"/>
                <a:ext cx="1" cy="17"/>
              </a:xfrm>
              <a:prstGeom prst="line">
                <a:avLst/>
              </a:prstGeom>
              <a:noFill/>
              <a:ln w="10795">
                <a:solidFill>
                  <a:srgbClr val="FF0000"/>
                </a:solidFill>
                <a:round/>
                <a:headEnd/>
                <a:tailEnd/>
              </a:ln>
            </p:spPr>
            <p:txBody>
              <a:bodyPr/>
              <a:lstStyle/>
              <a:p>
                <a:endParaRPr lang="en-US"/>
              </a:p>
            </p:txBody>
          </p:sp>
          <p:sp>
            <p:nvSpPr>
              <p:cNvPr id="3645" name="Line 308"/>
              <p:cNvSpPr>
                <a:spLocks noChangeShapeType="1"/>
              </p:cNvSpPr>
              <p:nvPr/>
            </p:nvSpPr>
            <p:spPr bwMode="auto">
              <a:xfrm>
                <a:off x="7359" y="10619"/>
                <a:ext cx="17" cy="17"/>
              </a:xfrm>
              <a:prstGeom prst="line">
                <a:avLst/>
              </a:prstGeom>
              <a:noFill/>
              <a:ln w="10795">
                <a:solidFill>
                  <a:srgbClr val="FF0000"/>
                </a:solidFill>
                <a:round/>
                <a:headEnd/>
                <a:tailEnd/>
              </a:ln>
            </p:spPr>
            <p:txBody>
              <a:bodyPr/>
              <a:lstStyle/>
              <a:p>
                <a:endParaRPr lang="en-US"/>
              </a:p>
            </p:txBody>
          </p:sp>
          <p:sp>
            <p:nvSpPr>
              <p:cNvPr id="3646" name="Line 309"/>
              <p:cNvSpPr>
                <a:spLocks noChangeShapeType="1"/>
              </p:cNvSpPr>
              <p:nvPr/>
            </p:nvSpPr>
            <p:spPr bwMode="auto">
              <a:xfrm flipV="1">
                <a:off x="7376" y="10619"/>
                <a:ext cx="1" cy="17"/>
              </a:xfrm>
              <a:prstGeom prst="line">
                <a:avLst/>
              </a:prstGeom>
              <a:noFill/>
              <a:ln w="10795">
                <a:solidFill>
                  <a:srgbClr val="FF0000"/>
                </a:solidFill>
                <a:round/>
                <a:headEnd/>
                <a:tailEnd/>
              </a:ln>
            </p:spPr>
            <p:txBody>
              <a:bodyPr/>
              <a:lstStyle/>
              <a:p>
                <a:endParaRPr lang="en-US"/>
              </a:p>
            </p:txBody>
          </p:sp>
          <p:sp>
            <p:nvSpPr>
              <p:cNvPr id="3647" name="Line 310"/>
              <p:cNvSpPr>
                <a:spLocks noChangeShapeType="1"/>
              </p:cNvSpPr>
              <p:nvPr/>
            </p:nvSpPr>
            <p:spPr bwMode="auto">
              <a:xfrm>
                <a:off x="7376" y="10619"/>
                <a:ext cx="17" cy="1"/>
              </a:xfrm>
              <a:prstGeom prst="line">
                <a:avLst/>
              </a:prstGeom>
              <a:noFill/>
              <a:ln w="10795">
                <a:solidFill>
                  <a:srgbClr val="FF0000"/>
                </a:solidFill>
                <a:round/>
                <a:headEnd/>
                <a:tailEnd/>
              </a:ln>
            </p:spPr>
            <p:txBody>
              <a:bodyPr/>
              <a:lstStyle/>
              <a:p>
                <a:endParaRPr lang="en-US"/>
              </a:p>
            </p:txBody>
          </p:sp>
          <p:sp>
            <p:nvSpPr>
              <p:cNvPr id="3648" name="Line 311"/>
              <p:cNvSpPr>
                <a:spLocks noChangeShapeType="1"/>
              </p:cNvSpPr>
              <p:nvPr/>
            </p:nvSpPr>
            <p:spPr bwMode="auto">
              <a:xfrm flipV="1">
                <a:off x="7393" y="10602"/>
                <a:ext cx="17" cy="17"/>
              </a:xfrm>
              <a:prstGeom prst="line">
                <a:avLst/>
              </a:prstGeom>
              <a:noFill/>
              <a:ln w="10795">
                <a:solidFill>
                  <a:srgbClr val="FF0000"/>
                </a:solidFill>
                <a:round/>
                <a:headEnd/>
                <a:tailEnd/>
              </a:ln>
            </p:spPr>
            <p:txBody>
              <a:bodyPr/>
              <a:lstStyle/>
              <a:p>
                <a:endParaRPr lang="en-US"/>
              </a:p>
            </p:txBody>
          </p:sp>
          <p:sp>
            <p:nvSpPr>
              <p:cNvPr id="3649" name="Line 312"/>
              <p:cNvSpPr>
                <a:spLocks noChangeShapeType="1"/>
              </p:cNvSpPr>
              <p:nvPr/>
            </p:nvSpPr>
            <p:spPr bwMode="auto">
              <a:xfrm>
                <a:off x="7410" y="10602"/>
                <a:ext cx="1" cy="17"/>
              </a:xfrm>
              <a:prstGeom prst="line">
                <a:avLst/>
              </a:prstGeom>
              <a:noFill/>
              <a:ln w="10795">
                <a:solidFill>
                  <a:srgbClr val="FF0000"/>
                </a:solidFill>
                <a:round/>
                <a:headEnd/>
                <a:tailEnd/>
              </a:ln>
            </p:spPr>
            <p:txBody>
              <a:bodyPr/>
              <a:lstStyle/>
              <a:p>
                <a:endParaRPr lang="en-US"/>
              </a:p>
            </p:txBody>
          </p:sp>
          <p:sp>
            <p:nvSpPr>
              <p:cNvPr id="3650" name="Line 313"/>
              <p:cNvSpPr>
                <a:spLocks noChangeShapeType="1"/>
              </p:cNvSpPr>
              <p:nvPr/>
            </p:nvSpPr>
            <p:spPr bwMode="auto">
              <a:xfrm>
                <a:off x="7410" y="10619"/>
                <a:ext cx="17" cy="1"/>
              </a:xfrm>
              <a:prstGeom prst="line">
                <a:avLst/>
              </a:prstGeom>
              <a:noFill/>
              <a:ln w="10795">
                <a:solidFill>
                  <a:srgbClr val="FF0000"/>
                </a:solidFill>
                <a:round/>
                <a:headEnd/>
                <a:tailEnd/>
              </a:ln>
            </p:spPr>
            <p:txBody>
              <a:bodyPr/>
              <a:lstStyle/>
              <a:p>
                <a:endParaRPr lang="en-US"/>
              </a:p>
            </p:txBody>
          </p:sp>
          <p:sp>
            <p:nvSpPr>
              <p:cNvPr id="3651" name="Line 314"/>
              <p:cNvSpPr>
                <a:spLocks noChangeShapeType="1"/>
              </p:cNvSpPr>
              <p:nvPr/>
            </p:nvSpPr>
            <p:spPr bwMode="auto">
              <a:xfrm>
                <a:off x="7427" y="10619"/>
                <a:ext cx="17" cy="1"/>
              </a:xfrm>
              <a:prstGeom prst="line">
                <a:avLst/>
              </a:prstGeom>
              <a:noFill/>
              <a:ln w="10795">
                <a:solidFill>
                  <a:srgbClr val="FF0000"/>
                </a:solidFill>
                <a:round/>
                <a:headEnd/>
                <a:tailEnd/>
              </a:ln>
            </p:spPr>
            <p:txBody>
              <a:bodyPr/>
              <a:lstStyle/>
              <a:p>
                <a:endParaRPr lang="en-US"/>
              </a:p>
            </p:txBody>
          </p:sp>
          <p:sp>
            <p:nvSpPr>
              <p:cNvPr id="3652" name="Line 315"/>
              <p:cNvSpPr>
                <a:spLocks noChangeShapeType="1"/>
              </p:cNvSpPr>
              <p:nvPr/>
            </p:nvSpPr>
            <p:spPr bwMode="auto">
              <a:xfrm>
                <a:off x="7444" y="10619"/>
                <a:ext cx="1" cy="17"/>
              </a:xfrm>
              <a:prstGeom prst="line">
                <a:avLst/>
              </a:prstGeom>
              <a:noFill/>
              <a:ln w="10795">
                <a:solidFill>
                  <a:srgbClr val="FF0000"/>
                </a:solidFill>
                <a:round/>
                <a:headEnd/>
                <a:tailEnd/>
              </a:ln>
            </p:spPr>
            <p:txBody>
              <a:bodyPr/>
              <a:lstStyle/>
              <a:p>
                <a:endParaRPr lang="en-US"/>
              </a:p>
            </p:txBody>
          </p:sp>
          <p:sp>
            <p:nvSpPr>
              <p:cNvPr id="3653" name="Line 316"/>
              <p:cNvSpPr>
                <a:spLocks noChangeShapeType="1"/>
              </p:cNvSpPr>
              <p:nvPr/>
            </p:nvSpPr>
            <p:spPr bwMode="auto">
              <a:xfrm>
                <a:off x="7444" y="10636"/>
                <a:ext cx="17" cy="1"/>
              </a:xfrm>
              <a:prstGeom prst="line">
                <a:avLst/>
              </a:prstGeom>
              <a:noFill/>
              <a:ln w="10795">
                <a:solidFill>
                  <a:srgbClr val="FF0000"/>
                </a:solidFill>
                <a:round/>
                <a:headEnd/>
                <a:tailEnd/>
              </a:ln>
            </p:spPr>
            <p:txBody>
              <a:bodyPr/>
              <a:lstStyle/>
              <a:p>
                <a:endParaRPr lang="en-US"/>
              </a:p>
            </p:txBody>
          </p:sp>
          <p:sp>
            <p:nvSpPr>
              <p:cNvPr id="3654" name="Line 317"/>
              <p:cNvSpPr>
                <a:spLocks noChangeShapeType="1"/>
              </p:cNvSpPr>
              <p:nvPr/>
            </p:nvSpPr>
            <p:spPr bwMode="auto">
              <a:xfrm>
                <a:off x="7461" y="10636"/>
                <a:ext cx="17" cy="1"/>
              </a:xfrm>
              <a:prstGeom prst="line">
                <a:avLst/>
              </a:prstGeom>
              <a:noFill/>
              <a:ln w="10795">
                <a:solidFill>
                  <a:srgbClr val="FF0000"/>
                </a:solidFill>
                <a:round/>
                <a:headEnd/>
                <a:tailEnd/>
              </a:ln>
            </p:spPr>
            <p:txBody>
              <a:bodyPr/>
              <a:lstStyle/>
              <a:p>
                <a:endParaRPr lang="en-US"/>
              </a:p>
            </p:txBody>
          </p:sp>
          <p:sp>
            <p:nvSpPr>
              <p:cNvPr id="3655" name="Line 318"/>
              <p:cNvSpPr>
                <a:spLocks noChangeShapeType="1"/>
              </p:cNvSpPr>
              <p:nvPr/>
            </p:nvSpPr>
            <p:spPr bwMode="auto">
              <a:xfrm>
                <a:off x="7478" y="10636"/>
                <a:ext cx="1" cy="17"/>
              </a:xfrm>
              <a:prstGeom prst="line">
                <a:avLst/>
              </a:prstGeom>
              <a:noFill/>
              <a:ln w="10795">
                <a:solidFill>
                  <a:srgbClr val="FF0000"/>
                </a:solidFill>
                <a:round/>
                <a:headEnd/>
                <a:tailEnd/>
              </a:ln>
            </p:spPr>
            <p:txBody>
              <a:bodyPr/>
              <a:lstStyle/>
              <a:p>
                <a:endParaRPr lang="en-US"/>
              </a:p>
            </p:txBody>
          </p:sp>
          <p:sp>
            <p:nvSpPr>
              <p:cNvPr id="3656" name="Line 319"/>
              <p:cNvSpPr>
                <a:spLocks noChangeShapeType="1"/>
              </p:cNvSpPr>
              <p:nvPr/>
            </p:nvSpPr>
            <p:spPr bwMode="auto">
              <a:xfrm flipV="1">
                <a:off x="7478" y="10636"/>
                <a:ext cx="17" cy="17"/>
              </a:xfrm>
              <a:prstGeom prst="line">
                <a:avLst/>
              </a:prstGeom>
              <a:noFill/>
              <a:ln w="10795">
                <a:solidFill>
                  <a:srgbClr val="FF0000"/>
                </a:solidFill>
                <a:round/>
                <a:headEnd/>
                <a:tailEnd/>
              </a:ln>
            </p:spPr>
            <p:txBody>
              <a:bodyPr/>
              <a:lstStyle/>
              <a:p>
                <a:endParaRPr lang="en-US"/>
              </a:p>
            </p:txBody>
          </p:sp>
          <p:sp>
            <p:nvSpPr>
              <p:cNvPr id="3657" name="Line 320"/>
              <p:cNvSpPr>
                <a:spLocks noChangeShapeType="1"/>
              </p:cNvSpPr>
              <p:nvPr/>
            </p:nvSpPr>
            <p:spPr bwMode="auto">
              <a:xfrm>
                <a:off x="7495" y="10636"/>
                <a:ext cx="1" cy="17"/>
              </a:xfrm>
              <a:prstGeom prst="line">
                <a:avLst/>
              </a:prstGeom>
              <a:noFill/>
              <a:ln w="10795">
                <a:solidFill>
                  <a:srgbClr val="FF0000"/>
                </a:solidFill>
                <a:round/>
                <a:headEnd/>
                <a:tailEnd/>
              </a:ln>
            </p:spPr>
            <p:txBody>
              <a:bodyPr/>
              <a:lstStyle/>
              <a:p>
                <a:endParaRPr lang="en-US"/>
              </a:p>
            </p:txBody>
          </p:sp>
          <p:sp>
            <p:nvSpPr>
              <p:cNvPr id="3658" name="Line 321"/>
              <p:cNvSpPr>
                <a:spLocks noChangeShapeType="1"/>
              </p:cNvSpPr>
              <p:nvPr/>
            </p:nvSpPr>
            <p:spPr bwMode="auto">
              <a:xfrm>
                <a:off x="7495" y="10653"/>
                <a:ext cx="17" cy="1"/>
              </a:xfrm>
              <a:prstGeom prst="line">
                <a:avLst/>
              </a:prstGeom>
              <a:noFill/>
              <a:ln w="10795">
                <a:solidFill>
                  <a:srgbClr val="FF0000"/>
                </a:solidFill>
                <a:round/>
                <a:headEnd/>
                <a:tailEnd/>
              </a:ln>
            </p:spPr>
            <p:txBody>
              <a:bodyPr/>
              <a:lstStyle/>
              <a:p>
                <a:endParaRPr lang="en-US"/>
              </a:p>
            </p:txBody>
          </p:sp>
          <p:sp>
            <p:nvSpPr>
              <p:cNvPr id="3659" name="Line 322"/>
              <p:cNvSpPr>
                <a:spLocks noChangeShapeType="1"/>
              </p:cNvSpPr>
              <p:nvPr/>
            </p:nvSpPr>
            <p:spPr bwMode="auto">
              <a:xfrm flipV="1">
                <a:off x="7512" y="10636"/>
                <a:ext cx="1" cy="17"/>
              </a:xfrm>
              <a:prstGeom prst="line">
                <a:avLst/>
              </a:prstGeom>
              <a:noFill/>
              <a:ln w="10795">
                <a:solidFill>
                  <a:srgbClr val="FF0000"/>
                </a:solidFill>
                <a:round/>
                <a:headEnd/>
                <a:tailEnd/>
              </a:ln>
            </p:spPr>
            <p:txBody>
              <a:bodyPr/>
              <a:lstStyle/>
              <a:p>
                <a:endParaRPr lang="en-US"/>
              </a:p>
            </p:txBody>
          </p:sp>
          <p:sp>
            <p:nvSpPr>
              <p:cNvPr id="3660" name="Line 323"/>
              <p:cNvSpPr>
                <a:spLocks noChangeShapeType="1"/>
              </p:cNvSpPr>
              <p:nvPr/>
            </p:nvSpPr>
            <p:spPr bwMode="auto">
              <a:xfrm>
                <a:off x="7512" y="10636"/>
                <a:ext cx="17" cy="17"/>
              </a:xfrm>
              <a:prstGeom prst="line">
                <a:avLst/>
              </a:prstGeom>
              <a:noFill/>
              <a:ln w="10795">
                <a:solidFill>
                  <a:srgbClr val="FF0000"/>
                </a:solidFill>
                <a:round/>
                <a:headEnd/>
                <a:tailEnd/>
              </a:ln>
            </p:spPr>
            <p:txBody>
              <a:bodyPr/>
              <a:lstStyle/>
              <a:p>
                <a:endParaRPr lang="en-US"/>
              </a:p>
            </p:txBody>
          </p:sp>
          <p:sp>
            <p:nvSpPr>
              <p:cNvPr id="3661" name="Line 324"/>
              <p:cNvSpPr>
                <a:spLocks noChangeShapeType="1"/>
              </p:cNvSpPr>
              <p:nvPr/>
            </p:nvSpPr>
            <p:spPr bwMode="auto">
              <a:xfrm flipV="1">
                <a:off x="7529" y="10619"/>
                <a:ext cx="1" cy="34"/>
              </a:xfrm>
              <a:prstGeom prst="line">
                <a:avLst/>
              </a:prstGeom>
              <a:noFill/>
              <a:ln w="10795">
                <a:solidFill>
                  <a:srgbClr val="FF0000"/>
                </a:solidFill>
                <a:round/>
                <a:headEnd/>
                <a:tailEnd/>
              </a:ln>
            </p:spPr>
            <p:txBody>
              <a:bodyPr/>
              <a:lstStyle/>
              <a:p>
                <a:endParaRPr lang="en-US"/>
              </a:p>
            </p:txBody>
          </p:sp>
          <p:sp>
            <p:nvSpPr>
              <p:cNvPr id="3662" name="Line 325"/>
              <p:cNvSpPr>
                <a:spLocks noChangeShapeType="1"/>
              </p:cNvSpPr>
              <p:nvPr/>
            </p:nvSpPr>
            <p:spPr bwMode="auto">
              <a:xfrm>
                <a:off x="7529" y="10619"/>
                <a:ext cx="17" cy="17"/>
              </a:xfrm>
              <a:prstGeom prst="line">
                <a:avLst/>
              </a:prstGeom>
              <a:noFill/>
              <a:ln w="10795">
                <a:solidFill>
                  <a:srgbClr val="FF0000"/>
                </a:solidFill>
                <a:round/>
                <a:headEnd/>
                <a:tailEnd/>
              </a:ln>
            </p:spPr>
            <p:txBody>
              <a:bodyPr/>
              <a:lstStyle/>
              <a:p>
                <a:endParaRPr lang="en-US"/>
              </a:p>
            </p:txBody>
          </p:sp>
          <p:sp>
            <p:nvSpPr>
              <p:cNvPr id="3663" name="Line 326"/>
              <p:cNvSpPr>
                <a:spLocks noChangeShapeType="1"/>
              </p:cNvSpPr>
              <p:nvPr/>
            </p:nvSpPr>
            <p:spPr bwMode="auto">
              <a:xfrm>
                <a:off x="7546" y="10636"/>
                <a:ext cx="1" cy="17"/>
              </a:xfrm>
              <a:prstGeom prst="line">
                <a:avLst/>
              </a:prstGeom>
              <a:noFill/>
              <a:ln w="10795">
                <a:solidFill>
                  <a:srgbClr val="FF0000"/>
                </a:solidFill>
                <a:round/>
                <a:headEnd/>
                <a:tailEnd/>
              </a:ln>
            </p:spPr>
            <p:txBody>
              <a:bodyPr/>
              <a:lstStyle/>
              <a:p>
                <a:endParaRPr lang="en-US"/>
              </a:p>
            </p:txBody>
          </p:sp>
          <p:sp>
            <p:nvSpPr>
              <p:cNvPr id="3664" name="Line 327"/>
              <p:cNvSpPr>
                <a:spLocks noChangeShapeType="1"/>
              </p:cNvSpPr>
              <p:nvPr/>
            </p:nvSpPr>
            <p:spPr bwMode="auto">
              <a:xfrm flipV="1">
                <a:off x="7546" y="10636"/>
                <a:ext cx="17" cy="17"/>
              </a:xfrm>
              <a:prstGeom prst="line">
                <a:avLst/>
              </a:prstGeom>
              <a:noFill/>
              <a:ln w="10795">
                <a:solidFill>
                  <a:srgbClr val="FF0000"/>
                </a:solidFill>
                <a:round/>
                <a:headEnd/>
                <a:tailEnd/>
              </a:ln>
            </p:spPr>
            <p:txBody>
              <a:bodyPr/>
              <a:lstStyle/>
              <a:p>
                <a:endParaRPr lang="en-US"/>
              </a:p>
            </p:txBody>
          </p:sp>
          <p:sp>
            <p:nvSpPr>
              <p:cNvPr id="3665" name="Line 328"/>
              <p:cNvSpPr>
                <a:spLocks noChangeShapeType="1"/>
              </p:cNvSpPr>
              <p:nvPr/>
            </p:nvSpPr>
            <p:spPr bwMode="auto">
              <a:xfrm flipV="1">
                <a:off x="7563" y="10619"/>
                <a:ext cx="1" cy="17"/>
              </a:xfrm>
              <a:prstGeom prst="line">
                <a:avLst/>
              </a:prstGeom>
              <a:noFill/>
              <a:ln w="10795">
                <a:solidFill>
                  <a:srgbClr val="FF0000"/>
                </a:solidFill>
                <a:round/>
                <a:headEnd/>
                <a:tailEnd/>
              </a:ln>
            </p:spPr>
            <p:txBody>
              <a:bodyPr/>
              <a:lstStyle/>
              <a:p>
                <a:endParaRPr lang="en-US"/>
              </a:p>
            </p:txBody>
          </p:sp>
          <p:sp>
            <p:nvSpPr>
              <p:cNvPr id="3666" name="Line 329"/>
              <p:cNvSpPr>
                <a:spLocks noChangeShapeType="1"/>
              </p:cNvSpPr>
              <p:nvPr/>
            </p:nvSpPr>
            <p:spPr bwMode="auto">
              <a:xfrm>
                <a:off x="7563" y="10619"/>
                <a:ext cx="17" cy="1"/>
              </a:xfrm>
              <a:prstGeom prst="line">
                <a:avLst/>
              </a:prstGeom>
              <a:noFill/>
              <a:ln w="10795">
                <a:solidFill>
                  <a:srgbClr val="FF0000"/>
                </a:solidFill>
                <a:round/>
                <a:headEnd/>
                <a:tailEnd/>
              </a:ln>
            </p:spPr>
            <p:txBody>
              <a:bodyPr/>
              <a:lstStyle/>
              <a:p>
                <a:endParaRPr lang="en-US"/>
              </a:p>
            </p:txBody>
          </p:sp>
          <p:sp>
            <p:nvSpPr>
              <p:cNvPr id="3667" name="Line 330"/>
              <p:cNvSpPr>
                <a:spLocks noChangeShapeType="1"/>
              </p:cNvSpPr>
              <p:nvPr/>
            </p:nvSpPr>
            <p:spPr bwMode="auto">
              <a:xfrm>
                <a:off x="7580" y="10619"/>
                <a:ext cx="17" cy="17"/>
              </a:xfrm>
              <a:prstGeom prst="line">
                <a:avLst/>
              </a:prstGeom>
              <a:noFill/>
              <a:ln w="10795">
                <a:solidFill>
                  <a:srgbClr val="FF0000"/>
                </a:solidFill>
                <a:round/>
                <a:headEnd/>
                <a:tailEnd/>
              </a:ln>
            </p:spPr>
            <p:txBody>
              <a:bodyPr/>
              <a:lstStyle/>
              <a:p>
                <a:endParaRPr lang="en-US"/>
              </a:p>
            </p:txBody>
          </p:sp>
          <p:sp>
            <p:nvSpPr>
              <p:cNvPr id="3668" name="Line 331"/>
              <p:cNvSpPr>
                <a:spLocks noChangeShapeType="1"/>
              </p:cNvSpPr>
              <p:nvPr/>
            </p:nvSpPr>
            <p:spPr bwMode="auto">
              <a:xfrm flipV="1">
                <a:off x="7597" y="10619"/>
                <a:ext cx="1" cy="17"/>
              </a:xfrm>
              <a:prstGeom prst="line">
                <a:avLst/>
              </a:prstGeom>
              <a:noFill/>
              <a:ln w="10795">
                <a:solidFill>
                  <a:srgbClr val="FF0000"/>
                </a:solidFill>
                <a:round/>
                <a:headEnd/>
                <a:tailEnd/>
              </a:ln>
            </p:spPr>
            <p:txBody>
              <a:bodyPr/>
              <a:lstStyle/>
              <a:p>
                <a:endParaRPr lang="en-US"/>
              </a:p>
            </p:txBody>
          </p:sp>
          <p:sp>
            <p:nvSpPr>
              <p:cNvPr id="3669" name="Line 332"/>
              <p:cNvSpPr>
                <a:spLocks noChangeShapeType="1"/>
              </p:cNvSpPr>
              <p:nvPr/>
            </p:nvSpPr>
            <p:spPr bwMode="auto">
              <a:xfrm>
                <a:off x="7597" y="10619"/>
                <a:ext cx="17" cy="17"/>
              </a:xfrm>
              <a:prstGeom prst="line">
                <a:avLst/>
              </a:prstGeom>
              <a:noFill/>
              <a:ln w="10795">
                <a:solidFill>
                  <a:srgbClr val="FF0000"/>
                </a:solidFill>
                <a:round/>
                <a:headEnd/>
                <a:tailEnd/>
              </a:ln>
            </p:spPr>
            <p:txBody>
              <a:bodyPr/>
              <a:lstStyle/>
              <a:p>
                <a:endParaRPr lang="en-US"/>
              </a:p>
            </p:txBody>
          </p:sp>
          <p:sp>
            <p:nvSpPr>
              <p:cNvPr id="3670" name="Line 333"/>
              <p:cNvSpPr>
                <a:spLocks noChangeShapeType="1"/>
              </p:cNvSpPr>
              <p:nvPr/>
            </p:nvSpPr>
            <p:spPr bwMode="auto">
              <a:xfrm flipV="1">
                <a:off x="7614" y="10619"/>
                <a:ext cx="1" cy="17"/>
              </a:xfrm>
              <a:prstGeom prst="line">
                <a:avLst/>
              </a:prstGeom>
              <a:noFill/>
              <a:ln w="10795">
                <a:solidFill>
                  <a:srgbClr val="FF0000"/>
                </a:solidFill>
                <a:round/>
                <a:headEnd/>
                <a:tailEnd/>
              </a:ln>
            </p:spPr>
            <p:txBody>
              <a:bodyPr/>
              <a:lstStyle/>
              <a:p>
                <a:endParaRPr lang="en-US"/>
              </a:p>
            </p:txBody>
          </p:sp>
          <p:sp>
            <p:nvSpPr>
              <p:cNvPr id="3671" name="Line 334"/>
              <p:cNvSpPr>
                <a:spLocks noChangeShapeType="1"/>
              </p:cNvSpPr>
              <p:nvPr/>
            </p:nvSpPr>
            <p:spPr bwMode="auto">
              <a:xfrm>
                <a:off x="7614" y="10619"/>
                <a:ext cx="17" cy="17"/>
              </a:xfrm>
              <a:prstGeom prst="line">
                <a:avLst/>
              </a:prstGeom>
              <a:noFill/>
              <a:ln w="10795">
                <a:solidFill>
                  <a:srgbClr val="FF0000"/>
                </a:solidFill>
                <a:round/>
                <a:headEnd/>
                <a:tailEnd/>
              </a:ln>
            </p:spPr>
            <p:txBody>
              <a:bodyPr/>
              <a:lstStyle/>
              <a:p>
                <a:endParaRPr lang="en-US"/>
              </a:p>
            </p:txBody>
          </p:sp>
          <p:sp>
            <p:nvSpPr>
              <p:cNvPr id="3672" name="Line 335"/>
              <p:cNvSpPr>
                <a:spLocks noChangeShapeType="1"/>
              </p:cNvSpPr>
              <p:nvPr/>
            </p:nvSpPr>
            <p:spPr bwMode="auto">
              <a:xfrm>
                <a:off x="7631" y="10636"/>
                <a:ext cx="17" cy="1"/>
              </a:xfrm>
              <a:prstGeom prst="line">
                <a:avLst/>
              </a:prstGeom>
              <a:noFill/>
              <a:ln w="10795">
                <a:solidFill>
                  <a:srgbClr val="FF0000"/>
                </a:solidFill>
                <a:round/>
                <a:headEnd/>
                <a:tailEnd/>
              </a:ln>
            </p:spPr>
            <p:txBody>
              <a:bodyPr/>
              <a:lstStyle/>
              <a:p>
                <a:endParaRPr lang="en-US"/>
              </a:p>
            </p:txBody>
          </p:sp>
          <p:sp>
            <p:nvSpPr>
              <p:cNvPr id="3673" name="Line 336"/>
              <p:cNvSpPr>
                <a:spLocks noChangeShapeType="1"/>
              </p:cNvSpPr>
              <p:nvPr/>
            </p:nvSpPr>
            <p:spPr bwMode="auto">
              <a:xfrm>
                <a:off x="7648" y="10636"/>
                <a:ext cx="1" cy="17"/>
              </a:xfrm>
              <a:prstGeom prst="line">
                <a:avLst/>
              </a:prstGeom>
              <a:noFill/>
              <a:ln w="10795">
                <a:solidFill>
                  <a:srgbClr val="FF0000"/>
                </a:solidFill>
                <a:round/>
                <a:headEnd/>
                <a:tailEnd/>
              </a:ln>
            </p:spPr>
            <p:txBody>
              <a:bodyPr/>
              <a:lstStyle/>
              <a:p>
                <a:endParaRPr lang="en-US"/>
              </a:p>
            </p:txBody>
          </p:sp>
          <p:sp>
            <p:nvSpPr>
              <p:cNvPr id="3674" name="Line 337"/>
              <p:cNvSpPr>
                <a:spLocks noChangeShapeType="1"/>
              </p:cNvSpPr>
              <p:nvPr/>
            </p:nvSpPr>
            <p:spPr bwMode="auto">
              <a:xfrm flipV="1">
                <a:off x="7648" y="10636"/>
                <a:ext cx="17" cy="17"/>
              </a:xfrm>
              <a:prstGeom prst="line">
                <a:avLst/>
              </a:prstGeom>
              <a:noFill/>
              <a:ln w="10795">
                <a:solidFill>
                  <a:srgbClr val="FF0000"/>
                </a:solidFill>
                <a:round/>
                <a:headEnd/>
                <a:tailEnd/>
              </a:ln>
            </p:spPr>
            <p:txBody>
              <a:bodyPr/>
              <a:lstStyle/>
              <a:p>
                <a:endParaRPr lang="en-US"/>
              </a:p>
            </p:txBody>
          </p:sp>
          <p:sp>
            <p:nvSpPr>
              <p:cNvPr id="3675" name="Line 338"/>
              <p:cNvSpPr>
                <a:spLocks noChangeShapeType="1"/>
              </p:cNvSpPr>
              <p:nvPr/>
            </p:nvSpPr>
            <p:spPr bwMode="auto">
              <a:xfrm>
                <a:off x="7665" y="10636"/>
                <a:ext cx="1" cy="17"/>
              </a:xfrm>
              <a:prstGeom prst="line">
                <a:avLst/>
              </a:prstGeom>
              <a:noFill/>
              <a:ln w="10795">
                <a:solidFill>
                  <a:srgbClr val="FF0000"/>
                </a:solidFill>
                <a:round/>
                <a:headEnd/>
                <a:tailEnd/>
              </a:ln>
            </p:spPr>
            <p:txBody>
              <a:bodyPr/>
              <a:lstStyle/>
              <a:p>
                <a:endParaRPr lang="en-US"/>
              </a:p>
            </p:txBody>
          </p:sp>
          <p:sp>
            <p:nvSpPr>
              <p:cNvPr id="3676" name="Line 339"/>
              <p:cNvSpPr>
                <a:spLocks noChangeShapeType="1"/>
              </p:cNvSpPr>
              <p:nvPr/>
            </p:nvSpPr>
            <p:spPr bwMode="auto">
              <a:xfrm flipV="1">
                <a:off x="7665" y="10619"/>
                <a:ext cx="17" cy="34"/>
              </a:xfrm>
              <a:prstGeom prst="line">
                <a:avLst/>
              </a:prstGeom>
              <a:noFill/>
              <a:ln w="10795">
                <a:solidFill>
                  <a:srgbClr val="FF0000"/>
                </a:solidFill>
                <a:round/>
                <a:headEnd/>
                <a:tailEnd/>
              </a:ln>
            </p:spPr>
            <p:txBody>
              <a:bodyPr/>
              <a:lstStyle/>
              <a:p>
                <a:endParaRPr lang="en-US"/>
              </a:p>
            </p:txBody>
          </p:sp>
          <p:sp>
            <p:nvSpPr>
              <p:cNvPr id="3677" name="Line 340"/>
              <p:cNvSpPr>
                <a:spLocks noChangeShapeType="1"/>
              </p:cNvSpPr>
              <p:nvPr/>
            </p:nvSpPr>
            <p:spPr bwMode="auto">
              <a:xfrm>
                <a:off x="7682" y="10619"/>
                <a:ext cx="1" cy="17"/>
              </a:xfrm>
              <a:prstGeom prst="line">
                <a:avLst/>
              </a:prstGeom>
              <a:noFill/>
              <a:ln w="10795">
                <a:solidFill>
                  <a:srgbClr val="FF0000"/>
                </a:solidFill>
                <a:round/>
                <a:headEnd/>
                <a:tailEnd/>
              </a:ln>
            </p:spPr>
            <p:txBody>
              <a:bodyPr/>
              <a:lstStyle/>
              <a:p>
                <a:endParaRPr lang="en-US"/>
              </a:p>
            </p:txBody>
          </p:sp>
          <p:sp>
            <p:nvSpPr>
              <p:cNvPr id="3678" name="Line 341"/>
              <p:cNvSpPr>
                <a:spLocks noChangeShapeType="1"/>
              </p:cNvSpPr>
              <p:nvPr/>
            </p:nvSpPr>
            <p:spPr bwMode="auto">
              <a:xfrm>
                <a:off x="7682" y="10636"/>
                <a:ext cx="17" cy="1"/>
              </a:xfrm>
              <a:prstGeom prst="line">
                <a:avLst/>
              </a:prstGeom>
              <a:noFill/>
              <a:ln w="10795">
                <a:solidFill>
                  <a:srgbClr val="FF0000"/>
                </a:solidFill>
                <a:round/>
                <a:headEnd/>
                <a:tailEnd/>
              </a:ln>
            </p:spPr>
            <p:txBody>
              <a:bodyPr/>
              <a:lstStyle/>
              <a:p>
                <a:endParaRPr lang="en-US"/>
              </a:p>
            </p:txBody>
          </p:sp>
          <p:sp>
            <p:nvSpPr>
              <p:cNvPr id="3679" name="Line 342"/>
              <p:cNvSpPr>
                <a:spLocks noChangeShapeType="1"/>
              </p:cNvSpPr>
              <p:nvPr/>
            </p:nvSpPr>
            <p:spPr bwMode="auto">
              <a:xfrm>
                <a:off x="7699" y="10636"/>
                <a:ext cx="1" cy="17"/>
              </a:xfrm>
              <a:prstGeom prst="line">
                <a:avLst/>
              </a:prstGeom>
              <a:noFill/>
              <a:ln w="10795">
                <a:solidFill>
                  <a:srgbClr val="FF0000"/>
                </a:solidFill>
                <a:round/>
                <a:headEnd/>
                <a:tailEnd/>
              </a:ln>
            </p:spPr>
            <p:txBody>
              <a:bodyPr/>
              <a:lstStyle/>
              <a:p>
                <a:endParaRPr lang="en-US"/>
              </a:p>
            </p:txBody>
          </p:sp>
          <p:sp>
            <p:nvSpPr>
              <p:cNvPr id="3680" name="Line 343"/>
              <p:cNvSpPr>
                <a:spLocks noChangeShapeType="1"/>
              </p:cNvSpPr>
              <p:nvPr/>
            </p:nvSpPr>
            <p:spPr bwMode="auto">
              <a:xfrm flipV="1">
                <a:off x="7699" y="10636"/>
                <a:ext cx="1" cy="17"/>
              </a:xfrm>
              <a:prstGeom prst="line">
                <a:avLst/>
              </a:prstGeom>
              <a:noFill/>
              <a:ln w="10795">
                <a:solidFill>
                  <a:srgbClr val="FF0000"/>
                </a:solidFill>
                <a:round/>
                <a:headEnd/>
                <a:tailEnd/>
              </a:ln>
            </p:spPr>
            <p:txBody>
              <a:bodyPr/>
              <a:lstStyle/>
              <a:p>
                <a:endParaRPr lang="en-US"/>
              </a:p>
            </p:txBody>
          </p:sp>
          <p:sp>
            <p:nvSpPr>
              <p:cNvPr id="3681" name="Line 344"/>
              <p:cNvSpPr>
                <a:spLocks noChangeShapeType="1"/>
              </p:cNvSpPr>
              <p:nvPr/>
            </p:nvSpPr>
            <p:spPr bwMode="auto">
              <a:xfrm>
                <a:off x="7699" y="10636"/>
                <a:ext cx="17" cy="17"/>
              </a:xfrm>
              <a:prstGeom prst="line">
                <a:avLst/>
              </a:prstGeom>
              <a:noFill/>
              <a:ln w="10795">
                <a:solidFill>
                  <a:srgbClr val="FF0000"/>
                </a:solidFill>
                <a:round/>
                <a:headEnd/>
                <a:tailEnd/>
              </a:ln>
            </p:spPr>
            <p:txBody>
              <a:bodyPr/>
              <a:lstStyle/>
              <a:p>
                <a:endParaRPr lang="en-US"/>
              </a:p>
            </p:txBody>
          </p:sp>
          <p:sp>
            <p:nvSpPr>
              <p:cNvPr id="3682" name="Line 345"/>
              <p:cNvSpPr>
                <a:spLocks noChangeShapeType="1"/>
              </p:cNvSpPr>
              <p:nvPr/>
            </p:nvSpPr>
            <p:spPr bwMode="auto">
              <a:xfrm flipV="1">
                <a:off x="7716" y="10619"/>
                <a:ext cx="17" cy="34"/>
              </a:xfrm>
              <a:prstGeom prst="line">
                <a:avLst/>
              </a:prstGeom>
              <a:noFill/>
              <a:ln w="10795">
                <a:solidFill>
                  <a:srgbClr val="FF0000"/>
                </a:solidFill>
                <a:round/>
                <a:headEnd/>
                <a:tailEnd/>
              </a:ln>
            </p:spPr>
            <p:txBody>
              <a:bodyPr/>
              <a:lstStyle/>
              <a:p>
                <a:endParaRPr lang="en-US"/>
              </a:p>
            </p:txBody>
          </p:sp>
          <p:sp>
            <p:nvSpPr>
              <p:cNvPr id="3683" name="Line 346"/>
              <p:cNvSpPr>
                <a:spLocks noChangeShapeType="1"/>
              </p:cNvSpPr>
              <p:nvPr/>
            </p:nvSpPr>
            <p:spPr bwMode="auto">
              <a:xfrm flipV="1">
                <a:off x="7733" y="10602"/>
                <a:ext cx="1" cy="17"/>
              </a:xfrm>
              <a:prstGeom prst="line">
                <a:avLst/>
              </a:prstGeom>
              <a:noFill/>
              <a:ln w="10795">
                <a:solidFill>
                  <a:srgbClr val="FF0000"/>
                </a:solidFill>
                <a:round/>
                <a:headEnd/>
                <a:tailEnd/>
              </a:ln>
            </p:spPr>
            <p:txBody>
              <a:bodyPr/>
              <a:lstStyle/>
              <a:p>
                <a:endParaRPr lang="en-US"/>
              </a:p>
            </p:txBody>
          </p:sp>
          <p:sp>
            <p:nvSpPr>
              <p:cNvPr id="3684" name="Line 347"/>
              <p:cNvSpPr>
                <a:spLocks noChangeShapeType="1"/>
              </p:cNvSpPr>
              <p:nvPr/>
            </p:nvSpPr>
            <p:spPr bwMode="auto">
              <a:xfrm>
                <a:off x="7733" y="10602"/>
                <a:ext cx="17" cy="34"/>
              </a:xfrm>
              <a:prstGeom prst="line">
                <a:avLst/>
              </a:prstGeom>
              <a:noFill/>
              <a:ln w="10795">
                <a:solidFill>
                  <a:srgbClr val="FF0000"/>
                </a:solidFill>
                <a:round/>
                <a:headEnd/>
                <a:tailEnd/>
              </a:ln>
            </p:spPr>
            <p:txBody>
              <a:bodyPr/>
              <a:lstStyle/>
              <a:p>
                <a:endParaRPr lang="en-US"/>
              </a:p>
            </p:txBody>
          </p:sp>
          <p:sp>
            <p:nvSpPr>
              <p:cNvPr id="3685" name="Line 348"/>
              <p:cNvSpPr>
                <a:spLocks noChangeShapeType="1"/>
              </p:cNvSpPr>
              <p:nvPr/>
            </p:nvSpPr>
            <p:spPr bwMode="auto">
              <a:xfrm>
                <a:off x="7750" y="10636"/>
                <a:ext cx="1" cy="17"/>
              </a:xfrm>
              <a:prstGeom prst="line">
                <a:avLst/>
              </a:prstGeom>
              <a:noFill/>
              <a:ln w="10795">
                <a:solidFill>
                  <a:srgbClr val="FF0000"/>
                </a:solidFill>
                <a:round/>
                <a:headEnd/>
                <a:tailEnd/>
              </a:ln>
            </p:spPr>
            <p:txBody>
              <a:bodyPr/>
              <a:lstStyle/>
              <a:p>
                <a:endParaRPr lang="en-US"/>
              </a:p>
            </p:txBody>
          </p:sp>
          <p:sp>
            <p:nvSpPr>
              <p:cNvPr id="3686" name="Line 349"/>
              <p:cNvSpPr>
                <a:spLocks noChangeShapeType="1"/>
              </p:cNvSpPr>
              <p:nvPr/>
            </p:nvSpPr>
            <p:spPr bwMode="auto">
              <a:xfrm flipV="1">
                <a:off x="7750" y="10619"/>
                <a:ext cx="17" cy="34"/>
              </a:xfrm>
              <a:prstGeom prst="line">
                <a:avLst/>
              </a:prstGeom>
              <a:noFill/>
              <a:ln w="10795">
                <a:solidFill>
                  <a:srgbClr val="FF0000"/>
                </a:solidFill>
                <a:round/>
                <a:headEnd/>
                <a:tailEnd/>
              </a:ln>
            </p:spPr>
            <p:txBody>
              <a:bodyPr/>
              <a:lstStyle/>
              <a:p>
                <a:endParaRPr lang="en-US"/>
              </a:p>
            </p:txBody>
          </p:sp>
          <p:sp>
            <p:nvSpPr>
              <p:cNvPr id="3687" name="Line 350"/>
              <p:cNvSpPr>
                <a:spLocks noChangeShapeType="1"/>
              </p:cNvSpPr>
              <p:nvPr/>
            </p:nvSpPr>
            <p:spPr bwMode="auto">
              <a:xfrm>
                <a:off x="7767" y="10619"/>
                <a:ext cx="1" cy="17"/>
              </a:xfrm>
              <a:prstGeom prst="line">
                <a:avLst/>
              </a:prstGeom>
              <a:noFill/>
              <a:ln w="10795">
                <a:solidFill>
                  <a:srgbClr val="FF0000"/>
                </a:solidFill>
                <a:round/>
                <a:headEnd/>
                <a:tailEnd/>
              </a:ln>
            </p:spPr>
            <p:txBody>
              <a:bodyPr/>
              <a:lstStyle/>
              <a:p>
                <a:endParaRPr lang="en-US"/>
              </a:p>
            </p:txBody>
          </p:sp>
          <p:sp>
            <p:nvSpPr>
              <p:cNvPr id="3688" name="Line 351"/>
              <p:cNvSpPr>
                <a:spLocks noChangeShapeType="1"/>
              </p:cNvSpPr>
              <p:nvPr/>
            </p:nvSpPr>
            <p:spPr bwMode="auto">
              <a:xfrm flipV="1">
                <a:off x="7767" y="10619"/>
                <a:ext cx="17" cy="17"/>
              </a:xfrm>
              <a:prstGeom prst="line">
                <a:avLst/>
              </a:prstGeom>
              <a:noFill/>
              <a:ln w="10795">
                <a:solidFill>
                  <a:srgbClr val="FF0000"/>
                </a:solidFill>
                <a:round/>
                <a:headEnd/>
                <a:tailEnd/>
              </a:ln>
            </p:spPr>
            <p:txBody>
              <a:bodyPr/>
              <a:lstStyle/>
              <a:p>
                <a:endParaRPr lang="en-US"/>
              </a:p>
            </p:txBody>
          </p:sp>
          <p:sp>
            <p:nvSpPr>
              <p:cNvPr id="3689" name="Line 352"/>
              <p:cNvSpPr>
                <a:spLocks noChangeShapeType="1"/>
              </p:cNvSpPr>
              <p:nvPr/>
            </p:nvSpPr>
            <p:spPr bwMode="auto">
              <a:xfrm>
                <a:off x="7784" y="10619"/>
                <a:ext cx="17" cy="17"/>
              </a:xfrm>
              <a:prstGeom prst="line">
                <a:avLst/>
              </a:prstGeom>
              <a:noFill/>
              <a:ln w="10795">
                <a:solidFill>
                  <a:srgbClr val="FF0000"/>
                </a:solidFill>
                <a:round/>
                <a:headEnd/>
                <a:tailEnd/>
              </a:ln>
            </p:spPr>
            <p:txBody>
              <a:bodyPr/>
              <a:lstStyle/>
              <a:p>
                <a:endParaRPr lang="en-US"/>
              </a:p>
            </p:txBody>
          </p:sp>
          <p:sp>
            <p:nvSpPr>
              <p:cNvPr id="3690" name="Line 353"/>
              <p:cNvSpPr>
                <a:spLocks noChangeShapeType="1"/>
              </p:cNvSpPr>
              <p:nvPr/>
            </p:nvSpPr>
            <p:spPr bwMode="auto">
              <a:xfrm>
                <a:off x="7801" y="10636"/>
                <a:ext cx="17" cy="1"/>
              </a:xfrm>
              <a:prstGeom prst="line">
                <a:avLst/>
              </a:prstGeom>
              <a:noFill/>
              <a:ln w="10795">
                <a:solidFill>
                  <a:srgbClr val="FF0000"/>
                </a:solidFill>
                <a:round/>
                <a:headEnd/>
                <a:tailEnd/>
              </a:ln>
            </p:spPr>
            <p:txBody>
              <a:bodyPr/>
              <a:lstStyle/>
              <a:p>
                <a:endParaRPr lang="en-US"/>
              </a:p>
            </p:txBody>
          </p:sp>
          <p:sp>
            <p:nvSpPr>
              <p:cNvPr id="3691" name="Line 354"/>
              <p:cNvSpPr>
                <a:spLocks noChangeShapeType="1"/>
              </p:cNvSpPr>
              <p:nvPr/>
            </p:nvSpPr>
            <p:spPr bwMode="auto">
              <a:xfrm>
                <a:off x="7818" y="10636"/>
                <a:ext cx="1" cy="17"/>
              </a:xfrm>
              <a:prstGeom prst="line">
                <a:avLst/>
              </a:prstGeom>
              <a:noFill/>
              <a:ln w="10795">
                <a:solidFill>
                  <a:srgbClr val="FF0000"/>
                </a:solidFill>
                <a:round/>
                <a:headEnd/>
                <a:tailEnd/>
              </a:ln>
            </p:spPr>
            <p:txBody>
              <a:bodyPr/>
              <a:lstStyle/>
              <a:p>
                <a:endParaRPr lang="en-US"/>
              </a:p>
            </p:txBody>
          </p:sp>
          <p:sp>
            <p:nvSpPr>
              <p:cNvPr id="3692" name="Line 355"/>
              <p:cNvSpPr>
                <a:spLocks noChangeShapeType="1"/>
              </p:cNvSpPr>
              <p:nvPr/>
            </p:nvSpPr>
            <p:spPr bwMode="auto">
              <a:xfrm flipV="1">
                <a:off x="7818" y="10636"/>
                <a:ext cx="17" cy="17"/>
              </a:xfrm>
              <a:prstGeom prst="line">
                <a:avLst/>
              </a:prstGeom>
              <a:noFill/>
              <a:ln w="10795">
                <a:solidFill>
                  <a:srgbClr val="FF0000"/>
                </a:solidFill>
                <a:round/>
                <a:headEnd/>
                <a:tailEnd/>
              </a:ln>
            </p:spPr>
            <p:txBody>
              <a:bodyPr/>
              <a:lstStyle/>
              <a:p>
                <a:endParaRPr lang="en-US"/>
              </a:p>
            </p:txBody>
          </p:sp>
          <p:sp>
            <p:nvSpPr>
              <p:cNvPr id="3693" name="Line 356"/>
              <p:cNvSpPr>
                <a:spLocks noChangeShapeType="1"/>
              </p:cNvSpPr>
              <p:nvPr/>
            </p:nvSpPr>
            <p:spPr bwMode="auto">
              <a:xfrm flipV="1">
                <a:off x="7835" y="10619"/>
                <a:ext cx="17" cy="17"/>
              </a:xfrm>
              <a:prstGeom prst="line">
                <a:avLst/>
              </a:prstGeom>
              <a:noFill/>
              <a:ln w="10795">
                <a:solidFill>
                  <a:srgbClr val="FF0000"/>
                </a:solidFill>
                <a:round/>
                <a:headEnd/>
                <a:tailEnd/>
              </a:ln>
            </p:spPr>
            <p:txBody>
              <a:bodyPr/>
              <a:lstStyle/>
              <a:p>
                <a:endParaRPr lang="en-US"/>
              </a:p>
            </p:txBody>
          </p:sp>
          <p:sp>
            <p:nvSpPr>
              <p:cNvPr id="3694" name="Line 357"/>
              <p:cNvSpPr>
                <a:spLocks noChangeShapeType="1"/>
              </p:cNvSpPr>
              <p:nvPr/>
            </p:nvSpPr>
            <p:spPr bwMode="auto">
              <a:xfrm>
                <a:off x="7852" y="10619"/>
                <a:ext cx="17" cy="1"/>
              </a:xfrm>
              <a:prstGeom prst="line">
                <a:avLst/>
              </a:prstGeom>
              <a:noFill/>
              <a:ln w="10795">
                <a:solidFill>
                  <a:srgbClr val="FF0000"/>
                </a:solidFill>
                <a:round/>
                <a:headEnd/>
                <a:tailEnd/>
              </a:ln>
            </p:spPr>
            <p:txBody>
              <a:bodyPr/>
              <a:lstStyle/>
              <a:p>
                <a:endParaRPr lang="en-US"/>
              </a:p>
            </p:txBody>
          </p:sp>
          <p:sp>
            <p:nvSpPr>
              <p:cNvPr id="3695" name="Line 358"/>
              <p:cNvSpPr>
                <a:spLocks noChangeShapeType="1"/>
              </p:cNvSpPr>
              <p:nvPr/>
            </p:nvSpPr>
            <p:spPr bwMode="auto">
              <a:xfrm>
                <a:off x="7869" y="10619"/>
                <a:ext cx="1" cy="17"/>
              </a:xfrm>
              <a:prstGeom prst="line">
                <a:avLst/>
              </a:prstGeom>
              <a:noFill/>
              <a:ln w="10795">
                <a:solidFill>
                  <a:srgbClr val="FF0000"/>
                </a:solidFill>
                <a:round/>
                <a:headEnd/>
                <a:tailEnd/>
              </a:ln>
            </p:spPr>
            <p:txBody>
              <a:bodyPr/>
              <a:lstStyle/>
              <a:p>
                <a:endParaRPr lang="en-US"/>
              </a:p>
            </p:txBody>
          </p:sp>
          <p:sp>
            <p:nvSpPr>
              <p:cNvPr id="3696" name="Line 359"/>
              <p:cNvSpPr>
                <a:spLocks noChangeShapeType="1"/>
              </p:cNvSpPr>
              <p:nvPr/>
            </p:nvSpPr>
            <p:spPr bwMode="auto">
              <a:xfrm flipV="1">
                <a:off x="7869" y="10619"/>
                <a:ext cx="17" cy="17"/>
              </a:xfrm>
              <a:prstGeom prst="line">
                <a:avLst/>
              </a:prstGeom>
              <a:noFill/>
              <a:ln w="10795">
                <a:solidFill>
                  <a:srgbClr val="FF0000"/>
                </a:solidFill>
                <a:round/>
                <a:headEnd/>
                <a:tailEnd/>
              </a:ln>
            </p:spPr>
            <p:txBody>
              <a:bodyPr/>
              <a:lstStyle/>
              <a:p>
                <a:endParaRPr lang="en-US"/>
              </a:p>
            </p:txBody>
          </p:sp>
          <p:sp>
            <p:nvSpPr>
              <p:cNvPr id="3697" name="Line 360"/>
              <p:cNvSpPr>
                <a:spLocks noChangeShapeType="1"/>
              </p:cNvSpPr>
              <p:nvPr/>
            </p:nvSpPr>
            <p:spPr bwMode="auto">
              <a:xfrm>
                <a:off x="7886" y="10619"/>
                <a:ext cx="1" cy="17"/>
              </a:xfrm>
              <a:prstGeom prst="line">
                <a:avLst/>
              </a:prstGeom>
              <a:noFill/>
              <a:ln w="10795">
                <a:solidFill>
                  <a:srgbClr val="FF0000"/>
                </a:solidFill>
                <a:round/>
                <a:headEnd/>
                <a:tailEnd/>
              </a:ln>
            </p:spPr>
            <p:txBody>
              <a:bodyPr/>
              <a:lstStyle/>
              <a:p>
                <a:endParaRPr lang="en-US"/>
              </a:p>
            </p:txBody>
          </p:sp>
          <p:sp>
            <p:nvSpPr>
              <p:cNvPr id="3698" name="Line 361"/>
              <p:cNvSpPr>
                <a:spLocks noChangeShapeType="1"/>
              </p:cNvSpPr>
              <p:nvPr/>
            </p:nvSpPr>
            <p:spPr bwMode="auto">
              <a:xfrm>
                <a:off x="7886" y="10636"/>
                <a:ext cx="17" cy="17"/>
              </a:xfrm>
              <a:prstGeom prst="line">
                <a:avLst/>
              </a:prstGeom>
              <a:noFill/>
              <a:ln w="10795">
                <a:solidFill>
                  <a:srgbClr val="FF0000"/>
                </a:solidFill>
                <a:round/>
                <a:headEnd/>
                <a:tailEnd/>
              </a:ln>
            </p:spPr>
            <p:txBody>
              <a:bodyPr/>
              <a:lstStyle/>
              <a:p>
                <a:endParaRPr lang="en-US"/>
              </a:p>
            </p:txBody>
          </p:sp>
          <p:sp>
            <p:nvSpPr>
              <p:cNvPr id="3699" name="Line 362"/>
              <p:cNvSpPr>
                <a:spLocks noChangeShapeType="1"/>
              </p:cNvSpPr>
              <p:nvPr/>
            </p:nvSpPr>
            <p:spPr bwMode="auto">
              <a:xfrm flipV="1">
                <a:off x="7903" y="10636"/>
                <a:ext cx="1" cy="17"/>
              </a:xfrm>
              <a:prstGeom prst="line">
                <a:avLst/>
              </a:prstGeom>
              <a:noFill/>
              <a:ln w="10795">
                <a:solidFill>
                  <a:srgbClr val="FF0000"/>
                </a:solidFill>
                <a:round/>
                <a:headEnd/>
                <a:tailEnd/>
              </a:ln>
            </p:spPr>
            <p:txBody>
              <a:bodyPr/>
              <a:lstStyle/>
              <a:p>
                <a:endParaRPr lang="en-US"/>
              </a:p>
            </p:txBody>
          </p:sp>
          <p:sp>
            <p:nvSpPr>
              <p:cNvPr id="3700" name="Line 363"/>
              <p:cNvSpPr>
                <a:spLocks noChangeShapeType="1"/>
              </p:cNvSpPr>
              <p:nvPr/>
            </p:nvSpPr>
            <p:spPr bwMode="auto">
              <a:xfrm>
                <a:off x="7903" y="10636"/>
                <a:ext cx="17" cy="17"/>
              </a:xfrm>
              <a:prstGeom prst="line">
                <a:avLst/>
              </a:prstGeom>
              <a:noFill/>
              <a:ln w="10795">
                <a:solidFill>
                  <a:srgbClr val="FF0000"/>
                </a:solidFill>
                <a:round/>
                <a:headEnd/>
                <a:tailEnd/>
              </a:ln>
            </p:spPr>
            <p:txBody>
              <a:bodyPr/>
              <a:lstStyle/>
              <a:p>
                <a:endParaRPr lang="en-US"/>
              </a:p>
            </p:txBody>
          </p:sp>
          <p:sp>
            <p:nvSpPr>
              <p:cNvPr id="3701" name="Line 364"/>
              <p:cNvSpPr>
                <a:spLocks noChangeShapeType="1"/>
              </p:cNvSpPr>
              <p:nvPr/>
            </p:nvSpPr>
            <p:spPr bwMode="auto">
              <a:xfrm flipV="1">
                <a:off x="7920" y="10636"/>
                <a:ext cx="1" cy="17"/>
              </a:xfrm>
              <a:prstGeom prst="line">
                <a:avLst/>
              </a:prstGeom>
              <a:noFill/>
              <a:ln w="10795">
                <a:solidFill>
                  <a:srgbClr val="FF0000"/>
                </a:solidFill>
                <a:round/>
                <a:headEnd/>
                <a:tailEnd/>
              </a:ln>
            </p:spPr>
            <p:txBody>
              <a:bodyPr/>
              <a:lstStyle/>
              <a:p>
                <a:endParaRPr lang="en-US"/>
              </a:p>
            </p:txBody>
          </p:sp>
          <p:sp>
            <p:nvSpPr>
              <p:cNvPr id="3702" name="Line 365"/>
              <p:cNvSpPr>
                <a:spLocks noChangeShapeType="1"/>
              </p:cNvSpPr>
              <p:nvPr/>
            </p:nvSpPr>
            <p:spPr bwMode="auto">
              <a:xfrm>
                <a:off x="7920" y="10636"/>
                <a:ext cx="17" cy="17"/>
              </a:xfrm>
              <a:prstGeom prst="line">
                <a:avLst/>
              </a:prstGeom>
              <a:noFill/>
              <a:ln w="10795">
                <a:solidFill>
                  <a:srgbClr val="FF0000"/>
                </a:solidFill>
                <a:round/>
                <a:headEnd/>
                <a:tailEnd/>
              </a:ln>
            </p:spPr>
            <p:txBody>
              <a:bodyPr/>
              <a:lstStyle/>
              <a:p>
                <a:endParaRPr lang="en-US"/>
              </a:p>
            </p:txBody>
          </p:sp>
          <p:sp>
            <p:nvSpPr>
              <p:cNvPr id="3703" name="Line 366"/>
              <p:cNvSpPr>
                <a:spLocks noChangeShapeType="1"/>
              </p:cNvSpPr>
              <p:nvPr/>
            </p:nvSpPr>
            <p:spPr bwMode="auto">
              <a:xfrm flipV="1">
                <a:off x="7937" y="10636"/>
                <a:ext cx="1" cy="17"/>
              </a:xfrm>
              <a:prstGeom prst="line">
                <a:avLst/>
              </a:prstGeom>
              <a:noFill/>
              <a:ln w="10795">
                <a:solidFill>
                  <a:srgbClr val="FF0000"/>
                </a:solidFill>
                <a:round/>
                <a:headEnd/>
                <a:tailEnd/>
              </a:ln>
            </p:spPr>
            <p:txBody>
              <a:bodyPr/>
              <a:lstStyle/>
              <a:p>
                <a:endParaRPr lang="en-US"/>
              </a:p>
            </p:txBody>
          </p:sp>
          <p:sp>
            <p:nvSpPr>
              <p:cNvPr id="3704" name="Line 367"/>
              <p:cNvSpPr>
                <a:spLocks noChangeShapeType="1"/>
              </p:cNvSpPr>
              <p:nvPr/>
            </p:nvSpPr>
            <p:spPr bwMode="auto">
              <a:xfrm>
                <a:off x="7937" y="10636"/>
                <a:ext cx="17" cy="1"/>
              </a:xfrm>
              <a:prstGeom prst="line">
                <a:avLst/>
              </a:prstGeom>
              <a:noFill/>
              <a:ln w="10795">
                <a:solidFill>
                  <a:srgbClr val="FF0000"/>
                </a:solidFill>
                <a:round/>
                <a:headEnd/>
                <a:tailEnd/>
              </a:ln>
            </p:spPr>
            <p:txBody>
              <a:bodyPr/>
              <a:lstStyle/>
              <a:p>
                <a:endParaRPr lang="en-US"/>
              </a:p>
            </p:txBody>
          </p:sp>
          <p:sp>
            <p:nvSpPr>
              <p:cNvPr id="3705" name="Line 368"/>
              <p:cNvSpPr>
                <a:spLocks noChangeShapeType="1"/>
              </p:cNvSpPr>
              <p:nvPr/>
            </p:nvSpPr>
            <p:spPr bwMode="auto">
              <a:xfrm flipV="1">
                <a:off x="7954" y="10619"/>
                <a:ext cx="17" cy="17"/>
              </a:xfrm>
              <a:prstGeom prst="line">
                <a:avLst/>
              </a:prstGeom>
              <a:noFill/>
              <a:ln w="10795">
                <a:solidFill>
                  <a:srgbClr val="FF0000"/>
                </a:solidFill>
                <a:round/>
                <a:headEnd/>
                <a:tailEnd/>
              </a:ln>
            </p:spPr>
            <p:txBody>
              <a:bodyPr/>
              <a:lstStyle/>
              <a:p>
                <a:endParaRPr lang="en-US"/>
              </a:p>
            </p:txBody>
          </p:sp>
          <p:sp>
            <p:nvSpPr>
              <p:cNvPr id="3706" name="Line 369"/>
              <p:cNvSpPr>
                <a:spLocks noChangeShapeType="1"/>
              </p:cNvSpPr>
              <p:nvPr/>
            </p:nvSpPr>
            <p:spPr bwMode="auto">
              <a:xfrm>
                <a:off x="7971" y="10619"/>
                <a:ext cx="17" cy="1"/>
              </a:xfrm>
              <a:prstGeom prst="line">
                <a:avLst/>
              </a:prstGeom>
              <a:noFill/>
              <a:ln w="10795">
                <a:solidFill>
                  <a:srgbClr val="FF0000"/>
                </a:solidFill>
                <a:round/>
                <a:headEnd/>
                <a:tailEnd/>
              </a:ln>
            </p:spPr>
            <p:txBody>
              <a:bodyPr/>
              <a:lstStyle/>
              <a:p>
                <a:endParaRPr lang="en-US"/>
              </a:p>
            </p:txBody>
          </p:sp>
          <p:sp>
            <p:nvSpPr>
              <p:cNvPr id="3707" name="Line 370"/>
              <p:cNvSpPr>
                <a:spLocks noChangeShapeType="1"/>
              </p:cNvSpPr>
              <p:nvPr/>
            </p:nvSpPr>
            <p:spPr bwMode="auto">
              <a:xfrm flipV="1">
                <a:off x="7988" y="10602"/>
                <a:ext cx="17" cy="17"/>
              </a:xfrm>
              <a:prstGeom prst="line">
                <a:avLst/>
              </a:prstGeom>
              <a:noFill/>
              <a:ln w="10795">
                <a:solidFill>
                  <a:srgbClr val="FF0000"/>
                </a:solidFill>
                <a:round/>
                <a:headEnd/>
                <a:tailEnd/>
              </a:ln>
            </p:spPr>
            <p:txBody>
              <a:bodyPr/>
              <a:lstStyle/>
              <a:p>
                <a:endParaRPr lang="en-US"/>
              </a:p>
            </p:txBody>
          </p:sp>
          <p:sp>
            <p:nvSpPr>
              <p:cNvPr id="3708" name="Line 371"/>
              <p:cNvSpPr>
                <a:spLocks noChangeShapeType="1"/>
              </p:cNvSpPr>
              <p:nvPr/>
            </p:nvSpPr>
            <p:spPr bwMode="auto">
              <a:xfrm>
                <a:off x="8005" y="10602"/>
                <a:ext cx="17" cy="1"/>
              </a:xfrm>
              <a:prstGeom prst="line">
                <a:avLst/>
              </a:prstGeom>
              <a:noFill/>
              <a:ln w="10795">
                <a:solidFill>
                  <a:srgbClr val="FF0000"/>
                </a:solidFill>
                <a:round/>
                <a:headEnd/>
                <a:tailEnd/>
              </a:ln>
            </p:spPr>
            <p:txBody>
              <a:bodyPr/>
              <a:lstStyle/>
              <a:p>
                <a:endParaRPr lang="en-US"/>
              </a:p>
            </p:txBody>
          </p:sp>
          <p:sp>
            <p:nvSpPr>
              <p:cNvPr id="3709" name="Line 372"/>
              <p:cNvSpPr>
                <a:spLocks noChangeShapeType="1"/>
              </p:cNvSpPr>
              <p:nvPr/>
            </p:nvSpPr>
            <p:spPr bwMode="auto">
              <a:xfrm>
                <a:off x="8022" y="10602"/>
                <a:ext cx="17" cy="17"/>
              </a:xfrm>
              <a:prstGeom prst="line">
                <a:avLst/>
              </a:prstGeom>
              <a:noFill/>
              <a:ln w="10795">
                <a:solidFill>
                  <a:srgbClr val="FF0000"/>
                </a:solidFill>
                <a:round/>
                <a:headEnd/>
                <a:tailEnd/>
              </a:ln>
            </p:spPr>
            <p:txBody>
              <a:bodyPr/>
              <a:lstStyle/>
              <a:p>
                <a:endParaRPr lang="en-US"/>
              </a:p>
            </p:txBody>
          </p:sp>
          <p:sp>
            <p:nvSpPr>
              <p:cNvPr id="3710" name="Line 373"/>
              <p:cNvSpPr>
                <a:spLocks noChangeShapeType="1"/>
              </p:cNvSpPr>
              <p:nvPr/>
            </p:nvSpPr>
            <p:spPr bwMode="auto">
              <a:xfrm flipV="1">
                <a:off x="8039" y="10602"/>
                <a:ext cx="1" cy="17"/>
              </a:xfrm>
              <a:prstGeom prst="line">
                <a:avLst/>
              </a:prstGeom>
              <a:noFill/>
              <a:ln w="10795">
                <a:solidFill>
                  <a:srgbClr val="FF0000"/>
                </a:solidFill>
                <a:round/>
                <a:headEnd/>
                <a:tailEnd/>
              </a:ln>
            </p:spPr>
            <p:txBody>
              <a:bodyPr/>
              <a:lstStyle/>
              <a:p>
                <a:endParaRPr lang="en-US"/>
              </a:p>
            </p:txBody>
          </p:sp>
          <p:sp>
            <p:nvSpPr>
              <p:cNvPr id="3711" name="Line 374"/>
              <p:cNvSpPr>
                <a:spLocks noChangeShapeType="1"/>
              </p:cNvSpPr>
              <p:nvPr/>
            </p:nvSpPr>
            <p:spPr bwMode="auto">
              <a:xfrm>
                <a:off x="8039" y="10602"/>
                <a:ext cx="17" cy="17"/>
              </a:xfrm>
              <a:prstGeom prst="line">
                <a:avLst/>
              </a:prstGeom>
              <a:noFill/>
              <a:ln w="10795">
                <a:solidFill>
                  <a:srgbClr val="FF0000"/>
                </a:solidFill>
                <a:round/>
                <a:headEnd/>
                <a:tailEnd/>
              </a:ln>
            </p:spPr>
            <p:txBody>
              <a:bodyPr/>
              <a:lstStyle/>
              <a:p>
                <a:endParaRPr lang="en-US"/>
              </a:p>
            </p:txBody>
          </p:sp>
          <p:sp>
            <p:nvSpPr>
              <p:cNvPr id="3712" name="Line 375"/>
              <p:cNvSpPr>
                <a:spLocks noChangeShapeType="1"/>
              </p:cNvSpPr>
              <p:nvPr/>
            </p:nvSpPr>
            <p:spPr bwMode="auto">
              <a:xfrm>
                <a:off x="8056" y="10619"/>
                <a:ext cx="17" cy="1"/>
              </a:xfrm>
              <a:prstGeom prst="line">
                <a:avLst/>
              </a:prstGeom>
              <a:noFill/>
              <a:ln w="10795">
                <a:solidFill>
                  <a:srgbClr val="FF0000"/>
                </a:solidFill>
                <a:round/>
                <a:headEnd/>
                <a:tailEnd/>
              </a:ln>
            </p:spPr>
            <p:txBody>
              <a:bodyPr/>
              <a:lstStyle/>
              <a:p>
                <a:endParaRPr lang="en-US"/>
              </a:p>
            </p:txBody>
          </p:sp>
          <p:sp>
            <p:nvSpPr>
              <p:cNvPr id="3713" name="Line 376"/>
              <p:cNvSpPr>
                <a:spLocks noChangeShapeType="1"/>
              </p:cNvSpPr>
              <p:nvPr/>
            </p:nvSpPr>
            <p:spPr bwMode="auto">
              <a:xfrm flipV="1">
                <a:off x="8073" y="10568"/>
                <a:ext cx="1" cy="51"/>
              </a:xfrm>
              <a:prstGeom prst="line">
                <a:avLst/>
              </a:prstGeom>
              <a:noFill/>
              <a:ln w="10795">
                <a:solidFill>
                  <a:srgbClr val="FF0000"/>
                </a:solidFill>
                <a:round/>
                <a:headEnd/>
                <a:tailEnd/>
              </a:ln>
            </p:spPr>
            <p:txBody>
              <a:bodyPr/>
              <a:lstStyle/>
              <a:p>
                <a:endParaRPr lang="en-US"/>
              </a:p>
            </p:txBody>
          </p:sp>
          <p:sp>
            <p:nvSpPr>
              <p:cNvPr id="3714" name="Line 377"/>
              <p:cNvSpPr>
                <a:spLocks noChangeShapeType="1"/>
              </p:cNvSpPr>
              <p:nvPr/>
            </p:nvSpPr>
            <p:spPr bwMode="auto">
              <a:xfrm flipV="1">
                <a:off x="8073" y="10534"/>
                <a:ext cx="17" cy="34"/>
              </a:xfrm>
              <a:prstGeom prst="line">
                <a:avLst/>
              </a:prstGeom>
              <a:noFill/>
              <a:ln w="10795">
                <a:solidFill>
                  <a:srgbClr val="FF0000"/>
                </a:solidFill>
                <a:round/>
                <a:headEnd/>
                <a:tailEnd/>
              </a:ln>
            </p:spPr>
            <p:txBody>
              <a:bodyPr/>
              <a:lstStyle/>
              <a:p>
                <a:endParaRPr lang="en-US"/>
              </a:p>
            </p:txBody>
          </p:sp>
          <p:sp>
            <p:nvSpPr>
              <p:cNvPr id="3715" name="Line 378"/>
              <p:cNvSpPr>
                <a:spLocks noChangeShapeType="1"/>
              </p:cNvSpPr>
              <p:nvPr/>
            </p:nvSpPr>
            <p:spPr bwMode="auto">
              <a:xfrm flipV="1">
                <a:off x="8090" y="10398"/>
                <a:ext cx="1" cy="136"/>
              </a:xfrm>
              <a:prstGeom prst="line">
                <a:avLst/>
              </a:prstGeom>
              <a:noFill/>
              <a:ln w="10795">
                <a:solidFill>
                  <a:srgbClr val="FF0000"/>
                </a:solidFill>
                <a:round/>
                <a:headEnd/>
                <a:tailEnd/>
              </a:ln>
            </p:spPr>
            <p:txBody>
              <a:bodyPr/>
              <a:lstStyle/>
              <a:p>
                <a:endParaRPr lang="en-US"/>
              </a:p>
            </p:txBody>
          </p:sp>
          <p:sp>
            <p:nvSpPr>
              <p:cNvPr id="3716" name="Line 379"/>
              <p:cNvSpPr>
                <a:spLocks noChangeShapeType="1"/>
              </p:cNvSpPr>
              <p:nvPr/>
            </p:nvSpPr>
            <p:spPr bwMode="auto">
              <a:xfrm flipV="1">
                <a:off x="8090" y="10279"/>
                <a:ext cx="17" cy="119"/>
              </a:xfrm>
              <a:prstGeom prst="line">
                <a:avLst/>
              </a:prstGeom>
              <a:noFill/>
              <a:ln w="10795">
                <a:solidFill>
                  <a:srgbClr val="FF0000"/>
                </a:solidFill>
                <a:round/>
                <a:headEnd/>
                <a:tailEnd/>
              </a:ln>
            </p:spPr>
            <p:txBody>
              <a:bodyPr/>
              <a:lstStyle/>
              <a:p>
                <a:endParaRPr lang="en-US"/>
              </a:p>
            </p:txBody>
          </p:sp>
          <p:sp>
            <p:nvSpPr>
              <p:cNvPr id="3717" name="Line 380"/>
              <p:cNvSpPr>
                <a:spLocks noChangeShapeType="1"/>
              </p:cNvSpPr>
              <p:nvPr/>
            </p:nvSpPr>
            <p:spPr bwMode="auto">
              <a:xfrm flipV="1">
                <a:off x="8107" y="10211"/>
                <a:ext cx="1" cy="68"/>
              </a:xfrm>
              <a:prstGeom prst="line">
                <a:avLst/>
              </a:prstGeom>
              <a:noFill/>
              <a:ln w="10795">
                <a:solidFill>
                  <a:srgbClr val="FF0000"/>
                </a:solidFill>
                <a:round/>
                <a:headEnd/>
                <a:tailEnd/>
              </a:ln>
            </p:spPr>
            <p:txBody>
              <a:bodyPr/>
              <a:lstStyle/>
              <a:p>
                <a:endParaRPr lang="en-US"/>
              </a:p>
            </p:txBody>
          </p:sp>
          <p:sp>
            <p:nvSpPr>
              <p:cNvPr id="3718" name="Line 381"/>
              <p:cNvSpPr>
                <a:spLocks noChangeShapeType="1"/>
              </p:cNvSpPr>
              <p:nvPr/>
            </p:nvSpPr>
            <p:spPr bwMode="auto">
              <a:xfrm flipV="1">
                <a:off x="8107" y="10126"/>
                <a:ext cx="17" cy="85"/>
              </a:xfrm>
              <a:prstGeom prst="line">
                <a:avLst/>
              </a:prstGeom>
              <a:noFill/>
              <a:ln w="10795">
                <a:solidFill>
                  <a:srgbClr val="FF0000"/>
                </a:solidFill>
                <a:round/>
                <a:headEnd/>
                <a:tailEnd/>
              </a:ln>
            </p:spPr>
            <p:txBody>
              <a:bodyPr/>
              <a:lstStyle/>
              <a:p>
                <a:endParaRPr lang="en-US"/>
              </a:p>
            </p:txBody>
          </p:sp>
          <p:sp>
            <p:nvSpPr>
              <p:cNvPr id="3719" name="Line 382"/>
              <p:cNvSpPr>
                <a:spLocks noChangeShapeType="1"/>
              </p:cNvSpPr>
              <p:nvPr/>
            </p:nvSpPr>
            <p:spPr bwMode="auto">
              <a:xfrm flipV="1">
                <a:off x="8124" y="10024"/>
                <a:ext cx="1" cy="102"/>
              </a:xfrm>
              <a:prstGeom prst="line">
                <a:avLst/>
              </a:prstGeom>
              <a:noFill/>
              <a:ln w="10795">
                <a:solidFill>
                  <a:srgbClr val="FF0000"/>
                </a:solidFill>
                <a:round/>
                <a:headEnd/>
                <a:tailEnd/>
              </a:ln>
            </p:spPr>
            <p:txBody>
              <a:bodyPr/>
              <a:lstStyle/>
              <a:p>
                <a:endParaRPr lang="en-US"/>
              </a:p>
            </p:txBody>
          </p:sp>
          <p:sp>
            <p:nvSpPr>
              <p:cNvPr id="3720" name="Line 383"/>
              <p:cNvSpPr>
                <a:spLocks noChangeShapeType="1"/>
              </p:cNvSpPr>
              <p:nvPr/>
            </p:nvSpPr>
            <p:spPr bwMode="auto">
              <a:xfrm flipV="1">
                <a:off x="8124" y="9973"/>
                <a:ext cx="17" cy="51"/>
              </a:xfrm>
              <a:prstGeom prst="line">
                <a:avLst/>
              </a:prstGeom>
              <a:noFill/>
              <a:ln w="10795">
                <a:solidFill>
                  <a:srgbClr val="FF0000"/>
                </a:solidFill>
                <a:round/>
                <a:headEnd/>
                <a:tailEnd/>
              </a:ln>
            </p:spPr>
            <p:txBody>
              <a:bodyPr/>
              <a:lstStyle/>
              <a:p>
                <a:endParaRPr lang="en-US"/>
              </a:p>
            </p:txBody>
          </p:sp>
        </p:grpSp>
        <p:sp>
          <p:nvSpPr>
            <p:cNvPr id="3280" name="Line 384"/>
            <p:cNvSpPr>
              <a:spLocks noChangeShapeType="1"/>
            </p:cNvSpPr>
            <p:nvPr/>
          </p:nvSpPr>
          <p:spPr bwMode="auto">
            <a:xfrm>
              <a:off x="3628" y="3456"/>
              <a:ext cx="1" cy="34"/>
            </a:xfrm>
            <a:prstGeom prst="line">
              <a:avLst/>
            </a:prstGeom>
            <a:noFill/>
            <a:ln w="10795">
              <a:solidFill>
                <a:srgbClr val="FF0000"/>
              </a:solidFill>
              <a:round/>
              <a:headEnd/>
              <a:tailEnd/>
            </a:ln>
          </p:spPr>
          <p:txBody>
            <a:bodyPr/>
            <a:lstStyle/>
            <a:p>
              <a:endParaRPr lang="en-US"/>
            </a:p>
          </p:txBody>
        </p:sp>
        <p:sp>
          <p:nvSpPr>
            <p:cNvPr id="3281" name="Line 385"/>
            <p:cNvSpPr>
              <a:spLocks noChangeShapeType="1"/>
            </p:cNvSpPr>
            <p:nvPr/>
          </p:nvSpPr>
          <p:spPr bwMode="auto">
            <a:xfrm>
              <a:off x="3628" y="3490"/>
              <a:ext cx="7" cy="34"/>
            </a:xfrm>
            <a:prstGeom prst="line">
              <a:avLst/>
            </a:prstGeom>
            <a:noFill/>
            <a:ln w="10795">
              <a:solidFill>
                <a:srgbClr val="FF0000"/>
              </a:solidFill>
              <a:round/>
              <a:headEnd/>
              <a:tailEnd/>
            </a:ln>
          </p:spPr>
          <p:txBody>
            <a:bodyPr/>
            <a:lstStyle/>
            <a:p>
              <a:endParaRPr lang="en-US"/>
            </a:p>
          </p:txBody>
        </p:sp>
        <p:sp>
          <p:nvSpPr>
            <p:cNvPr id="3282" name="Line 386"/>
            <p:cNvSpPr>
              <a:spLocks noChangeShapeType="1"/>
            </p:cNvSpPr>
            <p:nvPr/>
          </p:nvSpPr>
          <p:spPr bwMode="auto">
            <a:xfrm>
              <a:off x="3635" y="3524"/>
              <a:ext cx="0" cy="68"/>
            </a:xfrm>
            <a:prstGeom prst="line">
              <a:avLst/>
            </a:prstGeom>
            <a:noFill/>
            <a:ln w="10795">
              <a:solidFill>
                <a:srgbClr val="FF0000"/>
              </a:solidFill>
              <a:round/>
              <a:headEnd/>
              <a:tailEnd/>
            </a:ln>
          </p:spPr>
          <p:txBody>
            <a:bodyPr/>
            <a:lstStyle/>
            <a:p>
              <a:endParaRPr lang="en-US"/>
            </a:p>
          </p:txBody>
        </p:sp>
        <p:sp>
          <p:nvSpPr>
            <p:cNvPr id="3283" name="Line 387"/>
            <p:cNvSpPr>
              <a:spLocks noChangeShapeType="1"/>
            </p:cNvSpPr>
            <p:nvPr/>
          </p:nvSpPr>
          <p:spPr bwMode="auto">
            <a:xfrm>
              <a:off x="3635" y="3592"/>
              <a:ext cx="7" cy="54"/>
            </a:xfrm>
            <a:prstGeom prst="line">
              <a:avLst/>
            </a:prstGeom>
            <a:noFill/>
            <a:ln w="10795">
              <a:solidFill>
                <a:srgbClr val="FF0000"/>
              </a:solidFill>
              <a:round/>
              <a:headEnd/>
              <a:tailEnd/>
            </a:ln>
          </p:spPr>
          <p:txBody>
            <a:bodyPr/>
            <a:lstStyle/>
            <a:p>
              <a:endParaRPr lang="en-US"/>
            </a:p>
          </p:txBody>
        </p:sp>
        <p:sp>
          <p:nvSpPr>
            <p:cNvPr id="3284" name="Line 388"/>
            <p:cNvSpPr>
              <a:spLocks noChangeShapeType="1"/>
            </p:cNvSpPr>
            <p:nvPr/>
          </p:nvSpPr>
          <p:spPr bwMode="auto">
            <a:xfrm>
              <a:off x="3642" y="3646"/>
              <a:ext cx="0" cy="20"/>
            </a:xfrm>
            <a:prstGeom prst="line">
              <a:avLst/>
            </a:prstGeom>
            <a:noFill/>
            <a:ln w="10795">
              <a:solidFill>
                <a:srgbClr val="FF0000"/>
              </a:solidFill>
              <a:round/>
              <a:headEnd/>
              <a:tailEnd/>
            </a:ln>
          </p:spPr>
          <p:txBody>
            <a:bodyPr/>
            <a:lstStyle/>
            <a:p>
              <a:endParaRPr lang="en-US"/>
            </a:p>
          </p:txBody>
        </p:sp>
        <p:sp>
          <p:nvSpPr>
            <p:cNvPr id="3285" name="Line 389"/>
            <p:cNvSpPr>
              <a:spLocks noChangeShapeType="1"/>
            </p:cNvSpPr>
            <p:nvPr/>
          </p:nvSpPr>
          <p:spPr bwMode="auto">
            <a:xfrm>
              <a:off x="3642" y="3666"/>
              <a:ext cx="7" cy="21"/>
            </a:xfrm>
            <a:prstGeom prst="line">
              <a:avLst/>
            </a:prstGeom>
            <a:noFill/>
            <a:ln w="10795">
              <a:solidFill>
                <a:srgbClr val="FF0000"/>
              </a:solidFill>
              <a:round/>
              <a:headEnd/>
              <a:tailEnd/>
            </a:ln>
          </p:spPr>
          <p:txBody>
            <a:bodyPr/>
            <a:lstStyle/>
            <a:p>
              <a:endParaRPr lang="en-US"/>
            </a:p>
          </p:txBody>
        </p:sp>
        <p:sp>
          <p:nvSpPr>
            <p:cNvPr id="3286" name="Line 390"/>
            <p:cNvSpPr>
              <a:spLocks noChangeShapeType="1"/>
            </p:cNvSpPr>
            <p:nvPr/>
          </p:nvSpPr>
          <p:spPr bwMode="auto">
            <a:xfrm>
              <a:off x="3649" y="3687"/>
              <a:ext cx="0" cy="13"/>
            </a:xfrm>
            <a:prstGeom prst="line">
              <a:avLst/>
            </a:prstGeom>
            <a:noFill/>
            <a:ln w="10795">
              <a:solidFill>
                <a:srgbClr val="FF0000"/>
              </a:solidFill>
              <a:round/>
              <a:headEnd/>
              <a:tailEnd/>
            </a:ln>
          </p:spPr>
          <p:txBody>
            <a:bodyPr/>
            <a:lstStyle/>
            <a:p>
              <a:endParaRPr lang="en-US"/>
            </a:p>
          </p:txBody>
        </p:sp>
        <p:sp>
          <p:nvSpPr>
            <p:cNvPr id="3287" name="Line 391"/>
            <p:cNvSpPr>
              <a:spLocks noChangeShapeType="1"/>
            </p:cNvSpPr>
            <p:nvPr/>
          </p:nvSpPr>
          <p:spPr bwMode="auto">
            <a:xfrm flipV="1">
              <a:off x="3649" y="3694"/>
              <a:ext cx="6" cy="6"/>
            </a:xfrm>
            <a:prstGeom prst="line">
              <a:avLst/>
            </a:prstGeom>
            <a:noFill/>
            <a:ln w="10795">
              <a:solidFill>
                <a:srgbClr val="FF0000"/>
              </a:solidFill>
              <a:round/>
              <a:headEnd/>
              <a:tailEnd/>
            </a:ln>
          </p:spPr>
          <p:txBody>
            <a:bodyPr/>
            <a:lstStyle/>
            <a:p>
              <a:endParaRPr lang="en-US"/>
            </a:p>
          </p:txBody>
        </p:sp>
        <p:sp>
          <p:nvSpPr>
            <p:cNvPr id="3288" name="Line 392"/>
            <p:cNvSpPr>
              <a:spLocks noChangeShapeType="1"/>
            </p:cNvSpPr>
            <p:nvPr/>
          </p:nvSpPr>
          <p:spPr bwMode="auto">
            <a:xfrm flipV="1">
              <a:off x="3655" y="3680"/>
              <a:ext cx="1" cy="14"/>
            </a:xfrm>
            <a:prstGeom prst="line">
              <a:avLst/>
            </a:prstGeom>
            <a:noFill/>
            <a:ln w="10795">
              <a:solidFill>
                <a:srgbClr val="FF0000"/>
              </a:solidFill>
              <a:round/>
              <a:headEnd/>
              <a:tailEnd/>
            </a:ln>
          </p:spPr>
          <p:txBody>
            <a:bodyPr/>
            <a:lstStyle/>
            <a:p>
              <a:endParaRPr lang="en-US"/>
            </a:p>
          </p:txBody>
        </p:sp>
        <p:sp>
          <p:nvSpPr>
            <p:cNvPr id="3289" name="Line 393"/>
            <p:cNvSpPr>
              <a:spLocks noChangeShapeType="1"/>
            </p:cNvSpPr>
            <p:nvPr/>
          </p:nvSpPr>
          <p:spPr bwMode="auto">
            <a:xfrm flipV="1">
              <a:off x="3655" y="3660"/>
              <a:ext cx="7" cy="20"/>
            </a:xfrm>
            <a:prstGeom prst="line">
              <a:avLst/>
            </a:prstGeom>
            <a:noFill/>
            <a:ln w="10795">
              <a:solidFill>
                <a:srgbClr val="FF0000"/>
              </a:solidFill>
              <a:round/>
              <a:headEnd/>
              <a:tailEnd/>
            </a:ln>
          </p:spPr>
          <p:txBody>
            <a:bodyPr/>
            <a:lstStyle/>
            <a:p>
              <a:endParaRPr lang="en-US"/>
            </a:p>
          </p:txBody>
        </p:sp>
        <p:sp>
          <p:nvSpPr>
            <p:cNvPr id="3290" name="Line 394"/>
            <p:cNvSpPr>
              <a:spLocks noChangeShapeType="1"/>
            </p:cNvSpPr>
            <p:nvPr/>
          </p:nvSpPr>
          <p:spPr bwMode="auto">
            <a:xfrm flipV="1">
              <a:off x="3662" y="3639"/>
              <a:ext cx="1" cy="21"/>
            </a:xfrm>
            <a:prstGeom prst="line">
              <a:avLst/>
            </a:prstGeom>
            <a:noFill/>
            <a:ln w="10795">
              <a:solidFill>
                <a:srgbClr val="FF0000"/>
              </a:solidFill>
              <a:round/>
              <a:headEnd/>
              <a:tailEnd/>
            </a:ln>
          </p:spPr>
          <p:txBody>
            <a:bodyPr/>
            <a:lstStyle/>
            <a:p>
              <a:endParaRPr lang="en-US"/>
            </a:p>
          </p:txBody>
        </p:sp>
        <p:sp>
          <p:nvSpPr>
            <p:cNvPr id="3291" name="Line 395"/>
            <p:cNvSpPr>
              <a:spLocks noChangeShapeType="1"/>
            </p:cNvSpPr>
            <p:nvPr/>
          </p:nvSpPr>
          <p:spPr bwMode="auto">
            <a:xfrm flipV="1">
              <a:off x="3662" y="3605"/>
              <a:ext cx="7" cy="34"/>
            </a:xfrm>
            <a:prstGeom prst="line">
              <a:avLst/>
            </a:prstGeom>
            <a:noFill/>
            <a:ln w="10795">
              <a:solidFill>
                <a:srgbClr val="FF0000"/>
              </a:solidFill>
              <a:round/>
              <a:headEnd/>
              <a:tailEnd/>
            </a:ln>
          </p:spPr>
          <p:txBody>
            <a:bodyPr/>
            <a:lstStyle/>
            <a:p>
              <a:endParaRPr lang="en-US"/>
            </a:p>
          </p:txBody>
        </p:sp>
        <p:sp>
          <p:nvSpPr>
            <p:cNvPr id="3292" name="Line 396"/>
            <p:cNvSpPr>
              <a:spLocks noChangeShapeType="1"/>
            </p:cNvSpPr>
            <p:nvPr/>
          </p:nvSpPr>
          <p:spPr bwMode="auto">
            <a:xfrm flipV="1">
              <a:off x="3669" y="3558"/>
              <a:ext cx="0" cy="47"/>
            </a:xfrm>
            <a:prstGeom prst="line">
              <a:avLst/>
            </a:prstGeom>
            <a:noFill/>
            <a:ln w="10795">
              <a:solidFill>
                <a:srgbClr val="FF0000"/>
              </a:solidFill>
              <a:round/>
              <a:headEnd/>
              <a:tailEnd/>
            </a:ln>
          </p:spPr>
          <p:txBody>
            <a:bodyPr/>
            <a:lstStyle/>
            <a:p>
              <a:endParaRPr lang="en-US"/>
            </a:p>
          </p:txBody>
        </p:sp>
        <p:sp>
          <p:nvSpPr>
            <p:cNvPr id="3293" name="Line 397"/>
            <p:cNvSpPr>
              <a:spLocks noChangeShapeType="1"/>
            </p:cNvSpPr>
            <p:nvPr/>
          </p:nvSpPr>
          <p:spPr bwMode="auto">
            <a:xfrm flipV="1">
              <a:off x="3669" y="3517"/>
              <a:ext cx="7" cy="41"/>
            </a:xfrm>
            <a:prstGeom prst="line">
              <a:avLst/>
            </a:prstGeom>
            <a:noFill/>
            <a:ln w="10795">
              <a:solidFill>
                <a:srgbClr val="FF0000"/>
              </a:solidFill>
              <a:round/>
              <a:headEnd/>
              <a:tailEnd/>
            </a:ln>
          </p:spPr>
          <p:txBody>
            <a:bodyPr/>
            <a:lstStyle/>
            <a:p>
              <a:endParaRPr lang="en-US"/>
            </a:p>
          </p:txBody>
        </p:sp>
        <p:sp>
          <p:nvSpPr>
            <p:cNvPr id="3294" name="Line 398"/>
            <p:cNvSpPr>
              <a:spLocks noChangeShapeType="1"/>
            </p:cNvSpPr>
            <p:nvPr/>
          </p:nvSpPr>
          <p:spPr bwMode="auto">
            <a:xfrm flipV="1">
              <a:off x="3676" y="3428"/>
              <a:ext cx="0" cy="89"/>
            </a:xfrm>
            <a:prstGeom prst="line">
              <a:avLst/>
            </a:prstGeom>
            <a:noFill/>
            <a:ln w="10795">
              <a:solidFill>
                <a:srgbClr val="FF0000"/>
              </a:solidFill>
              <a:round/>
              <a:headEnd/>
              <a:tailEnd/>
            </a:ln>
          </p:spPr>
          <p:txBody>
            <a:bodyPr/>
            <a:lstStyle/>
            <a:p>
              <a:endParaRPr lang="en-US"/>
            </a:p>
          </p:txBody>
        </p:sp>
        <p:sp>
          <p:nvSpPr>
            <p:cNvPr id="3295" name="Line 399"/>
            <p:cNvSpPr>
              <a:spLocks noChangeShapeType="1"/>
            </p:cNvSpPr>
            <p:nvPr/>
          </p:nvSpPr>
          <p:spPr bwMode="auto">
            <a:xfrm flipV="1">
              <a:off x="3676" y="3422"/>
              <a:ext cx="6" cy="6"/>
            </a:xfrm>
            <a:prstGeom prst="line">
              <a:avLst/>
            </a:prstGeom>
            <a:noFill/>
            <a:ln w="10795">
              <a:solidFill>
                <a:srgbClr val="FF0000"/>
              </a:solidFill>
              <a:round/>
              <a:headEnd/>
              <a:tailEnd/>
            </a:ln>
          </p:spPr>
          <p:txBody>
            <a:bodyPr/>
            <a:lstStyle/>
            <a:p>
              <a:endParaRPr lang="en-US"/>
            </a:p>
          </p:txBody>
        </p:sp>
        <p:sp>
          <p:nvSpPr>
            <p:cNvPr id="3296" name="Line 400"/>
            <p:cNvSpPr>
              <a:spLocks noChangeShapeType="1"/>
            </p:cNvSpPr>
            <p:nvPr/>
          </p:nvSpPr>
          <p:spPr bwMode="auto">
            <a:xfrm>
              <a:off x="3682" y="3422"/>
              <a:ext cx="1" cy="40"/>
            </a:xfrm>
            <a:prstGeom prst="line">
              <a:avLst/>
            </a:prstGeom>
            <a:noFill/>
            <a:ln w="10795">
              <a:solidFill>
                <a:srgbClr val="FF0000"/>
              </a:solidFill>
              <a:round/>
              <a:headEnd/>
              <a:tailEnd/>
            </a:ln>
          </p:spPr>
          <p:txBody>
            <a:bodyPr/>
            <a:lstStyle/>
            <a:p>
              <a:endParaRPr lang="en-US"/>
            </a:p>
          </p:txBody>
        </p:sp>
        <p:sp>
          <p:nvSpPr>
            <p:cNvPr id="3297" name="Line 401"/>
            <p:cNvSpPr>
              <a:spLocks noChangeShapeType="1"/>
            </p:cNvSpPr>
            <p:nvPr/>
          </p:nvSpPr>
          <p:spPr bwMode="auto">
            <a:xfrm>
              <a:off x="3682" y="3462"/>
              <a:ext cx="7" cy="21"/>
            </a:xfrm>
            <a:prstGeom prst="line">
              <a:avLst/>
            </a:prstGeom>
            <a:noFill/>
            <a:ln w="10795">
              <a:solidFill>
                <a:srgbClr val="FF0000"/>
              </a:solidFill>
              <a:round/>
              <a:headEnd/>
              <a:tailEnd/>
            </a:ln>
          </p:spPr>
          <p:txBody>
            <a:bodyPr/>
            <a:lstStyle/>
            <a:p>
              <a:endParaRPr lang="en-US"/>
            </a:p>
          </p:txBody>
        </p:sp>
        <p:sp>
          <p:nvSpPr>
            <p:cNvPr id="3298" name="Line 402"/>
            <p:cNvSpPr>
              <a:spLocks noChangeShapeType="1"/>
            </p:cNvSpPr>
            <p:nvPr/>
          </p:nvSpPr>
          <p:spPr bwMode="auto">
            <a:xfrm>
              <a:off x="3689" y="3483"/>
              <a:ext cx="1" cy="47"/>
            </a:xfrm>
            <a:prstGeom prst="line">
              <a:avLst/>
            </a:prstGeom>
            <a:noFill/>
            <a:ln w="10795">
              <a:solidFill>
                <a:srgbClr val="FF0000"/>
              </a:solidFill>
              <a:round/>
              <a:headEnd/>
              <a:tailEnd/>
            </a:ln>
          </p:spPr>
          <p:txBody>
            <a:bodyPr/>
            <a:lstStyle/>
            <a:p>
              <a:endParaRPr lang="en-US"/>
            </a:p>
          </p:txBody>
        </p:sp>
        <p:sp>
          <p:nvSpPr>
            <p:cNvPr id="3299" name="Line 403"/>
            <p:cNvSpPr>
              <a:spLocks noChangeShapeType="1"/>
            </p:cNvSpPr>
            <p:nvPr/>
          </p:nvSpPr>
          <p:spPr bwMode="auto">
            <a:xfrm>
              <a:off x="3689" y="3530"/>
              <a:ext cx="7" cy="55"/>
            </a:xfrm>
            <a:prstGeom prst="line">
              <a:avLst/>
            </a:prstGeom>
            <a:noFill/>
            <a:ln w="10795">
              <a:solidFill>
                <a:srgbClr val="FF0000"/>
              </a:solidFill>
              <a:round/>
              <a:headEnd/>
              <a:tailEnd/>
            </a:ln>
          </p:spPr>
          <p:txBody>
            <a:bodyPr/>
            <a:lstStyle/>
            <a:p>
              <a:endParaRPr lang="en-US"/>
            </a:p>
          </p:txBody>
        </p:sp>
        <p:sp>
          <p:nvSpPr>
            <p:cNvPr id="3300" name="Line 404"/>
            <p:cNvSpPr>
              <a:spLocks noChangeShapeType="1"/>
            </p:cNvSpPr>
            <p:nvPr/>
          </p:nvSpPr>
          <p:spPr bwMode="auto">
            <a:xfrm>
              <a:off x="3696" y="3585"/>
              <a:ext cx="0" cy="81"/>
            </a:xfrm>
            <a:prstGeom prst="line">
              <a:avLst/>
            </a:prstGeom>
            <a:noFill/>
            <a:ln w="10795">
              <a:solidFill>
                <a:srgbClr val="FF0000"/>
              </a:solidFill>
              <a:round/>
              <a:headEnd/>
              <a:tailEnd/>
            </a:ln>
          </p:spPr>
          <p:txBody>
            <a:bodyPr/>
            <a:lstStyle/>
            <a:p>
              <a:endParaRPr lang="en-US"/>
            </a:p>
          </p:txBody>
        </p:sp>
        <p:sp>
          <p:nvSpPr>
            <p:cNvPr id="3301" name="Line 405"/>
            <p:cNvSpPr>
              <a:spLocks noChangeShapeType="1"/>
            </p:cNvSpPr>
            <p:nvPr/>
          </p:nvSpPr>
          <p:spPr bwMode="auto">
            <a:xfrm>
              <a:off x="3696" y="3666"/>
              <a:ext cx="7" cy="21"/>
            </a:xfrm>
            <a:prstGeom prst="line">
              <a:avLst/>
            </a:prstGeom>
            <a:noFill/>
            <a:ln w="10795">
              <a:solidFill>
                <a:srgbClr val="FF0000"/>
              </a:solidFill>
              <a:round/>
              <a:headEnd/>
              <a:tailEnd/>
            </a:ln>
          </p:spPr>
          <p:txBody>
            <a:bodyPr/>
            <a:lstStyle/>
            <a:p>
              <a:endParaRPr lang="en-US"/>
            </a:p>
          </p:txBody>
        </p:sp>
        <p:sp>
          <p:nvSpPr>
            <p:cNvPr id="3302" name="Line 406"/>
            <p:cNvSpPr>
              <a:spLocks noChangeShapeType="1"/>
            </p:cNvSpPr>
            <p:nvPr/>
          </p:nvSpPr>
          <p:spPr bwMode="auto">
            <a:xfrm>
              <a:off x="3703" y="3687"/>
              <a:ext cx="0" cy="13"/>
            </a:xfrm>
            <a:prstGeom prst="line">
              <a:avLst/>
            </a:prstGeom>
            <a:noFill/>
            <a:ln w="10795">
              <a:solidFill>
                <a:srgbClr val="FF0000"/>
              </a:solidFill>
              <a:round/>
              <a:headEnd/>
              <a:tailEnd/>
            </a:ln>
          </p:spPr>
          <p:txBody>
            <a:bodyPr/>
            <a:lstStyle/>
            <a:p>
              <a:endParaRPr lang="en-US"/>
            </a:p>
          </p:txBody>
        </p:sp>
        <p:sp>
          <p:nvSpPr>
            <p:cNvPr id="3303" name="Line 407"/>
            <p:cNvSpPr>
              <a:spLocks noChangeShapeType="1"/>
            </p:cNvSpPr>
            <p:nvPr/>
          </p:nvSpPr>
          <p:spPr bwMode="auto">
            <a:xfrm>
              <a:off x="3703" y="3700"/>
              <a:ext cx="7" cy="1"/>
            </a:xfrm>
            <a:prstGeom prst="line">
              <a:avLst/>
            </a:prstGeom>
            <a:noFill/>
            <a:ln w="10795">
              <a:solidFill>
                <a:srgbClr val="FF0000"/>
              </a:solidFill>
              <a:round/>
              <a:headEnd/>
              <a:tailEnd/>
            </a:ln>
          </p:spPr>
          <p:txBody>
            <a:bodyPr/>
            <a:lstStyle/>
            <a:p>
              <a:endParaRPr lang="en-US"/>
            </a:p>
          </p:txBody>
        </p:sp>
        <p:sp>
          <p:nvSpPr>
            <p:cNvPr id="3304" name="Line 408"/>
            <p:cNvSpPr>
              <a:spLocks noChangeShapeType="1"/>
            </p:cNvSpPr>
            <p:nvPr/>
          </p:nvSpPr>
          <p:spPr bwMode="auto">
            <a:xfrm flipV="1">
              <a:off x="3710" y="3694"/>
              <a:ext cx="0" cy="6"/>
            </a:xfrm>
            <a:prstGeom prst="line">
              <a:avLst/>
            </a:prstGeom>
            <a:noFill/>
            <a:ln w="10795">
              <a:solidFill>
                <a:srgbClr val="FF0000"/>
              </a:solidFill>
              <a:round/>
              <a:headEnd/>
              <a:tailEnd/>
            </a:ln>
          </p:spPr>
          <p:txBody>
            <a:bodyPr/>
            <a:lstStyle/>
            <a:p>
              <a:endParaRPr lang="en-US"/>
            </a:p>
          </p:txBody>
        </p:sp>
        <p:sp>
          <p:nvSpPr>
            <p:cNvPr id="3305" name="Line 409"/>
            <p:cNvSpPr>
              <a:spLocks noChangeShapeType="1"/>
            </p:cNvSpPr>
            <p:nvPr/>
          </p:nvSpPr>
          <p:spPr bwMode="auto">
            <a:xfrm flipV="1">
              <a:off x="3710" y="3680"/>
              <a:ext cx="6" cy="14"/>
            </a:xfrm>
            <a:prstGeom prst="line">
              <a:avLst/>
            </a:prstGeom>
            <a:noFill/>
            <a:ln w="10795">
              <a:solidFill>
                <a:srgbClr val="FF0000"/>
              </a:solidFill>
              <a:round/>
              <a:headEnd/>
              <a:tailEnd/>
            </a:ln>
          </p:spPr>
          <p:txBody>
            <a:bodyPr/>
            <a:lstStyle/>
            <a:p>
              <a:endParaRPr lang="en-US"/>
            </a:p>
          </p:txBody>
        </p:sp>
        <p:sp>
          <p:nvSpPr>
            <p:cNvPr id="3306" name="Line 410"/>
            <p:cNvSpPr>
              <a:spLocks noChangeShapeType="1"/>
            </p:cNvSpPr>
            <p:nvPr/>
          </p:nvSpPr>
          <p:spPr bwMode="auto">
            <a:xfrm flipV="1">
              <a:off x="3716" y="3660"/>
              <a:ext cx="1" cy="20"/>
            </a:xfrm>
            <a:prstGeom prst="line">
              <a:avLst/>
            </a:prstGeom>
            <a:noFill/>
            <a:ln w="10795">
              <a:solidFill>
                <a:srgbClr val="FF0000"/>
              </a:solidFill>
              <a:round/>
              <a:headEnd/>
              <a:tailEnd/>
            </a:ln>
          </p:spPr>
          <p:txBody>
            <a:bodyPr/>
            <a:lstStyle/>
            <a:p>
              <a:endParaRPr lang="en-US"/>
            </a:p>
          </p:txBody>
        </p:sp>
        <p:sp>
          <p:nvSpPr>
            <p:cNvPr id="3307" name="Line 411"/>
            <p:cNvSpPr>
              <a:spLocks noChangeShapeType="1"/>
            </p:cNvSpPr>
            <p:nvPr/>
          </p:nvSpPr>
          <p:spPr bwMode="auto">
            <a:xfrm flipV="1">
              <a:off x="3716" y="3639"/>
              <a:ext cx="7" cy="21"/>
            </a:xfrm>
            <a:prstGeom prst="line">
              <a:avLst/>
            </a:prstGeom>
            <a:noFill/>
            <a:ln w="10795">
              <a:solidFill>
                <a:srgbClr val="FF0000"/>
              </a:solidFill>
              <a:round/>
              <a:headEnd/>
              <a:tailEnd/>
            </a:ln>
          </p:spPr>
          <p:txBody>
            <a:bodyPr/>
            <a:lstStyle/>
            <a:p>
              <a:endParaRPr lang="en-US"/>
            </a:p>
          </p:txBody>
        </p:sp>
        <p:sp>
          <p:nvSpPr>
            <p:cNvPr id="3308" name="Line 412"/>
            <p:cNvSpPr>
              <a:spLocks noChangeShapeType="1"/>
            </p:cNvSpPr>
            <p:nvPr/>
          </p:nvSpPr>
          <p:spPr bwMode="auto">
            <a:xfrm flipV="1">
              <a:off x="3723" y="3571"/>
              <a:ext cx="1" cy="68"/>
            </a:xfrm>
            <a:prstGeom prst="line">
              <a:avLst/>
            </a:prstGeom>
            <a:noFill/>
            <a:ln w="10795">
              <a:solidFill>
                <a:srgbClr val="FF0000"/>
              </a:solidFill>
              <a:round/>
              <a:headEnd/>
              <a:tailEnd/>
            </a:ln>
          </p:spPr>
          <p:txBody>
            <a:bodyPr/>
            <a:lstStyle/>
            <a:p>
              <a:endParaRPr lang="en-US"/>
            </a:p>
          </p:txBody>
        </p:sp>
        <p:sp>
          <p:nvSpPr>
            <p:cNvPr id="3309" name="Line 413"/>
            <p:cNvSpPr>
              <a:spLocks noChangeShapeType="1"/>
            </p:cNvSpPr>
            <p:nvPr/>
          </p:nvSpPr>
          <p:spPr bwMode="auto">
            <a:xfrm flipV="1">
              <a:off x="3723" y="3537"/>
              <a:ext cx="7" cy="34"/>
            </a:xfrm>
            <a:prstGeom prst="line">
              <a:avLst/>
            </a:prstGeom>
            <a:noFill/>
            <a:ln w="10795">
              <a:solidFill>
                <a:srgbClr val="FF0000"/>
              </a:solidFill>
              <a:round/>
              <a:headEnd/>
              <a:tailEnd/>
            </a:ln>
          </p:spPr>
          <p:txBody>
            <a:bodyPr/>
            <a:lstStyle/>
            <a:p>
              <a:endParaRPr lang="en-US"/>
            </a:p>
          </p:txBody>
        </p:sp>
        <p:sp>
          <p:nvSpPr>
            <p:cNvPr id="3310" name="Line 414"/>
            <p:cNvSpPr>
              <a:spLocks noChangeShapeType="1"/>
            </p:cNvSpPr>
            <p:nvPr/>
          </p:nvSpPr>
          <p:spPr bwMode="auto">
            <a:xfrm flipV="1">
              <a:off x="3730" y="3510"/>
              <a:ext cx="0" cy="27"/>
            </a:xfrm>
            <a:prstGeom prst="line">
              <a:avLst/>
            </a:prstGeom>
            <a:noFill/>
            <a:ln w="10795">
              <a:solidFill>
                <a:srgbClr val="FF0000"/>
              </a:solidFill>
              <a:round/>
              <a:headEnd/>
              <a:tailEnd/>
            </a:ln>
          </p:spPr>
          <p:txBody>
            <a:bodyPr/>
            <a:lstStyle/>
            <a:p>
              <a:endParaRPr lang="en-US"/>
            </a:p>
          </p:txBody>
        </p:sp>
        <p:sp>
          <p:nvSpPr>
            <p:cNvPr id="3311" name="Line 415"/>
            <p:cNvSpPr>
              <a:spLocks noChangeShapeType="1"/>
            </p:cNvSpPr>
            <p:nvPr/>
          </p:nvSpPr>
          <p:spPr bwMode="auto">
            <a:xfrm flipV="1">
              <a:off x="3730" y="3476"/>
              <a:ext cx="7" cy="34"/>
            </a:xfrm>
            <a:prstGeom prst="line">
              <a:avLst/>
            </a:prstGeom>
            <a:noFill/>
            <a:ln w="10795">
              <a:solidFill>
                <a:srgbClr val="FF0000"/>
              </a:solidFill>
              <a:round/>
              <a:headEnd/>
              <a:tailEnd/>
            </a:ln>
          </p:spPr>
          <p:txBody>
            <a:bodyPr/>
            <a:lstStyle/>
            <a:p>
              <a:endParaRPr lang="en-US"/>
            </a:p>
          </p:txBody>
        </p:sp>
        <p:sp>
          <p:nvSpPr>
            <p:cNvPr id="3312" name="Line 416"/>
            <p:cNvSpPr>
              <a:spLocks noChangeShapeType="1"/>
            </p:cNvSpPr>
            <p:nvPr/>
          </p:nvSpPr>
          <p:spPr bwMode="auto">
            <a:xfrm>
              <a:off x="3737" y="3476"/>
              <a:ext cx="7" cy="7"/>
            </a:xfrm>
            <a:prstGeom prst="line">
              <a:avLst/>
            </a:prstGeom>
            <a:noFill/>
            <a:ln w="10795">
              <a:solidFill>
                <a:srgbClr val="FF0000"/>
              </a:solidFill>
              <a:round/>
              <a:headEnd/>
              <a:tailEnd/>
            </a:ln>
          </p:spPr>
          <p:txBody>
            <a:bodyPr/>
            <a:lstStyle/>
            <a:p>
              <a:endParaRPr lang="en-US"/>
            </a:p>
          </p:txBody>
        </p:sp>
        <p:sp>
          <p:nvSpPr>
            <p:cNvPr id="3313" name="Line 417"/>
            <p:cNvSpPr>
              <a:spLocks noChangeShapeType="1"/>
            </p:cNvSpPr>
            <p:nvPr/>
          </p:nvSpPr>
          <p:spPr bwMode="auto">
            <a:xfrm>
              <a:off x="3744" y="3483"/>
              <a:ext cx="0" cy="47"/>
            </a:xfrm>
            <a:prstGeom prst="line">
              <a:avLst/>
            </a:prstGeom>
            <a:noFill/>
            <a:ln w="10795">
              <a:solidFill>
                <a:srgbClr val="FF0000"/>
              </a:solidFill>
              <a:round/>
              <a:headEnd/>
              <a:tailEnd/>
            </a:ln>
          </p:spPr>
          <p:txBody>
            <a:bodyPr/>
            <a:lstStyle/>
            <a:p>
              <a:endParaRPr lang="en-US"/>
            </a:p>
          </p:txBody>
        </p:sp>
        <p:sp>
          <p:nvSpPr>
            <p:cNvPr id="3314" name="Line 418"/>
            <p:cNvSpPr>
              <a:spLocks noChangeShapeType="1"/>
            </p:cNvSpPr>
            <p:nvPr/>
          </p:nvSpPr>
          <p:spPr bwMode="auto">
            <a:xfrm>
              <a:off x="3744" y="3530"/>
              <a:ext cx="0" cy="21"/>
            </a:xfrm>
            <a:prstGeom prst="line">
              <a:avLst/>
            </a:prstGeom>
            <a:noFill/>
            <a:ln w="10795">
              <a:solidFill>
                <a:srgbClr val="FF0000"/>
              </a:solidFill>
              <a:round/>
              <a:headEnd/>
              <a:tailEnd/>
            </a:ln>
          </p:spPr>
          <p:txBody>
            <a:bodyPr/>
            <a:lstStyle/>
            <a:p>
              <a:endParaRPr lang="en-US"/>
            </a:p>
          </p:txBody>
        </p:sp>
        <p:sp>
          <p:nvSpPr>
            <p:cNvPr id="3315" name="Line 419"/>
            <p:cNvSpPr>
              <a:spLocks noChangeShapeType="1"/>
            </p:cNvSpPr>
            <p:nvPr/>
          </p:nvSpPr>
          <p:spPr bwMode="auto">
            <a:xfrm>
              <a:off x="3744" y="3551"/>
              <a:ext cx="6" cy="54"/>
            </a:xfrm>
            <a:prstGeom prst="line">
              <a:avLst/>
            </a:prstGeom>
            <a:noFill/>
            <a:ln w="10795">
              <a:solidFill>
                <a:srgbClr val="FF0000"/>
              </a:solidFill>
              <a:round/>
              <a:headEnd/>
              <a:tailEnd/>
            </a:ln>
          </p:spPr>
          <p:txBody>
            <a:bodyPr/>
            <a:lstStyle/>
            <a:p>
              <a:endParaRPr lang="en-US"/>
            </a:p>
          </p:txBody>
        </p:sp>
        <p:sp>
          <p:nvSpPr>
            <p:cNvPr id="3316" name="Line 420"/>
            <p:cNvSpPr>
              <a:spLocks noChangeShapeType="1"/>
            </p:cNvSpPr>
            <p:nvPr/>
          </p:nvSpPr>
          <p:spPr bwMode="auto">
            <a:xfrm>
              <a:off x="3750" y="3605"/>
              <a:ext cx="1" cy="34"/>
            </a:xfrm>
            <a:prstGeom prst="line">
              <a:avLst/>
            </a:prstGeom>
            <a:noFill/>
            <a:ln w="10795">
              <a:solidFill>
                <a:srgbClr val="FF0000"/>
              </a:solidFill>
              <a:round/>
              <a:headEnd/>
              <a:tailEnd/>
            </a:ln>
          </p:spPr>
          <p:txBody>
            <a:bodyPr/>
            <a:lstStyle/>
            <a:p>
              <a:endParaRPr lang="en-US"/>
            </a:p>
          </p:txBody>
        </p:sp>
        <p:sp>
          <p:nvSpPr>
            <p:cNvPr id="3317" name="Line 421"/>
            <p:cNvSpPr>
              <a:spLocks noChangeShapeType="1"/>
            </p:cNvSpPr>
            <p:nvPr/>
          </p:nvSpPr>
          <p:spPr bwMode="auto">
            <a:xfrm>
              <a:off x="3750" y="3639"/>
              <a:ext cx="7" cy="27"/>
            </a:xfrm>
            <a:prstGeom prst="line">
              <a:avLst/>
            </a:prstGeom>
            <a:noFill/>
            <a:ln w="10795">
              <a:solidFill>
                <a:srgbClr val="FF0000"/>
              </a:solidFill>
              <a:round/>
              <a:headEnd/>
              <a:tailEnd/>
            </a:ln>
          </p:spPr>
          <p:txBody>
            <a:bodyPr/>
            <a:lstStyle/>
            <a:p>
              <a:endParaRPr lang="en-US"/>
            </a:p>
          </p:txBody>
        </p:sp>
        <p:sp>
          <p:nvSpPr>
            <p:cNvPr id="3318" name="Line 422"/>
            <p:cNvSpPr>
              <a:spLocks noChangeShapeType="1"/>
            </p:cNvSpPr>
            <p:nvPr/>
          </p:nvSpPr>
          <p:spPr bwMode="auto">
            <a:xfrm>
              <a:off x="3757" y="3666"/>
              <a:ext cx="1" cy="21"/>
            </a:xfrm>
            <a:prstGeom prst="line">
              <a:avLst/>
            </a:prstGeom>
            <a:noFill/>
            <a:ln w="10795">
              <a:solidFill>
                <a:srgbClr val="FF0000"/>
              </a:solidFill>
              <a:round/>
              <a:headEnd/>
              <a:tailEnd/>
            </a:ln>
          </p:spPr>
          <p:txBody>
            <a:bodyPr/>
            <a:lstStyle/>
            <a:p>
              <a:endParaRPr lang="en-US"/>
            </a:p>
          </p:txBody>
        </p:sp>
        <p:sp>
          <p:nvSpPr>
            <p:cNvPr id="3319" name="Line 423"/>
            <p:cNvSpPr>
              <a:spLocks noChangeShapeType="1"/>
            </p:cNvSpPr>
            <p:nvPr/>
          </p:nvSpPr>
          <p:spPr bwMode="auto">
            <a:xfrm>
              <a:off x="3757" y="3687"/>
              <a:ext cx="7" cy="0"/>
            </a:xfrm>
            <a:prstGeom prst="line">
              <a:avLst/>
            </a:prstGeom>
            <a:noFill/>
            <a:ln w="10795">
              <a:solidFill>
                <a:srgbClr val="FF0000"/>
              </a:solidFill>
              <a:round/>
              <a:headEnd/>
              <a:tailEnd/>
            </a:ln>
          </p:spPr>
          <p:txBody>
            <a:bodyPr/>
            <a:lstStyle/>
            <a:p>
              <a:endParaRPr lang="en-US"/>
            </a:p>
          </p:txBody>
        </p:sp>
        <p:sp>
          <p:nvSpPr>
            <p:cNvPr id="3320" name="Line 424"/>
            <p:cNvSpPr>
              <a:spLocks noChangeShapeType="1"/>
            </p:cNvSpPr>
            <p:nvPr/>
          </p:nvSpPr>
          <p:spPr bwMode="auto">
            <a:xfrm flipV="1">
              <a:off x="3764" y="3680"/>
              <a:ext cx="7" cy="7"/>
            </a:xfrm>
            <a:prstGeom prst="line">
              <a:avLst/>
            </a:prstGeom>
            <a:noFill/>
            <a:ln w="10795">
              <a:solidFill>
                <a:srgbClr val="FF0000"/>
              </a:solidFill>
              <a:round/>
              <a:headEnd/>
              <a:tailEnd/>
            </a:ln>
          </p:spPr>
          <p:txBody>
            <a:bodyPr/>
            <a:lstStyle/>
            <a:p>
              <a:endParaRPr lang="en-US"/>
            </a:p>
          </p:txBody>
        </p:sp>
        <p:sp>
          <p:nvSpPr>
            <p:cNvPr id="3321" name="Line 425"/>
            <p:cNvSpPr>
              <a:spLocks noChangeShapeType="1"/>
            </p:cNvSpPr>
            <p:nvPr/>
          </p:nvSpPr>
          <p:spPr bwMode="auto">
            <a:xfrm flipV="1">
              <a:off x="3771" y="3660"/>
              <a:ext cx="0" cy="20"/>
            </a:xfrm>
            <a:prstGeom prst="line">
              <a:avLst/>
            </a:prstGeom>
            <a:noFill/>
            <a:ln w="10795">
              <a:solidFill>
                <a:srgbClr val="FF0000"/>
              </a:solidFill>
              <a:round/>
              <a:headEnd/>
              <a:tailEnd/>
            </a:ln>
          </p:spPr>
          <p:txBody>
            <a:bodyPr/>
            <a:lstStyle/>
            <a:p>
              <a:endParaRPr lang="en-US"/>
            </a:p>
          </p:txBody>
        </p:sp>
        <p:sp>
          <p:nvSpPr>
            <p:cNvPr id="3322" name="Line 426"/>
            <p:cNvSpPr>
              <a:spLocks noChangeShapeType="1"/>
            </p:cNvSpPr>
            <p:nvPr/>
          </p:nvSpPr>
          <p:spPr bwMode="auto">
            <a:xfrm flipV="1">
              <a:off x="3771" y="3632"/>
              <a:ext cx="7" cy="28"/>
            </a:xfrm>
            <a:prstGeom prst="line">
              <a:avLst/>
            </a:prstGeom>
            <a:noFill/>
            <a:ln w="10795">
              <a:solidFill>
                <a:srgbClr val="FF0000"/>
              </a:solidFill>
              <a:round/>
              <a:headEnd/>
              <a:tailEnd/>
            </a:ln>
          </p:spPr>
          <p:txBody>
            <a:bodyPr/>
            <a:lstStyle/>
            <a:p>
              <a:endParaRPr lang="en-US"/>
            </a:p>
          </p:txBody>
        </p:sp>
        <p:sp>
          <p:nvSpPr>
            <p:cNvPr id="3323" name="Line 427"/>
            <p:cNvSpPr>
              <a:spLocks noChangeShapeType="1"/>
            </p:cNvSpPr>
            <p:nvPr/>
          </p:nvSpPr>
          <p:spPr bwMode="auto">
            <a:xfrm flipV="1">
              <a:off x="3778" y="3598"/>
              <a:ext cx="0" cy="34"/>
            </a:xfrm>
            <a:prstGeom prst="line">
              <a:avLst/>
            </a:prstGeom>
            <a:noFill/>
            <a:ln w="10795">
              <a:solidFill>
                <a:srgbClr val="FF0000"/>
              </a:solidFill>
              <a:round/>
              <a:headEnd/>
              <a:tailEnd/>
            </a:ln>
          </p:spPr>
          <p:txBody>
            <a:bodyPr/>
            <a:lstStyle/>
            <a:p>
              <a:endParaRPr lang="en-US"/>
            </a:p>
          </p:txBody>
        </p:sp>
        <p:sp>
          <p:nvSpPr>
            <p:cNvPr id="3324" name="Line 428"/>
            <p:cNvSpPr>
              <a:spLocks noChangeShapeType="1"/>
            </p:cNvSpPr>
            <p:nvPr/>
          </p:nvSpPr>
          <p:spPr bwMode="auto">
            <a:xfrm flipV="1">
              <a:off x="3778" y="3578"/>
              <a:ext cx="6" cy="20"/>
            </a:xfrm>
            <a:prstGeom prst="line">
              <a:avLst/>
            </a:prstGeom>
            <a:noFill/>
            <a:ln w="10795">
              <a:solidFill>
                <a:srgbClr val="FF0000"/>
              </a:solidFill>
              <a:round/>
              <a:headEnd/>
              <a:tailEnd/>
            </a:ln>
          </p:spPr>
          <p:txBody>
            <a:bodyPr/>
            <a:lstStyle/>
            <a:p>
              <a:endParaRPr lang="en-US"/>
            </a:p>
          </p:txBody>
        </p:sp>
        <p:sp>
          <p:nvSpPr>
            <p:cNvPr id="3325" name="Line 429"/>
            <p:cNvSpPr>
              <a:spLocks noChangeShapeType="1"/>
            </p:cNvSpPr>
            <p:nvPr/>
          </p:nvSpPr>
          <p:spPr bwMode="auto">
            <a:xfrm flipV="1">
              <a:off x="3784" y="3517"/>
              <a:ext cx="1" cy="61"/>
            </a:xfrm>
            <a:prstGeom prst="line">
              <a:avLst/>
            </a:prstGeom>
            <a:noFill/>
            <a:ln w="10795">
              <a:solidFill>
                <a:srgbClr val="FF0000"/>
              </a:solidFill>
              <a:round/>
              <a:headEnd/>
              <a:tailEnd/>
            </a:ln>
          </p:spPr>
          <p:txBody>
            <a:bodyPr/>
            <a:lstStyle/>
            <a:p>
              <a:endParaRPr lang="en-US"/>
            </a:p>
          </p:txBody>
        </p:sp>
        <p:sp>
          <p:nvSpPr>
            <p:cNvPr id="3326" name="Line 430"/>
            <p:cNvSpPr>
              <a:spLocks noChangeShapeType="1"/>
            </p:cNvSpPr>
            <p:nvPr/>
          </p:nvSpPr>
          <p:spPr bwMode="auto">
            <a:xfrm flipV="1">
              <a:off x="3784" y="3490"/>
              <a:ext cx="7" cy="27"/>
            </a:xfrm>
            <a:prstGeom prst="line">
              <a:avLst/>
            </a:prstGeom>
            <a:noFill/>
            <a:ln w="10795">
              <a:solidFill>
                <a:srgbClr val="FF0000"/>
              </a:solidFill>
              <a:round/>
              <a:headEnd/>
              <a:tailEnd/>
            </a:ln>
          </p:spPr>
          <p:txBody>
            <a:bodyPr/>
            <a:lstStyle/>
            <a:p>
              <a:endParaRPr lang="en-US"/>
            </a:p>
          </p:txBody>
        </p:sp>
        <p:sp>
          <p:nvSpPr>
            <p:cNvPr id="3327" name="Line 431"/>
            <p:cNvSpPr>
              <a:spLocks noChangeShapeType="1"/>
            </p:cNvSpPr>
            <p:nvPr/>
          </p:nvSpPr>
          <p:spPr bwMode="auto">
            <a:xfrm flipV="1">
              <a:off x="3791" y="3483"/>
              <a:ext cx="1" cy="7"/>
            </a:xfrm>
            <a:prstGeom prst="line">
              <a:avLst/>
            </a:prstGeom>
            <a:noFill/>
            <a:ln w="10795">
              <a:solidFill>
                <a:srgbClr val="FF0000"/>
              </a:solidFill>
              <a:round/>
              <a:headEnd/>
              <a:tailEnd/>
            </a:ln>
          </p:spPr>
          <p:txBody>
            <a:bodyPr/>
            <a:lstStyle/>
            <a:p>
              <a:endParaRPr lang="en-US"/>
            </a:p>
          </p:txBody>
        </p:sp>
        <p:sp>
          <p:nvSpPr>
            <p:cNvPr id="3328" name="Line 432"/>
            <p:cNvSpPr>
              <a:spLocks noChangeShapeType="1"/>
            </p:cNvSpPr>
            <p:nvPr/>
          </p:nvSpPr>
          <p:spPr bwMode="auto">
            <a:xfrm>
              <a:off x="3791" y="3483"/>
              <a:ext cx="7" cy="13"/>
            </a:xfrm>
            <a:prstGeom prst="line">
              <a:avLst/>
            </a:prstGeom>
            <a:noFill/>
            <a:ln w="10795">
              <a:solidFill>
                <a:srgbClr val="FF0000"/>
              </a:solidFill>
              <a:round/>
              <a:headEnd/>
              <a:tailEnd/>
            </a:ln>
          </p:spPr>
          <p:txBody>
            <a:bodyPr/>
            <a:lstStyle/>
            <a:p>
              <a:endParaRPr lang="en-US"/>
            </a:p>
          </p:txBody>
        </p:sp>
        <p:sp>
          <p:nvSpPr>
            <p:cNvPr id="3329" name="Line 433"/>
            <p:cNvSpPr>
              <a:spLocks noChangeShapeType="1"/>
            </p:cNvSpPr>
            <p:nvPr/>
          </p:nvSpPr>
          <p:spPr bwMode="auto">
            <a:xfrm>
              <a:off x="3798" y="3496"/>
              <a:ext cx="0" cy="34"/>
            </a:xfrm>
            <a:prstGeom prst="line">
              <a:avLst/>
            </a:prstGeom>
            <a:noFill/>
            <a:ln w="10795">
              <a:solidFill>
                <a:srgbClr val="FF0000"/>
              </a:solidFill>
              <a:round/>
              <a:headEnd/>
              <a:tailEnd/>
            </a:ln>
          </p:spPr>
          <p:txBody>
            <a:bodyPr/>
            <a:lstStyle/>
            <a:p>
              <a:endParaRPr lang="en-US"/>
            </a:p>
          </p:txBody>
        </p:sp>
        <p:sp>
          <p:nvSpPr>
            <p:cNvPr id="3330" name="Line 434"/>
            <p:cNvSpPr>
              <a:spLocks noChangeShapeType="1"/>
            </p:cNvSpPr>
            <p:nvPr/>
          </p:nvSpPr>
          <p:spPr bwMode="auto">
            <a:xfrm>
              <a:off x="3798" y="3530"/>
              <a:ext cx="7" cy="41"/>
            </a:xfrm>
            <a:prstGeom prst="line">
              <a:avLst/>
            </a:prstGeom>
            <a:noFill/>
            <a:ln w="10795">
              <a:solidFill>
                <a:srgbClr val="FF0000"/>
              </a:solidFill>
              <a:round/>
              <a:headEnd/>
              <a:tailEnd/>
            </a:ln>
          </p:spPr>
          <p:txBody>
            <a:bodyPr/>
            <a:lstStyle/>
            <a:p>
              <a:endParaRPr lang="en-US"/>
            </a:p>
          </p:txBody>
        </p:sp>
        <p:sp>
          <p:nvSpPr>
            <p:cNvPr id="3331" name="Line 435"/>
            <p:cNvSpPr>
              <a:spLocks noChangeShapeType="1"/>
            </p:cNvSpPr>
            <p:nvPr/>
          </p:nvSpPr>
          <p:spPr bwMode="auto">
            <a:xfrm>
              <a:off x="3805" y="3571"/>
              <a:ext cx="0" cy="41"/>
            </a:xfrm>
            <a:prstGeom prst="line">
              <a:avLst/>
            </a:prstGeom>
            <a:noFill/>
            <a:ln w="10795">
              <a:solidFill>
                <a:srgbClr val="FF0000"/>
              </a:solidFill>
              <a:round/>
              <a:headEnd/>
              <a:tailEnd/>
            </a:ln>
          </p:spPr>
          <p:txBody>
            <a:bodyPr/>
            <a:lstStyle/>
            <a:p>
              <a:endParaRPr lang="en-US"/>
            </a:p>
          </p:txBody>
        </p:sp>
        <p:sp>
          <p:nvSpPr>
            <p:cNvPr id="3332" name="Line 436"/>
            <p:cNvSpPr>
              <a:spLocks noChangeShapeType="1"/>
            </p:cNvSpPr>
            <p:nvPr/>
          </p:nvSpPr>
          <p:spPr bwMode="auto">
            <a:xfrm>
              <a:off x="3805" y="3612"/>
              <a:ext cx="7" cy="27"/>
            </a:xfrm>
            <a:prstGeom prst="line">
              <a:avLst/>
            </a:prstGeom>
            <a:noFill/>
            <a:ln w="10795">
              <a:solidFill>
                <a:srgbClr val="FF0000"/>
              </a:solidFill>
              <a:round/>
              <a:headEnd/>
              <a:tailEnd/>
            </a:ln>
          </p:spPr>
          <p:txBody>
            <a:bodyPr/>
            <a:lstStyle/>
            <a:p>
              <a:endParaRPr lang="en-US"/>
            </a:p>
          </p:txBody>
        </p:sp>
        <p:sp>
          <p:nvSpPr>
            <p:cNvPr id="3333" name="Line 437"/>
            <p:cNvSpPr>
              <a:spLocks noChangeShapeType="1"/>
            </p:cNvSpPr>
            <p:nvPr/>
          </p:nvSpPr>
          <p:spPr bwMode="auto">
            <a:xfrm>
              <a:off x="3812" y="3639"/>
              <a:ext cx="0" cy="48"/>
            </a:xfrm>
            <a:prstGeom prst="line">
              <a:avLst/>
            </a:prstGeom>
            <a:noFill/>
            <a:ln w="10795">
              <a:solidFill>
                <a:srgbClr val="FF0000"/>
              </a:solidFill>
              <a:round/>
              <a:headEnd/>
              <a:tailEnd/>
            </a:ln>
          </p:spPr>
          <p:txBody>
            <a:bodyPr/>
            <a:lstStyle/>
            <a:p>
              <a:endParaRPr lang="en-US"/>
            </a:p>
          </p:txBody>
        </p:sp>
        <p:sp>
          <p:nvSpPr>
            <p:cNvPr id="3334" name="Line 438"/>
            <p:cNvSpPr>
              <a:spLocks noChangeShapeType="1"/>
            </p:cNvSpPr>
            <p:nvPr/>
          </p:nvSpPr>
          <p:spPr bwMode="auto">
            <a:xfrm flipV="1">
              <a:off x="3812" y="3680"/>
              <a:ext cx="6" cy="7"/>
            </a:xfrm>
            <a:prstGeom prst="line">
              <a:avLst/>
            </a:prstGeom>
            <a:noFill/>
            <a:ln w="10795">
              <a:solidFill>
                <a:srgbClr val="FF0000"/>
              </a:solidFill>
              <a:round/>
              <a:headEnd/>
              <a:tailEnd/>
            </a:ln>
          </p:spPr>
          <p:txBody>
            <a:bodyPr/>
            <a:lstStyle/>
            <a:p>
              <a:endParaRPr lang="en-US"/>
            </a:p>
          </p:txBody>
        </p:sp>
        <p:sp>
          <p:nvSpPr>
            <p:cNvPr id="3335" name="Line 439"/>
            <p:cNvSpPr>
              <a:spLocks noChangeShapeType="1"/>
            </p:cNvSpPr>
            <p:nvPr/>
          </p:nvSpPr>
          <p:spPr bwMode="auto">
            <a:xfrm flipV="1">
              <a:off x="3818" y="3673"/>
              <a:ext cx="7" cy="7"/>
            </a:xfrm>
            <a:prstGeom prst="line">
              <a:avLst/>
            </a:prstGeom>
            <a:noFill/>
            <a:ln w="10795">
              <a:solidFill>
                <a:srgbClr val="FF0000"/>
              </a:solidFill>
              <a:round/>
              <a:headEnd/>
              <a:tailEnd/>
            </a:ln>
          </p:spPr>
          <p:txBody>
            <a:bodyPr/>
            <a:lstStyle/>
            <a:p>
              <a:endParaRPr lang="en-US"/>
            </a:p>
          </p:txBody>
        </p:sp>
        <p:sp>
          <p:nvSpPr>
            <p:cNvPr id="3336" name="Line 440"/>
            <p:cNvSpPr>
              <a:spLocks noChangeShapeType="1"/>
            </p:cNvSpPr>
            <p:nvPr/>
          </p:nvSpPr>
          <p:spPr bwMode="auto">
            <a:xfrm flipV="1">
              <a:off x="3825" y="3653"/>
              <a:ext cx="1" cy="20"/>
            </a:xfrm>
            <a:prstGeom prst="line">
              <a:avLst/>
            </a:prstGeom>
            <a:noFill/>
            <a:ln w="10795">
              <a:solidFill>
                <a:srgbClr val="FF0000"/>
              </a:solidFill>
              <a:round/>
              <a:headEnd/>
              <a:tailEnd/>
            </a:ln>
          </p:spPr>
          <p:txBody>
            <a:bodyPr/>
            <a:lstStyle/>
            <a:p>
              <a:endParaRPr lang="en-US"/>
            </a:p>
          </p:txBody>
        </p:sp>
        <p:sp>
          <p:nvSpPr>
            <p:cNvPr id="3337" name="Line 441"/>
            <p:cNvSpPr>
              <a:spLocks noChangeShapeType="1"/>
            </p:cNvSpPr>
            <p:nvPr/>
          </p:nvSpPr>
          <p:spPr bwMode="auto">
            <a:xfrm flipV="1">
              <a:off x="3825" y="3632"/>
              <a:ext cx="7" cy="21"/>
            </a:xfrm>
            <a:prstGeom prst="line">
              <a:avLst/>
            </a:prstGeom>
            <a:noFill/>
            <a:ln w="10795">
              <a:solidFill>
                <a:srgbClr val="FF0000"/>
              </a:solidFill>
              <a:round/>
              <a:headEnd/>
              <a:tailEnd/>
            </a:ln>
          </p:spPr>
          <p:txBody>
            <a:bodyPr/>
            <a:lstStyle/>
            <a:p>
              <a:endParaRPr lang="en-US"/>
            </a:p>
          </p:txBody>
        </p:sp>
        <p:sp>
          <p:nvSpPr>
            <p:cNvPr id="3338" name="Line 442"/>
            <p:cNvSpPr>
              <a:spLocks noChangeShapeType="1"/>
            </p:cNvSpPr>
            <p:nvPr/>
          </p:nvSpPr>
          <p:spPr bwMode="auto">
            <a:xfrm flipV="1">
              <a:off x="3832" y="3564"/>
              <a:ext cx="0" cy="68"/>
            </a:xfrm>
            <a:prstGeom prst="line">
              <a:avLst/>
            </a:prstGeom>
            <a:noFill/>
            <a:ln w="10795">
              <a:solidFill>
                <a:srgbClr val="FF0000"/>
              </a:solidFill>
              <a:round/>
              <a:headEnd/>
              <a:tailEnd/>
            </a:ln>
          </p:spPr>
          <p:txBody>
            <a:bodyPr/>
            <a:lstStyle/>
            <a:p>
              <a:endParaRPr lang="en-US"/>
            </a:p>
          </p:txBody>
        </p:sp>
        <p:sp>
          <p:nvSpPr>
            <p:cNvPr id="3339" name="Line 443"/>
            <p:cNvSpPr>
              <a:spLocks noChangeShapeType="1"/>
            </p:cNvSpPr>
            <p:nvPr/>
          </p:nvSpPr>
          <p:spPr bwMode="auto">
            <a:xfrm flipV="1">
              <a:off x="3832" y="3524"/>
              <a:ext cx="7" cy="40"/>
            </a:xfrm>
            <a:prstGeom prst="line">
              <a:avLst/>
            </a:prstGeom>
            <a:noFill/>
            <a:ln w="10795">
              <a:solidFill>
                <a:srgbClr val="FF0000"/>
              </a:solidFill>
              <a:round/>
              <a:headEnd/>
              <a:tailEnd/>
            </a:ln>
          </p:spPr>
          <p:txBody>
            <a:bodyPr/>
            <a:lstStyle/>
            <a:p>
              <a:endParaRPr lang="en-US"/>
            </a:p>
          </p:txBody>
        </p:sp>
        <p:sp>
          <p:nvSpPr>
            <p:cNvPr id="3340" name="Line 444"/>
            <p:cNvSpPr>
              <a:spLocks noChangeShapeType="1"/>
            </p:cNvSpPr>
            <p:nvPr/>
          </p:nvSpPr>
          <p:spPr bwMode="auto">
            <a:xfrm flipV="1">
              <a:off x="3839" y="3496"/>
              <a:ext cx="0" cy="28"/>
            </a:xfrm>
            <a:prstGeom prst="line">
              <a:avLst/>
            </a:prstGeom>
            <a:noFill/>
            <a:ln w="10795">
              <a:solidFill>
                <a:srgbClr val="FF0000"/>
              </a:solidFill>
              <a:round/>
              <a:headEnd/>
              <a:tailEnd/>
            </a:ln>
          </p:spPr>
          <p:txBody>
            <a:bodyPr/>
            <a:lstStyle/>
            <a:p>
              <a:endParaRPr lang="en-US"/>
            </a:p>
          </p:txBody>
        </p:sp>
        <p:sp>
          <p:nvSpPr>
            <p:cNvPr id="3341" name="Line 445"/>
            <p:cNvSpPr>
              <a:spLocks noChangeShapeType="1"/>
            </p:cNvSpPr>
            <p:nvPr/>
          </p:nvSpPr>
          <p:spPr bwMode="auto">
            <a:xfrm flipV="1">
              <a:off x="3839" y="3449"/>
              <a:ext cx="7" cy="47"/>
            </a:xfrm>
            <a:prstGeom prst="line">
              <a:avLst/>
            </a:prstGeom>
            <a:noFill/>
            <a:ln w="10795">
              <a:solidFill>
                <a:srgbClr val="FF0000"/>
              </a:solidFill>
              <a:round/>
              <a:headEnd/>
              <a:tailEnd/>
            </a:ln>
          </p:spPr>
          <p:txBody>
            <a:bodyPr/>
            <a:lstStyle/>
            <a:p>
              <a:endParaRPr lang="en-US"/>
            </a:p>
          </p:txBody>
        </p:sp>
        <p:sp>
          <p:nvSpPr>
            <p:cNvPr id="3342" name="Line 446"/>
            <p:cNvSpPr>
              <a:spLocks noChangeShapeType="1"/>
            </p:cNvSpPr>
            <p:nvPr/>
          </p:nvSpPr>
          <p:spPr bwMode="auto">
            <a:xfrm flipV="1">
              <a:off x="3846" y="3415"/>
              <a:ext cx="0" cy="34"/>
            </a:xfrm>
            <a:prstGeom prst="line">
              <a:avLst/>
            </a:prstGeom>
            <a:noFill/>
            <a:ln w="10795">
              <a:solidFill>
                <a:srgbClr val="FF0000"/>
              </a:solidFill>
              <a:round/>
              <a:headEnd/>
              <a:tailEnd/>
            </a:ln>
          </p:spPr>
          <p:txBody>
            <a:bodyPr/>
            <a:lstStyle/>
            <a:p>
              <a:endParaRPr lang="en-US"/>
            </a:p>
          </p:txBody>
        </p:sp>
        <p:sp>
          <p:nvSpPr>
            <p:cNvPr id="3343" name="Line 447"/>
            <p:cNvSpPr>
              <a:spLocks noChangeShapeType="1"/>
            </p:cNvSpPr>
            <p:nvPr/>
          </p:nvSpPr>
          <p:spPr bwMode="auto">
            <a:xfrm>
              <a:off x="3846" y="3415"/>
              <a:ext cx="6" cy="0"/>
            </a:xfrm>
            <a:prstGeom prst="line">
              <a:avLst/>
            </a:prstGeom>
            <a:noFill/>
            <a:ln w="10795">
              <a:solidFill>
                <a:srgbClr val="FF0000"/>
              </a:solidFill>
              <a:round/>
              <a:headEnd/>
              <a:tailEnd/>
            </a:ln>
          </p:spPr>
          <p:txBody>
            <a:bodyPr/>
            <a:lstStyle/>
            <a:p>
              <a:endParaRPr lang="en-US"/>
            </a:p>
          </p:txBody>
        </p:sp>
        <p:sp>
          <p:nvSpPr>
            <p:cNvPr id="3344" name="Line 448"/>
            <p:cNvSpPr>
              <a:spLocks noChangeShapeType="1"/>
            </p:cNvSpPr>
            <p:nvPr/>
          </p:nvSpPr>
          <p:spPr bwMode="auto">
            <a:xfrm>
              <a:off x="3852" y="3415"/>
              <a:ext cx="1" cy="61"/>
            </a:xfrm>
            <a:prstGeom prst="line">
              <a:avLst/>
            </a:prstGeom>
            <a:noFill/>
            <a:ln w="10795">
              <a:solidFill>
                <a:srgbClr val="FF0000"/>
              </a:solidFill>
              <a:round/>
              <a:headEnd/>
              <a:tailEnd/>
            </a:ln>
          </p:spPr>
          <p:txBody>
            <a:bodyPr/>
            <a:lstStyle/>
            <a:p>
              <a:endParaRPr lang="en-US"/>
            </a:p>
          </p:txBody>
        </p:sp>
        <p:sp>
          <p:nvSpPr>
            <p:cNvPr id="3345" name="Line 449"/>
            <p:cNvSpPr>
              <a:spLocks noChangeShapeType="1"/>
            </p:cNvSpPr>
            <p:nvPr/>
          </p:nvSpPr>
          <p:spPr bwMode="auto">
            <a:xfrm>
              <a:off x="3852" y="3476"/>
              <a:ext cx="7" cy="41"/>
            </a:xfrm>
            <a:prstGeom prst="line">
              <a:avLst/>
            </a:prstGeom>
            <a:noFill/>
            <a:ln w="10795">
              <a:solidFill>
                <a:srgbClr val="FF0000"/>
              </a:solidFill>
              <a:round/>
              <a:headEnd/>
              <a:tailEnd/>
            </a:ln>
          </p:spPr>
          <p:txBody>
            <a:bodyPr/>
            <a:lstStyle/>
            <a:p>
              <a:endParaRPr lang="en-US"/>
            </a:p>
          </p:txBody>
        </p:sp>
        <p:sp>
          <p:nvSpPr>
            <p:cNvPr id="3346" name="Line 450"/>
            <p:cNvSpPr>
              <a:spLocks noChangeShapeType="1"/>
            </p:cNvSpPr>
            <p:nvPr/>
          </p:nvSpPr>
          <p:spPr bwMode="auto">
            <a:xfrm>
              <a:off x="3859" y="3517"/>
              <a:ext cx="1" cy="34"/>
            </a:xfrm>
            <a:prstGeom prst="line">
              <a:avLst/>
            </a:prstGeom>
            <a:noFill/>
            <a:ln w="10795">
              <a:solidFill>
                <a:srgbClr val="FF0000"/>
              </a:solidFill>
              <a:round/>
              <a:headEnd/>
              <a:tailEnd/>
            </a:ln>
          </p:spPr>
          <p:txBody>
            <a:bodyPr/>
            <a:lstStyle/>
            <a:p>
              <a:endParaRPr lang="en-US"/>
            </a:p>
          </p:txBody>
        </p:sp>
        <p:sp>
          <p:nvSpPr>
            <p:cNvPr id="3347" name="Line 451"/>
            <p:cNvSpPr>
              <a:spLocks noChangeShapeType="1"/>
            </p:cNvSpPr>
            <p:nvPr/>
          </p:nvSpPr>
          <p:spPr bwMode="auto">
            <a:xfrm>
              <a:off x="3859" y="3551"/>
              <a:ext cx="7" cy="47"/>
            </a:xfrm>
            <a:prstGeom prst="line">
              <a:avLst/>
            </a:prstGeom>
            <a:noFill/>
            <a:ln w="10795">
              <a:solidFill>
                <a:srgbClr val="FF0000"/>
              </a:solidFill>
              <a:round/>
              <a:headEnd/>
              <a:tailEnd/>
            </a:ln>
          </p:spPr>
          <p:txBody>
            <a:bodyPr/>
            <a:lstStyle/>
            <a:p>
              <a:endParaRPr lang="en-US"/>
            </a:p>
          </p:txBody>
        </p:sp>
        <p:sp>
          <p:nvSpPr>
            <p:cNvPr id="3348" name="Line 452"/>
            <p:cNvSpPr>
              <a:spLocks noChangeShapeType="1"/>
            </p:cNvSpPr>
            <p:nvPr/>
          </p:nvSpPr>
          <p:spPr bwMode="auto">
            <a:xfrm>
              <a:off x="3866" y="3598"/>
              <a:ext cx="0" cy="28"/>
            </a:xfrm>
            <a:prstGeom prst="line">
              <a:avLst/>
            </a:prstGeom>
            <a:noFill/>
            <a:ln w="10795">
              <a:solidFill>
                <a:srgbClr val="FF0000"/>
              </a:solidFill>
              <a:round/>
              <a:headEnd/>
              <a:tailEnd/>
            </a:ln>
          </p:spPr>
          <p:txBody>
            <a:bodyPr/>
            <a:lstStyle/>
            <a:p>
              <a:endParaRPr lang="en-US"/>
            </a:p>
          </p:txBody>
        </p:sp>
        <p:sp>
          <p:nvSpPr>
            <p:cNvPr id="3349" name="Line 453"/>
            <p:cNvSpPr>
              <a:spLocks noChangeShapeType="1"/>
            </p:cNvSpPr>
            <p:nvPr/>
          </p:nvSpPr>
          <p:spPr bwMode="auto">
            <a:xfrm>
              <a:off x="3866" y="3626"/>
              <a:ext cx="7" cy="13"/>
            </a:xfrm>
            <a:prstGeom prst="line">
              <a:avLst/>
            </a:prstGeom>
            <a:noFill/>
            <a:ln w="10795">
              <a:solidFill>
                <a:srgbClr val="FF0000"/>
              </a:solidFill>
              <a:round/>
              <a:headEnd/>
              <a:tailEnd/>
            </a:ln>
          </p:spPr>
          <p:txBody>
            <a:bodyPr/>
            <a:lstStyle/>
            <a:p>
              <a:endParaRPr lang="en-US"/>
            </a:p>
          </p:txBody>
        </p:sp>
        <p:sp>
          <p:nvSpPr>
            <p:cNvPr id="3350" name="Line 454"/>
            <p:cNvSpPr>
              <a:spLocks noChangeShapeType="1"/>
            </p:cNvSpPr>
            <p:nvPr/>
          </p:nvSpPr>
          <p:spPr bwMode="auto">
            <a:xfrm flipV="1">
              <a:off x="3873" y="3619"/>
              <a:ext cx="0" cy="20"/>
            </a:xfrm>
            <a:prstGeom prst="line">
              <a:avLst/>
            </a:prstGeom>
            <a:noFill/>
            <a:ln w="10795">
              <a:solidFill>
                <a:srgbClr val="FF0000"/>
              </a:solidFill>
              <a:round/>
              <a:headEnd/>
              <a:tailEnd/>
            </a:ln>
          </p:spPr>
          <p:txBody>
            <a:bodyPr/>
            <a:lstStyle/>
            <a:p>
              <a:endParaRPr lang="en-US"/>
            </a:p>
          </p:txBody>
        </p:sp>
        <p:sp>
          <p:nvSpPr>
            <p:cNvPr id="3351" name="Line 455"/>
            <p:cNvSpPr>
              <a:spLocks noChangeShapeType="1"/>
            </p:cNvSpPr>
            <p:nvPr/>
          </p:nvSpPr>
          <p:spPr bwMode="auto">
            <a:xfrm flipV="1">
              <a:off x="3873" y="3605"/>
              <a:ext cx="7" cy="14"/>
            </a:xfrm>
            <a:prstGeom prst="line">
              <a:avLst/>
            </a:prstGeom>
            <a:noFill/>
            <a:ln w="10795">
              <a:solidFill>
                <a:srgbClr val="FF0000"/>
              </a:solidFill>
              <a:round/>
              <a:headEnd/>
              <a:tailEnd/>
            </a:ln>
          </p:spPr>
          <p:txBody>
            <a:bodyPr/>
            <a:lstStyle/>
            <a:p>
              <a:endParaRPr lang="en-US"/>
            </a:p>
          </p:txBody>
        </p:sp>
        <p:sp>
          <p:nvSpPr>
            <p:cNvPr id="3352" name="Line 456"/>
            <p:cNvSpPr>
              <a:spLocks noChangeShapeType="1"/>
            </p:cNvSpPr>
            <p:nvPr/>
          </p:nvSpPr>
          <p:spPr bwMode="auto">
            <a:xfrm flipV="1">
              <a:off x="3880" y="3490"/>
              <a:ext cx="0" cy="115"/>
            </a:xfrm>
            <a:prstGeom prst="line">
              <a:avLst/>
            </a:prstGeom>
            <a:noFill/>
            <a:ln w="10795">
              <a:solidFill>
                <a:srgbClr val="FF0000"/>
              </a:solidFill>
              <a:round/>
              <a:headEnd/>
              <a:tailEnd/>
            </a:ln>
          </p:spPr>
          <p:txBody>
            <a:bodyPr/>
            <a:lstStyle/>
            <a:p>
              <a:endParaRPr lang="en-US"/>
            </a:p>
          </p:txBody>
        </p:sp>
        <p:sp>
          <p:nvSpPr>
            <p:cNvPr id="3353" name="Line 457"/>
            <p:cNvSpPr>
              <a:spLocks noChangeShapeType="1"/>
            </p:cNvSpPr>
            <p:nvPr/>
          </p:nvSpPr>
          <p:spPr bwMode="auto">
            <a:xfrm flipV="1">
              <a:off x="3880" y="3415"/>
              <a:ext cx="6" cy="75"/>
            </a:xfrm>
            <a:prstGeom prst="line">
              <a:avLst/>
            </a:prstGeom>
            <a:noFill/>
            <a:ln w="10795">
              <a:solidFill>
                <a:srgbClr val="FF0000"/>
              </a:solidFill>
              <a:round/>
              <a:headEnd/>
              <a:tailEnd/>
            </a:ln>
          </p:spPr>
          <p:txBody>
            <a:bodyPr/>
            <a:lstStyle/>
            <a:p>
              <a:endParaRPr lang="en-US"/>
            </a:p>
          </p:txBody>
        </p:sp>
        <p:sp>
          <p:nvSpPr>
            <p:cNvPr id="3354" name="Line 458"/>
            <p:cNvSpPr>
              <a:spLocks noChangeShapeType="1"/>
            </p:cNvSpPr>
            <p:nvPr/>
          </p:nvSpPr>
          <p:spPr bwMode="auto">
            <a:xfrm flipV="1">
              <a:off x="3886" y="3320"/>
              <a:ext cx="1" cy="95"/>
            </a:xfrm>
            <a:prstGeom prst="line">
              <a:avLst/>
            </a:prstGeom>
            <a:noFill/>
            <a:ln w="10795">
              <a:solidFill>
                <a:srgbClr val="FF0000"/>
              </a:solidFill>
              <a:round/>
              <a:headEnd/>
              <a:tailEnd/>
            </a:ln>
          </p:spPr>
          <p:txBody>
            <a:bodyPr/>
            <a:lstStyle/>
            <a:p>
              <a:endParaRPr lang="en-US"/>
            </a:p>
          </p:txBody>
        </p:sp>
        <p:sp>
          <p:nvSpPr>
            <p:cNvPr id="3355" name="Line 459"/>
            <p:cNvSpPr>
              <a:spLocks noChangeShapeType="1"/>
            </p:cNvSpPr>
            <p:nvPr/>
          </p:nvSpPr>
          <p:spPr bwMode="auto">
            <a:xfrm flipV="1">
              <a:off x="3886" y="3184"/>
              <a:ext cx="7" cy="136"/>
            </a:xfrm>
            <a:prstGeom prst="line">
              <a:avLst/>
            </a:prstGeom>
            <a:noFill/>
            <a:ln w="10795">
              <a:solidFill>
                <a:srgbClr val="FF0000"/>
              </a:solidFill>
              <a:round/>
              <a:headEnd/>
              <a:tailEnd/>
            </a:ln>
          </p:spPr>
          <p:txBody>
            <a:bodyPr/>
            <a:lstStyle/>
            <a:p>
              <a:endParaRPr lang="en-US"/>
            </a:p>
          </p:txBody>
        </p:sp>
        <p:sp>
          <p:nvSpPr>
            <p:cNvPr id="3356" name="Line 460"/>
            <p:cNvSpPr>
              <a:spLocks noChangeShapeType="1"/>
            </p:cNvSpPr>
            <p:nvPr/>
          </p:nvSpPr>
          <p:spPr bwMode="auto">
            <a:xfrm flipV="1">
              <a:off x="3893" y="3048"/>
              <a:ext cx="1" cy="136"/>
            </a:xfrm>
            <a:prstGeom prst="line">
              <a:avLst/>
            </a:prstGeom>
            <a:noFill/>
            <a:ln w="10795">
              <a:solidFill>
                <a:srgbClr val="FF0000"/>
              </a:solidFill>
              <a:round/>
              <a:headEnd/>
              <a:tailEnd/>
            </a:ln>
          </p:spPr>
          <p:txBody>
            <a:bodyPr/>
            <a:lstStyle/>
            <a:p>
              <a:endParaRPr lang="en-US"/>
            </a:p>
          </p:txBody>
        </p:sp>
        <p:sp>
          <p:nvSpPr>
            <p:cNvPr id="3357" name="Line 461"/>
            <p:cNvSpPr>
              <a:spLocks noChangeShapeType="1"/>
            </p:cNvSpPr>
            <p:nvPr/>
          </p:nvSpPr>
          <p:spPr bwMode="auto">
            <a:xfrm flipV="1">
              <a:off x="3893" y="2898"/>
              <a:ext cx="7" cy="150"/>
            </a:xfrm>
            <a:prstGeom prst="line">
              <a:avLst/>
            </a:prstGeom>
            <a:noFill/>
            <a:ln w="10795">
              <a:solidFill>
                <a:srgbClr val="FF0000"/>
              </a:solidFill>
              <a:round/>
              <a:headEnd/>
              <a:tailEnd/>
            </a:ln>
          </p:spPr>
          <p:txBody>
            <a:bodyPr/>
            <a:lstStyle/>
            <a:p>
              <a:endParaRPr lang="en-US"/>
            </a:p>
          </p:txBody>
        </p:sp>
        <p:sp>
          <p:nvSpPr>
            <p:cNvPr id="3358" name="Line 462"/>
            <p:cNvSpPr>
              <a:spLocks noChangeShapeType="1"/>
            </p:cNvSpPr>
            <p:nvPr/>
          </p:nvSpPr>
          <p:spPr bwMode="auto">
            <a:xfrm flipV="1">
              <a:off x="3900" y="2667"/>
              <a:ext cx="0" cy="231"/>
            </a:xfrm>
            <a:prstGeom prst="line">
              <a:avLst/>
            </a:prstGeom>
            <a:noFill/>
            <a:ln w="10795">
              <a:solidFill>
                <a:srgbClr val="FF0000"/>
              </a:solidFill>
              <a:round/>
              <a:headEnd/>
              <a:tailEnd/>
            </a:ln>
          </p:spPr>
          <p:txBody>
            <a:bodyPr/>
            <a:lstStyle/>
            <a:p>
              <a:endParaRPr lang="en-US"/>
            </a:p>
          </p:txBody>
        </p:sp>
        <p:sp>
          <p:nvSpPr>
            <p:cNvPr id="3359" name="Line 463"/>
            <p:cNvSpPr>
              <a:spLocks noChangeShapeType="1"/>
            </p:cNvSpPr>
            <p:nvPr/>
          </p:nvSpPr>
          <p:spPr bwMode="auto">
            <a:xfrm flipV="1">
              <a:off x="3900" y="2612"/>
              <a:ext cx="7" cy="55"/>
            </a:xfrm>
            <a:prstGeom prst="line">
              <a:avLst/>
            </a:prstGeom>
            <a:noFill/>
            <a:ln w="10795">
              <a:solidFill>
                <a:srgbClr val="FF0000"/>
              </a:solidFill>
              <a:round/>
              <a:headEnd/>
              <a:tailEnd/>
            </a:ln>
          </p:spPr>
          <p:txBody>
            <a:bodyPr/>
            <a:lstStyle/>
            <a:p>
              <a:endParaRPr lang="en-US"/>
            </a:p>
          </p:txBody>
        </p:sp>
        <p:sp>
          <p:nvSpPr>
            <p:cNvPr id="3360" name="Line 464"/>
            <p:cNvSpPr>
              <a:spLocks noChangeShapeType="1"/>
            </p:cNvSpPr>
            <p:nvPr/>
          </p:nvSpPr>
          <p:spPr bwMode="auto">
            <a:xfrm>
              <a:off x="3907" y="2612"/>
              <a:ext cx="0" cy="62"/>
            </a:xfrm>
            <a:prstGeom prst="line">
              <a:avLst/>
            </a:prstGeom>
            <a:noFill/>
            <a:ln w="10795">
              <a:solidFill>
                <a:srgbClr val="FF0000"/>
              </a:solidFill>
              <a:round/>
              <a:headEnd/>
              <a:tailEnd/>
            </a:ln>
          </p:spPr>
          <p:txBody>
            <a:bodyPr/>
            <a:lstStyle/>
            <a:p>
              <a:endParaRPr lang="en-US"/>
            </a:p>
          </p:txBody>
        </p:sp>
        <p:sp>
          <p:nvSpPr>
            <p:cNvPr id="3361" name="Line 465"/>
            <p:cNvSpPr>
              <a:spLocks noChangeShapeType="1"/>
            </p:cNvSpPr>
            <p:nvPr/>
          </p:nvSpPr>
          <p:spPr bwMode="auto">
            <a:xfrm>
              <a:off x="3907" y="2674"/>
              <a:ext cx="7" cy="115"/>
            </a:xfrm>
            <a:prstGeom prst="line">
              <a:avLst/>
            </a:prstGeom>
            <a:noFill/>
            <a:ln w="10795">
              <a:solidFill>
                <a:srgbClr val="FF0000"/>
              </a:solidFill>
              <a:round/>
              <a:headEnd/>
              <a:tailEnd/>
            </a:ln>
          </p:spPr>
          <p:txBody>
            <a:bodyPr/>
            <a:lstStyle/>
            <a:p>
              <a:endParaRPr lang="en-US"/>
            </a:p>
          </p:txBody>
        </p:sp>
        <p:sp>
          <p:nvSpPr>
            <p:cNvPr id="3362" name="Line 466"/>
            <p:cNvSpPr>
              <a:spLocks noChangeShapeType="1"/>
            </p:cNvSpPr>
            <p:nvPr/>
          </p:nvSpPr>
          <p:spPr bwMode="auto">
            <a:xfrm>
              <a:off x="3914" y="2789"/>
              <a:ext cx="0" cy="177"/>
            </a:xfrm>
            <a:prstGeom prst="line">
              <a:avLst/>
            </a:prstGeom>
            <a:noFill/>
            <a:ln w="10795">
              <a:solidFill>
                <a:srgbClr val="FF0000"/>
              </a:solidFill>
              <a:round/>
              <a:headEnd/>
              <a:tailEnd/>
            </a:ln>
          </p:spPr>
          <p:txBody>
            <a:bodyPr/>
            <a:lstStyle/>
            <a:p>
              <a:endParaRPr lang="en-US"/>
            </a:p>
          </p:txBody>
        </p:sp>
        <p:sp>
          <p:nvSpPr>
            <p:cNvPr id="3363" name="Line 467"/>
            <p:cNvSpPr>
              <a:spLocks noChangeShapeType="1"/>
            </p:cNvSpPr>
            <p:nvPr/>
          </p:nvSpPr>
          <p:spPr bwMode="auto">
            <a:xfrm>
              <a:off x="3914" y="2966"/>
              <a:ext cx="6" cy="184"/>
            </a:xfrm>
            <a:prstGeom prst="line">
              <a:avLst/>
            </a:prstGeom>
            <a:noFill/>
            <a:ln w="10795">
              <a:solidFill>
                <a:srgbClr val="FF0000"/>
              </a:solidFill>
              <a:round/>
              <a:headEnd/>
              <a:tailEnd/>
            </a:ln>
          </p:spPr>
          <p:txBody>
            <a:bodyPr/>
            <a:lstStyle/>
            <a:p>
              <a:endParaRPr lang="en-US"/>
            </a:p>
          </p:txBody>
        </p:sp>
        <p:sp>
          <p:nvSpPr>
            <p:cNvPr id="3364" name="Line 468"/>
            <p:cNvSpPr>
              <a:spLocks noChangeShapeType="1"/>
            </p:cNvSpPr>
            <p:nvPr/>
          </p:nvSpPr>
          <p:spPr bwMode="auto">
            <a:xfrm>
              <a:off x="3920" y="3150"/>
              <a:ext cx="1" cy="312"/>
            </a:xfrm>
            <a:prstGeom prst="line">
              <a:avLst/>
            </a:prstGeom>
            <a:noFill/>
            <a:ln w="10795">
              <a:solidFill>
                <a:srgbClr val="FF0000"/>
              </a:solidFill>
              <a:round/>
              <a:headEnd/>
              <a:tailEnd/>
            </a:ln>
          </p:spPr>
          <p:txBody>
            <a:bodyPr/>
            <a:lstStyle/>
            <a:p>
              <a:endParaRPr lang="en-US"/>
            </a:p>
          </p:txBody>
        </p:sp>
        <p:sp>
          <p:nvSpPr>
            <p:cNvPr id="3365" name="Line 469"/>
            <p:cNvSpPr>
              <a:spLocks noChangeShapeType="1"/>
            </p:cNvSpPr>
            <p:nvPr/>
          </p:nvSpPr>
          <p:spPr bwMode="auto">
            <a:xfrm>
              <a:off x="3920" y="3462"/>
              <a:ext cx="7" cy="102"/>
            </a:xfrm>
            <a:prstGeom prst="line">
              <a:avLst/>
            </a:prstGeom>
            <a:noFill/>
            <a:ln w="10795">
              <a:solidFill>
                <a:srgbClr val="FF0000"/>
              </a:solidFill>
              <a:round/>
              <a:headEnd/>
              <a:tailEnd/>
            </a:ln>
          </p:spPr>
          <p:txBody>
            <a:bodyPr/>
            <a:lstStyle/>
            <a:p>
              <a:endParaRPr lang="en-US"/>
            </a:p>
          </p:txBody>
        </p:sp>
        <p:sp>
          <p:nvSpPr>
            <p:cNvPr id="3366" name="Line 470"/>
            <p:cNvSpPr>
              <a:spLocks noChangeShapeType="1"/>
            </p:cNvSpPr>
            <p:nvPr/>
          </p:nvSpPr>
          <p:spPr bwMode="auto">
            <a:xfrm>
              <a:off x="3927" y="3564"/>
              <a:ext cx="1" cy="55"/>
            </a:xfrm>
            <a:prstGeom prst="line">
              <a:avLst/>
            </a:prstGeom>
            <a:noFill/>
            <a:ln w="10795">
              <a:solidFill>
                <a:srgbClr val="FF0000"/>
              </a:solidFill>
              <a:round/>
              <a:headEnd/>
              <a:tailEnd/>
            </a:ln>
          </p:spPr>
          <p:txBody>
            <a:bodyPr/>
            <a:lstStyle/>
            <a:p>
              <a:endParaRPr lang="en-US"/>
            </a:p>
          </p:txBody>
        </p:sp>
        <p:sp>
          <p:nvSpPr>
            <p:cNvPr id="3367" name="Line 471"/>
            <p:cNvSpPr>
              <a:spLocks noChangeShapeType="1"/>
            </p:cNvSpPr>
            <p:nvPr/>
          </p:nvSpPr>
          <p:spPr bwMode="auto">
            <a:xfrm>
              <a:off x="3927" y="3619"/>
              <a:ext cx="7" cy="41"/>
            </a:xfrm>
            <a:prstGeom prst="line">
              <a:avLst/>
            </a:prstGeom>
            <a:noFill/>
            <a:ln w="10795">
              <a:solidFill>
                <a:srgbClr val="FF0000"/>
              </a:solidFill>
              <a:round/>
              <a:headEnd/>
              <a:tailEnd/>
            </a:ln>
          </p:spPr>
          <p:txBody>
            <a:bodyPr/>
            <a:lstStyle/>
            <a:p>
              <a:endParaRPr lang="en-US"/>
            </a:p>
          </p:txBody>
        </p:sp>
        <p:sp>
          <p:nvSpPr>
            <p:cNvPr id="3368" name="Line 472"/>
            <p:cNvSpPr>
              <a:spLocks noChangeShapeType="1"/>
            </p:cNvSpPr>
            <p:nvPr/>
          </p:nvSpPr>
          <p:spPr bwMode="auto">
            <a:xfrm flipV="1">
              <a:off x="3934" y="3653"/>
              <a:ext cx="0" cy="7"/>
            </a:xfrm>
            <a:prstGeom prst="line">
              <a:avLst/>
            </a:prstGeom>
            <a:noFill/>
            <a:ln w="10795">
              <a:solidFill>
                <a:srgbClr val="FF0000"/>
              </a:solidFill>
              <a:round/>
              <a:headEnd/>
              <a:tailEnd/>
            </a:ln>
          </p:spPr>
          <p:txBody>
            <a:bodyPr/>
            <a:lstStyle/>
            <a:p>
              <a:endParaRPr lang="en-US"/>
            </a:p>
          </p:txBody>
        </p:sp>
        <p:sp>
          <p:nvSpPr>
            <p:cNvPr id="3369" name="Line 473"/>
            <p:cNvSpPr>
              <a:spLocks noChangeShapeType="1"/>
            </p:cNvSpPr>
            <p:nvPr/>
          </p:nvSpPr>
          <p:spPr bwMode="auto">
            <a:xfrm>
              <a:off x="3934" y="3653"/>
              <a:ext cx="7" cy="0"/>
            </a:xfrm>
            <a:prstGeom prst="line">
              <a:avLst/>
            </a:prstGeom>
            <a:noFill/>
            <a:ln w="10795">
              <a:solidFill>
                <a:srgbClr val="FF0000"/>
              </a:solidFill>
              <a:round/>
              <a:headEnd/>
              <a:tailEnd/>
            </a:ln>
          </p:spPr>
          <p:txBody>
            <a:bodyPr/>
            <a:lstStyle/>
            <a:p>
              <a:endParaRPr lang="en-US"/>
            </a:p>
          </p:txBody>
        </p:sp>
        <p:sp>
          <p:nvSpPr>
            <p:cNvPr id="3370" name="Line 474"/>
            <p:cNvSpPr>
              <a:spLocks noChangeShapeType="1"/>
            </p:cNvSpPr>
            <p:nvPr/>
          </p:nvSpPr>
          <p:spPr bwMode="auto">
            <a:xfrm flipV="1">
              <a:off x="3941" y="3619"/>
              <a:ext cx="0" cy="34"/>
            </a:xfrm>
            <a:prstGeom prst="line">
              <a:avLst/>
            </a:prstGeom>
            <a:noFill/>
            <a:ln w="10795">
              <a:solidFill>
                <a:srgbClr val="FF0000"/>
              </a:solidFill>
              <a:round/>
              <a:headEnd/>
              <a:tailEnd/>
            </a:ln>
          </p:spPr>
          <p:txBody>
            <a:bodyPr/>
            <a:lstStyle/>
            <a:p>
              <a:endParaRPr lang="en-US"/>
            </a:p>
          </p:txBody>
        </p:sp>
        <p:sp>
          <p:nvSpPr>
            <p:cNvPr id="3371" name="Line 475"/>
            <p:cNvSpPr>
              <a:spLocks noChangeShapeType="1"/>
            </p:cNvSpPr>
            <p:nvPr/>
          </p:nvSpPr>
          <p:spPr bwMode="auto">
            <a:xfrm flipV="1">
              <a:off x="3941" y="3592"/>
              <a:ext cx="7" cy="27"/>
            </a:xfrm>
            <a:prstGeom prst="line">
              <a:avLst/>
            </a:prstGeom>
            <a:noFill/>
            <a:ln w="10795">
              <a:solidFill>
                <a:srgbClr val="FF0000"/>
              </a:solidFill>
              <a:round/>
              <a:headEnd/>
              <a:tailEnd/>
            </a:ln>
          </p:spPr>
          <p:txBody>
            <a:bodyPr/>
            <a:lstStyle/>
            <a:p>
              <a:endParaRPr lang="en-US"/>
            </a:p>
          </p:txBody>
        </p:sp>
        <p:sp>
          <p:nvSpPr>
            <p:cNvPr id="3372" name="Line 476"/>
            <p:cNvSpPr>
              <a:spLocks noChangeShapeType="1"/>
            </p:cNvSpPr>
            <p:nvPr/>
          </p:nvSpPr>
          <p:spPr bwMode="auto">
            <a:xfrm flipV="1">
              <a:off x="3948" y="3564"/>
              <a:ext cx="0" cy="28"/>
            </a:xfrm>
            <a:prstGeom prst="line">
              <a:avLst/>
            </a:prstGeom>
            <a:noFill/>
            <a:ln w="10795">
              <a:solidFill>
                <a:srgbClr val="FF0000"/>
              </a:solidFill>
              <a:round/>
              <a:headEnd/>
              <a:tailEnd/>
            </a:ln>
          </p:spPr>
          <p:txBody>
            <a:bodyPr/>
            <a:lstStyle/>
            <a:p>
              <a:endParaRPr lang="en-US"/>
            </a:p>
          </p:txBody>
        </p:sp>
        <p:sp>
          <p:nvSpPr>
            <p:cNvPr id="3373" name="Line 477"/>
            <p:cNvSpPr>
              <a:spLocks noChangeShapeType="1"/>
            </p:cNvSpPr>
            <p:nvPr/>
          </p:nvSpPr>
          <p:spPr bwMode="auto">
            <a:xfrm flipV="1">
              <a:off x="3948" y="3524"/>
              <a:ext cx="6" cy="40"/>
            </a:xfrm>
            <a:prstGeom prst="line">
              <a:avLst/>
            </a:prstGeom>
            <a:noFill/>
            <a:ln w="10795">
              <a:solidFill>
                <a:srgbClr val="FF0000"/>
              </a:solidFill>
              <a:round/>
              <a:headEnd/>
              <a:tailEnd/>
            </a:ln>
          </p:spPr>
          <p:txBody>
            <a:bodyPr/>
            <a:lstStyle/>
            <a:p>
              <a:endParaRPr lang="en-US"/>
            </a:p>
          </p:txBody>
        </p:sp>
        <p:sp>
          <p:nvSpPr>
            <p:cNvPr id="3374" name="Line 478"/>
            <p:cNvSpPr>
              <a:spLocks noChangeShapeType="1"/>
            </p:cNvSpPr>
            <p:nvPr/>
          </p:nvSpPr>
          <p:spPr bwMode="auto">
            <a:xfrm flipV="1">
              <a:off x="3954" y="3496"/>
              <a:ext cx="1" cy="28"/>
            </a:xfrm>
            <a:prstGeom prst="line">
              <a:avLst/>
            </a:prstGeom>
            <a:noFill/>
            <a:ln w="10795">
              <a:solidFill>
                <a:srgbClr val="FF0000"/>
              </a:solidFill>
              <a:round/>
              <a:headEnd/>
              <a:tailEnd/>
            </a:ln>
          </p:spPr>
          <p:txBody>
            <a:bodyPr/>
            <a:lstStyle/>
            <a:p>
              <a:endParaRPr lang="en-US"/>
            </a:p>
          </p:txBody>
        </p:sp>
        <p:sp>
          <p:nvSpPr>
            <p:cNvPr id="3375" name="Line 479"/>
            <p:cNvSpPr>
              <a:spLocks noChangeShapeType="1"/>
            </p:cNvSpPr>
            <p:nvPr/>
          </p:nvSpPr>
          <p:spPr bwMode="auto">
            <a:xfrm flipV="1">
              <a:off x="3954" y="3483"/>
              <a:ext cx="7" cy="13"/>
            </a:xfrm>
            <a:prstGeom prst="line">
              <a:avLst/>
            </a:prstGeom>
            <a:noFill/>
            <a:ln w="10795">
              <a:solidFill>
                <a:srgbClr val="FF0000"/>
              </a:solidFill>
              <a:round/>
              <a:headEnd/>
              <a:tailEnd/>
            </a:ln>
          </p:spPr>
          <p:txBody>
            <a:bodyPr/>
            <a:lstStyle/>
            <a:p>
              <a:endParaRPr lang="en-US"/>
            </a:p>
          </p:txBody>
        </p:sp>
        <p:sp>
          <p:nvSpPr>
            <p:cNvPr id="3376" name="Line 480"/>
            <p:cNvSpPr>
              <a:spLocks noChangeShapeType="1"/>
            </p:cNvSpPr>
            <p:nvPr/>
          </p:nvSpPr>
          <p:spPr bwMode="auto">
            <a:xfrm flipV="1">
              <a:off x="3961" y="3462"/>
              <a:ext cx="1" cy="21"/>
            </a:xfrm>
            <a:prstGeom prst="line">
              <a:avLst/>
            </a:prstGeom>
            <a:noFill/>
            <a:ln w="10795">
              <a:solidFill>
                <a:srgbClr val="FF0000"/>
              </a:solidFill>
              <a:round/>
              <a:headEnd/>
              <a:tailEnd/>
            </a:ln>
          </p:spPr>
          <p:txBody>
            <a:bodyPr/>
            <a:lstStyle/>
            <a:p>
              <a:endParaRPr lang="en-US"/>
            </a:p>
          </p:txBody>
        </p:sp>
        <p:sp>
          <p:nvSpPr>
            <p:cNvPr id="3377" name="Line 481"/>
            <p:cNvSpPr>
              <a:spLocks noChangeShapeType="1"/>
            </p:cNvSpPr>
            <p:nvPr/>
          </p:nvSpPr>
          <p:spPr bwMode="auto">
            <a:xfrm>
              <a:off x="3961" y="3462"/>
              <a:ext cx="7" cy="21"/>
            </a:xfrm>
            <a:prstGeom prst="line">
              <a:avLst/>
            </a:prstGeom>
            <a:noFill/>
            <a:ln w="10795">
              <a:solidFill>
                <a:srgbClr val="FF0000"/>
              </a:solidFill>
              <a:round/>
              <a:headEnd/>
              <a:tailEnd/>
            </a:ln>
          </p:spPr>
          <p:txBody>
            <a:bodyPr/>
            <a:lstStyle/>
            <a:p>
              <a:endParaRPr lang="en-US"/>
            </a:p>
          </p:txBody>
        </p:sp>
        <p:sp>
          <p:nvSpPr>
            <p:cNvPr id="3378" name="Line 482"/>
            <p:cNvSpPr>
              <a:spLocks noChangeShapeType="1"/>
            </p:cNvSpPr>
            <p:nvPr/>
          </p:nvSpPr>
          <p:spPr bwMode="auto">
            <a:xfrm>
              <a:off x="3968" y="3483"/>
              <a:ext cx="0" cy="54"/>
            </a:xfrm>
            <a:prstGeom prst="line">
              <a:avLst/>
            </a:prstGeom>
            <a:noFill/>
            <a:ln w="10795">
              <a:solidFill>
                <a:srgbClr val="FF0000"/>
              </a:solidFill>
              <a:round/>
              <a:headEnd/>
              <a:tailEnd/>
            </a:ln>
          </p:spPr>
          <p:txBody>
            <a:bodyPr/>
            <a:lstStyle/>
            <a:p>
              <a:endParaRPr lang="en-US"/>
            </a:p>
          </p:txBody>
        </p:sp>
        <p:sp>
          <p:nvSpPr>
            <p:cNvPr id="3379" name="Line 483"/>
            <p:cNvSpPr>
              <a:spLocks noChangeShapeType="1"/>
            </p:cNvSpPr>
            <p:nvPr/>
          </p:nvSpPr>
          <p:spPr bwMode="auto">
            <a:xfrm>
              <a:off x="3968" y="3537"/>
              <a:ext cx="7" cy="55"/>
            </a:xfrm>
            <a:prstGeom prst="line">
              <a:avLst/>
            </a:prstGeom>
            <a:noFill/>
            <a:ln w="10795">
              <a:solidFill>
                <a:srgbClr val="FF0000"/>
              </a:solidFill>
              <a:round/>
              <a:headEnd/>
              <a:tailEnd/>
            </a:ln>
          </p:spPr>
          <p:txBody>
            <a:bodyPr/>
            <a:lstStyle/>
            <a:p>
              <a:endParaRPr lang="en-US"/>
            </a:p>
          </p:txBody>
        </p:sp>
        <p:sp>
          <p:nvSpPr>
            <p:cNvPr id="3380" name="Line 484"/>
            <p:cNvSpPr>
              <a:spLocks noChangeShapeType="1"/>
            </p:cNvSpPr>
            <p:nvPr/>
          </p:nvSpPr>
          <p:spPr bwMode="auto">
            <a:xfrm>
              <a:off x="3975" y="3592"/>
              <a:ext cx="0" cy="34"/>
            </a:xfrm>
            <a:prstGeom prst="line">
              <a:avLst/>
            </a:prstGeom>
            <a:noFill/>
            <a:ln w="10795">
              <a:solidFill>
                <a:srgbClr val="FF0000"/>
              </a:solidFill>
              <a:round/>
              <a:headEnd/>
              <a:tailEnd/>
            </a:ln>
          </p:spPr>
          <p:txBody>
            <a:bodyPr/>
            <a:lstStyle/>
            <a:p>
              <a:endParaRPr lang="en-US"/>
            </a:p>
          </p:txBody>
        </p:sp>
        <p:sp>
          <p:nvSpPr>
            <p:cNvPr id="3381" name="Line 485"/>
            <p:cNvSpPr>
              <a:spLocks noChangeShapeType="1"/>
            </p:cNvSpPr>
            <p:nvPr/>
          </p:nvSpPr>
          <p:spPr bwMode="auto">
            <a:xfrm>
              <a:off x="3975" y="3626"/>
              <a:ext cx="7" cy="40"/>
            </a:xfrm>
            <a:prstGeom prst="line">
              <a:avLst/>
            </a:prstGeom>
            <a:noFill/>
            <a:ln w="10795">
              <a:solidFill>
                <a:srgbClr val="FF0000"/>
              </a:solidFill>
              <a:round/>
              <a:headEnd/>
              <a:tailEnd/>
            </a:ln>
          </p:spPr>
          <p:txBody>
            <a:bodyPr/>
            <a:lstStyle/>
            <a:p>
              <a:endParaRPr lang="en-US"/>
            </a:p>
          </p:txBody>
        </p:sp>
        <p:sp>
          <p:nvSpPr>
            <p:cNvPr id="3382" name="Line 486"/>
            <p:cNvSpPr>
              <a:spLocks noChangeShapeType="1"/>
            </p:cNvSpPr>
            <p:nvPr/>
          </p:nvSpPr>
          <p:spPr bwMode="auto">
            <a:xfrm>
              <a:off x="3982" y="3666"/>
              <a:ext cx="0" cy="7"/>
            </a:xfrm>
            <a:prstGeom prst="line">
              <a:avLst/>
            </a:prstGeom>
            <a:noFill/>
            <a:ln w="10795">
              <a:solidFill>
                <a:srgbClr val="FF0000"/>
              </a:solidFill>
              <a:round/>
              <a:headEnd/>
              <a:tailEnd/>
            </a:ln>
          </p:spPr>
          <p:txBody>
            <a:bodyPr/>
            <a:lstStyle/>
            <a:p>
              <a:endParaRPr lang="en-US"/>
            </a:p>
          </p:txBody>
        </p:sp>
        <p:sp>
          <p:nvSpPr>
            <p:cNvPr id="3383" name="Line 487"/>
            <p:cNvSpPr>
              <a:spLocks noChangeShapeType="1"/>
            </p:cNvSpPr>
            <p:nvPr/>
          </p:nvSpPr>
          <p:spPr bwMode="auto">
            <a:xfrm>
              <a:off x="3982" y="3673"/>
              <a:ext cx="6" cy="14"/>
            </a:xfrm>
            <a:prstGeom prst="line">
              <a:avLst/>
            </a:prstGeom>
            <a:noFill/>
            <a:ln w="10795">
              <a:solidFill>
                <a:srgbClr val="FF0000"/>
              </a:solidFill>
              <a:round/>
              <a:headEnd/>
              <a:tailEnd/>
            </a:ln>
          </p:spPr>
          <p:txBody>
            <a:bodyPr/>
            <a:lstStyle/>
            <a:p>
              <a:endParaRPr lang="en-US"/>
            </a:p>
          </p:txBody>
        </p:sp>
        <p:sp>
          <p:nvSpPr>
            <p:cNvPr id="3384" name="Line 488"/>
            <p:cNvSpPr>
              <a:spLocks noChangeShapeType="1"/>
            </p:cNvSpPr>
            <p:nvPr/>
          </p:nvSpPr>
          <p:spPr bwMode="auto">
            <a:xfrm flipV="1">
              <a:off x="3988" y="3673"/>
              <a:ext cx="1" cy="14"/>
            </a:xfrm>
            <a:prstGeom prst="line">
              <a:avLst/>
            </a:prstGeom>
            <a:noFill/>
            <a:ln w="10795">
              <a:solidFill>
                <a:srgbClr val="FF0000"/>
              </a:solidFill>
              <a:round/>
              <a:headEnd/>
              <a:tailEnd/>
            </a:ln>
          </p:spPr>
          <p:txBody>
            <a:bodyPr/>
            <a:lstStyle/>
            <a:p>
              <a:endParaRPr lang="en-US"/>
            </a:p>
          </p:txBody>
        </p:sp>
        <p:sp>
          <p:nvSpPr>
            <p:cNvPr id="3385" name="Line 489"/>
            <p:cNvSpPr>
              <a:spLocks noChangeShapeType="1"/>
            </p:cNvSpPr>
            <p:nvPr/>
          </p:nvSpPr>
          <p:spPr bwMode="auto">
            <a:xfrm flipV="1">
              <a:off x="3988" y="3660"/>
              <a:ext cx="7" cy="13"/>
            </a:xfrm>
            <a:prstGeom prst="line">
              <a:avLst/>
            </a:prstGeom>
            <a:noFill/>
            <a:ln w="10795">
              <a:solidFill>
                <a:srgbClr val="FF0000"/>
              </a:solidFill>
              <a:round/>
              <a:headEnd/>
              <a:tailEnd/>
            </a:ln>
          </p:spPr>
          <p:txBody>
            <a:bodyPr/>
            <a:lstStyle/>
            <a:p>
              <a:endParaRPr lang="en-US"/>
            </a:p>
          </p:txBody>
        </p:sp>
        <p:sp>
          <p:nvSpPr>
            <p:cNvPr id="3386" name="Line 490"/>
            <p:cNvSpPr>
              <a:spLocks noChangeShapeType="1"/>
            </p:cNvSpPr>
            <p:nvPr/>
          </p:nvSpPr>
          <p:spPr bwMode="auto">
            <a:xfrm flipV="1">
              <a:off x="3995" y="3646"/>
              <a:ext cx="1" cy="14"/>
            </a:xfrm>
            <a:prstGeom prst="line">
              <a:avLst/>
            </a:prstGeom>
            <a:noFill/>
            <a:ln w="10795">
              <a:solidFill>
                <a:srgbClr val="FF0000"/>
              </a:solidFill>
              <a:round/>
              <a:headEnd/>
              <a:tailEnd/>
            </a:ln>
          </p:spPr>
          <p:txBody>
            <a:bodyPr/>
            <a:lstStyle/>
            <a:p>
              <a:endParaRPr lang="en-US"/>
            </a:p>
          </p:txBody>
        </p:sp>
        <p:sp>
          <p:nvSpPr>
            <p:cNvPr id="3387" name="Line 491"/>
            <p:cNvSpPr>
              <a:spLocks noChangeShapeType="1"/>
            </p:cNvSpPr>
            <p:nvPr/>
          </p:nvSpPr>
          <p:spPr bwMode="auto">
            <a:xfrm flipV="1">
              <a:off x="3995" y="3619"/>
              <a:ext cx="7" cy="27"/>
            </a:xfrm>
            <a:prstGeom prst="line">
              <a:avLst/>
            </a:prstGeom>
            <a:noFill/>
            <a:ln w="10795">
              <a:solidFill>
                <a:srgbClr val="FF0000"/>
              </a:solidFill>
              <a:round/>
              <a:headEnd/>
              <a:tailEnd/>
            </a:ln>
          </p:spPr>
          <p:txBody>
            <a:bodyPr/>
            <a:lstStyle/>
            <a:p>
              <a:endParaRPr lang="en-US"/>
            </a:p>
          </p:txBody>
        </p:sp>
        <p:sp>
          <p:nvSpPr>
            <p:cNvPr id="3388" name="Line 492"/>
            <p:cNvSpPr>
              <a:spLocks noChangeShapeType="1"/>
            </p:cNvSpPr>
            <p:nvPr/>
          </p:nvSpPr>
          <p:spPr bwMode="auto">
            <a:xfrm flipV="1">
              <a:off x="4002" y="3592"/>
              <a:ext cx="0" cy="27"/>
            </a:xfrm>
            <a:prstGeom prst="line">
              <a:avLst/>
            </a:prstGeom>
            <a:noFill/>
            <a:ln w="10795">
              <a:solidFill>
                <a:srgbClr val="FF0000"/>
              </a:solidFill>
              <a:round/>
              <a:headEnd/>
              <a:tailEnd/>
            </a:ln>
          </p:spPr>
          <p:txBody>
            <a:bodyPr/>
            <a:lstStyle/>
            <a:p>
              <a:endParaRPr lang="en-US"/>
            </a:p>
          </p:txBody>
        </p:sp>
        <p:sp>
          <p:nvSpPr>
            <p:cNvPr id="3389" name="Line 493"/>
            <p:cNvSpPr>
              <a:spLocks noChangeShapeType="1"/>
            </p:cNvSpPr>
            <p:nvPr/>
          </p:nvSpPr>
          <p:spPr bwMode="auto">
            <a:xfrm flipV="1">
              <a:off x="4002" y="3551"/>
              <a:ext cx="7" cy="41"/>
            </a:xfrm>
            <a:prstGeom prst="line">
              <a:avLst/>
            </a:prstGeom>
            <a:noFill/>
            <a:ln w="10795">
              <a:solidFill>
                <a:srgbClr val="FF0000"/>
              </a:solidFill>
              <a:round/>
              <a:headEnd/>
              <a:tailEnd/>
            </a:ln>
          </p:spPr>
          <p:txBody>
            <a:bodyPr/>
            <a:lstStyle/>
            <a:p>
              <a:endParaRPr lang="en-US"/>
            </a:p>
          </p:txBody>
        </p:sp>
        <p:sp>
          <p:nvSpPr>
            <p:cNvPr id="3390" name="Line 494"/>
            <p:cNvSpPr>
              <a:spLocks noChangeShapeType="1"/>
            </p:cNvSpPr>
            <p:nvPr/>
          </p:nvSpPr>
          <p:spPr bwMode="auto">
            <a:xfrm flipV="1">
              <a:off x="4009" y="3476"/>
              <a:ext cx="0" cy="75"/>
            </a:xfrm>
            <a:prstGeom prst="line">
              <a:avLst/>
            </a:prstGeom>
            <a:noFill/>
            <a:ln w="10795">
              <a:solidFill>
                <a:srgbClr val="FF0000"/>
              </a:solidFill>
              <a:round/>
              <a:headEnd/>
              <a:tailEnd/>
            </a:ln>
          </p:spPr>
          <p:txBody>
            <a:bodyPr/>
            <a:lstStyle/>
            <a:p>
              <a:endParaRPr lang="en-US"/>
            </a:p>
          </p:txBody>
        </p:sp>
        <p:sp>
          <p:nvSpPr>
            <p:cNvPr id="3391" name="Line 495"/>
            <p:cNvSpPr>
              <a:spLocks noChangeShapeType="1"/>
            </p:cNvSpPr>
            <p:nvPr/>
          </p:nvSpPr>
          <p:spPr bwMode="auto">
            <a:xfrm flipV="1">
              <a:off x="4009" y="3456"/>
              <a:ext cx="7" cy="20"/>
            </a:xfrm>
            <a:prstGeom prst="line">
              <a:avLst/>
            </a:prstGeom>
            <a:noFill/>
            <a:ln w="10795">
              <a:solidFill>
                <a:srgbClr val="FF0000"/>
              </a:solidFill>
              <a:round/>
              <a:headEnd/>
              <a:tailEnd/>
            </a:ln>
          </p:spPr>
          <p:txBody>
            <a:bodyPr/>
            <a:lstStyle/>
            <a:p>
              <a:endParaRPr lang="en-US"/>
            </a:p>
          </p:txBody>
        </p:sp>
        <p:sp>
          <p:nvSpPr>
            <p:cNvPr id="3392" name="Line 496"/>
            <p:cNvSpPr>
              <a:spLocks noChangeShapeType="1"/>
            </p:cNvSpPr>
            <p:nvPr/>
          </p:nvSpPr>
          <p:spPr bwMode="auto">
            <a:xfrm flipV="1">
              <a:off x="4016" y="3428"/>
              <a:ext cx="0" cy="28"/>
            </a:xfrm>
            <a:prstGeom prst="line">
              <a:avLst/>
            </a:prstGeom>
            <a:noFill/>
            <a:ln w="10795">
              <a:solidFill>
                <a:srgbClr val="FF0000"/>
              </a:solidFill>
              <a:round/>
              <a:headEnd/>
              <a:tailEnd/>
            </a:ln>
          </p:spPr>
          <p:txBody>
            <a:bodyPr/>
            <a:lstStyle/>
            <a:p>
              <a:endParaRPr lang="en-US"/>
            </a:p>
          </p:txBody>
        </p:sp>
        <p:sp>
          <p:nvSpPr>
            <p:cNvPr id="3393" name="Line 497"/>
            <p:cNvSpPr>
              <a:spLocks noChangeShapeType="1"/>
            </p:cNvSpPr>
            <p:nvPr/>
          </p:nvSpPr>
          <p:spPr bwMode="auto">
            <a:xfrm>
              <a:off x="4016" y="3428"/>
              <a:ext cx="6" cy="1"/>
            </a:xfrm>
            <a:prstGeom prst="line">
              <a:avLst/>
            </a:prstGeom>
            <a:noFill/>
            <a:ln w="10795">
              <a:solidFill>
                <a:srgbClr val="FF0000"/>
              </a:solidFill>
              <a:round/>
              <a:headEnd/>
              <a:tailEnd/>
            </a:ln>
          </p:spPr>
          <p:txBody>
            <a:bodyPr/>
            <a:lstStyle/>
            <a:p>
              <a:endParaRPr lang="en-US"/>
            </a:p>
          </p:txBody>
        </p:sp>
        <p:sp>
          <p:nvSpPr>
            <p:cNvPr id="3394" name="Line 498"/>
            <p:cNvSpPr>
              <a:spLocks noChangeShapeType="1"/>
            </p:cNvSpPr>
            <p:nvPr/>
          </p:nvSpPr>
          <p:spPr bwMode="auto">
            <a:xfrm>
              <a:off x="4022" y="3428"/>
              <a:ext cx="1" cy="41"/>
            </a:xfrm>
            <a:prstGeom prst="line">
              <a:avLst/>
            </a:prstGeom>
            <a:noFill/>
            <a:ln w="10795">
              <a:solidFill>
                <a:srgbClr val="FF0000"/>
              </a:solidFill>
              <a:round/>
              <a:headEnd/>
              <a:tailEnd/>
            </a:ln>
          </p:spPr>
          <p:txBody>
            <a:bodyPr/>
            <a:lstStyle/>
            <a:p>
              <a:endParaRPr lang="en-US"/>
            </a:p>
          </p:txBody>
        </p:sp>
        <p:sp>
          <p:nvSpPr>
            <p:cNvPr id="3395" name="Line 499"/>
            <p:cNvSpPr>
              <a:spLocks noChangeShapeType="1"/>
            </p:cNvSpPr>
            <p:nvPr/>
          </p:nvSpPr>
          <p:spPr bwMode="auto">
            <a:xfrm>
              <a:off x="4022" y="3469"/>
              <a:ext cx="7" cy="41"/>
            </a:xfrm>
            <a:prstGeom prst="line">
              <a:avLst/>
            </a:prstGeom>
            <a:noFill/>
            <a:ln w="10795">
              <a:solidFill>
                <a:srgbClr val="FF0000"/>
              </a:solidFill>
              <a:round/>
              <a:headEnd/>
              <a:tailEnd/>
            </a:ln>
          </p:spPr>
          <p:txBody>
            <a:bodyPr/>
            <a:lstStyle/>
            <a:p>
              <a:endParaRPr lang="en-US"/>
            </a:p>
          </p:txBody>
        </p:sp>
        <p:sp>
          <p:nvSpPr>
            <p:cNvPr id="3396" name="Line 500"/>
            <p:cNvSpPr>
              <a:spLocks noChangeShapeType="1"/>
            </p:cNvSpPr>
            <p:nvPr/>
          </p:nvSpPr>
          <p:spPr bwMode="auto">
            <a:xfrm>
              <a:off x="4029" y="3510"/>
              <a:ext cx="1" cy="88"/>
            </a:xfrm>
            <a:prstGeom prst="line">
              <a:avLst/>
            </a:prstGeom>
            <a:noFill/>
            <a:ln w="10795">
              <a:solidFill>
                <a:srgbClr val="FF0000"/>
              </a:solidFill>
              <a:round/>
              <a:headEnd/>
              <a:tailEnd/>
            </a:ln>
          </p:spPr>
          <p:txBody>
            <a:bodyPr/>
            <a:lstStyle/>
            <a:p>
              <a:endParaRPr lang="en-US"/>
            </a:p>
          </p:txBody>
        </p:sp>
        <p:sp>
          <p:nvSpPr>
            <p:cNvPr id="3397" name="Line 501"/>
            <p:cNvSpPr>
              <a:spLocks noChangeShapeType="1"/>
            </p:cNvSpPr>
            <p:nvPr/>
          </p:nvSpPr>
          <p:spPr bwMode="auto">
            <a:xfrm>
              <a:off x="4029" y="3598"/>
              <a:ext cx="7" cy="34"/>
            </a:xfrm>
            <a:prstGeom prst="line">
              <a:avLst/>
            </a:prstGeom>
            <a:noFill/>
            <a:ln w="10795">
              <a:solidFill>
                <a:srgbClr val="FF0000"/>
              </a:solidFill>
              <a:round/>
              <a:headEnd/>
              <a:tailEnd/>
            </a:ln>
          </p:spPr>
          <p:txBody>
            <a:bodyPr/>
            <a:lstStyle/>
            <a:p>
              <a:endParaRPr lang="en-US"/>
            </a:p>
          </p:txBody>
        </p:sp>
        <p:sp>
          <p:nvSpPr>
            <p:cNvPr id="3398" name="Line 502"/>
            <p:cNvSpPr>
              <a:spLocks noChangeShapeType="1"/>
            </p:cNvSpPr>
            <p:nvPr/>
          </p:nvSpPr>
          <p:spPr bwMode="auto">
            <a:xfrm>
              <a:off x="4036" y="3632"/>
              <a:ext cx="0" cy="34"/>
            </a:xfrm>
            <a:prstGeom prst="line">
              <a:avLst/>
            </a:prstGeom>
            <a:noFill/>
            <a:ln w="10795">
              <a:solidFill>
                <a:srgbClr val="FF0000"/>
              </a:solidFill>
              <a:round/>
              <a:headEnd/>
              <a:tailEnd/>
            </a:ln>
          </p:spPr>
          <p:txBody>
            <a:bodyPr/>
            <a:lstStyle/>
            <a:p>
              <a:endParaRPr lang="en-US"/>
            </a:p>
          </p:txBody>
        </p:sp>
        <p:sp>
          <p:nvSpPr>
            <p:cNvPr id="3399" name="Line 503"/>
            <p:cNvSpPr>
              <a:spLocks noChangeShapeType="1"/>
            </p:cNvSpPr>
            <p:nvPr/>
          </p:nvSpPr>
          <p:spPr bwMode="auto">
            <a:xfrm>
              <a:off x="4036" y="3666"/>
              <a:ext cx="7" cy="14"/>
            </a:xfrm>
            <a:prstGeom prst="line">
              <a:avLst/>
            </a:prstGeom>
            <a:noFill/>
            <a:ln w="10795">
              <a:solidFill>
                <a:srgbClr val="FF0000"/>
              </a:solidFill>
              <a:round/>
              <a:headEnd/>
              <a:tailEnd/>
            </a:ln>
          </p:spPr>
          <p:txBody>
            <a:bodyPr/>
            <a:lstStyle/>
            <a:p>
              <a:endParaRPr lang="en-US"/>
            </a:p>
          </p:txBody>
        </p:sp>
        <p:sp>
          <p:nvSpPr>
            <p:cNvPr id="3400" name="Line 504"/>
            <p:cNvSpPr>
              <a:spLocks noChangeShapeType="1"/>
            </p:cNvSpPr>
            <p:nvPr/>
          </p:nvSpPr>
          <p:spPr bwMode="auto">
            <a:xfrm>
              <a:off x="4043" y="3680"/>
              <a:ext cx="0" cy="14"/>
            </a:xfrm>
            <a:prstGeom prst="line">
              <a:avLst/>
            </a:prstGeom>
            <a:noFill/>
            <a:ln w="10795">
              <a:solidFill>
                <a:srgbClr val="FF0000"/>
              </a:solidFill>
              <a:round/>
              <a:headEnd/>
              <a:tailEnd/>
            </a:ln>
          </p:spPr>
          <p:txBody>
            <a:bodyPr/>
            <a:lstStyle/>
            <a:p>
              <a:endParaRPr lang="en-US"/>
            </a:p>
          </p:txBody>
        </p:sp>
        <p:sp>
          <p:nvSpPr>
            <p:cNvPr id="3401" name="Line 505"/>
            <p:cNvSpPr>
              <a:spLocks noChangeShapeType="1"/>
            </p:cNvSpPr>
            <p:nvPr/>
          </p:nvSpPr>
          <p:spPr bwMode="auto">
            <a:xfrm flipV="1">
              <a:off x="4043" y="3687"/>
              <a:ext cx="7" cy="7"/>
            </a:xfrm>
            <a:prstGeom prst="line">
              <a:avLst/>
            </a:prstGeom>
            <a:noFill/>
            <a:ln w="10795">
              <a:solidFill>
                <a:srgbClr val="FF0000"/>
              </a:solidFill>
              <a:round/>
              <a:headEnd/>
              <a:tailEnd/>
            </a:ln>
          </p:spPr>
          <p:txBody>
            <a:bodyPr/>
            <a:lstStyle/>
            <a:p>
              <a:endParaRPr lang="en-US"/>
            </a:p>
          </p:txBody>
        </p:sp>
        <p:sp>
          <p:nvSpPr>
            <p:cNvPr id="3402" name="Line 506"/>
            <p:cNvSpPr>
              <a:spLocks noChangeShapeType="1"/>
            </p:cNvSpPr>
            <p:nvPr/>
          </p:nvSpPr>
          <p:spPr bwMode="auto">
            <a:xfrm flipV="1">
              <a:off x="4050" y="3673"/>
              <a:ext cx="0" cy="14"/>
            </a:xfrm>
            <a:prstGeom prst="line">
              <a:avLst/>
            </a:prstGeom>
            <a:noFill/>
            <a:ln w="10795">
              <a:solidFill>
                <a:srgbClr val="FF0000"/>
              </a:solidFill>
              <a:round/>
              <a:headEnd/>
              <a:tailEnd/>
            </a:ln>
          </p:spPr>
          <p:txBody>
            <a:bodyPr/>
            <a:lstStyle/>
            <a:p>
              <a:endParaRPr lang="en-US"/>
            </a:p>
          </p:txBody>
        </p:sp>
        <p:sp>
          <p:nvSpPr>
            <p:cNvPr id="3403" name="Line 507"/>
            <p:cNvSpPr>
              <a:spLocks noChangeShapeType="1"/>
            </p:cNvSpPr>
            <p:nvPr/>
          </p:nvSpPr>
          <p:spPr bwMode="auto">
            <a:xfrm flipV="1">
              <a:off x="4050" y="3660"/>
              <a:ext cx="6" cy="13"/>
            </a:xfrm>
            <a:prstGeom prst="line">
              <a:avLst/>
            </a:prstGeom>
            <a:noFill/>
            <a:ln w="10795">
              <a:solidFill>
                <a:srgbClr val="FF0000"/>
              </a:solidFill>
              <a:round/>
              <a:headEnd/>
              <a:tailEnd/>
            </a:ln>
          </p:spPr>
          <p:txBody>
            <a:bodyPr/>
            <a:lstStyle/>
            <a:p>
              <a:endParaRPr lang="en-US"/>
            </a:p>
          </p:txBody>
        </p:sp>
        <p:sp>
          <p:nvSpPr>
            <p:cNvPr id="3404" name="Line 508"/>
            <p:cNvSpPr>
              <a:spLocks noChangeShapeType="1"/>
            </p:cNvSpPr>
            <p:nvPr/>
          </p:nvSpPr>
          <p:spPr bwMode="auto">
            <a:xfrm flipV="1">
              <a:off x="4056" y="3612"/>
              <a:ext cx="1" cy="48"/>
            </a:xfrm>
            <a:prstGeom prst="line">
              <a:avLst/>
            </a:prstGeom>
            <a:noFill/>
            <a:ln w="10795">
              <a:solidFill>
                <a:srgbClr val="FF0000"/>
              </a:solidFill>
              <a:round/>
              <a:headEnd/>
              <a:tailEnd/>
            </a:ln>
          </p:spPr>
          <p:txBody>
            <a:bodyPr/>
            <a:lstStyle/>
            <a:p>
              <a:endParaRPr lang="en-US"/>
            </a:p>
          </p:txBody>
        </p:sp>
        <p:sp>
          <p:nvSpPr>
            <p:cNvPr id="3405" name="Line 509"/>
            <p:cNvSpPr>
              <a:spLocks noChangeShapeType="1"/>
            </p:cNvSpPr>
            <p:nvPr/>
          </p:nvSpPr>
          <p:spPr bwMode="auto">
            <a:xfrm flipV="1">
              <a:off x="4056" y="3571"/>
              <a:ext cx="7" cy="41"/>
            </a:xfrm>
            <a:prstGeom prst="line">
              <a:avLst/>
            </a:prstGeom>
            <a:noFill/>
            <a:ln w="10795">
              <a:solidFill>
                <a:srgbClr val="FF0000"/>
              </a:solidFill>
              <a:round/>
              <a:headEnd/>
              <a:tailEnd/>
            </a:ln>
          </p:spPr>
          <p:txBody>
            <a:bodyPr/>
            <a:lstStyle/>
            <a:p>
              <a:endParaRPr lang="en-US"/>
            </a:p>
          </p:txBody>
        </p:sp>
        <p:sp>
          <p:nvSpPr>
            <p:cNvPr id="3406" name="Line 510"/>
            <p:cNvSpPr>
              <a:spLocks noChangeShapeType="1"/>
            </p:cNvSpPr>
            <p:nvPr/>
          </p:nvSpPr>
          <p:spPr bwMode="auto">
            <a:xfrm flipV="1">
              <a:off x="4063" y="3551"/>
              <a:ext cx="1" cy="20"/>
            </a:xfrm>
            <a:prstGeom prst="line">
              <a:avLst/>
            </a:prstGeom>
            <a:noFill/>
            <a:ln w="10795">
              <a:solidFill>
                <a:srgbClr val="FF0000"/>
              </a:solidFill>
              <a:round/>
              <a:headEnd/>
              <a:tailEnd/>
            </a:ln>
          </p:spPr>
          <p:txBody>
            <a:bodyPr/>
            <a:lstStyle/>
            <a:p>
              <a:endParaRPr lang="en-US"/>
            </a:p>
          </p:txBody>
        </p:sp>
        <p:sp>
          <p:nvSpPr>
            <p:cNvPr id="3407" name="Line 511"/>
            <p:cNvSpPr>
              <a:spLocks noChangeShapeType="1"/>
            </p:cNvSpPr>
            <p:nvPr/>
          </p:nvSpPr>
          <p:spPr bwMode="auto">
            <a:xfrm flipV="1">
              <a:off x="4063" y="3517"/>
              <a:ext cx="7" cy="34"/>
            </a:xfrm>
            <a:prstGeom prst="line">
              <a:avLst/>
            </a:prstGeom>
            <a:noFill/>
            <a:ln w="10795">
              <a:solidFill>
                <a:srgbClr val="FF0000"/>
              </a:solidFill>
              <a:round/>
              <a:headEnd/>
              <a:tailEnd/>
            </a:ln>
          </p:spPr>
          <p:txBody>
            <a:bodyPr/>
            <a:lstStyle/>
            <a:p>
              <a:endParaRPr lang="en-US"/>
            </a:p>
          </p:txBody>
        </p:sp>
        <p:sp>
          <p:nvSpPr>
            <p:cNvPr id="3408" name="Line 512"/>
            <p:cNvSpPr>
              <a:spLocks noChangeShapeType="1"/>
            </p:cNvSpPr>
            <p:nvPr/>
          </p:nvSpPr>
          <p:spPr bwMode="auto">
            <a:xfrm flipV="1">
              <a:off x="4070" y="3483"/>
              <a:ext cx="0" cy="34"/>
            </a:xfrm>
            <a:prstGeom prst="line">
              <a:avLst/>
            </a:prstGeom>
            <a:noFill/>
            <a:ln w="10795">
              <a:solidFill>
                <a:srgbClr val="FF0000"/>
              </a:solidFill>
              <a:round/>
              <a:headEnd/>
              <a:tailEnd/>
            </a:ln>
          </p:spPr>
          <p:txBody>
            <a:bodyPr/>
            <a:lstStyle/>
            <a:p>
              <a:endParaRPr lang="en-US"/>
            </a:p>
          </p:txBody>
        </p:sp>
        <p:sp>
          <p:nvSpPr>
            <p:cNvPr id="3409" name="Line 513"/>
            <p:cNvSpPr>
              <a:spLocks noChangeShapeType="1"/>
            </p:cNvSpPr>
            <p:nvPr/>
          </p:nvSpPr>
          <p:spPr bwMode="auto">
            <a:xfrm flipV="1">
              <a:off x="4070" y="3469"/>
              <a:ext cx="7" cy="14"/>
            </a:xfrm>
            <a:prstGeom prst="line">
              <a:avLst/>
            </a:prstGeom>
            <a:noFill/>
            <a:ln w="10795">
              <a:solidFill>
                <a:srgbClr val="FF0000"/>
              </a:solidFill>
              <a:round/>
              <a:headEnd/>
              <a:tailEnd/>
            </a:ln>
          </p:spPr>
          <p:txBody>
            <a:bodyPr/>
            <a:lstStyle/>
            <a:p>
              <a:endParaRPr lang="en-US"/>
            </a:p>
          </p:txBody>
        </p:sp>
        <p:sp>
          <p:nvSpPr>
            <p:cNvPr id="3410" name="Line 514"/>
            <p:cNvSpPr>
              <a:spLocks noChangeShapeType="1"/>
            </p:cNvSpPr>
            <p:nvPr/>
          </p:nvSpPr>
          <p:spPr bwMode="auto">
            <a:xfrm>
              <a:off x="4077" y="3469"/>
              <a:ext cx="0" cy="21"/>
            </a:xfrm>
            <a:prstGeom prst="line">
              <a:avLst/>
            </a:prstGeom>
            <a:noFill/>
            <a:ln w="10795">
              <a:solidFill>
                <a:srgbClr val="FF0000"/>
              </a:solidFill>
              <a:round/>
              <a:headEnd/>
              <a:tailEnd/>
            </a:ln>
          </p:spPr>
          <p:txBody>
            <a:bodyPr/>
            <a:lstStyle/>
            <a:p>
              <a:endParaRPr lang="en-US"/>
            </a:p>
          </p:txBody>
        </p:sp>
        <p:sp>
          <p:nvSpPr>
            <p:cNvPr id="3411" name="Line 515"/>
            <p:cNvSpPr>
              <a:spLocks noChangeShapeType="1"/>
            </p:cNvSpPr>
            <p:nvPr/>
          </p:nvSpPr>
          <p:spPr bwMode="auto">
            <a:xfrm>
              <a:off x="4077" y="3490"/>
              <a:ext cx="7" cy="34"/>
            </a:xfrm>
            <a:prstGeom prst="line">
              <a:avLst/>
            </a:prstGeom>
            <a:noFill/>
            <a:ln w="10795">
              <a:solidFill>
                <a:srgbClr val="FF0000"/>
              </a:solidFill>
              <a:round/>
              <a:headEnd/>
              <a:tailEnd/>
            </a:ln>
          </p:spPr>
          <p:txBody>
            <a:bodyPr/>
            <a:lstStyle/>
            <a:p>
              <a:endParaRPr lang="en-US"/>
            </a:p>
          </p:txBody>
        </p:sp>
        <p:sp>
          <p:nvSpPr>
            <p:cNvPr id="3412" name="Line 516"/>
            <p:cNvSpPr>
              <a:spLocks noChangeShapeType="1"/>
            </p:cNvSpPr>
            <p:nvPr/>
          </p:nvSpPr>
          <p:spPr bwMode="auto">
            <a:xfrm>
              <a:off x="4084" y="3524"/>
              <a:ext cx="0" cy="40"/>
            </a:xfrm>
            <a:prstGeom prst="line">
              <a:avLst/>
            </a:prstGeom>
            <a:noFill/>
            <a:ln w="10795">
              <a:solidFill>
                <a:srgbClr val="FF0000"/>
              </a:solidFill>
              <a:round/>
              <a:headEnd/>
              <a:tailEnd/>
            </a:ln>
          </p:spPr>
          <p:txBody>
            <a:bodyPr/>
            <a:lstStyle/>
            <a:p>
              <a:endParaRPr lang="en-US"/>
            </a:p>
          </p:txBody>
        </p:sp>
        <p:sp>
          <p:nvSpPr>
            <p:cNvPr id="3413" name="Line 517"/>
            <p:cNvSpPr>
              <a:spLocks noChangeShapeType="1"/>
            </p:cNvSpPr>
            <p:nvPr/>
          </p:nvSpPr>
          <p:spPr bwMode="auto">
            <a:xfrm>
              <a:off x="4084" y="3564"/>
              <a:ext cx="6" cy="34"/>
            </a:xfrm>
            <a:prstGeom prst="line">
              <a:avLst/>
            </a:prstGeom>
            <a:noFill/>
            <a:ln w="10795">
              <a:solidFill>
                <a:srgbClr val="FF0000"/>
              </a:solidFill>
              <a:round/>
              <a:headEnd/>
              <a:tailEnd/>
            </a:ln>
          </p:spPr>
          <p:txBody>
            <a:bodyPr/>
            <a:lstStyle/>
            <a:p>
              <a:endParaRPr lang="en-US"/>
            </a:p>
          </p:txBody>
        </p:sp>
        <p:sp>
          <p:nvSpPr>
            <p:cNvPr id="3414" name="Line 518"/>
            <p:cNvSpPr>
              <a:spLocks noChangeShapeType="1"/>
            </p:cNvSpPr>
            <p:nvPr/>
          </p:nvSpPr>
          <p:spPr bwMode="auto">
            <a:xfrm>
              <a:off x="4090" y="3598"/>
              <a:ext cx="1" cy="41"/>
            </a:xfrm>
            <a:prstGeom prst="line">
              <a:avLst/>
            </a:prstGeom>
            <a:noFill/>
            <a:ln w="10795">
              <a:solidFill>
                <a:srgbClr val="FF0000"/>
              </a:solidFill>
              <a:round/>
              <a:headEnd/>
              <a:tailEnd/>
            </a:ln>
          </p:spPr>
          <p:txBody>
            <a:bodyPr/>
            <a:lstStyle/>
            <a:p>
              <a:endParaRPr lang="en-US"/>
            </a:p>
          </p:txBody>
        </p:sp>
        <p:sp>
          <p:nvSpPr>
            <p:cNvPr id="3415" name="Line 519"/>
            <p:cNvSpPr>
              <a:spLocks noChangeShapeType="1"/>
            </p:cNvSpPr>
            <p:nvPr/>
          </p:nvSpPr>
          <p:spPr bwMode="auto">
            <a:xfrm>
              <a:off x="4090" y="3639"/>
              <a:ext cx="7" cy="27"/>
            </a:xfrm>
            <a:prstGeom prst="line">
              <a:avLst/>
            </a:prstGeom>
            <a:noFill/>
            <a:ln w="10795">
              <a:solidFill>
                <a:srgbClr val="FF0000"/>
              </a:solidFill>
              <a:round/>
              <a:headEnd/>
              <a:tailEnd/>
            </a:ln>
          </p:spPr>
          <p:txBody>
            <a:bodyPr/>
            <a:lstStyle/>
            <a:p>
              <a:endParaRPr lang="en-US"/>
            </a:p>
          </p:txBody>
        </p:sp>
        <p:sp>
          <p:nvSpPr>
            <p:cNvPr id="3416" name="Line 520"/>
            <p:cNvSpPr>
              <a:spLocks noChangeShapeType="1"/>
            </p:cNvSpPr>
            <p:nvPr/>
          </p:nvSpPr>
          <p:spPr bwMode="auto">
            <a:xfrm>
              <a:off x="4097" y="3666"/>
              <a:ext cx="1" cy="21"/>
            </a:xfrm>
            <a:prstGeom prst="line">
              <a:avLst/>
            </a:prstGeom>
            <a:noFill/>
            <a:ln w="10795">
              <a:solidFill>
                <a:srgbClr val="FF0000"/>
              </a:solidFill>
              <a:round/>
              <a:headEnd/>
              <a:tailEnd/>
            </a:ln>
          </p:spPr>
          <p:txBody>
            <a:bodyPr/>
            <a:lstStyle/>
            <a:p>
              <a:endParaRPr lang="en-US"/>
            </a:p>
          </p:txBody>
        </p:sp>
        <p:sp>
          <p:nvSpPr>
            <p:cNvPr id="3417" name="Line 521"/>
            <p:cNvSpPr>
              <a:spLocks noChangeShapeType="1"/>
            </p:cNvSpPr>
            <p:nvPr/>
          </p:nvSpPr>
          <p:spPr bwMode="auto">
            <a:xfrm flipV="1">
              <a:off x="4097" y="3680"/>
              <a:ext cx="7" cy="7"/>
            </a:xfrm>
            <a:prstGeom prst="line">
              <a:avLst/>
            </a:prstGeom>
            <a:noFill/>
            <a:ln w="10795">
              <a:solidFill>
                <a:srgbClr val="FF0000"/>
              </a:solidFill>
              <a:round/>
              <a:headEnd/>
              <a:tailEnd/>
            </a:ln>
          </p:spPr>
          <p:txBody>
            <a:bodyPr/>
            <a:lstStyle/>
            <a:p>
              <a:endParaRPr lang="en-US"/>
            </a:p>
          </p:txBody>
        </p:sp>
        <p:sp>
          <p:nvSpPr>
            <p:cNvPr id="3418" name="Line 522"/>
            <p:cNvSpPr>
              <a:spLocks noChangeShapeType="1"/>
            </p:cNvSpPr>
            <p:nvPr/>
          </p:nvSpPr>
          <p:spPr bwMode="auto">
            <a:xfrm flipV="1">
              <a:off x="4104" y="3653"/>
              <a:ext cx="7" cy="27"/>
            </a:xfrm>
            <a:prstGeom prst="line">
              <a:avLst/>
            </a:prstGeom>
            <a:noFill/>
            <a:ln w="10795">
              <a:solidFill>
                <a:srgbClr val="FF0000"/>
              </a:solidFill>
              <a:round/>
              <a:headEnd/>
              <a:tailEnd/>
            </a:ln>
          </p:spPr>
          <p:txBody>
            <a:bodyPr/>
            <a:lstStyle/>
            <a:p>
              <a:endParaRPr lang="en-US"/>
            </a:p>
          </p:txBody>
        </p:sp>
        <p:sp>
          <p:nvSpPr>
            <p:cNvPr id="3419" name="Line 523"/>
            <p:cNvSpPr>
              <a:spLocks noChangeShapeType="1"/>
            </p:cNvSpPr>
            <p:nvPr/>
          </p:nvSpPr>
          <p:spPr bwMode="auto">
            <a:xfrm flipV="1">
              <a:off x="4111" y="3632"/>
              <a:ext cx="0" cy="21"/>
            </a:xfrm>
            <a:prstGeom prst="line">
              <a:avLst/>
            </a:prstGeom>
            <a:noFill/>
            <a:ln w="10795">
              <a:solidFill>
                <a:srgbClr val="FF0000"/>
              </a:solidFill>
              <a:round/>
              <a:headEnd/>
              <a:tailEnd/>
            </a:ln>
          </p:spPr>
          <p:txBody>
            <a:bodyPr/>
            <a:lstStyle/>
            <a:p>
              <a:endParaRPr lang="en-US"/>
            </a:p>
          </p:txBody>
        </p:sp>
        <p:sp>
          <p:nvSpPr>
            <p:cNvPr id="3420" name="Line 524"/>
            <p:cNvSpPr>
              <a:spLocks noChangeShapeType="1"/>
            </p:cNvSpPr>
            <p:nvPr/>
          </p:nvSpPr>
          <p:spPr bwMode="auto">
            <a:xfrm flipV="1">
              <a:off x="4111" y="3605"/>
              <a:ext cx="7" cy="27"/>
            </a:xfrm>
            <a:prstGeom prst="line">
              <a:avLst/>
            </a:prstGeom>
            <a:noFill/>
            <a:ln w="10795">
              <a:solidFill>
                <a:srgbClr val="FF0000"/>
              </a:solidFill>
              <a:round/>
              <a:headEnd/>
              <a:tailEnd/>
            </a:ln>
          </p:spPr>
          <p:txBody>
            <a:bodyPr/>
            <a:lstStyle/>
            <a:p>
              <a:endParaRPr lang="en-US"/>
            </a:p>
          </p:txBody>
        </p:sp>
        <p:sp>
          <p:nvSpPr>
            <p:cNvPr id="3421" name="Line 525"/>
            <p:cNvSpPr>
              <a:spLocks noChangeShapeType="1"/>
            </p:cNvSpPr>
            <p:nvPr/>
          </p:nvSpPr>
          <p:spPr bwMode="auto">
            <a:xfrm flipV="1">
              <a:off x="4118" y="3578"/>
              <a:ext cx="0" cy="27"/>
            </a:xfrm>
            <a:prstGeom prst="line">
              <a:avLst/>
            </a:prstGeom>
            <a:noFill/>
            <a:ln w="10795">
              <a:solidFill>
                <a:srgbClr val="FF0000"/>
              </a:solidFill>
              <a:round/>
              <a:headEnd/>
              <a:tailEnd/>
            </a:ln>
          </p:spPr>
          <p:txBody>
            <a:bodyPr/>
            <a:lstStyle/>
            <a:p>
              <a:endParaRPr lang="en-US"/>
            </a:p>
          </p:txBody>
        </p:sp>
        <p:sp>
          <p:nvSpPr>
            <p:cNvPr id="3422" name="Line 526"/>
            <p:cNvSpPr>
              <a:spLocks noChangeShapeType="1"/>
            </p:cNvSpPr>
            <p:nvPr/>
          </p:nvSpPr>
          <p:spPr bwMode="auto">
            <a:xfrm flipV="1">
              <a:off x="4118" y="3544"/>
              <a:ext cx="6" cy="34"/>
            </a:xfrm>
            <a:prstGeom prst="line">
              <a:avLst/>
            </a:prstGeom>
            <a:noFill/>
            <a:ln w="10795">
              <a:solidFill>
                <a:srgbClr val="FF0000"/>
              </a:solidFill>
              <a:round/>
              <a:headEnd/>
              <a:tailEnd/>
            </a:ln>
          </p:spPr>
          <p:txBody>
            <a:bodyPr/>
            <a:lstStyle/>
            <a:p>
              <a:endParaRPr lang="en-US"/>
            </a:p>
          </p:txBody>
        </p:sp>
        <p:sp>
          <p:nvSpPr>
            <p:cNvPr id="3423" name="Line 527"/>
            <p:cNvSpPr>
              <a:spLocks noChangeShapeType="1"/>
            </p:cNvSpPr>
            <p:nvPr/>
          </p:nvSpPr>
          <p:spPr bwMode="auto">
            <a:xfrm flipV="1">
              <a:off x="4124" y="3496"/>
              <a:ext cx="1" cy="48"/>
            </a:xfrm>
            <a:prstGeom prst="line">
              <a:avLst/>
            </a:prstGeom>
            <a:noFill/>
            <a:ln w="10795">
              <a:solidFill>
                <a:srgbClr val="FF0000"/>
              </a:solidFill>
              <a:round/>
              <a:headEnd/>
              <a:tailEnd/>
            </a:ln>
          </p:spPr>
          <p:txBody>
            <a:bodyPr/>
            <a:lstStyle/>
            <a:p>
              <a:endParaRPr lang="en-US"/>
            </a:p>
          </p:txBody>
        </p:sp>
        <p:sp>
          <p:nvSpPr>
            <p:cNvPr id="3424" name="Line 528"/>
            <p:cNvSpPr>
              <a:spLocks noChangeShapeType="1"/>
            </p:cNvSpPr>
            <p:nvPr/>
          </p:nvSpPr>
          <p:spPr bwMode="auto">
            <a:xfrm flipV="1">
              <a:off x="4124" y="3469"/>
              <a:ext cx="7" cy="27"/>
            </a:xfrm>
            <a:prstGeom prst="line">
              <a:avLst/>
            </a:prstGeom>
            <a:noFill/>
            <a:ln w="10795">
              <a:solidFill>
                <a:srgbClr val="FF0000"/>
              </a:solidFill>
              <a:round/>
              <a:headEnd/>
              <a:tailEnd/>
            </a:ln>
          </p:spPr>
          <p:txBody>
            <a:bodyPr/>
            <a:lstStyle/>
            <a:p>
              <a:endParaRPr lang="en-US"/>
            </a:p>
          </p:txBody>
        </p:sp>
        <p:sp>
          <p:nvSpPr>
            <p:cNvPr id="3425" name="Line 529"/>
            <p:cNvSpPr>
              <a:spLocks noChangeShapeType="1"/>
            </p:cNvSpPr>
            <p:nvPr/>
          </p:nvSpPr>
          <p:spPr bwMode="auto">
            <a:xfrm>
              <a:off x="4131" y="3469"/>
              <a:ext cx="7" cy="14"/>
            </a:xfrm>
            <a:prstGeom prst="line">
              <a:avLst/>
            </a:prstGeom>
            <a:noFill/>
            <a:ln w="10795">
              <a:solidFill>
                <a:srgbClr val="FF0000"/>
              </a:solidFill>
              <a:round/>
              <a:headEnd/>
              <a:tailEnd/>
            </a:ln>
          </p:spPr>
          <p:txBody>
            <a:bodyPr/>
            <a:lstStyle/>
            <a:p>
              <a:endParaRPr lang="en-US"/>
            </a:p>
          </p:txBody>
        </p:sp>
        <p:sp>
          <p:nvSpPr>
            <p:cNvPr id="3426" name="Line 530"/>
            <p:cNvSpPr>
              <a:spLocks noChangeShapeType="1"/>
            </p:cNvSpPr>
            <p:nvPr/>
          </p:nvSpPr>
          <p:spPr bwMode="auto">
            <a:xfrm>
              <a:off x="4138" y="3483"/>
              <a:ext cx="0" cy="34"/>
            </a:xfrm>
            <a:prstGeom prst="line">
              <a:avLst/>
            </a:prstGeom>
            <a:noFill/>
            <a:ln w="10795">
              <a:solidFill>
                <a:srgbClr val="FF0000"/>
              </a:solidFill>
              <a:round/>
              <a:headEnd/>
              <a:tailEnd/>
            </a:ln>
          </p:spPr>
          <p:txBody>
            <a:bodyPr/>
            <a:lstStyle/>
            <a:p>
              <a:endParaRPr lang="en-US"/>
            </a:p>
          </p:txBody>
        </p:sp>
        <p:sp>
          <p:nvSpPr>
            <p:cNvPr id="3427" name="Line 531"/>
            <p:cNvSpPr>
              <a:spLocks noChangeShapeType="1"/>
            </p:cNvSpPr>
            <p:nvPr/>
          </p:nvSpPr>
          <p:spPr bwMode="auto">
            <a:xfrm>
              <a:off x="4138" y="3517"/>
              <a:ext cx="7" cy="34"/>
            </a:xfrm>
            <a:prstGeom prst="line">
              <a:avLst/>
            </a:prstGeom>
            <a:noFill/>
            <a:ln w="10795">
              <a:solidFill>
                <a:srgbClr val="FF0000"/>
              </a:solidFill>
              <a:round/>
              <a:headEnd/>
              <a:tailEnd/>
            </a:ln>
          </p:spPr>
          <p:txBody>
            <a:bodyPr/>
            <a:lstStyle/>
            <a:p>
              <a:endParaRPr lang="en-US"/>
            </a:p>
          </p:txBody>
        </p:sp>
        <p:sp>
          <p:nvSpPr>
            <p:cNvPr id="3428" name="Line 532"/>
            <p:cNvSpPr>
              <a:spLocks noChangeShapeType="1"/>
            </p:cNvSpPr>
            <p:nvPr/>
          </p:nvSpPr>
          <p:spPr bwMode="auto">
            <a:xfrm>
              <a:off x="4145" y="3551"/>
              <a:ext cx="0" cy="81"/>
            </a:xfrm>
            <a:prstGeom prst="line">
              <a:avLst/>
            </a:prstGeom>
            <a:noFill/>
            <a:ln w="10795">
              <a:solidFill>
                <a:srgbClr val="FF0000"/>
              </a:solidFill>
              <a:round/>
              <a:headEnd/>
              <a:tailEnd/>
            </a:ln>
          </p:spPr>
          <p:txBody>
            <a:bodyPr/>
            <a:lstStyle/>
            <a:p>
              <a:endParaRPr lang="en-US"/>
            </a:p>
          </p:txBody>
        </p:sp>
        <p:sp>
          <p:nvSpPr>
            <p:cNvPr id="3429" name="Line 533"/>
            <p:cNvSpPr>
              <a:spLocks noChangeShapeType="1"/>
            </p:cNvSpPr>
            <p:nvPr/>
          </p:nvSpPr>
          <p:spPr bwMode="auto">
            <a:xfrm>
              <a:off x="4145" y="3632"/>
              <a:ext cx="7" cy="34"/>
            </a:xfrm>
            <a:prstGeom prst="line">
              <a:avLst/>
            </a:prstGeom>
            <a:noFill/>
            <a:ln w="10795">
              <a:solidFill>
                <a:srgbClr val="FF0000"/>
              </a:solidFill>
              <a:round/>
              <a:headEnd/>
              <a:tailEnd/>
            </a:ln>
          </p:spPr>
          <p:txBody>
            <a:bodyPr/>
            <a:lstStyle/>
            <a:p>
              <a:endParaRPr lang="en-US"/>
            </a:p>
          </p:txBody>
        </p:sp>
        <p:sp>
          <p:nvSpPr>
            <p:cNvPr id="3430" name="Line 534"/>
            <p:cNvSpPr>
              <a:spLocks noChangeShapeType="1"/>
            </p:cNvSpPr>
            <p:nvPr/>
          </p:nvSpPr>
          <p:spPr bwMode="auto">
            <a:xfrm>
              <a:off x="4152" y="3666"/>
              <a:ext cx="0" cy="14"/>
            </a:xfrm>
            <a:prstGeom prst="line">
              <a:avLst/>
            </a:prstGeom>
            <a:noFill/>
            <a:ln w="10795">
              <a:solidFill>
                <a:srgbClr val="FF0000"/>
              </a:solidFill>
              <a:round/>
              <a:headEnd/>
              <a:tailEnd/>
            </a:ln>
          </p:spPr>
          <p:txBody>
            <a:bodyPr/>
            <a:lstStyle/>
            <a:p>
              <a:endParaRPr lang="en-US"/>
            </a:p>
          </p:txBody>
        </p:sp>
        <p:sp>
          <p:nvSpPr>
            <p:cNvPr id="3431" name="Line 535"/>
            <p:cNvSpPr>
              <a:spLocks noChangeShapeType="1"/>
            </p:cNvSpPr>
            <p:nvPr/>
          </p:nvSpPr>
          <p:spPr bwMode="auto">
            <a:xfrm>
              <a:off x="4152" y="3680"/>
              <a:ext cx="6" cy="20"/>
            </a:xfrm>
            <a:prstGeom prst="line">
              <a:avLst/>
            </a:prstGeom>
            <a:noFill/>
            <a:ln w="10795">
              <a:solidFill>
                <a:srgbClr val="FF0000"/>
              </a:solidFill>
              <a:round/>
              <a:headEnd/>
              <a:tailEnd/>
            </a:ln>
          </p:spPr>
          <p:txBody>
            <a:bodyPr/>
            <a:lstStyle/>
            <a:p>
              <a:endParaRPr lang="en-US"/>
            </a:p>
          </p:txBody>
        </p:sp>
        <p:sp>
          <p:nvSpPr>
            <p:cNvPr id="3432" name="Line 536"/>
            <p:cNvSpPr>
              <a:spLocks noChangeShapeType="1"/>
            </p:cNvSpPr>
            <p:nvPr/>
          </p:nvSpPr>
          <p:spPr bwMode="auto">
            <a:xfrm>
              <a:off x="4158" y="3700"/>
              <a:ext cx="1" cy="14"/>
            </a:xfrm>
            <a:prstGeom prst="line">
              <a:avLst/>
            </a:prstGeom>
            <a:noFill/>
            <a:ln w="10795">
              <a:solidFill>
                <a:srgbClr val="FF0000"/>
              </a:solidFill>
              <a:round/>
              <a:headEnd/>
              <a:tailEnd/>
            </a:ln>
          </p:spPr>
          <p:txBody>
            <a:bodyPr/>
            <a:lstStyle/>
            <a:p>
              <a:endParaRPr lang="en-US"/>
            </a:p>
          </p:txBody>
        </p:sp>
        <p:sp>
          <p:nvSpPr>
            <p:cNvPr id="3433" name="Line 537"/>
            <p:cNvSpPr>
              <a:spLocks noChangeShapeType="1"/>
            </p:cNvSpPr>
            <p:nvPr/>
          </p:nvSpPr>
          <p:spPr bwMode="auto">
            <a:xfrm>
              <a:off x="4158" y="3714"/>
              <a:ext cx="7" cy="7"/>
            </a:xfrm>
            <a:prstGeom prst="line">
              <a:avLst/>
            </a:prstGeom>
            <a:noFill/>
            <a:ln w="10795">
              <a:solidFill>
                <a:srgbClr val="FF0000"/>
              </a:solidFill>
              <a:round/>
              <a:headEnd/>
              <a:tailEnd/>
            </a:ln>
          </p:spPr>
          <p:txBody>
            <a:bodyPr/>
            <a:lstStyle/>
            <a:p>
              <a:endParaRPr lang="en-US"/>
            </a:p>
          </p:txBody>
        </p:sp>
        <p:sp>
          <p:nvSpPr>
            <p:cNvPr id="3434" name="Line 538"/>
            <p:cNvSpPr>
              <a:spLocks noChangeShapeType="1"/>
            </p:cNvSpPr>
            <p:nvPr/>
          </p:nvSpPr>
          <p:spPr bwMode="auto">
            <a:xfrm flipV="1">
              <a:off x="4165" y="3714"/>
              <a:ext cx="1" cy="7"/>
            </a:xfrm>
            <a:prstGeom prst="line">
              <a:avLst/>
            </a:prstGeom>
            <a:noFill/>
            <a:ln w="10795">
              <a:solidFill>
                <a:srgbClr val="FF0000"/>
              </a:solidFill>
              <a:round/>
              <a:headEnd/>
              <a:tailEnd/>
            </a:ln>
          </p:spPr>
          <p:txBody>
            <a:bodyPr/>
            <a:lstStyle/>
            <a:p>
              <a:endParaRPr lang="en-US"/>
            </a:p>
          </p:txBody>
        </p:sp>
        <p:sp>
          <p:nvSpPr>
            <p:cNvPr id="3435" name="Line 539"/>
            <p:cNvSpPr>
              <a:spLocks noChangeShapeType="1"/>
            </p:cNvSpPr>
            <p:nvPr/>
          </p:nvSpPr>
          <p:spPr bwMode="auto">
            <a:xfrm>
              <a:off x="4165" y="3714"/>
              <a:ext cx="7" cy="0"/>
            </a:xfrm>
            <a:prstGeom prst="line">
              <a:avLst/>
            </a:prstGeom>
            <a:noFill/>
            <a:ln w="10795">
              <a:solidFill>
                <a:srgbClr val="FF0000"/>
              </a:solidFill>
              <a:round/>
              <a:headEnd/>
              <a:tailEnd/>
            </a:ln>
          </p:spPr>
          <p:txBody>
            <a:bodyPr/>
            <a:lstStyle/>
            <a:p>
              <a:endParaRPr lang="en-US"/>
            </a:p>
          </p:txBody>
        </p:sp>
        <p:sp>
          <p:nvSpPr>
            <p:cNvPr id="3436" name="Line 540"/>
            <p:cNvSpPr>
              <a:spLocks noChangeShapeType="1"/>
            </p:cNvSpPr>
            <p:nvPr/>
          </p:nvSpPr>
          <p:spPr bwMode="auto">
            <a:xfrm>
              <a:off x="4172" y="3714"/>
              <a:ext cx="0" cy="7"/>
            </a:xfrm>
            <a:prstGeom prst="line">
              <a:avLst/>
            </a:prstGeom>
            <a:noFill/>
            <a:ln w="10795">
              <a:solidFill>
                <a:srgbClr val="FF0000"/>
              </a:solidFill>
              <a:round/>
              <a:headEnd/>
              <a:tailEnd/>
            </a:ln>
          </p:spPr>
          <p:txBody>
            <a:bodyPr/>
            <a:lstStyle/>
            <a:p>
              <a:endParaRPr lang="en-US"/>
            </a:p>
          </p:txBody>
        </p:sp>
        <p:sp>
          <p:nvSpPr>
            <p:cNvPr id="3437" name="Line 541"/>
            <p:cNvSpPr>
              <a:spLocks noChangeShapeType="1"/>
            </p:cNvSpPr>
            <p:nvPr/>
          </p:nvSpPr>
          <p:spPr bwMode="auto">
            <a:xfrm flipV="1">
              <a:off x="4172" y="3714"/>
              <a:ext cx="7" cy="7"/>
            </a:xfrm>
            <a:prstGeom prst="line">
              <a:avLst/>
            </a:prstGeom>
            <a:noFill/>
            <a:ln w="10795">
              <a:solidFill>
                <a:srgbClr val="FF0000"/>
              </a:solidFill>
              <a:round/>
              <a:headEnd/>
              <a:tailEnd/>
            </a:ln>
          </p:spPr>
          <p:txBody>
            <a:bodyPr/>
            <a:lstStyle/>
            <a:p>
              <a:endParaRPr lang="en-US"/>
            </a:p>
          </p:txBody>
        </p:sp>
        <p:sp>
          <p:nvSpPr>
            <p:cNvPr id="3438" name="Line 542"/>
            <p:cNvSpPr>
              <a:spLocks noChangeShapeType="1"/>
            </p:cNvSpPr>
            <p:nvPr/>
          </p:nvSpPr>
          <p:spPr bwMode="auto">
            <a:xfrm flipV="1">
              <a:off x="4179" y="3700"/>
              <a:ext cx="7" cy="14"/>
            </a:xfrm>
            <a:prstGeom prst="line">
              <a:avLst/>
            </a:prstGeom>
            <a:noFill/>
            <a:ln w="10795">
              <a:solidFill>
                <a:srgbClr val="FF0000"/>
              </a:solidFill>
              <a:round/>
              <a:headEnd/>
              <a:tailEnd/>
            </a:ln>
          </p:spPr>
          <p:txBody>
            <a:bodyPr/>
            <a:lstStyle/>
            <a:p>
              <a:endParaRPr lang="en-US"/>
            </a:p>
          </p:txBody>
        </p:sp>
        <p:sp>
          <p:nvSpPr>
            <p:cNvPr id="3439" name="Line 543"/>
            <p:cNvSpPr>
              <a:spLocks noChangeShapeType="1"/>
            </p:cNvSpPr>
            <p:nvPr/>
          </p:nvSpPr>
          <p:spPr bwMode="auto">
            <a:xfrm>
              <a:off x="4186" y="3700"/>
              <a:ext cx="0" cy="14"/>
            </a:xfrm>
            <a:prstGeom prst="line">
              <a:avLst/>
            </a:prstGeom>
            <a:noFill/>
            <a:ln w="10795">
              <a:solidFill>
                <a:srgbClr val="FF0000"/>
              </a:solidFill>
              <a:round/>
              <a:headEnd/>
              <a:tailEnd/>
            </a:ln>
          </p:spPr>
          <p:txBody>
            <a:bodyPr/>
            <a:lstStyle/>
            <a:p>
              <a:endParaRPr lang="en-US"/>
            </a:p>
          </p:txBody>
        </p:sp>
        <p:sp>
          <p:nvSpPr>
            <p:cNvPr id="3440" name="Line 544"/>
            <p:cNvSpPr>
              <a:spLocks noChangeShapeType="1"/>
            </p:cNvSpPr>
            <p:nvPr/>
          </p:nvSpPr>
          <p:spPr bwMode="auto">
            <a:xfrm>
              <a:off x="4186" y="3714"/>
              <a:ext cx="6" cy="0"/>
            </a:xfrm>
            <a:prstGeom prst="line">
              <a:avLst/>
            </a:prstGeom>
            <a:noFill/>
            <a:ln w="10795">
              <a:solidFill>
                <a:srgbClr val="FF0000"/>
              </a:solidFill>
              <a:round/>
              <a:headEnd/>
              <a:tailEnd/>
            </a:ln>
          </p:spPr>
          <p:txBody>
            <a:bodyPr/>
            <a:lstStyle/>
            <a:p>
              <a:endParaRPr lang="en-US"/>
            </a:p>
          </p:txBody>
        </p:sp>
        <p:sp>
          <p:nvSpPr>
            <p:cNvPr id="3441" name="Line 545"/>
            <p:cNvSpPr>
              <a:spLocks noChangeShapeType="1"/>
            </p:cNvSpPr>
            <p:nvPr/>
          </p:nvSpPr>
          <p:spPr bwMode="auto">
            <a:xfrm>
              <a:off x="4192" y="3714"/>
              <a:ext cx="7" cy="0"/>
            </a:xfrm>
            <a:prstGeom prst="line">
              <a:avLst/>
            </a:prstGeom>
            <a:noFill/>
            <a:ln w="10795">
              <a:solidFill>
                <a:srgbClr val="FF0000"/>
              </a:solidFill>
              <a:round/>
              <a:headEnd/>
              <a:tailEnd/>
            </a:ln>
          </p:spPr>
          <p:txBody>
            <a:bodyPr/>
            <a:lstStyle/>
            <a:p>
              <a:endParaRPr lang="en-US"/>
            </a:p>
          </p:txBody>
        </p:sp>
        <p:sp>
          <p:nvSpPr>
            <p:cNvPr id="3442" name="Line 546"/>
            <p:cNvSpPr>
              <a:spLocks noChangeShapeType="1"/>
            </p:cNvSpPr>
            <p:nvPr/>
          </p:nvSpPr>
          <p:spPr bwMode="auto">
            <a:xfrm>
              <a:off x="4199" y="3714"/>
              <a:ext cx="7" cy="7"/>
            </a:xfrm>
            <a:prstGeom prst="line">
              <a:avLst/>
            </a:prstGeom>
            <a:noFill/>
            <a:ln w="10795">
              <a:solidFill>
                <a:srgbClr val="FF0000"/>
              </a:solidFill>
              <a:round/>
              <a:headEnd/>
              <a:tailEnd/>
            </a:ln>
          </p:spPr>
          <p:txBody>
            <a:bodyPr/>
            <a:lstStyle/>
            <a:p>
              <a:endParaRPr lang="en-US"/>
            </a:p>
          </p:txBody>
        </p:sp>
        <p:sp>
          <p:nvSpPr>
            <p:cNvPr id="3443" name="Line 547"/>
            <p:cNvSpPr>
              <a:spLocks noChangeShapeType="1"/>
            </p:cNvSpPr>
            <p:nvPr/>
          </p:nvSpPr>
          <p:spPr bwMode="auto">
            <a:xfrm flipV="1">
              <a:off x="4206" y="3714"/>
              <a:ext cx="0" cy="7"/>
            </a:xfrm>
            <a:prstGeom prst="line">
              <a:avLst/>
            </a:prstGeom>
            <a:noFill/>
            <a:ln w="10795">
              <a:solidFill>
                <a:srgbClr val="FF0000"/>
              </a:solidFill>
              <a:round/>
              <a:headEnd/>
              <a:tailEnd/>
            </a:ln>
          </p:spPr>
          <p:txBody>
            <a:bodyPr/>
            <a:lstStyle/>
            <a:p>
              <a:endParaRPr lang="en-US"/>
            </a:p>
          </p:txBody>
        </p:sp>
        <p:sp>
          <p:nvSpPr>
            <p:cNvPr id="3444" name="Line 548"/>
            <p:cNvSpPr>
              <a:spLocks noChangeShapeType="1"/>
            </p:cNvSpPr>
            <p:nvPr/>
          </p:nvSpPr>
          <p:spPr bwMode="auto">
            <a:xfrm>
              <a:off x="4206" y="3714"/>
              <a:ext cx="7" cy="7"/>
            </a:xfrm>
            <a:prstGeom prst="line">
              <a:avLst/>
            </a:prstGeom>
            <a:noFill/>
            <a:ln w="10795">
              <a:solidFill>
                <a:srgbClr val="FF0000"/>
              </a:solidFill>
              <a:round/>
              <a:headEnd/>
              <a:tailEnd/>
            </a:ln>
          </p:spPr>
          <p:txBody>
            <a:bodyPr/>
            <a:lstStyle/>
            <a:p>
              <a:endParaRPr lang="en-US"/>
            </a:p>
          </p:txBody>
        </p:sp>
        <p:sp>
          <p:nvSpPr>
            <p:cNvPr id="3445" name="Line 549"/>
            <p:cNvSpPr>
              <a:spLocks noChangeShapeType="1"/>
            </p:cNvSpPr>
            <p:nvPr/>
          </p:nvSpPr>
          <p:spPr bwMode="auto">
            <a:xfrm>
              <a:off x="4213" y="3721"/>
              <a:ext cx="0" cy="13"/>
            </a:xfrm>
            <a:prstGeom prst="line">
              <a:avLst/>
            </a:prstGeom>
            <a:noFill/>
            <a:ln w="10795">
              <a:solidFill>
                <a:srgbClr val="FF0000"/>
              </a:solidFill>
              <a:round/>
              <a:headEnd/>
              <a:tailEnd/>
            </a:ln>
          </p:spPr>
          <p:txBody>
            <a:bodyPr/>
            <a:lstStyle/>
            <a:p>
              <a:endParaRPr lang="en-US"/>
            </a:p>
          </p:txBody>
        </p:sp>
        <p:sp>
          <p:nvSpPr>
            <p:cNvPr id="3446" name="Line 550"/>
            <p:cNvSpPr>
              <a:spLocks noChangeShapeType="1"/>
            </p:cNvSpPr>
            <p:nvPr/>
          </p:nvSpPr>
          <p:spPr bwMode="auto">
            <a:xfrm>
              <a:off x="4213" y="3734"/>
              <a:ext cx="7" cy="1"/>
            </a:xfrm>
            <a:prstGeom prst="line">
              <a:avLst/>
            </a:prstGeom>
            <a:noFill/>
            <a:ln w="10795">
              <a:solidFill>
                <a:srgbClr val="FF0000"/>
              </a:solidFill>
              <a:round/>
              <a:headEnd/>
              <a:tailEnd/>
            </a:ln>
          </p:spPr>
          <p:txBody>
            <a:bodyPr/>
            <a:lstStyle/>
            <a:p>
              <a:endParaRPr lang="en-US"/>
            </a:p>
          </p:txBody>
        </p:sp>
        <p:sp>
          <p:nvSpPr>
            <p:cNvPr id="3447" name="Line 551"/>
            <p:cNvSpPr>
              <a:spLocks noChangeShapeType="1"/>
            </p:cNvSpPr>
            <p:nvPr/>
          </p:nvSpPr>
          <p:spPr bwMode="auto">
            <a:xfrm flipV="1">
              <a:off x="4220" y="3728"/>
              <a:ext cx="6" cy="6"/>
            </a:xfrm>
            <a:prstGeom prst="line">
              <a:avLst/>
            </a:prstGeom>
            <a:noFill/>
            <a:ln w="10795">
              <a:solidFill>
                <a:srgbClr val="FF0000"/>
              </a:solidFill>
              <a:round/>
              <a:headEnd/>
              <a:tailEnd/>
            </a:ln>
          </p:spPr>
          <p:txBody>
            <a:bodyPr/>
            <a:lstStyle/>
            <a:p>
              <a:endParaRPr lang="en-US"/>
            </a:p>
          </p:txBody>
        </p:sp>
        <p:sp>
          <p:nvSpPr>
            <p:cNvPr id="3448" name="Line 552"/>
            <p:cNvSpPr>
              <a:spLocks noChangeShapeType="1"/>
            </p:cNvSpPr>
            <p:nvPr/>
          </p:nvSpPr>
          <p:spPr bwMode="auto">
            <a:xfrm>
              <a:off x="4226" y="3728"/>
              <a:ext cx="7" cy="0"/>
            </a:xfrm>
            <a:prstGeom prst="line">
              <a:avLst/>
            </a:prstGeom>
            <a:noFill/>
            <a:ln w="10795">
              <a:solidFill>
                <a:srgbClr val="FF0000"/>
              </a:solidFill>
              <a:round/>
              <a:headEnd/>
              <a:tailEnd/>
            </a:ln>
          </p:spPr>
          <p:txBody>
            <a:bodyPr/>
            <a:lstStyle/>
            <a:p>
              <a:endParaRPr lang="en-US"/>
            </a:p>
          </p:txBody>
        </p:sp>
        <p:sp>
          <p:nvSpPr>
            <p:cNvPr id="3449" name="Line 553"/>
            <p:cNvSpPr>
              <a:spLocks noChangeShapeType="1"/>
            </p:cNvSpPr>
            <p:nvPr/>
          </p:nvSpPr>
          <p:spPr bwMode="auto">
            <a:xfrm>
              <a:off x="4233" y="3728"/>
              <a:ext cx="1" cy="6"/>
            </a:xfrm>
            <a:prstGeom prst="line">
              <a:avLst/>
            </a:prstGeom>
            <a:noFill/>
            <a:ln w="10795">
              <a:solidFill>
                <a:srgbClr val="FF0000"/>
              </a:solidFill>
              <a:round/>
              <a:headEnd/>
              <a:tailEnd/>
            </a:ln>
          </p:spPr>
          <p:txBody>
            <a:bodyPr/>
            <a:lstStyle/>
            <a:p>
              <a:endParaRPr lang="en-US"/>
            </a:p>
          </p:txBody>
        </p:sp>
        <p:sp>
          <p:nvSpPr>
            <p:cNvPr id="3450" name="Line 554"/>
            <p:cNvSpPr>
              <a:spLocks noChangeShapeType="1"/>
            </p:cNvSpPr>
            <p:nvPr/>
          </p:nvSpPr>
          <p:spPr bwMode="auto">
            <a:xfrm flipV="1">
              <a:off x="4233" y="3721"/>
              <a:ext cx="7" cy="13"/>
            </a:xfrm>
            <a:prstGeom prst="line">
              <a:avLst/>
            </a:prstGeom>
            <a:noFill/>
            <a:ln w="10795">
              <a:solidFill>
                <a:srgbClr val="FF0000"/>
              </a:solidFill>
              <a:round/>
              <a:headEnd/>
              <a:tailEnd/>
            </a:ln>
          </p:spPr>
          <p:txBody>
            <a:bodyPr/>
            <a:lstStyle/>
            <a:p>
              <a:endParaRPr lang="en-US"/>
            </a:p>
          </p:txBody>
        </p:sp>
        <p:sp>
          <p:nvSpPr>
            <p:cNvPr id="3451" name="Line 555"/>
            <p:cNvSpPr>
              <a:spLocks noChangeShapeType="1"/>
            </p:cNvSpPr>
            <p:nvPr/>
          </p:nvSpPr>
          <p:spPr bwMode="auto">
            <a:xfrm>
              <a:off x="4240" y="3721"/>
              <a:ext cx="0" cy="13"/>
            </a:xfrm>
            <a:prstGeom prst="line">
              <a:avLst/>
            </a:prstGeom>
            <a:noFill/>
            <a:ln w="10795">
              <a:solidFill>
                <a:srgbClr val="FF0000"/>
              </a:solidFill>
              <a:round/>
              <a:headEnd/>
              <a:tailEnd/>
            </a:ln>
          </p:spPr>
          <p:txBody>
            <a:bodyPr/>
            <a:lstStyle/>
            <a:p>
              <a:endParaRPr lang="en-US"/>
            </a:p>
          </p:txBody>
        </p:sp>
        <p:sp>
          <p:nvSpPr>
            <p:cNvPr id="3452" name="Line 556"/>
            <p:cNvSpPr>
              <a:spLocks noChangeShapeType="1"/>
            </p:cNvSpPr>
            <p:nvPr/>
          </p:nvSpPr>
          <p:spPr bwMode="auto">
            <a:xfrm flipV="1">
              <a:off x="4240" y="3721"/>
              <a:ext cx="7" cy="13"/>
            </a:xfrm>
            <a:prstGeom prst="line">
              <a:avLst/>
            </a:prstGeom>
            <a:noFill/>
            <a:ln w="10795">
              <a:solidFill>
                <a:srgbClr val="FF0000"/>
              </a:solidFill>
              <a:round/>
              <a:headEnd/>
              <a:tailEnd/>
            </a:ln>
          </p:spPr>
          <p:txBody>
            <a:bodyPr/>
            <a:lstStyle/>
            <a:p>
              <a:endParaRPr lang="en-US"/>
            </a:p>
          </p:txBody>
        </p:sp>
        <p:sp>
          <p:nvSpPr>
            <p:cNvPr id="3453" name="Line 557"/>
            <p:cNvSpPr>
              <a:spLocks noChangeShapeType="1"/>
            </p:cNvSpPr>
            <p:nvPr/>
          </p:nvSpPr>
          <p:spPr bwMode="auto">
            <a:xfrm>
              <a:off x="4247" y="3721"/>
              <a:ext cx="7" cy="0"/>
            </a:xfrm>
            <a:prstGeom prst="line">
              <a:avLst/>
            </a:prstGeom>
            <a:noFill/>
            <a:ln w="10795">
              <a:solidFill>
                <a:srgbClr val="FF0000"/>
              </a:solidFill>
              <a:round/>
              <a:headEnd/>
              <a:tailEnd/>
            </a:ln>
          </p:spPr>
          <p:txBody>
            <a:bodyPr/>
            <a:lstStyle/>
            <a:p>
              <a:endParaRPr lang="en-US"/>
            </a:p>
          </p:txBody>
        </p:sp>
        <p:sp>
          <p:nvSpPr>
            <p:cNvPr id="3454" name="Line 558"/>
            <p:cNvSpPr>
              <a:spLocks noChangeShapeType="1"/>
            </p:cNvSpPr>
            <p:nvPr/>
          </p:nvSpPr>
          <p:spPr bwMode="auto">
            <a:xfrm>
              <a:off x="4254" y="3721"/>
              <a:ext cx="0" cy="7"/>
            </a:xfrm>
            <a:prstGeom prst="line">
              <a:avLst/>
            </a:prstGeom>
            <a:noFill/>
            <a:ln w="10795">
              <a:solidFill>
                <a:srgbClr val="FF0000"/>
              </a:solidFill>
              <a:round/>
              <a:headEnd/>
              <a:tailEnd/>
            </a:ln>
          </p:spPr>
          <p:txBody>
            <a:bodyPr/>
            <a:lstStyle/>
            <a:p>
              <a:endParaRPr lang="en-US"/>
            </a:p>
          </p:txBody>
        </p:sp>
        <p:sp>
          <p:nvSpPr>
            <p:cNvPr id="3455" name="Line 559"/>
            <p:cNvSpPr>
              <a:spLocks noChangeShapeType="1"/>
            </p:cNvSpPr>
            <p:nvPr/>
          </p:nvSpPr>
          <p:spPr bwMode="auto">
            <a:xfrm flipV="1">
              <a:off x="4254" y="3721"/>
              <a:ext cx="0" cy="7"/>
            </a:xfrm>
            <a:prstGeom prst="line">
              <a:avLst/>
            </a:prstGeom>
            <a:noFill/>
            <a:ln w="10795">
              <a:solidFill>
                <a:srgbClr val="FF0000"/>
              </a:solidFill>
              <a:round/>
              <a:headEnd/>
              <a:tailEnd/>
            </a:ln>
          </p:spPr>
          <p:txBody>
            <a:bodyPr/>
            <a:lstStyle/>
            <a:p>
              <a:endParaRPr lang="en-US"/>
            </a:p>
          </p:txBody>
        </p:sp>
        <p:sp>
          <p:nvSpPr>
            <p:cNvPr id="3456" name="Line 560"/>
            <p:cNvSpPr>
              <a:spLocks noChangeShapeType="1"/>
            </p:cNvSpPr>
            <p:nvPr/>
          </p:nvSpPr>
          <p:spPr bwMode="auto">
            <a:xfrm>
              <a:off x="4254" y="3721"/>
              <a:ext cx="6" cy="7"/>
            </a:xfrm>
            <a:prstGeom prst="line">
              <a:avLst/>
            </a:prstGeom>
            <a:noFill/>
            <a:ln w="10795">
              <a:solidFill>
                <a:srgbClr val="FF0000"/>
              </a:solidFill>
              <a:round/>
              <a:headEnd/>
              <a:tailEnd/>
            </a:ln>
          </p:spPr>
          <p:txBody>
            <a:bodyPr/>
            <a:lstStyle/>
            <a:p>
              <a:endParaRPr lang="en-US"/>
            </a:p>
          </p:txBody>
        </p:sp>
        <p:sp>
          <p:nvSpPr>
            <p:cNvPr id="3457" name="Line 561"/>
            <p:cNvSpPr>
              <a:spLocks noChangeShapeType="1"/>
            </p:cNvSpPr>
            <p:nvPr/>
          </p:nvSpPr>
          <p:spPr bwMode="auto">
            <a:xfrm flipV="1">
              <a:off x="4260" y="3721"/>
              <a:ext cx="1" cy="7"/>
            </a:xfrm>
            <a:prstGeom prst="line">
              <a:avLst/>
            </a:prstGeom>
            <a:noFill/>
            <a:ln w="10795">
              <a:solidFill>
                <a:srgbClr val="FF0000"/>
              </a:solidFill>
              <a:round/>
              <a:headEnd/>
              <a:tailEnd/>
            </a:ln>
          </p:spPr>
          <p:txBody>
            <a:bodyPr/>
            <a:lstStyle/>
            <a:p>
              <a:endParaRPr lang="en-US"/>
            </a:p>
          </p:txBody>
        </p:sp>
        <p:sp>
          <p:nvSpPr>
            <p:cNvPr id="3458" name="Line 562"/>
            <p:cNvSpPr>
              <a:spLocks noChangeShapeType="1"/>
            </p:cNvSpPr>
            <p:nvPr/>
          </p:nvSpPr>
          <p:spPr bwMode="auto">
            <a:xfrm>
              <a:off x="4260" y="3721"/>
              <a:ext cx="7" cy="7"/>
            </a:xfrm>
            <a:prstGeom prst="line">
              <a:avLst/>
            </a:prstGeom>
            <a:noFill/>
            <a:ln w="10795">
              <a:solidFill>
                <a:srgbClr val="FF0000"/>
              </a:solidFill>
              <a:round/>
              <a:headEnd/>
              <a:tailEnd/>
            </a:ln>
          </p:spPr>
          <p:txBody>
            <a:bodyPr/>
            <a:lstStyle/>
            <a:p>
              <a:endParaRPr lang="en-US"/>
            </a:p>
          </p:txBody>
        </p:sp>
        <p:sp>
          <p:nvSpPr>
            <p:cNvPr id="3459" name="Line 563"/>
            <p:cNvSpPr>
              <a:spLocks noChangeShapeType="1"/>
            </p:cNvSpPr>
            <p:nvPr/>
          </p:nvSpPr>
          <p:spPr bwMode="auto">
            <a:xfrm flipV="1">
              <a:off x="4267" y="3721"/>
              <a:ext cx="1" cy="7"/>
            </a:xfrm>
            <a:prstGeom prst="line">
              <a:avLst/>
            </a:prstGeom>
            <a:noFill/>
            <a:ln w="10795">
              <a:solidFill>
                <a:srgbClr val="FF0000"/>
              </a:solidFill>
              <a:round/>
              <a:headEnd/>
              <a:tailEnd/>
            </a:ln>
          </p:spPr>
          <p:txBody>
            <a:bodyPr/>
            <a:lstStyle/>
            <a:p>
              <a:endParaRPr lang="en-US"/>
            </a:p>
          </p:txBody>
        </p:sp>
        <p:sp>
          <p:nvSpPr>
            <p:cNvPr id="3460" name="Line 564"/>
            <p:cNvSpPr>
              <a:spLocks noChangeShapeType="1"/>
            </p:cNvSpPr>
            <p:nvPr/>
          </p:nvSpPr>
          <p:spPr bwMode="auto">
            <a:xfrm>
              <a:off x="4267" y="3721"/>
              <a:ext cx="7" cy="0"/>
            </a:xfrm>
            <a:prstGeom prst="line">
              <a:avLst/>
            </a:prstGeom>
            <a:noFill/>
            <a:ln w="10795">
              <a:solidFill>
                <a:srgbClr val="FF0000"/>
              </a:solidFill>
              <a:round/>
              <a:headEnd/>
              <a:tailEnd/>
            </a:ln>
          </p:spPr>
          <p:txBody>
            <a:bodyPr/>
            <a:lstStyle/>
            <a:p>
              <a:endParaRPr lang="en-US"/>
            </a:p>
          </p:txBody>
        </p:sp>
        <p:sp>
          <p:nvSpPr>
            <p:cNvPr id="3461" name="Line 565"/>
            <p:cNvSpPr>
              <a:spLocks noChangeShapeType="1"/>
            </p:cNvSpPr>
            <p:nvPr/>
          </p:nvSpPr>
          <p:spPr bwMode="auto">
            <a:xfrm>
              <a:off x="4274" y="3721"/>
              <a:ext cx="7" cy="7"/>
            </a:xfrm>
            <a:prstGeom prst="line">
              <a:avLst/>
            </a:prstGeom>
            <a:noFill/>
            <a:ln w="10795">
              <a:solidFill>
                <a:srgbClr val="FF0000"/>
              </a:solidFill>
              <a:round/>
              <a:headEnd/>
              <a:tailEnd/>
            </a:ln>
          </p:spPr>
          <p:txBody>
            <a:bodyPr/>
            <a:lstStyle/>
            <a:p>
              <a:endParaRPr lang="en-US"/>
            </a:p>
          </p:txBody>
        </p:sp>
        <p:sp>
          <p:nvSpPr>
            <p:cNvPr id="3462" name="Line 566"/>
            <p:cNvSpPr>
              <a:spLocks noChangeShapeType="1"/>
            </p:cNvSpPr>
            <p:nvPr/>
          </p:nvSpPr>
          <p:spPr bwMode="auto">
            <a:xfrm>
              <a:off x="4281" y="3728"/>
              <a:ext cx="7" cy="0"/>
            </a:xfrm>
            <a:prstGeom prst="line">
              <a:avLst/>
            </a:prstGeom>
            <a:noFill/>
            <a:ln w="10795">
              <a:solidFill>
                <a:srgbClr val="FF0000"/>
              </a:solidFill>
              <a:round/>
              <a:headEnd/>
              <a:tailEnd/>
            </a:ln>
          </p:spPr>
          <p:txBody>
            <a:bodyPr/>
            <a:lstStyle/>
            <a:p>
              <a:endParaRPr lang="en-US"/>
            </a:p>
          </p:txBody>
        </p:sp>
        <p:sp>
          <p:nvSpPr>
            <p:cNvPr id="3463" name="Line 567"/>
            <p:cNvSpPr>
              <a:spLocks noChangeShapeType="1"/>
            </p:cNvSpPr>
            <p:nvPr/>
          </p:nvSpPr>
          <p:spPr bwMode="auto">
            <a:xfrm>
              <a:off x="4288" y="3728"/>
              <a:ext cx="0" cy="6"/>
            </a:xfrm>
            <a:prstGeom prst="line">
              <a:avLst/>
            </a:prstGeom>
            <a:noFill/>
            <a:ln w="10795">
              <a:solidFill>
                <a:srgbClr val="FF0000"/>
              </a:solidFill>
              <a:round/>
              <a:headEnd/>
              <a:tailEnd/>
            </a:ln>
          </p:spPr>
          <p:txBody>
            <a:bodyPr/>
            <a:lstStyle/>
            <a:p>
              <a:endParaRPr lang="en-US"/>
            </a:p>
          </p:txBody>
        </p:sp>
        <p:sp>
          <p:nvSpPr>
            <p:cNvPr id="3464" name="Line 568"/>
            <p:cNvSpPr>
              <a:spLocks noChangeShapeType="1"/>
            </p:cNvSpPr>
            <p:nvPr/>
          </p:nvSpPr>
          <p:spPr bwMode="auto">
            <a:xfrm flipV="1">
              <a:off x="4288" y="3721"/>
              <a:ext cx="6" cy="13"/>
            </a:xfrm>
            <a:prstGeom prst="line">
              <a:avLst/>
            </a:prstGeom>
            <a:noFill/>
            <a:ln w="10795">
              <a:solidFill>
                <a:srgbClr val="FF0000"/>
              </a:solidFill>
              <a:round/>
              <a:headEnd/>
              <a:tailEnd/>
            </a:ln>
          </p:spPr>
          <p:txBody>
            <a:bodyPr/>
            <a:lstStyle/>
            <a:p>
              <a:endParaRPr lang="en-US"/>
            </a:p>
          </p:txBody>
        </p:sp>
        <p:sp>
          <p:nvSpPr>
            <p:cNvPr id="3465" name="Line 569"/>
            <p:cNvSpPr>
              <a:spLocks noChangeShapeType="1"/>
            </p:cNvSpPr>
            <p:nvPr/>
          </p:nvSpPr>
          <p:spPr bwMode="auto">
            <a:xfrm>
              <a:off x="4294" y="3721"/>
              <a:ext cx="1" cy="13"/>
            </a:xfrm>
            <a:prstGeom prst="line">
              <a:avLst/>
            </a:prstGeom>
            <a:noFill/>
            <a:ln w="10795">
              <a:solidFill>
                <a:srgbClr val="FF0000"/>
              </a:solidFill>
              <a:round/>
              <a:headEnd/>
              <a:tailEnd/>
            </a:ln>
          </p:spPr>
          <p:txBody>
            <a:bodyPr/>
            <a:lstStyle/>
            <a:p>
              <a:endParaRPr lang="en-US"/>
            </a:p>
          </p:txBody>
        </p:sp>
        <p:sp>
          <p:nvSpPr>
            <p:cNvPr id="3466" name="Line 570"/>
            <p:cNvSpPr>
              <a:spLocks noChangeShapeType="1"/>
            </p:cNvSpPr>
            <p:nvPr/>
          </p:nvSpPr>
          <p:spPr bwMode="auto">
            <a:xfrm flipV="1">
              <a:off x="4294" y="3728"/>
              <a:ext cx="7" cy="6"/>
            </a:xfrm>
            <a:prstGeom prst="line">
              <a:avLst/>
            </a:prstGeom>
            <a:noFill/>
            <a:ln w="10795">
              <a:solidFill>
                <a:srgbClr val="FF0000"/>
              </a:solidFill>
              <a:round/>
              <a:headEnd/>
              <a:tailEnd/>
            </a:ln>
          </p:spPr>
          <p:txBody>
            <a:bodyPr/>
            <a:lstStyle/>
            <a:p>
              <a:endParaRPr lang="en-US"/>
            </a:p>
          </p:txBody>
        </p:sp>
        <p:sp>
          <p:nvSpPr>
            <p:cNvPr id="3467" name="Line 571"/>
            <p:cNvSpPr>
              <a:spLocks noChangeShapeType="1"/>
            </p:cNvSpPr>
            <p:nvPr/>
          </p:nvSpPr>
          <p:spPr bwMode="auto">
            <a:xfrm>
              <a:off x="4301" y="3728"/>
              <a:ext cx="1" cy="6"/>
            </a:xfrm>
            <a:prstGeom prst="line">
              <a:avLst/>
            </a:prstGeom>
            <a:noFill/>
            <a:ln w="10795">
              <a:solidFill>
                <a:srgbClr val="FF0000"/>
              </a:solidFill>
              <a:round/>
              <a:headEnd/>
              <a:tailEnd/>
            </a:ln>
          </p:spPr>
          <p:txBody>
            <a:bodyPr/>
            <a:lstStyle/>
            <a:p>
              <a:endParaRPr lang="en-US"/>
            </a:p>
          </p:txBody>
        </p:sp>
        <p:sp>
          <p:nvSpPr>
            <p:cNvPr id="3468" name="Line 572"/>
            <p:cNvSpPr>
              <a:spLocks noChangeShapeType="1"/>
            </p:cNvSpPr>
            <p:nvPr/>
          </p:nvSpPr>
          <p:spPr bwMode="auto">
            <a:xfrm>
              <a:off x="4301" y="3734"/>
              <a:ext cx="7" cy="1"/>
            </a:xfrm>
            <a:prstGeom prst="line">
              <a:avLst/>
            </a:prstGeom>
            <a:noFill/>
            <a:ln w="10795">
              <a:solidFill>
                <a:srgbClr val="FF0000"/>
              </a:solidFill>
              <a:round/>
              <a:headEnd/>
              <a:tailEnd/>
            </a:ln>
          </p:spPr>
          <p:txBody>
            <a:bodyPr/>
            <a:lstStyle/>
            <a:p>
              <a:endParaRPr lang="en-US"/>
            </a:p>
          </p:txBody>
        </p:sp>
        <p:sp>
          <p:nvSpPr>
            <p:cNvPr id="3469" name="Line 573"/>
            <p:cNvSpPr>
              <a:spLocks noChangeShapeType="1"/>
            </p:cNvSpPr>
            <p:nvPr/>
          </p:nvSpPr>
          <p:spPr bwMode="auto">
            <a:xfrm>
              <a:off x="4308" y="3734"/>
              <a:ext cx="0" cy="7"/>
            </a:xfrm>
            <a:prstGeom prst="line">
              <a:avLst/>
            </a:prstGeom>
            <a:noFill/>
            <a:ln w="10795">
              <a:solidFill>
                <a:srgbClr val="FF0000"/>
              </a:solidFill>
              <a:round/>
              <a:headEnd/>
              <a:tailEnd/>
            </a:ln>
          </p:spPr>
          <p:txBody>
            <a:bodyPr/>
            <a:lstStyle/>
            <a:p>
              <a:endParaRPr lang="en-US"/>
            </a:p>
          </p:txBody>
        </p:sp>
        <p:sp>
          <p:nvSpPr>
            <p:cNvPr id="3470" name="Line 574"/>
            <p:cNvSpPr>
              <a:spLocks noChangeShapeType="1"/>
            </p:cNvSpPr>
            <p:nvPr/>
          </p:nvSpPr>
          <p:spPr bwMode="auto">
            <a:xfrm flipV="1">
              <a:off x="4308" y="3734"/>
              <a:ext cx="7" cy="7"/>
            </a:xfrm>
            <a:prstGeom prst="line">
              <a:avLst/>
            </a:prstGeom>
            <a:noFill/>
            <a:ln w="10795">
              <a:solidFill>
                <a:srgbClr val="FF0000"/>
              </a:solidFill>
              <a:round/>
              <a:headEnd/>
              <a:tailEnd/>
            </a:ln>
          </p:spPr>
          <p:txBody>
            <a:bodyPr/>
            <a:lstStyle/>
            <a:p>
              <a:endParaRPr lang="en-US"/>
            </a:p>
          </p:txBody>
        </p:sp>
        <p:sp>
          <p:nvSpPr>
            <p:cNvPr id="3471" name="Line 575"/>
            <p:cNvSpPr>
              <a:spLocks noChangeShapeType="1"/>
            </p:cNvSpPr>
            <p:nvPr/>
          </p:nvSpPr>
          <p:spPr bwMode="auto">
            <a:xfrm>
              <a:off x="4315" y="3734"/>
              <a:ext cx="0" cy="1"/>
            </a:xfrm>
            <a:prstGeom prst="line">
              <a:avLst/>
            </a:prstGeom>
            <a:noFill/>
            <a:ln w="10795">
              <a:solidFill>
                <a:srgbClr val="FF0000"/>
              </a:solidFill>
              <a:round/>
              <a:headEnd/>
              <a:tailEnd/>
            </a:ln>
          </p:spPr>
          <p:txBody>
            <a:bodyPr/>
            <a:lstStyle/>
            <a:p>
              <a:endParaRPr lang="en-US"/>
            </a:p>
          </p:txBody>
        </p:sp>
        <p:sp>
          <p:nvSpPr>
            <p:cNvPr id="3472" name="Rectangle 576"/>
            <p:cNvSpPr>
              <a:spLocks noChangeArrowheads="1"/>
            </p:cNvSpPr>
            <p:nvPr/>
          </p:nvSpPr>
          <p:spPr bwMode="auto">
            <a:xfrm>
              <a:off x="1731" y="919"/>
              <a:ext cx="170" cy="150"/>
            </a:xfrm>
            <a:prstGeom prst="rect">
              <a:avLst/>
            </a:prstGeom>
            <a:solidFill>
              <a:srgbClr val="FFFFFF"/>
            </a:solidFill>
            <a:ln w="9525">
              <a:noFill/>
              <a:miter lim="800000"/>
              <a:headEnd/>
              <a:tailEnd/>
            </a:ln>
          </p:spPr>
          <p:txBody>
            <a:bodyPr/>
            <a:lstStyle/>
            <a:p>
              <a:endParaRPr lang="en-US"/>
            </a:p>
          </p:txBody>
        </p:sp>
        <p:sp>
          <p:nvSpPr>
            <p:cNvPr id="3473" name="Rectangle 577"/>
            <p:cNvSpPr>
              <a:spLocks noChangeArrowheads="1"/>
            </p:cNvSpPr>
            <p:nvPr/>
          </p:nvSpPr>
          <p:spPr bwMode="auto">
            <a:xfrm>
              <a:off x="1583" y="964"/>
              <a:ext cx="351" cy="121"/>
            </a:xfrm>
            <a:prstGeom prst="rect">
              <a:avLst/>
            </a:prstGeom>
            <a:noFill/>
            <a:ln w="9525">
              <a:solidFill>
                <a:srgbClr val="0000FF"/>
              </a:solidFill>
              <a:miter lim="800000"/>
              <a:headEnd/>
              <a:tailEnd/>
            </a:ln>
          </p:spPr>
          <p:txBody>
            <a:bodyPr wrap="none" lIns="0" tIns="0" rIns="0" bIns="0">
              <a:spAutoFit/>
            </a:bodyPr>
            <a:lstStyle/>
            <a:p>
              <a:pPr algn="ctr"/>
              <a:r>
                <a:rPr lang="en-US" sz="1200">
                  <a:solidFill>
                    <a:srgbClr val="000000"/>
                  </a:solidFill>
                  <a:latin typeface="Helvetica" pitchFamily="34" charset="0"/>
                </a:rPr>
                <a:t>D5S818</a:t>
              </a:r>
              <a:endParaRPr lang="en-US"/>
            </a:p>
          </p:txBody>
        </p:sp>
        <p:sp>
          <p:nvSpPr>
            <p:cNvPr id="3474" name="Rectangle 578"/>
            <p:cNvSpPr>
              <a:spLocks noChangeArrowheads="1"/>
            </p:cNvSpPr>
            <p:nvPr/>
          </p:nvSpPr>
          <p:spPr bwMode="auto">
            <a:xfrm>
              <a:off x="2139" y="844"/>
              <a:ext cx="224" cy="150"/>
            </a:xfrm>
            <a:prstGeom prst="rect">
              <a:avLst/>
            </a:prstGeom>
            <a:solidFill>
              <a:srgbClr val="FFFFFF"/>
            </a:solidFill>
            <a:ln w="9525">
              <a:noFill/>
              <a:miter lim="800000"/>
              <a:headEnd/>
              <a:tailEnd/>
            </a:ln>
          </p:spPr>
          <p:txBody>
            <a:bodyPr/>
            <a:lstStyle/>
            <a:p>
              <a:endParaRPr lang="en-US"/>
            </a:p>
          </p:txBody>
        </p:sp>
        <p:sp>
          <p:nvSpPr>
            <p:cNvPr id="3475" name="Rectangle 579"/>
            <p:cNvSpPr>
              <a:spLocks noChangeArrowheads="1"/>
            </p:cNvSpPr>
            <p:nvPr/>
          </p:nvSpPr>
          <p:spPr bwMode="auto">
            <a:xfrm>
              <a:off x="2095" y="912"/>
              <a:ext cx="406" cy="123"/>
            </a:xfrm>
            <a:prstGeom prst="rect">
              <a:avLst/>
            </a:prstGeom>
            <a:noFill/>
            <a:ln w="12700">
              <a:solidFill>
                <a:srgbClr val="0000FF"/>
              </a:solidFill>
              <a:miter lim="800000"/>
              <a:headEnd/>
              <a:tailEnd/>
            </a:ln>
          </p:spPr>
          <p:txBody>
            <a:bodyPr wrap="none" lIns="0" tIns="0" rIns="0" bIns="0">
              <a:spAutoFit/>
            </a:bodyPr>
            <a:lstStyle/>
            <a:p>
              <a:pPr algn="ctr"/>
              <a:r>
                <a:rPr lang="en-US" sz="1200">
                  <a:solidFill>
                    <a:srgbClr val="000000"/>
                  </a:solidFill>
                  <a:latin typeface="Helvetica" pitchFamily="34" charset="0"/>
                </a:rPr>
                <a:t>D13S317</a:t>
              </a:r>
              <a:endParaRPr lang="en-US"/>
            </a:p>
          </p:txBody>
        </p:sp>
        <p:sp>
          <p:nvSpPr>
            <p:cNvPr id="3476" name="Rectangle 580"/>
            <p:cNvSpPr>
              <a:spLocks noChangeArrowheads="1"/>
            </p:cNvSpPr>
            <p:nvPr/>
          </p:nvSpPr>
          <p:spPr bwMode="auto">
            <a:xfrm>
              <a:off x="2792" y="919"/>
              <a:ext cx="170" cy="150"/>
            </a:xfrm>
            <a:prstGeom prst="rect">
              <a:avLst/>
            </a:prstGeom>
            <a:solidFill>
              <a:srgbClr val="FFFFFF"/>
            </a:solidFill>
            <a:ln w="9525">
              <a:noFill/>
              <a:miter lim="800000"/>
              <a:headEnd/>
              <a:tailEnd/>
            </a:ln>
          </p:spPr>
          <p:txBody>
            <a:bodyPr/>
            <a:lstStyle/>
            <a:p>
              <a:endParaRPr lang="en-US"/>
            </a:p>
          </p:txBody>
        </p:sp>
        <p:sp>
          <p:nvSpPr>
            <p:cNvPr id="3477" name="Rectangle 581"/>
            <p:cNvSpPr>
              <a:spLocks noChangeArrowheads="1"/>
            </p:cNvSpPr>
            <p:nvPr/>
          </p:nvSpPr>
          <p:spPr bwMode="auto">
            <a:xfrm>
              <a:off x="2700" y="975"/>
              <a:ext cx="351" cy="121"/>
            </a:xfrm>
            <a:prstGeom prst="rect">
              <a:avLst/>
            </a:prstGeom>
            <a:noFill/>
            <a:ln w="9525">
              <a:solidFill>
                <a:srgbClr val="0000FF"/>
              </a:solidFill>
              <a:miter lim="800000"/>
              <a:headEnd/>
              <a:tailEnd/>
            </a:ln>
          </p:spPr>
          <p:txBody>
            <a:bodyPr wrap="none" lIns="0" tIns="0" rIns="0" bIns="0">
              <a:spAutoFit/>
            </a:bodyPr>
            <a:lstStyle/>
            <a:p>
              <a:pPr algn="ctr"/>
              <a:r>
                <a:rPr lang="en-US" sz="1200">
                  <a:solidFill>
                    <a:srgbClr val="000000"/>
                  </a:solidFill>
                  <a:latin typeface="Helvetica" pitchFamily="34" charset="0"/>
                </a:rPr>
                <a:t>D7S820</a:t>
              </a:r>
              <a:endParaRPr lang="en-US"/>
            </a:p>
          </p:txBody>
        </p:sp>
        <p:sp>
          <p:nvSpPr>
            <p:cNvPr id="3478" name="Rectangle 582"/>
            <p:cNvSpPr>
              <a:spLocks noChangeArrowheads="1"/>
            </p:cNvSpPr>
            <p:nvPr/>
          </p:nvSpPr>
          <p:spPr bwMode="auto">
            <a:xfrm>
              <a:off x="3485" y="1395"/>
              <a:ext cx="225" cy="150"/>
            </a:xfrm>
            <a:prstGeom prst="rect">
              <a:avLst/>
            </a:prstGeom>
            <a:solidFill>
              <a:srgbClr val="FFFFFF"/>
            </a:solidFill>
            <a:ln w="9525">
              <a:noFill/>
              <a:miter lim="800000"/>
              <a:headEnd/>
              <a:tailEnd/>
            </a:ln>
          </p:spPr>
          <p:txBody>
            <a:bodyPr/>
            <a:lstStyle/>
            <a:p>
              <a:endParaRPr lang="en-US"/>
            </a:p>
          </p:txBody>
        </p:sp>
        <p:sp>
          <p:nvSpPr>
            <p:cNvPr id="3479" name="Rectangle 583"/>
            <p:cNvSpPr>
              <a:spLocks noChangeArrowheads="1"/>
            </p:cNvSpPr>
            <p:nvPr/>
          </p:nvSpPr>
          <p:spPr bwMode="auto">
            <a:xfrm>
              <a:off x="3322" y="1475"/>
              <a:ext cx="404" cy="121"/>
            </a:xfrm>
            <a:prstGeom prst="rect">
              <a:avLst/>
            </a:prstGeom>
            <a:noFill/>
            <a:ln w="9525">
              <a:solidFill>
                <a:srgbClr val="0000FF"/>
              </a:solidFill>
              <a:miter lim="800000"/>
              <a:headEnd/>
              <a:tailEnd/>
            </a:ln>
          </p:spPr>
          <p:txBody>
            <a:bodyPr wrap="none" lIns="0" tIns="0" rIns="0" bIns="0">
              <a:spAutoFit/>
            </a:bodyPr>
            <a:lstStyle/>
            <a:p>
              <a:pPr algn="ctr"/>
              <a:r>
                <a:rPr lang="en-US" sz="1200">
                  <a:solidFill>
                    <a:srgbClr val="000000"/>
                  </a:solidFill>
                  <a:latin typeface="Helvetica" pitchFamily="34" charset="0"/>
                </a:rPr>
                <a:t>D16S539</a:t>
              </a:r>
              <a:endParaRPr lang="en-US"/>
            </a:p>
          </p:txBody>
        </p:sp>
        <p:sp>
          <p:nvSpPr>
            <p:cNvPr id="3480" name="Rectangle 584"/>
            <p:cNvSpPr>
              <a:spLocks noChangeArrowheads="1"/>
            </p:cNvSpPr>
            <p:nvPr/>
          </p:nvSpPr>
          <p:spPr bwMode="auto">
            <a:xfrm>
              <a:off x="1711" y="2830"/>
              <a:ext cx="251" cy="150"/>
            </a:xfrm>
            <a:prstGeom prst="rect">
              <a:avLst/>
            </a:prstGeom>
            <a:solidFill>
              <a:srgbClr val="FFFFFF"/>
            </a:solidFill>
            <a:ln w="9525">
              <a:noFill/>
              <a:miter lim="800000"/>
              <a:headEnd/>
              <a:tailEnd/>
            </a:ln>
          </p:spPr>
          <p:txBody>
            <a:bodyPr/>
            <a:lstStyle/>
            <a:p>
              <a:endParaRPr lang="en-US"/>
            </a:p>
          </p:txBody>
        </p:sp>
        <p:sp>
          <p:nvSpPr>
            <p:cNvPr id="3481" name="Rectangle 585"/>
            <p:cNvSpPr>
              <a:spLocks noChangeArrowheads="1"/>
            </p:cNvSpPr>
            <p:nvPr/>
          </p:nvSpPr>
          <p:spPr bwMode="auto">
            <a:xfrm>
              <a:off x="1721" y="2840"/>
              <a:ext cx="231" cy="130"/>
            </a:xfrm>
            <a:prstGeom prst="rect">
              <a:avLst/>
            </a:prstGeom>
            <a:noFill/>
            <a:ln w="10795">
              <a:solidFill>
                <a:srgbClr val="000000"/>
              </a:solidFill>
              <a:miter lim="800000"/>
              <a:headEnd/>
              <a:tailEnd/>
            </a:ln>
          </p:spPr>
          <p:txBody>
            <a:bodyPr/>
            <a:lstStyle/>
            <a:p>
              <a:endParaRPr lang="en-US"/>
            </a:p>
          </p:txBody>
        </p:sp>
        <p:sp>
          <p:nvSpPr>
            <p:cNvPr id="3482" name="Rectangle 586"/>
            <p:cNvSpPr>
              <a:spLocks noChangeArrowheads="1"/>
            </p:cNvSpPr>
            <p:nvPr/>
          </p:nvSpPr>
          <p:spPr bwMode="auto">
            <a:xfrm>
              <a:off x="1738" y="2844"/>
              <a:ext cx="203"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vWA</a:t>
              </a:r>
              <a:endParaRPr lang="en-US"/>
            </a:p>
          </p:txBody>
        </p:sp>
        <p:sp>
          <p:nvSpPr>
            <p:cNvPr id="3483" name="Rectangle 587"/>
            <p:cNvSpPr>
              <a:spLocks noChangeArrowheads="1"/>
            </p:cNvSpPr>
            <p:nvPr/>
          </p:nvSpPr>
          <p:spPr bwMode="auto">
            <a:xfrm>
              <a:off x="2200" y="2538"/>
              <a:ext cx="286" cy="149"/>
            </a:xfrm>
            <a:prstGeom prst="rect">
              <a:avLst/>
            </a:prstGeom>
            <a:solidFill>
              <a:srgbClr val="FFFFFF"/>
            </a:solidFill>
            <a:ln w="9525">
              <a:noFill/>
              <a:miter lim="800000"/>
              <a:headEnd/>
              <a:tailEnd/>
            </a:ln>
          </p:spPr>
          <p:txBody>
            <a:bodyPr/>
            <a:lstStyle/>
            <a:p>
              <a:endParaRPr lang="en-US"/>
            </a:p>
          </p:txBody>
        </p:sp>
        <p:sp>
          <p:nvSpPr>
            <p:cNvPr id="3484" name="Rectangle 588"/>
            <p:cNvSpPr>
              <a:spLocks noChangeArrowheads="1"/>
            </p:cNvSpPr>
            <p:nvPr/>
          </p:nvSpPr>
          <p:spPr bwMode="auto">
            <a:xfrm>
              <a:off x="2210" y="2548"/>
              <a:ext cx="266" cy="129"/>
            </a:xfrm>
            <a:prstGeom prst="rect">
              <a:avLst/>
            </a:prstGeom>
            <a:noFill/>
            <a:ln w="10795">
              <a:solidFill>
                <a:srgbClr val="000000"/>
              </a:solidFill>
              <a:miter lim="800000"/>
              <a:headEnd/>
              <a:tailEnd/>
            </a:ln>
          </p:spPr>
          <p:txBody>
            <a:bodyPr/>
            <a:lstStyle/>
            <a:p>
              <a:endParaRPr lang="en-US"/>
            </a:p>
          </p:txBody>
        </p:sp>
        <p:sp>
          <p:nvSpPr>
            <p:cNvPr id="3485" name="Rectangle 589"/>
            <p:cNvSpPr>
              <a:spLocks noChangeArrowheads="1"/>
            </p:cNvSpPr>
            <p:nvPr/>
          </p:nvSpPr>
          <p:spPr bwMode="auto">
            <a:xfrm>
              <a:off x="2227" y="2551"/>
              <a:ext cx="234"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TH01</a:t>
              </a:r>
              <a:endParaRPr lang="en-US"/>
            </a:p>
          </p:txBody>
        </p:sp>
        <p:sp>
          <p:nvSpPr>
            <p:cNvPr id="3486" name="Rectangle 590"/>
            <p:cNvSpPr>
              <a:spLocks noChangeArrowheads="1"/>
            </p:cNvSpPr>
            <p:nvPr/>
          </p:nvSpPr>
          <p:spPr bwMode="auto">
            <a:xfrm>
              <a:off x="2792" y="2470"/>
              <a:ext cx="292" cy="149"/>
            </a:xfrm>
            <a:prstGeom prst="rect">
              <a:avLst/>
            </a:prstGeom>
            <a:solidFill>
              <a:srgbClr val="FFFFFF"/>
            </a:solidFill>
            <a:ln w="9525">
              <a:noFill/>
              <a:miter lim="800000"/>
              <a:headEnd/>
              <a:tailEnd/>
            </a:ln>
          </p:spPr>
          <p:txBody>
            <a:bodyPr/>
            <a:lstStyle/>
            <a:p>
              <a:endParaRPr lang="en-US"/>
            </a:p>
          </p:txBody>
        </p:sp>
        <p:sp>
          <p:nvSpPr>
            <p:cNvPr id="3487" name="Rectangle 591"/>
            <p:cNvSpPr>
              <a:spLocks noChangeArrowheads="1"/>
            </p:cNvSpPr>
            <p:nvPr/>
          </p:nvSpPr>
          <p:spPr bwMode="auto">
            <a:xfrm>
              <a:off x="2802" y="2480"/>
              <a:ext cx="272" cy="129"/>
            </a:xfrm>
            <a:prstGeom prst="rect">
              <a:avLst/>
            </a:prstGeom>
            <a:noFill/>
            <a:ln w="10795">
              <a:solidFill>
                <a:srgbClr val="000000"/>
              </a:solidFill>
              <a:miter lim="800000"/>
              <a:headEnd/>
              <a:tailEnd/>
            </a:ln>
          </p:spPr>
          <p:txBody>
            <a:bodyPr/>
            <a:lstStyle/>
            <a:p>
              <a:endParaRPr lang="en-US"/>
            </a:p>
          </p:txBody>
        </p:sp>
        <p:sp>
          <p:nvSpPr>
            <p:cNvPr id="3488" name="Rectangle 592"/>
            <p:cNvSpPr>
              <a:spLocks noChangeArrowheads="1"/>
            </p:cNvSpPr>
            <p:nvPr/>
          </p:nvSpPr>
          <p:spPr bwMode="auto">
            <a:xfrm>
              <a:off x="2819" y="2483"/>
              <a:ext cx="240"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TP0X</a:t>
              </a:r>
              <a:endParaRPr lang="en-US"/>
            </a:p>
          </p:txBody>
        </p:sp>
        <p:sp>
          <p:nvSpPr>
            <p:cNvPr id="3489" name="Rectangle 593"/>
            <p:cNvSpPr>
              <a:spLocks noChangeArrowheads="1"/>
            </p:cNvSpPr>
            <p:nvPr/>
          </p:nvSpPr>
          <p:spPr bwMode="auto">
            <a:xfrm>
              <a:off x="3682" y="2395"/>
              <a:ext cx="408" cy="149"/>
            </a:xfrm>
            <a:prstGeom prst="rect">
              <a:avLst/>
            </a:prstGeom>
            <a:solidFill>
              <a:srgbClr val="FFFFFF"/>
            </a:solidFill>
            <a:ln w="9525">
              <a:noFill/>
              <a:miter lim="800000"/>
              <a:headEnd/>
              <a:tailEnd/>
            </a:ln>
          </p:spPr>
          <p:txBody>
            <a:bodyPr/>
            <a:lstStyle/>
            <a:p>
              <a:endParaRPr lang="en-US"/>
            </a:p>
          </p:txBody>
        </p:sp>
        <p:sp>
          <p:nvSpPr>
            <p:cNvPr id="3490" name="Rectangle 594"/>
            <p:cNvSpPr>
              <a:spLocks noChangeArrowheads="1"/>
            </p:cNvSpPr>
            <p:nvPr/>
          </p:nvSpPr>
          <p:spPr bwMode="auto">
            <a:xfrm>
              <a:off x="3692" y="2405"/>
              <a:ext cx="388" cy="129"/>
            </a:xfrm>
            <a:prstGeom prst="rect">
              <a:avLst/>
            </a:prstGeom>
            <a:noFill/>
            <a:ln w="10795">
              <a:solidFill>
                <a:srgbClr val="000000"/>
              </a:solidFill>
              <a:miter lim="800000"/>
              <a:headEnd/>
              <a:tailEnd/>
            </a:ln>
          </p:spPr>
          <p:txBody>
            <a:bodyPr/>
            <a:lstStyle/>
            <a:p>
              <a:endParaRPr lang="en-US"/>
            </a:p>
          </p:txBody>
        </p:sp>
        <p:sp>
          <p:nvSpPr>
            <p:cNvPr id="3491" name="Rectangle 595"/>
            <p:cNvSpPr>
              <a:spLocks noChangeArrowheads="1"/>
            </p:cNvSpPr>
            <p:nvPr/>
          </p:nvSpPr>
          <p:spPr bwMode="auto">
            <a:xfrm>
              <a:off x="3710" y="2408"/>
              <a:ext cx="362"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CSF1P0</a:t>
              </a:r>
              <a:endParaRPr lang="en-US"/>
            </a:p>
          </p:txBody>
        </p:sp>
        <p:sp>
          <p:nvSpPr>
            <p:cNvPr id="3492" name="Rectangle 596"/>
            <p:cNvSpPr>
              <a:spLocks noChangeArrowheads="1"/>
            </p:cNvSpPr>
            <p:nvPr/>
          </p:nvSpPr>
          <p:spPr bwMode="auto">
            <a:xfrm>
              <a:off x="1854" y="1252"/>
              <a:ext cx="102" cy="96"/>
            </a:xfrm>
            <a:prstGeom prst="rect">
              <a:avLst/>
            </a:prstGeom>
            <a:solidFill>
              <a:srgbClr val="FFFFFF"/>
            </a:solidFill>
            <a:ln w="9525">
              <a:noFill/>
              <a:miter lim="800000"/>
              <a:headEnd/>
              <a:tailEnd/>
            </a:ln>
          </p:spPr>
          <p:txBody>
            <a:bodyPr/>
            <a:lstStyle/>
            <a:p>
              <a:endParaRPr lang="en-US"/>
            </a:p>
          </p:txBody>
        </p:sp>
        <p:sp>
          <p:nvSpPr>
            <p:cNvPr id="3493" name="Rectangle 597"/>
            <p:cNvSpPr>
              <a:spLocks noChangeArrowheads="1"/>
            </p:cNvSpPr>
            <p:nvPr/>
          </p:nvSpPr>
          <p:spPr bwMode="auto">
            <a:xfrm>
              <a:off x="1854" y="1239"/>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11</a:t>
              </a:r>
              <a:endParaRPr lang="en-US"/>
            </a:p>
          </p:txBody>
        </p:sp>
        <p:sp>
          <p:nvSpPr>
            <p:cNvPr id="3494" name="Rectangle 598"/>
            <p:cNvSpPr>
              <a:spLocks noChangeArrowheads="1"/>
            </p:cNvSpPr>
            <p:nvPr/>
          </p:nvSpPr>
          <p:spPr bwMode="auto">
            <a:xfrm>
              <a:off x="2098" y="1150"/>
              <a:ext cx="102" cy="96"/>
            </a:xfrm>
            <a:prstGeom prst="rect">
              <a:avLst/>
            </a:prstGeom>
            <a:solidFill>
              <a:srgbClr val="FFFFFF"/>
            </a:solidFill>
            <a:ln w="9525">
              <a:noFill/>
              <a:miter lim="800000"/>
              <a:headEnd/>
              <a:tailEnd/>
            </a:ln>
          </p:spPr>
          <p:txBody>
            <a:bodyPr/>
            <a:lstStyle/>
            <a:p>
              <a:endParaRPr lang="en-US"/>
            </a:p>
          </p:txBody>
        </p:sp>
        <p:sp>
          <p:nvSpPr>
            <p:cNvPr id="3495" name="Rectangle 599"/>
            <p:cNvSpPr>
              <a:spLocks noChangeArrowheads="1"/>
            </p:cNvSpPr>
            <p:nvPr/>
          </p:nvSpPr>
          <p:spPr bwMode="auto">
            <a:xfrm>
              <a:off x="2098" y="1137"/>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11</a:t>
              </a:r>
              <a:endParaRPr lang="en-US"/>
            </a:p>
          </p:txBody>
        </p:sp>
        <p:sp>
          <p:nvSpPr>
            <p:cNvPr id="3496" name="Rectangle 600"/>
            <p:cNvSpPr>
              <a:spLocks noChangeArrowheads="1"/>
            </p:cNvSpPr>
            <p:nvPr/>
          </p:nvSpPr>
          <p:spPr bwMode="auto">
            <a:xfrm>
              <a:off x="2309" y="1266"/>
              <a:ext cx="102" cy="95"/>
            </a:xfrm>
            <a:prstGeom prst="rect">
              <a:avLst/>
            </a:prstGeom>
            <a:solidFill>
              <a:srgbClr val="FFFFFF"/>
            </a:solidFill>
            <a:ln w="9525">
              <a:noFill/>
              <a:miter lim="800000"/>
              <a:headEnd/>
              <a:tailEnd/>
            </a:ln>
          </p:spPr>
          <p:txBody>
            <a:bodyPr/>
            <a:lstStyle/>
            <a:p>
              <a:endParaRPr lang="en-US"/>
            </a:p>
          </p:txBody>
        </p:sp>
        <p:sp>
          <p:nvSpPr>
            <p:cNvPr id="3497" name="Rectangle 601"/>
            <p:cNvSpPr>
              <a:spLocks noChangeArrowheads="1"/>
            </p:cNvSpPr>
            <p:nvPr/>
          </p:nvSpPr>
          <p:spPr bwMode="auto">
            <a:xfrm>
              <a:off x="2309" y="1252"/>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12</a:t>
              </a:r>
              <a:endParaRPr lang="en-US"/>
            </a:p>
          </p:txBody>
        </p:sp>
        <p:sp>
          <p:nvSpPr>
            <p:cNvPr id="3498" name="Rectangle 602"/>
            <p:cNvSpPr>
              <a:spLocks noChangeArrowheads="1"/>
            </p:cNvSpPr>
            <p:nvPr/>
          </p:nvSpPr>
          <p:spPr bwMode="auto">
            <a:xfrm>
              <a:off x="2703" y="1198"/>
              <a:ext cx="102" cy="95"/>
            </a:xfrm>
            <a:prstGeom prst="rect">
              <a:avLst/>
            </a:prstGeom>
            <a:solidFill>
              <a:srgbClr val="FFFFFF"/>
            </a:solidFill>
            <a:ln w="9525">
              <a:noFill/>
              <a:miter lim="800000"/>
              <a:headEnd/>
              <a:tailEnd/>
            </a:ln>
          </p:spPr>
          <p:txBody>
            <a:bodyPr/>
            <a:lstStyle/>
            <a:p>
              <a:endParaRPr lang="en-US"/>
            </a:p>
          </p:txBody>
        </p:sp>
        <p:sp>
          <p:nvSpPr>
            <p:cNvPr id="3499" name="Rectangle 603"/>
            <p:cNvSpPr>
              <a:spLocks noChangeArrowheads="1"/>
            </p:cNvSpPr>
            <p:nvPr/>
          </p:nvSpPr>
          <p:spPr bwMode="auto">
            <a:xfrm>
              <a:off x="2703" y="1184"/>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11</a:t>
              </a:r>
              <a:endParaRPr lang="en-US"/>
            </a:p>
          </p:txBody>
        </p:sp>
        <p:sp>
          <p:nvSpPr>
            <p:cNvPr id="3500" name="Rectangle 604"/>
            <p:cNvSpPr>
              <a:spLocks noChangeArrowheads="1"/>
            </p:cNvSpPr>
            <p:nvPr/>
          </p:nvSpPr>
          <p:spPr bwMode="auto">
            <a:xfrm>
              <a:off x="2982" y="1368"/>
              <a:ext cx="102" cy="95"/>
            </a:xfrm>
            <a:prstGeom prst="rect">
              <a:avLst/>
            </a:prstGeom>
            <a:solidFill>
              <a:srgbClr val="FFFFFF"/>
            </a:solidFill>
            <a:ln w="9525">
              <a:noFill/>
              <a:miter lim="800000"/>
              <a:headEnd/>
              <a:tailEnd/>
            </a:ln>
          </p:spPr>
          <p:txBody>
            <a:bodyPr/>
            <a:lstStyle/>
            <a:p>
              <a:endParaRPr lang="en-US"/>
            </a:p>
          </p:txBody>
        </p:sp>
        <p:sp>
          <p:nvSpPr>
            <p:cNvPr id="3501" name="Rectangle 605"/>
            <p:cNvSpPr>
              <a:spLocks noChangeArrowheads="1"/>
            </p:cNvSpPr>
            <p:nvPr/>
          </p:nvSpPr>
          <p:spPr bwMode="auto">
            <a:xfrm>
              <a:off x="2982" y="1354"/>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13</a:t>
              </a:r>
              <a:endParaRPr lang="en-US"/>
            </a:p>
          </p:txBody>
        </p:sp>
        <p:sp>
          <p:nvSpPr>
            <p:cNvPr id="3502" name="Rectangle 606"/>
            <p:cNvSpPr>
              <a:spLocks noChangeArrowheads="1"/>
            </p:cNvSpPr>
            <p:nvPr/>
          </p:nvSpPr>
          <p:spPr bwMode="auto">
            <a:xfrm>
              <a:off x="3642" y="1708"/>
              <a:ext cx="102" cy="95"/>
            </a:xfrm>
            <a:prstGeom prst="rect">
              <a:avLst/>
            </a:prstGeom>
            <a:solidFill>
              <a:srgbClr val="FFFFFF"/>
            </a:solidFill>
            <a:ln w="9525">
              <a:noFill/>
              <a:miter lim="800000"/>
              <a:headEnd/>
              <a:tailEnd/>
            </a:ln>
          </p:spPr>
          <p:txBody>
            <a:bodyPr/>
            <a:lstStyle/>
            <a:p>
              <a:endParaRPr lang="en-US"/>
            </a:p>
          </p:txBody>
        </p:sp>
        <p:sp>
          <p:nvSpPr>
            <p:cNvPr id="3503" name="Rectangle 607"/>
            <p:cNvSpPr>
              <a:spLocks noChangeArrowheads="1"/>
            </p:cNvSpPr>
            <p:nvPr/>
          </p:nvSpPr>
          <p:spPr bwMode="auto">
            <a:xfrm>
              <a:off x="3642" y="1694"/>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12</a:t>
              </a:r>
              <a:endParaRPr lang="en-US"/>
            </a:p>
          </p:txBody>
        </p:sp>
        <p:sp>
          <p:nvSpPr>
            <p:cNvPr id="3504" name="Rectangle 608"/>
            <p:cNvSpPr>
              <a:spLocks noChangeArrowheads="1"/>
            </p:cNvSpPr>
            <p:nvPr/>
          </p:nvSpPr>
          <p:spPr bwMode="auto">
            <a:xfrm>
              <a:off x="1650" y="3136"/>
              <a:ext cx="102" cy="95"/>
            </a:xfrm>
            <a:prstGeom prst="rect">
              <a:avLst/>
            </a:prstGeom>
            <a:solidFill>
              <a:srgbClr val="FFFFFF"/>
            </a:solidFill>
            <a:ln w="9525">
              <a:noFill/>
              <a:miter lim="800000"/>
              <a:headEnd/>
              <a:tailEnd/>
            </a:ln>
          </p:spPr>
          <p:txBody>
            <a:bodyPr/>
            <a:lstStyle/>
            <a:p>
              <a:endParaRPr lang="en-US"/>
            </a:p>
          </p:txBody>
        </p:sp>
        <p:sp>
          <p:nvSpPr>
            <p:cNvPr id="3505" name="Rectangle 609"/>
            <p:cNvSpPr>
              <a:spLocks noChangeArrowheads="1"/>
            </p:cNvSpPr>
            <p:nvPr/>
          </p:nvSpPr>
          <p:spPr bwMode="auto">
            <a:xfrm>
              <a:off x="1650" y="3122"/>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15</a:t>
              </a:r>
              <a:endParaRPr lang="en-US"/>
            </a:p>
          </p:txBody>
        </p:sp>
        <p:sp>
          <p:nvSpPr>
            <p:cNvPr id="3506" name="Rectangle 610"/>
            <p:cNvSpPr>
              <a:spLocks noChangeArrowheads="1"/>
            </p:cNvSpPr>
            <p:nvPr/>
          </p:nvSpPr>
          <p:spPr bwMode="auto">
            <a:xfrm>
              <a:off x="1976" y="3150"/>
              <a:ext cx="102" cy="95"/>
            </a:xfrm>
            <a:prstGeom prst="rect">
              <a:avLst/>
            </a:prstGeom>
            <a:solidFill>
              <a:srgbClr val="FFFFFF"/>
            </a:solidFill>
            <a:ln w="9525">
              <a:noFill/>
              <a:miter lim="800000"/>
              <a:headEnd/>
              <a:tailEnd/>
            </a:ln>
          </p:spPr>
          <p:txBody>
            <a:bodyPr/>
            <a:lstStyle/>
            <a:p>
              <a:endParaRPr lang="en-US"/>
            </a:p>
          </p:txBody>
        </p:sp>
        <p:sp>
          <p:nvSpPr>
            <p:cNvPr id="3507" name="Rectangle 611"/>
            <p:cNvSpPr>
              <a:spLocks noChangeArrowheads="1"/>
            </p:cNvSpPr>
            <p:nvPr/>
          </p:nvSpPr>
          <p:spPr bwMode="auto">
            <a:xfrm>
              <a:off x="1976" y="3136"/>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19</a:t>
              </a:r>
              <a:endParaRPr lang="en-US"/>
            </a:p>
          </p:txBody>
        </p:sp>
        <p:sp>
          <p:nvSpPr>
            <p:cNvPr id="3508" name="Rectangle 612"/>
            <p:cNvSpPr>
              <a:spLocks noChangeArrowheads="1"/>
            </p:cNvSpPr>
            <p:nvPr/>
          </p:nvSpPr>
          <p:spPr bwMode="auto">
            <a:xfrm>
              <a:off x="2418" y="2864"/>
              <a:ext cx="258" cy="95"/>
            </a:xfrm>
            <a:prstGeom prst="rect">
              <a:avLst/>
            </a:prstGeom>
            <a:solidFill>
              <a:srgbClr val="FFFFFF"/>
            </a:solidFill>
            <a:ln w="9525">
              <a:noFill/>
              <a:miter lim="800000"/>
              <a:headEnd/>
              <a:tailEnd/>
            </a:ln>
          </p:spPr>
          <p:txBody>
            <a:bodyPr/>
            <a:lstStyle/>
            <a:p>
              <a:endParaRPr lang="en-US"/>
            </a:p>
          </p:txBody>
        </p:sp>
        <p:sp>
          <p:nvSpPr>
            <p:cNvPr id="3509" name="Rectangle 613"/>
            <p:cNvSpPr>
              <a:spLocks noChangeArrowheads="1"/>
            </p:cNvSpPr>
            <p:nvPr/>
          </p:nvSpPr>
          <p:spPr bwMode="auto">
            <a:xfrm>
              <a:off x="2418" y="2850"/>
              <a:ext cx="26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9.3/10</a:t>
              </a:r>
              <a:endParaRPr lang="en-US"/>
            </a:p>
          </p:txBody>
        </p:sp>
        <p:sp>
          <p:nvSpPr>
            <p:cNvPr id="3510" name="Rectangle 614"/>
            <p:cNvSpPr>
              <a:spLocks noChangeArrowheads="1"/>
            </p:cNvSpPr>
            <p:nvPr/>
          </p:nvSpPr>
          <p:spPr bwMode="auto">
            <a:xfrm>
              <a:off x="3016" y="2755"/>
              <a:ext cx="102" cy="95"/>
            </a:xfrm>
            <a:prstGeom prst="rect">
              <a:avLst/>
            </a:prstGeom>
            <a:solidFill>
              <a:srgbClr val="FFFFFF"/>
            </a:solidFill>
            <a:ln w="9525">
              <a:noFill/>
              <a:miter lim="800000"/>
              <a:headEnd/>
              <a:tailEnd/>
            </a:ln>
          </p:spPr>
          <p:txBody>
            <a:bodyPr/>
            <a:lstStyle/>
            <a:p>
              <a:endParaRPr lang="en-US"/>
            </a:p>
          </p:txBody>
        </p:sp>
        <p:sp>
          <p:nvSpPr>
            <p:cNvPr id="3511" name="Rectangle 615"/>
            <p:cNvSpPr>
              <a:spLocks noChangeArrowheads="1"/>
            </p:cNvSpPr>
            <p:nvPr/>
          </p:nvSpPr>
          <p:spPr bwMode="auto">
            <a:xfrm>
              <a:off x="3016" y="2742"/>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11</a:t>
              </a:r>
              <a:endParaRPr lang="en-US"/>
            </a:p>
          </p:txBody>
        </p:sp>
        <p:sp>
          <p:nvSpPr>
            <p:cNvPr id="3512" name="Rectangle 616"/>
            <p:cNvSpPr>
              <a:spLocks noChangeArrowheads="1"/>
            </p:cNvSpPr>
            <p:nvPr/>
          </p:nvSpPr>
          <p:spPr bwMode="auto">
            <a:xfrm>
              <a:off x="3948" y="2653"/>
              <a:ext cx="102" cy="95"/>
            </a:xfrm>
            <a:prstGeom prst="rect">
              <a:avLst/>
            </a:prstGeom>
            <a:solidFill>
              <a:srgbClr val="FFFFFF"/>
            </a:solidFill>
            <a:ln w="9525">
              <a:noFill/>
              <a:miter lim="800000"/>
              <a:headEnd/>
              <a:tailEnd/>
            </a:ln>
          </p:spPr>
          <p:txBody>
            <a:bodyPr/>
            <a:lstStyle/>
            <a:p>
              <a:endParaRPr lang="en-US"/>
            </a:p>
          </p:txBody>
        </p:sp>
        <p:sp>
          <p:nvSpPr>
            <p:cNvPr id="3513" name="Rectangle 617"/>
            <p:cNvSpPr>
              <a:spLocks noChangeArrowheads="1"/>
            </p:cNvSpPr>
            <p:nvPr/>
          </p:nvSpPr>
          <p:spPr bwMode="auto">
            <a:xfrm>
              <a:off x="3948" y="2640"/>
              <a:ext cx="106"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11</a:t>
              </a:r>
              <a:endParaRPr lang="en-US"/>
            </a:p>
          </p:txBody>
        </p:sp>
        <p:sp>
          <p:nvSpPr>
            <p:cNvPr id="3514" name="Rectangle 618"/>
            <p:cNvSpPr>
              <a:spLocks noChangeArrowheads="1"/>
            </p:cNvSpPr>
            <p:nvPr/>
          </p:nvSpPr>
          <p:spPr bwMode="auto">
            <a:xfrm>
              <a:off x="1486" y="749"/>
              <a:ext cx="116" cy="95"/>
            </a:xfrm>
            <a:prstGeom prst="rect">
              <a:avLst/>
            </a:prstGeom>
            <a:solidFill>
              <a:srgbClr val="FFFFFF"/>
            </a:solidFill>
            <a:ln w="9525">
              <a:noFill/>
              <a:miter lim="800000"/>
              <a:headEnd/>
              <a:tailEnd/>
            </a:ln>
          </p:spPr>
          <p:txBody>
            <a:bodyPr/>
            <a:lstStyle/>
            <a:p>
              <a:endParaRPr lang="en-US"/>
            </a:p>
          </p:txBody>
        </p:sp>
        <p:sp>
          <p:nvSpPr>
            <p:cNvPr id="3515" name="Rectangle 619"/>
            <p:cNvSpPr>
              <a:spLocks noChangeArrowheads="1"/>
            </p:cNvSpPr>
            <p:nvPr/>
          </p:nvSpPr>
          <p:spPr bwMode="auto">
            <a:xfrm>
              <a:off x="1486" y="736"/>
              <a:ext cx="117"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(a)</a:t>
              </a:r>
              <a:endParaRPr lang="en-US"/>
            </a:p>
          </p:txBody>
        </p:sp>
        <p:sp>
          <p:nvSpPr>
            <p:cNvPr id="3516" name="Rectangle 620"/>
            <p:cNvSpPr>
              <a:spLocks noChangeArrowheads="1"/>
            </p:cNvSpPr>
            <p:nvPr/>
          </p:nvSpPr>
          <p:spPr bwMode="auto">
            <a:xfrm>
              <a:off x="1473" y="2585"/>
              <a:ext cx="115" cy="95"/>
            </a:xfrm>
            <a:prstGeom prst="rect">
              <a:avLst/>
            </a:prstGeom>
            <a:solidFill>
              <a:srgbClr val="FFFFFF"/>
            </a:solidFill>
            <a:ln w="9525">
              <a:noFill/>
              <a:miter lim="800000"/>
              <a:headEnd/>
              <a:tailEnd/>
            </a:ln>
          </p:spPr>
          <p:txBody>
            <a:bodyPr/>
            <a:lstStyle/>
            <a:p>
              <a:endParaRPr lang="en-US"/>
            </a:p>
          </p:txBody>
        </p:sp>
        <p:sp>
          <p:nvSpPr>
            <p:cNvPr id="3517" name="Rectangle 621"/>
            <p:cNvSpPr>
              <a:spLocks noChangeArrowheads="1"/>
            </p:cNvSpPr>
            <p:nvPr/>
          </p:nvSpPr>
          <p:spPr bwMode="auto">
            <a:xfrm>
              <a:off x="1473" y="2572"/>
              <a:ext cx="117"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(b)</a:t>
              </a:r>
              <a:endParaRPr lang="en-US"/>
            </a:p>
          </p:txBody>
        </p:sp>
        <p:sp>
          <p:nvSpPr>
            <p:cNvPr id="3518" name="Text Box 622"/>
            <p:cNvSpPr txBox="1">
              <a:spLocks noChangeArrowheads="1"/>
            </p:cNvSpPr>
            <p:nvPr/>
          </p:nvSpPr>
          <p:spPr bwMode="auto">
            <a:xfrm>
              <a:off x="1596" y="720"/>
              <a:ext cx="900" cy="264"/>
            </a:xfrm>
            <a:prstGeom prst="rect">
              <a:avLst/>
            </a:prstGeom>
            <a:noFill/>
            <a:ln w="9525">
              <a:noFill/>
              <a:miter lim="800000"/>
              <a:headEnd/>
              <a:tailEnd/>
            </a:ln>
          </p:spPr>
          <p:txBody>
            <a:bodyPr/>
            <a:lstStyle/>
            <a:p>
              <a:r>
                <a:rPr lang="en-US" sz="1200"/>
                <a:t>Fluorescein scan</a:t>
              </a:r>
              <a:endParaRPr lang="en-US"/>
            </a:p>
          </p:txBody>
        </p:sp>
        <p:sp>
          <p:nvSpPr>
            <p:cNvPr id="3519" name="Text Box 623"/>
            <p:cNvSpPr txBox="1">
              <a:spLocks noChangeArrowheads="1"/>
            </p:cNvSpPr>
            <p:nvPr/>
          </p:nvSpPr>
          <p:spPr bwMode="auto">
            <a:xfrm>
              <a:off x="1572" y="2568"/>
              <a:ext cx="564" cy="264"/>
            </a:xfrm>
            <a:prstGeom prst="rect">
              <a:avLst/>
            </a:prstGeom>
            <a:noFill/>
            <a:ln w="9525">
              <a:noFill/>
              <a:miter lim="800000"/>
              <a:headEnd/>
              <a:tailEnd/>
            </a:ln>
          </p:spPr>
          <p:txBody>
            <a:bodyPr/>
            <a:lstStyle/>
            <a:p>
              <a:r>
                <a:rPr lang="en-US" sz="1200"/>
                <a:t>TMR scan</a:t>
              </a:r>
              <a:endParaRPr lang="en-US"/>
            </a:p>
          </p:txBody>
        </p:sp>
        <p:sp>
          <p:nvSpPr>
            <p:cNvPr id="3520" name="Text Box 624"/>
            <p:cNvSpPr txBox="1">
              <a:spLocks noChangeArrowheads="1"/>
            </p:cNvSpPr>
            <p:nvPr/>
          </p:nvSpPr>
          <p:spPr bwMode="auto">
            <a:xfrm rot="-5400000">
              <a:off x="586" y="2342"/>
              <a:ext cx="1364" cy="231"/>
            </a:xfrm>
            <a:prstGeom prst="rect">
              <a:avLst/>
            </a:prstGeom>
            <a:noFill/>
            <a:ln w="9525">
              <a:noFill/>
              <a:miter lim="800000"/>
              <a:headEnd/>
              <a:tailEnd/>
            </a:ln>
          </p:spPr>
          <p:txBody>
            <a:bodyPr wrap="none">
              <a:spAutoFit/>
            </a:bodyPr>
            <a:lstStyle/>
            <a:p>
              <a:r>
                <a:rPr lang="en-US"/>
                <a:t>Fluorescence (arb.)</a:t>
              </a:r>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346075" y="1258888"/>
            <a:ext cx="3441700" cy="523875"/>
          </a:xfrm>
          <a:prstGeom prst="rect">
            <a:avLst/>
          </a:prstGeom>
          <a:noFill/>
          <a:ln w="9525">
            <a:noFill/>
            <a:miter lim="800000"/>
            <a:headEnd/>
            <a:tailEnd/>
          </a:ln>
        </p:spPr>
        <p:txBody>
          <a:bodyPr wrap="none">
            <a:spAutoFit/>
          </a:bodyPr>
          <a:lstStyle/>
          <a:p>
            <a:r>
              <a:rPr lang="en-US" sz="2800" b="1"/>
              <a:t>(a) Electrophoresis</a:t>
            </a:r>
          </a:p>
        </p:txBody>
      </p:sp>
      <p:sp>
        <p:nvSpPr>
          <p:cNvPr id="5123" name="TextBox 7"/>
          <p:cNvSpPr txBox="1">
            <a:spLocks noChangeArrowheads="1"/>
          </p:cNvSpPr>
          <p:nvPr/>
        </p:nvSpPr>
        <p:spPr bwMode="auto">
          <a:xfrm>
            <a:off x="346075" y="3163888"/>
            <a:ext cx="4024313" cy="523875"/>
          </a:xfrm>
          <a:prstGeom prst="rect">
            <a:avLst/>
          </a:prstGeom>
          <a:noFill/>
          <a:ln w="9525">
            <a:noFill/>
            <a:miter lim="800000"/>
            <a:headEnd/>
            <a:tailEnd/>
          </a:ln>
        </p:spPr>
        <p:txBody>
          <a:bodyPr wrap="none">
            <a:spAutoFit/>
          </a:bodyPr>
          <a:lstStyle/>
          <a:p>
            <a:r>
              <a:rPr lang="en-US" sz="2800" b="1"/>
              <a:t>(b) Mass spectrometry</a:t>
            </a:r>
          </a:p>
        </p:txBody>
      </p:sp>
      <p:sp>
        <p:nvSpPr>
          <p:cNvPr id="5124" name="TextBox 8"/>
          <p:cNvSpPr txBox="1">
            <a:spLocks noChangeArrowheads="1"/>
          </p:cNvSpPr>
          <p:nvPr/>
        </p:nvSpPr>
        <p:spPr bwMode="auto">
          <a:xfrm>
            <a:off x="346075" y="5068888"/>
            <a:ext cx="3589338" cy="523875"/>
          </a:xfrm>
          <a:prstGeom prst="rect">
            <a:avLst/>
          </a:prstGeom>
          <a:noFill/>
          <a:ln w="9525">
            <a:noFill/>
            <a:miter lim="800000"/>
            <a:headEnd/>
            <a:tailEnd/>
          </a:ln>
        </p:spPr>
        <p:txBody>
          <a:bodyPr wrap="none">
            <a:spAutoFit/>
          </a:bodyPr>
          <a:lstStyle/>
          <a:p>
            <a:r>
              <a:rPr lang="en-US" sz="2800" b="1"/>
              <a:t>(c) DNA sequencing</a:t>
            </a:r>
          </a:p>
        </p:txBody>
      </p:sp>
      <p:pic>
        <p:nvPicPr>
          <p:cNvPr id="5125" name="Picture 3"/>
          <p:cNvPicPr>
            <a:picLocks noChangeAspect="1" noChangeArrowheads="1"/>
          </p:cNvPicPr>
          <p:nvPr/>
        </p:nvPicPr>
        <p:blipFill>
          <a:blip r:embed="rId3" cstate="print"/>
          <a:srcRect l="24821" t="89545" r="66780" b="829"/>
          <a:stretch>
            <a:fillRect/>
          </a:stretch>
        </p:blipFill>
        <p:spPr bwMode="auto">
          <a:xfrm>
            <a:off x="4865688" y="4953000"/>
            <a:ext cx="1382712" cy="1219200"/>
          </a:xfrm>
          <a:prstGeom prst="rect">
            <a:avLst/>
          </a:prstGeom>
          <a:noFill/>
          <a:ln w="9525">
            <a:solidFill>
              <a:schemeClr val="tx1"/>
            </a:solidFill>
            <a:miter lim="800000"/>
            <a:headEnd/>
            <a:tailEnd/>
          </a:ln>
        </p:spPr>
      </p:pic>
      <p:sp>
        <p:nvSpPr>
          <p:cNvPr id="5126" name="TextBox 9"/>
          <p:cNvSpPr txBox="1">
            <a:spLocks noChangeArrowheads="1"/>
          </p:cNvSpPr>
          <p:nvPr/>
        </p:nvSpPr>
        <p:spPr bwMode="auto">
          <a:xfrm>
            <a:off x="4495800" y="3530600"/>
            <a:ext cx="1955800" cy="584200"/>
          </a:xfrm>
          <a:prstGeom prst="rect">
            <a:avLst/>
          </a:prstGeom>
          <a:noFill/>
          <a:ln w="9525">
            <a:noFill/>
            <a:miter lim="800000"/>
            <a:headEnd/>
            <a:tailEnd/>
          </a:ln>
        </p:spPr>
        <p:txBody>
          <a:bodyPr wrap="none">
            <a:spAutoFit/>
          </a:bodyPr>
          <a:lstStyle/>
          <a:p>
            <a:r>
              <a:rPr lang="en-US" sz="3200" b="1">
                <a:solidFill>
                  <a:srgbClr val="0000FF"/>
                </a:solidFill>
              </a:rPr>
              <a:t>A</a:t>
            </a:r>
            <a:r>
              <a:rPr lang="en-US" sz="3200" b="1" baseline="-25000">
                <a:solidFill>
                  <a:srgbClr val="0000FF"/>
                </a:solidFill>
              </a:rPr>
              <a:t>1</a:t>
            </a:r>
            <a:r>
              <a:rPr lang="en-US" sz="3200" b="1">
                <a:solidFill>
                  <a:srgbClr val="0000FF"/>
                </a:solidFill>
              </a:rPr>
              <a:t>G</a:t>
            </a:r>
            <a:r>
              <a:rPr lang="en-US" sz="3200" b="1" baseline="-25000">
                <a:solidFill>
                  <a:srgbClr val="0000FF"/>
                </a:solidFill>
              </a:rPr>
              <a:t>1</a:t>
            </a:r>
            <a:r>
              <a:rPr lang="en-US" sz="3200" b="1">
                <a:solidFill>
                  <a:srgbClr val="0000FF"/>
                </a:solidFill>
              </a:rPr>
              <a:t>C</a:t>
            </a:r>
            <a:r>
              <a:rPr lang="en-US" sz="3200" b="1" baseline="-25000">
                <a:solidFill>
                  <a:srgbClr val="0000FF"/>
                </a:solidFill>
              </a:rPr>
              <a:t>4</a:t>
            </a:r>
            <a:r>
              <a:rPr lang="en-US" sz="3200" b="1">
                <a:solidFill>
                  <a:srgbClr val="0000FF"/>
                </a:solidFill>
              </a:rPr>
              <a:t>T</a:t>
            </a:r>
            <a:r>
              <a:rPr lang="en-US" sz="3200" b="1" baseline="-25000">
                <a:solidFill>
                  <a:srgbClr val="0000FF"/>
                </a:solidFill>
              </a:rPr>
              <a:t>3</a:t>
            </a:r>
          </a:p>
        </p:txBody>
      </p:sp>
      <p:sp>
        <p:nvSpPr>
          <p:cNvPr id="5127" name="TextBox 10"/>
          <p:cNvSpPr txBox="1">
            <a:spLocks noChangeArrowheads="1"/>
          </p:cNvSpPr>
          <p:nvPr/>
        </p:nvSpPr>
        <p:spPr bwMode="auto">
          <a:xfrm>
            <a:off x="4572000" y="1254125"/>
            <a:ext cx="1981200" cy="862013"/>
          </a:xfrm>
          <a:prstGeom prst="rect">
            <a:avLst/>
          </a:prstGeom>
          <a:noFill/>
          <a:ln w="9525">
            <a:noFill/>
            <a:miter lim="800000"/>
            <a:headEnd/>
            <a:tailEnd/>
          </a:ln>
        </p:spPr>
        <p:txBody>
          <a:bodyPr>
            <a:spAutoFit/>
          </a:bodyPr>
          <a:lstStyle/>
          <a:p>
            <a:r>
              <a:rPr lang="en-US" b="1">
                <a:solidFill>
                  <a:srgbClr val="0000FF"/>
                </a:solidFill>
              </a:rPr>
              <a:t>≈9 nucleotides</a:t>
            </a:r>
          </a:p>
          <a:p>
            <a:pPr algn="ctr"/>
            <a:r>
              <a:rPr lang="en-US" sz="1600"/>
              <a:t>(compared to </a:t>
            </a:r>
          </a:p>
          <a:p>
            <a:pPr algn="ctr"/>
            <a:r>
              <a:rPr lang="en-US" sz="1600"/>
              <a:t>size standard)</a:t>
            </a:r>
          </a:p>
        </p:txBody>
      </p:sp>
      <p:pic>
        <p:nvPicPr>
          <p:cNvPr id="5128" name="Picture 3"/>
          <p:cNvPicPr>
            <a:picLocks noChangeAspect="1" noChangeArrowheads="1"/>
          </p:cNvPicPr>
          <p:nvPr/>
        </p:nvPicPr>
        <p:blipFill>
          <a:blip r:embed="rId3" cstate="print"/>
          <a:srcRect l="62370" t="89545" r="29106" b="829"/>
          <a:stretch>
            <a:fillRect/>
          </a:stretch>
        </p:blipFill>
        <p:spPr bwMode="auto">
          <a:xfrm>
            <a:off x="7107238" y="4932363"/>
            <a:ext cx="1427162" cy="1239837"/>
          </a:xfrm>
          <a:prstGeom prst="rect">
            <a:avLst/>
          </a:prstGeom>
          <a:noFill/>
          <a:ln w="9525">
            <a:solidFill>
              <a:schemeClr val="tx1"/>
            </a:solidFill>
            <a:miter lim="800000"/>
            <a:headEnd/>
            <a:tailEnd/>
          </a:ln>
        </p:spPr>
      </p:pic>
      <p:sp>
        <p:nvSpPr>
          <p:cNvPr id="5129" name="TextBox 12"/>
          <p:cNvSpPr txBox="1">
            <a:spLocks noChangeArrowheads="1"/>
          </p:cNvSpPr>
          <p:nvPr/>
        </p:nvSpPr>
        <p:spPr bwMode="auto">
          <a:xfrm>
            <a:off x="6781800" y="3530600"/>
            <a:ext cx="1955800" cy="584200"/>
          </a:xfrm>
          <a:prstGeom prst="rect">
            <a:avLst/>
          </a:prstGeom>
          <a:noFill/>
          <a:ln w="9525">
            <a:noFill/>
            <a:miter lim="800000"/>
            <a:headEnd/>
            <a:tailEnd/>
          </a:ln>
        </p:spPr>
        <p:txBody>
          <a:bodyPr wrap="none">
            <a:spAutoFit/>
          </a:bodyPr>
          <a:lstStyle/>
          <a:p>
            <a:r>
              <a:rPr lang="en-US" sz="3200" b="1">
                <a:solidFill>
                  <a:srgbClr val="0000FF"/>
                </a:solidFill>
              </a:rPr>
              <a:t>A</a:t>
            </a:r>
            <a:r>
              <a:rPr lang="en-US" sz="3200" b="1" baseline="-25000">
                <a:solidFill>
                  <a:srgbClr val="0000FF"/>
                </a:solidFill>
              </a:rPr>
              <a:t>2</a:t>
            </a:r>
            <a:r>
              <a:rPr lang="en-US" sz="3200" b="1">
                <a:solidFill>
                  <a:srgbClr val="0000FF"/>
                </a:solidFill>
              </a:rPr>
              <a:t>G</a:t>
            </a:r>
            <a:r>
              <a:rPr lang="en-US" sz="3200" b="1" baseline="-25000">
                <a:solidFill>
                  <a:srgbClr val="0000FF"/>
                </a:solidFill>
              </a:rPr>
              <a:t>3</a:t>
            </a:r>
            <a:r>
              <a:rPr lang="en-US" sz="3200" b="1">
                <a:solidFill>
                  <a:srgbClr val="0000FF"/>
                </a:solidFill>
              </a:rPr>
              <a:t>C</a:t>
            </a:r>
            <a:r>
              <a:rPr lang="en-US" sz="3200" b="1" baseline="-25000">
                <a:solidFill>
                  <a:srgbClr val="0000FF"/>
                </a:solidFill>
              </a:rPr>
              <a:t>3</a:t>
            </a:r>
            <a:r>
              <a:rPr lang="en-US" sz="3200" b="1">
                <a:solidFill>
                  <a:srgbClr val="0000FF"/>
                </a:solidFill>
              </a:rPr>
              <a:t>T</a:t>
            </a:r>
            <a:r>
              <a:rPr lang="en-US" sz="3200" b="1" baseline="-25000">
                <a:solidFill>
                  <a:srgbClr val="0000FF"/>
                </a:solidFill>
              </a:rPr>
              <a:t>1</a:t>
            </a:r>
          </a:p>
        </p:txBody>
      </p:sp>
      <p:sp>
        <p:nvSpPr>
          <p:cNvPr id="5130" name="TextBox 14"/>
          <p:cNvSpPr txBox="1">
            <a:spLocks noChangeArrowheads="1"/>
          </p:cNvSpPr>
          <p:nvPr/>
        </p:nvSpPr>
        <p:spPr bwMode="auto">
          <a:xfrm>
            <a:off x="4876800" y="3149600"/>
            <a:ext cx="1154113" cy="400050"/>
          </a:xfrm>
          <a:prstGeom prst="rect">
            <a:avLst/>
          </a:prstGeom>
          <a:noFill/>
          <a:ln w="9525">
            <a:noFill/>
            <a:miter lim="800000"/>
            <a:headEnd/>
            <a:tailEnd/>
          </a:ln>
        </p:spPr>
        <p:txBody>
          <a:bodyPr wrap="none">
            <a:spAutoFit/>
          </a:bodyPr>
          <a:lstStyle/>
          <a:p>
            <a:r>
              <a:rPr lang="en-US" sz="2000" b="1">
                <a:solidFill>
                  <a:srgbClr val="FF0000"/>
                </a:solidFill>
              </a:rPr>
              <a:t>2566 Da</a:t>
            </a:r>
          </a:p>
        </p:txBody>
      </p:sp>
      <p:sp>
        <p:nvSpPr>
          <p:cNvPr id="5131" name="TextBox 15"/>
          <p:cNvSpPr txBox="1">
            <a:spLocks noChangeArrowheads="1"/>
          </p:cNvSpPr>
          <p:nvPr/>
        </p:nvSpPr>
        <p:spPr bwMode="auto">
          <a:xfrm>
            <a:off x="7086600" y="3149600"/>
            <a:ext cx="1154113" cy="400050"/>
          </a:xfrm>
          <a:prstGeom prst="rect">
            <a:avLst/>
          </a:prstGeom>
          <a:noFill/>
          <a:ln w="9525">
            <a:noFill/>
            <a:miter lim="800000"/>
            <a:headEnd/>
            <a:tailEnd/>
          </a:ln>
        </p:spPr>
        <p:txBody>
          <a:bodyPr wrap="none">
            <a:spAutoFit/>
          </a:bodyPr>
          <a:lstStyle/>
          <a:p>
            <a:r>
              <a:rPr lang="en-US" sz="2000" b="1">
                <a:solidFill>
                  <a:srgbClr val="FF0000"/>
                </a:solidFill>
              </a:rPr>
              <a:t>2640 Da</a:t>
            </a:r>
          </a:p>
        </p:txBody>
      </p:sp>
      <p:sp>
        <p:nvSpPr>
          <p:cNvPr id="5132" name="TextBox 17"/>
          <p:cNvSpPr txBox="1">
            <a:spLocks noChangeArrowheads="1"/>
          </p:cNvSpPr>
          <p:nvPr/>
        </p:nvSpPr>
        <p:spPr bwMode="auto">
          <a:xfrm>
            <a:off x="4464050" y="514350"/>
            <a:ext cx="1784350" cy="400050"/>
          </a:xfrm>
          <a:prstGeom prst="rect">
            <a:avLst/>
          </a:prstGeom>
          <a:noFill/>
          <a:ln w="9525">
            <a:noFill/>
            <a:miter lim="800000"/>
            <a:headEnd/>
            <a:tailEnd/>
          </a:ln>
        </p:spPr>
        <p:txBody>
          <a:bodyPr wrap="none">
            <a:spAutoFit/>
          </a:bodyPr>
          <a:lstStyle/>
          <a:p>
            <a:r>
              <a:rPr lang="en-US" sz="2000" b="1"/>
              <a:t>CGCTTTCCA</a:t>
            </a:r>
          </a:p>
        </p:txBody>
      </p:sp>
      <p:sp>
        <p:nvSpPr>
          <p:cNvPr id="5133" name="TextBox 18"/>
          <p:cNvSpPr txBox="1">
            <a:spLocks noChangeArrowheads="1"/>
          </p:cNvSpPr>
          <p:nvPr/>
        </p:nvSpPr>
        <p:spPr bwMode="auto">
          <a:xfrm>
            <a:off x="6629400" y="514350"/>
            <a:ext cx="1849438" cy="400050"/>
          </a:xfrm>
          <a:prstGeom prst="rect">
            <a:avLst/>
          </a:prstGeom>
          <a:noFill/>
          <a:ln w="9525">
            <a:noFill/>
            <a:miter lim="800000"/>
            <a:headEnd/>
            <a:tailEnd/>
          </a:ln>
        </p:spPr>
        <p:txBody>
          <a:bodyPr wrap="none">
            <a:spAutoFit/>
          </a:bodyPr>
          <a:lstStyle/>
          <a:p>
            <a:r>
              <a:rPr lang="en-US" sz="2000" b="1"/>
              <a:t>GAATCGGCC</a:t>
            </a:r>
          </a:p>
        </p:txBody>
      </p:sp>
      <p:sp>
        <p:nvSpPr>
          <p:cNvPr id="5134" name="TextBox 19"/>
          <p:cNvSpPr txBox="1">
            <a:spLocks noChangeArrowheads="1"/>
          </p:cNvSpPr>
          <p:nvPr/>
        </p:nvSpPr>
        <p:spPr bwMode="auto">
          <a:xfrm>
            <a:off x="6705600" y="1295400"/>
            <a:ext cx="1905000" cy="862013"/>
          </a:xfrm>
          <a:prstGeom prst="rect">
            <a:avLst/>
          </a:prstGeom>
          <a:noFill/>
          <a:ln w="9525">
            <a:noFill/>
            <a:miter lim="800000"/>
            <a:headEnd/>
            <a:tailEnd/>
          </a:ln>
        </p:spPr>
        <p:txBody>
          <a:bodyPr>
            <a:spAutoFit/>
          </a:bodyPr>
          <a:lstStyle/>
          <a:p>
            <a:r>
              <a:rPr lang="en-US" b="1">
                <a:solidFill>
                  <a:srgbClr val="0000FF"/>
                </a:solidFill>
              </a:rPr>
              <a:t>≈9 nucleotides</a:t>
            </a:r>
          </a:p>
          <a:p>
            <a:pPr algn="ctr"/>
            <a:r>
              <a:rPr lang="en-US" sz="1600"/>
              <a:t>(compared to </a:t>
            </a:r>
          </a:p>
          <a:p>
            <a:pPr algn="ctr"/>
            <a:r>
              <a:rPr lang="en-US" sz="1600"/>
              <a:t>size standard)</a:t>
            </a:r>
          </a:p>
        </p:txBody>
      </p:sp>
      <p:sp>
        <p:nvSpPr>
          <p:cNvPr id="5135" name="TextBox 20"/>
          <p:cNvSpPr txBox="1">
            <a:spLocks noChangeArrowheads="1"/>
          </p:cNvSpPr>
          <p:nvPr/>
        </p:nvSpPr>
        <p:spPr bwMode="auto">
          <a:xfrm>
            <a:off x="1066800" y="3657600"/>
            <a:ext cx="2787650" cy="461963"/>
          </a:xfrm>
          <a:prstGeom prst="rect">
            <a:avLst/>
          </a:prstGeom>
          <a:noFill/>
          <a:ln w="9525">
            <a:noFill/>
            <a:miter lim="800000"/>
            <a:headEnd/>
            <a:tailEnd/>
          </a:ln>
        </p:spPr>
        <p:txBody>
          <a:bodyPr wrap="none">
            <a:spAutoFit/>
          </a:bodyPr>
          <a:lstStyle/>
          <a:p>
            <a:r>
              <a:rPr lang="en-US" sz="2400">
                <a:solidFill>
                  <a:srgbClr val="008000"/>
                </a:solidFill>
              </a:rPr>
              <a:t>(base composition)</a:t>
            </a:r>
          </a:p>
        </p:txBody>
      </p:sp>
      <p:sp>
        <p:nvSpPr>
          <p:cNvPr id="5136" name="TextBox 21"/>
          <p:cNvSpPr txBox="1">
            <a:spLocks noChangeArrowheads="1"/>
          </p:cNvSpPr>
          <p:nvPr/>
        </p:nvSpPr>
        <p:spPr bwMode="auto">
          <a:xfrm>
            <a:off x="1066800" y="5638800"/>
            <a:ext cx="2206625" cy="461963"/>
          </a:xfrm>
          <a:prstGeom prst="rect">
            <a:avLst/>
          </a:prstGeom>
          <a:noFill/>
          <a:ln w="9525">
            <a:noFill/>
            <a:miter lim="800000"/>
            <a:headEnd/>
            <a:tailEnd/>
          </a:ln>
        </p:spPr>
        <p:txBody>
          <a:bodyPr wrap="none">
            <a:spAutoFit/>
          </a:bodyPr>
          <a:lstStyle/>
          <a:p>
            <a:r>
              <a:rPr lang="en-US" sz="2400">
                <a:solidFill>
                  <a:srgbClr val="008000"/>
                </a:solidFill>
              </a:rPr>
              <a:t>(base position)</a:t>
            </a:r>
          </a:p>
        </p:txBody>
      </p:sp>
      <p:sp>
        <p:nvSpPr>
          <p:cNvPr id="5137" name="TextBox 22"/>
          <p:cNvSpPr txBox="1">
            <a:spLocks noChangeArrowheads="1"/>
          </p:cNvSpPr>
          <p:nvPr/>
        </p:nvSpPr>
        <p:spPr bwMode="auto">
          <a:xfrm>
            <a:off x="1066800" y="1828800"/>
            <a:ext cx="2957513" cy="461963"/>
          </a:xfrm>
          <a:prstGeom prst="rect">
            <a:avLst/>
          </a:prstGeom>
          <a:noFill/>
          <a:ln w="9525">
            <a:noFill/>
            <a:miter lim="800000"/>
            <a:headEnd/>
            <a:tailEnd/>
          </a:ln>
        </p:spPr>
        <p:txBody>
          <a:bodyPr wrap="none">
            <a:spAutoFit/>
          </a:bodyPr>
          <a:lstStyle/>
          <a:p>
            <a:r>
              <a:rPr lang="en-US" sz="2400">
                <a:solidFill>
                  <a:srgbClr val="008000"/>
                </a:solidFill>
              </a:rPr>
              <a:t>(fragment migration)</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6"/>
          <p:cNvSpPr txBox="1">
            <a:spLocks noChangeArrowheads="1"/>
          </p:cNvSpPr>
          <p:nvPr/>
        </p:nvSpPr>
        <p:spPr bwMode="auto">
          <a:xfrm>
            <a:off x="5334000" y="1600200"/>
            <a:ext cx="3038475" cy="584200"/>
          </a:xfrm>
          <a:prstGeom prst="rect">
            <a:avLst/>
          </a:prstGeom>
          <a:noFill/>
          <a:ln w="9525">
            <a:noFill/>
            <a:miter lim="800000"/>
            <a:headEnd/>
            <a:tailEnd/>
          </a:ln>
        </p:spPr>
        <p:txBody>
          <a:bodyPr wrap="none">
            <a:spAutoFit/>
          </a:bodyPr>
          <a:lstStyle/>
          <a:p>
            <a:r>
              <a:rPr lang="en-US" sz="3200" b="1"/>
              <a:t>5’-CTATTGC-3’</a:t>
            </a:r>
          </a:p>
        </p:txBody>
      </p:sp>
      <p:grpSp>
        <p:nvGrpSpPr>
          <p:cNvPr id="2" name="Group 74"/>
          <p:cNvGrpSpPr>
            <a:grpSpLocks/>
          </p:cNvGrpSpPr>
          <p:nvPr/>
        </p:nvGrpSpPr>
        <p:grpSpPr bwMode="auto">
          <a:xfrm>
            <a:off x="457200" y="2133600"/>
            <a:ext cx="3938588" cy="3113088"/>
            <a:chOff x="4827656" y="228600"/>
            <a:chExt cx="3938973" cy="3112532"/>
          </a:xfrm>
        </p:grpSpPr>
        <p:sp>
          <p:nvSpPr>
            <p:cNvPr id="44" name="Rectangle 43"/>
            <p:cNvSpPr/>
            <p:nvPr/>
          </p:nvSpPr>
          <p:spPr>
            <a:xfrm>
              <a:off x="5489709" y="761905"/>
              <a:ext cx="228622"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5946953" y="761905"/>
              <a:ext cx="228622"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6404198" y="761905"/>
              <a:ext cx="228622"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6861443" y="761905"/>
              <a:ext cx="228622"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7318687" y="761905"/>
              <a:ext cx="228622"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7699725" y="761905"/>
              <a:ext cx="228622"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8080762" y="761905"/>
              <a:ext cx="228622"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1" name="Straight Connector 50"/>
            <p:cNvCxnSpPr/>
            <p:nvPr/>
          </p:nvCxnSpPr>
          <p:spPr>
            <a:xfrm rot="5400000">
              <a:off x="4423015" y="1676141"/>
              <a:ext cx="1523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184879" y="2438005"/>
              <a:ext cx="3124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261086" y="2969723"/>
              <a:ext cx="3276920" cy="1587"/>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89" name="TextBox 53"/>
            <p:cNvSpPr txBox="1">
              <a:spLocks noChangeArrowheads="1"/>
            </p:cNvSpPr>
            <p:nvPr/>
          </p:nvSpPr>
          <p:spPr bwMode="auto">
            <a:xfrm>
              <a:off x="5413829" y="2450068"/>
              <a:ext cx="381000" cy="369332"/>
            </a:xfrm>
            <a:prstGeom prst="rect">
              <a:avLst/>
            </a:prstGeom>
            <a:noFill/>
            <a:ln w="9525">
              <a:noFill/>
              <a:miter lim="800000"/>
              <a:headEnd/>
              <a:tailEnd/>
            </a:ln>
          </p:spPr>
          <p:txBody>
            <a:bodyPr>
              <a:spAutoFit/>
            </a:bodyPr>
            <a:lstStyle/>
            <a:p>
              <a:pPr algn="ctr"/>
              <a:r>
                <a:rPr lang="en-US" b="1">
                  <a:solidFill>
                    <a:srgbClr val="FF0000"/>
                  </a:solidFill>
                </a:rPr>
                <a:t>C</a:t>
              </a:r>
            </a:p>
          </p:txBody>
        </p:sp>
        <p:sp>
          <p:nvSpPr>
            <p:cNvPr id="6190" name="TextBox 54"/>
            <p:cNvSpPr txBox="1">
              <a:spLocks noChangeArrowheads="1"/>
            </p:cNvSpPr>
            <p:nvPr/>
          </p:nvSpPr>
          <p:spPr bwMode="auto">
            <a:xfrm>
              <a:off x="6328229" y="2450068"/>
              <a:ext cx="381000" cy="369332"/>
            </a:xfrm>
            <a:prstGeom prst="rect">
              <a:avLst/>
            </a:prstGeom>
            <a:noFill/>
            <a:ln w="9525">
              <a:noFill/>
              <a:miter lim="800000"/>
              <a:headEnd/>
              <a:tailEnd/>
            </a:ln>
          </p:spPr>
          <p:txBody>
            <a:bodyPr>
              <a:spAutoFit/>
            </a:bodyPr>
            <a:lstStyle/>
            <a:p>
              <a:pPr algn="ctr"/>
              <a:r>
                <a:rPr lang="en-US" b="1">
                  <a:solidFill>
                    <a:srgbClr val="FF0000"/>
                  </a:solidFill>
                </a:rPr>
                <a:t>A</a:t>
              </a:r>
            </a:p>
          </p:txBody>
        </p:sp>
        <p:sp>
          <p:nvSpPr>
            <p:cNvPr id="6191" name="TextBox 55"/>
            <p:cNvSpPr txBox="1">
              <a:spLocks noChangeArrowheads="1"/>
            </p:cNvSpPr>
            <p:nvPr/>
          </p:nvSpPr>
          <p:spPr bwMode="auto">
            <a:xfrm>
              <a:off x="7242629" y="2450068"/>
              <a:ext cx="381000" cy="369332"/>
            </a:xfrm>
            <a:prstGeom prst="rect">
              <a:avLst/>
            </a:prstGeom>
            <a:noFill/>
            <a:ln w="9525">
              <a:noFill/>
              <a:miter lim="800000"/>
              <a:headEnd/>
              <a:tailEnd/>
            </a:ln>
          </p:spPr>
          <p:txBody>
            <a:bodyPr>
              <a:spAutoFit/>
            </a:bodyPr>
            <a:lstStyle/>
            <a:p>
              <a:pPr algn="ctr"/>
              <a:r>
                <a:rPr lang="en-US" b="1">
                  <a:solidFill>
                    <a:srgbClr val="FF0000"/>
                  </a:solidFill>
                </a:rPr>
                <a:t>G</a:t>
              </a:r>
            </a:p>
          </p:txBody>
        </p:sp>
        <p:sp>
          <p:nvSpPr>
            <p:cNvPr id="57" name="Freeform 56"/>
            <p:cNvSpPr/>
            <p:nvPr/>
          </p:nvSpPr>
          <p:spPr>
            <a:xfrm>
              <a:off x="5181704" y="1142837"/>
              <a:ext cx="3584925" cy="1252314"/>
            </a:xfrm>
            <a:custGeom>
              <a:avLst/>
              <a:gdLst>
                <a:gd name="connsiteX0" fmla="*/ 0 w 3788229"/>
                <a:gd name="connsiteY0" fmla="*/ 1204686 h 1204686"/>
                <a:gd name="connsiteX1" fmla="*/ 406400 w 3788229"/>
                <a:gd name="connsiteY1" fmla="*/ 1190172 h 1204686"/>
                <a:gd name="connsiteX2" fmla="*/ 391886 w 3788229"/>
                <a:gd name="connsiteY2" fmla="*/ 624115 h 1204686"/>
                <a:gd name="connsiteX3" fmla="*/ 493486 w 3788229"/>
                <a:gd name="connsiteY3" fmla="*/ 1190172 h 1204686"/>
                <a:gd name="connsiteX4" fmla="*/ 899886 w 3788229"/>
                <a:gd name="connsiteY4" fmla="*/ 1190172 h 1204686"/>
                <a:gd name="connsiteX5" fmla="*/ 885371 w 3788229"/>
                <a:gd name="connsiteY5" fmla="*/ 580572 h 1204686"/>
                <a:gd name="connsiteX6" fmla="*/ 986971 w 3788229"/>
                <a:gd name="connsiteY6" fmla="*/ 1190172 h 1204686"/>
                <a:gd name="connsiteX7" fmla="*/ 1349829 w 3788229"/>
                <a:gd name="connsiteY7" fmla="*/ 1190172 h 1204686"/>
                <a:gd name="connsiteX8" fmla="*/ 1335314 w 3788229"/>
                <a:gd name="connsiteY8" fmla="*/ 566058 h 1204686"/>
                <a:gd name="connsiteX9" fmla="*/ 1436914 w 3788229"/>
                <a:gd name="connsiteY9" fmla="*/ 1190172 h 1204686"/>
                <a:gd name="connsiteX10" fmla="*/ 1799771 w 3788229"/>
                <a:gd name="connsiteY10" fmla="*/ 1190172 h 1204686"/>
                <a:gd name="connsiteX11" fmla="*/ 1785257 w 3788229"/>
                <a:gd name="connsiteY11" fmla="*/ 0 h 1204686"/>
                <a:gd name="connsiteX12" fmla="*/ 1886857 w 3788229"/>
                <a:gd name="connsiteY12" fmla="*/ 1175658 h 1204686"/>
                <a:gd name="connsiteX13" fmla="*/ 2278743 w 3788229"/>
                <a:gd name="connsiteY13" fmla="*/ 1175658 h 1204686"/>
                <a:gd name="connsiteX14" fmla="*/ 2264229 w 3788229"/>
                <a:gd name="connsiteY14" fmla="*/ 537029 h 1204686"/>
                <a:gd name="connsiteX15" fmla="*/ 2365829 w 3788229"/>
                <a:gd name="connsiteY15" fmla="*/ 1161143 h 1204686"/>
                <a:gd name="connsiteX16" fmla="*/ 2714171 w 3788229"/>
                <a:gd name="connsiteY16" fmla="*/ 1161143 h 1204686"/>
                <a:gd name="connsiteX17" fmla="*/ 2714171 w 3788229"/>
                <a:gd name="connsiteY17" fmla="*/ 537029 h 1204686"/>
                <a:gd name="connsiteX18" fmla="*/ 2815771 w 3788229"/>
                <a:gd name="connsiteY18" fmla="*/ 1161143 h 1204686"/>
                <a:gd name="connsiteX19" fmla="*/ 3788229 w 3788229"/>
                <a:gd name="connsiteY19" fmla="*/ 1161143 h 1204686"/>
                <a:gd name="connsiteX0" fmla="*/ 0 w 3788229"/>
                <a:gd name="connsiteY0" fmla="*/ 1204686 h 1204686"/>
                <a:gd name="connsiteX1" fmla="*/ 406400 w 3788229"/>
                <a:gd name="connsiteY1" fmla="*/ 1190172 h 1204686"/>
                <a:gd name="connsiteX2" fmla="*/ 431800 w 3788229"/>
                <a:gd name="connsiteY2" fmla="*/ 638629 h 1204686"/>
                <a:gd name="connsiteX3" fmla="*/ 493486 w 3788229"/>
                <a:gd name="connsiteY3" fmla="*/ 1190172 h 1204686"/>
                <a:gd name="connsiteX4" fmla="*/ 899886 w 3788229"/>
                <a:gd name="connsiteY4" fmla="*/ 1190172 h 1204686"/>
                <a:gd name="connsiteX5" fmla="*/ 885371 w 3788229"/>
                <a:gd name="connsiteY5" fmla="*/ 580572 h 1204686"/>
                <a:gd name="connsiteX6" fmla="*/ 986971 w 3788229"/>
                <a:gd name="connsiteY6" fmla="*/ 1190172 h 1204686"/>
                <a:gd name="connsiteX7" fmla="*/ 1349829 w 3788229"/>
                <a:gd name="connsiteY7" fmla="*/ 1190172 h 1204686"/>
                <a:gd name="connsiteX8" fmla="*/ 1335314 w 3788229"/>
                <a:gd name="connsiteY8" fmla="*/ 566058 h 1204686"/>
                <a:gd name="connsiteX9" fmla="*/ 1436914 w 3788229"/>
                <a:gd name="connsiteY9" fmla="*/ 1190172 h 1204686"/>
                <a:gd name="connsiteX10" fmla="*/ 1799771 w 3788229"/>
                <a:gd name="connsiteY10" fmla="*/ 1190172 h 1204686"/>
                <a:gd name="connsiteX11" fmla="*/ 1785257 w 3788229"/>
                <a:gd name="connsiteY11" fmla="*/ 0 h 1204686"/>
                <a:gd name="connsiteX12" fmla="*/ 1886857 w 3788229"/>
                <a:gd name="connsiteY12" fmla="*/ 1175658 h 1204686"/>
                <a:gd name="connsiteX13" fmla="*/ 2278743 w 3788229"/>
                <a:gd name="connsiteY13" fmla="*/ 1175658 h 1204686"/>
                <a:gd name="connsiteX14" fmla="*/ 2264229 w 3788229"/>
                <a:gd name="connsiteY14" fmla="*/ 537029 h 1204686"/>
                <a:gd name="connsiteX15" fmla="*/ 2365829 w 3788229"/>
                <a:gd name="connsiteY15" fmla="*/ 1161143 h 1204686"/>
                <a:gd name="connsiteX16" fmla="*/ 2714171 w 3788229"/>
                <a:gd name="connsiteY16" fmla="*/ 1161143 h 1204686"/>
                <a:gd name="connsiteX17" fmla="*/ 2714171 w 3788229"/>
                <a:gd name="connsiteY17" fmla="*/ 537029 h 1204686"/>
                <a:gd name="connsiteX18" fmla="*/ 2815771 w 3788229"/>
                <a:gd name="connsiteY18" fmla="*/ 1161143 h 1204686"/>
                <a:gd name="connsiteX19" fmla="*/ 3788229 w 3788229"/>
                <a:gd name="connsiteY19" fmla="*/ 1161143 h 1204686"/>
                <a:gd name="connsiteX0" fmla="*/ 0 w 3788229"/>
                <a:gd name="connsiteY0" fmla="*/ 1204686 h 1204686"/>
                <a:gd name="connsiteX1" fmla="*/ 406400 w 3788229"/>
                <a:gd name="connsiteY1" fmla="*/ 1190172 h 1204686"/>
                <a:gd name="connsiteX2" fmla="*/ 431800 w 3788229"/>
                <a:gd name="connsiteY2" fmla="*/ 638629 h 1204686"/>
                <a:gd name="connsiteX3" fmla="*/ 493486 w 3788229"/>
                <a:gd name="connsiteY3" fmla="*/ 1190172 h 1204686"/>
                <a:gd name="connsiteX4" fmla="*/ 899886 w 3788229"/>
                <a:gd name="connsiteY4" fmla="*/ 1190172 h 1204686"/>
                <a:gd name="connsiteX5" fmla="*/ 889000 w 3788229"/>
                <a:gd name="connsiteY5" fmla="*/ 638629 h 1204686"/>
                <a:gd name="connsiteX6" fmla="*/ 986971 w 3788229"/>
                <a:gd name="connsiteY6" fmla="*/ 1190172 h 1204686"/>
                <a:gd name="connsiteX7" fmla="*/ 1349829 w 3788229"/>
                <a:gd name="connsiteY7" fmla="*/ 1190172 h 1204686"/>
                <a:gd name="connsiteX8" fmla="*/ 1335314 w 3788229"/>
                <a:gd name="connsiteY8" fmla="*/ 566058 h 1204686"/>
                <a:gd name="connsiteX9" fmla="*/ 1436914 w 3788229"/>
                <a:gd name="connsiteY9" fmla="*/ 1190172 h 1204686"/>
                <a:gd name="connsiteX10" fmla="*/ 1799771 w 3788229"/>
                <a:gd name="connsiteY10" fmla="*/ 1190172 h 1204686"/>
                <a:gd name="connsiteX11" fmla="*/ 1785257 w 3788229"/>
                <a:gd name="connsiteY11" fmla="*/ 0 h 1204686"/>
                <a:gd name="connsiteX12" fmla="*/ 1886857 w 3788229"/>
                <a:gd name="connsiteY12" fmla="*/ 1175658 h 1204686"/>
                <a:gd name="connsiteX13" fmla="*/ 2278743 w 3788229"/>
                <a:gd name="connsiteY13" fmla="*/ 1175658 h 1204686"/>
                <a:gd name="connsiteX14" fmla="*/ 2264229 w 3788229"/>
                <a:gd name="connsiteY14" fmla="*/ 537029 h 1204686"/>
                <a:gd name="connsiteX15" fmla="*/ 2365829 w 3788229"/>
                <a:gd name="connsiteY15" fmla="*/ 1161143 h 1204686"/>
                <a:gd name="connsiteX16" fmla="*/ 2714171 w 3788229"/>
                <a:gd name="connsiteY16" fmla="*/ 1161143 h 1204686"/>
                <a:gd name="connsiteX17" fmla="*/ 2714171 w 3788229"/>
                <a:gd name="connsiteY17" fmla="*/ 537029 h 1204686"/>
                <a:gd name="connsiteX18" fmla="*/ 2815771 w 3788229"/>
                <a:gd name="connsiteY18" fmla="*/ 1161143 h 1204686"/>
                <a:gd name="connsiteX19" fmla="*/ 3788229 w 3788229"/>
                <a:gd name="connsiteY19" fmla="*/ 1161143 h 1204686"/>
                <a:gd name="connsiteX0" fmla="*/ 0 w 3788229"/>
                <a:gd name="connsiteY0" fmla="*/ 1204686 h 1204686"/>
                <a:gd name="connsiteX1" fmla="*/ 406400 w 3788229"/>
                <a:gd name="connsiteY1" fmla="*/ 1190172 h 1204686"/>
                <a:gd name="connsiteX2" fmla="*/ 431800 w 3788229"/>
                <a:gd name="connsiteY2" fmla="*/ 638629 h 1204686"/>
                <a:gd name="connsiteX3" fmla="*/ 493486 w 3788229"/>
                <a:gd name="connsiteY3" fmla="*/ 1190172 h 1204686"/>
                <a:gd name="connsiteX4" fmla="*/ 899886 w 3788229"/>
                <a:gd name="connsiteY4" fmla="*/ 1190172 h 1204686"/>
                <a:gd name="connsiteX5" fmla="*/ 889000 w 3788229"/>
                <a:gd name="connsiteY5" fmla="*/ 638629 h 1204686"/>
                <a:gd name="connsiteX6" fmla="*/ 986971 w 3788229"/>
                <a:gd name="connsiteY6" fmla="*/ 1190172 h 1204686"/>
                <a:gd name="connsiteX7" fmla="*/ 1349829 w 3788229"/>
                <a:gd name="connsiteY7" fmla="*/ 1190172 h 1204686"/>
                <a:gd name="connsiteX8" fmla="*/ 1346200 w 3788229"/>
                <a:gd name="connsiteY8" fmla="*/ 562429 h 1204686"/>
                <a:gd name="connsiteX9" fmla="*/ 1436914 w 3788229"/>
                <a:gd name="connsiteY9" fmla="*/ 1190172 h 1204686"/>
                <a:gd name="connsiteX10" fmla="*/ 1799771 w 3788229"/>
                <a:gd name="connsiteY10" fmla="*/ 1190172 h 1204686"/>
                <a:gd name="connsiteX11" fmla="*/ 1785257 w 3788229"/>
                <a:gd name="connsiteY11" fmla="*/ 0 h 1204686"/>
                <a:gd name="connsiteX12" fmla="*/ 1886857 w 3788229"/>
                <a:gd name="connsiteY12" fmla="*/ 1175658 h 1204686"/>
                <a:gd name="connsiteX13" fmla="*/ 2278743 w 3788229"/>
                <a:gd name="connsiteY13" fmla="*/ 1175658 h 1204686"/>
                <a:gd name="connsiteX14" fmla="*/ 2264229 w 3788229"/>
                <a:gd name="connsiteY14" fmla="*/ 537029 h 1204686"/>
                <a:gd name="connsiteX15" fmla="*/ 2365829 w 3788229"/>
                <a:gd name="connsiteY15" fmla="*/ 1161143 h 1204686"/>
                <a:gd name="connsiteX16" fmla="*/ 2714171 w 3788229"/>
                <a:gd name="connsiteY16" fmla="*/ 1161143 h 1204686"/>
                <a:gd name="connsiteX17" fmla="*/ 2714171 w 3788229"/>
                <a:gd name="connsiteY17" fmla="*/ 537029 h 1204686"/>
                <a:gd name="connsiteX18" fmla="*/ 2815771 w 3788229"/>
                <a:gd name="connsiteY18" fmla="*/ 1161143 h 1204686"/>
                <a:gd name="connsiteX19" fmla="*/ 3788229 w 3788229"/>
                <a:gd name="connsiteY19" fmla="*/ 1161143 h 1204686"/>
                <a:gd name="connsiteX0" fmla="*/ 0 w 3788229"/>
                <a:gd name="connsiteY0" fmla="*/ 1204686 h 1204686"/>
                <a:gd name="connsiteX1" fmla="*/ 406400 w 3788229"/>
                <a:gd name="connsiteY1" fmla="*/ 1190172 h 1204686"/>
                <a:gd name="connsiteX2" fmla="*/ 431800 w 3788229"/>
                <a:gd name="connsiteY2" fmla="*/ 638629 h 1204686"/>
                <a:gd name="connsiteX3" fmla="*/ 493486 w 3788229"/>
                <a:gd name="connsiteY3" fmla="*/ 1190172 h 1204686"/>
                <a:gd name="connsiteX4" fmla="*/ 899886 w 3788229"/>
                <a:gd name="connsiteY4" fmla="*/ 1190172 h 1204686"/>
                <a:gd name="connsiteX5" fmla="*/ 889000 w 3788229"/>
                <a:gd name="connsiteY5" fmla="*/ 638629 h 1204686"/>
                <a:gd name="connsiteX6" fmla="*/ 986971 w 3788229"/>
                <a:gd name="connsiteY6" fmla="*/ 1190172 h 1204686"/>
                <a:gd name="connsiteX7" fmla="*/ 1349829 w 3788229"/>
                <a:gd name="connsiteY7" fmla="*/ 1190172 h 1204686"/>
                <a:gd name="connsiteX8" fmla="*/ 1346200 w 3788229"/>
                <a:gd name="connsiteY8" fmla="*/ 562429 h 1204686"/>
                <a:gd name="connsiteX9" fmla="*/ 1436914 w 3788229"/>
                <a:gd name="connsiteY9" fmla="*/ 1190172 h 1204686"/>
                <a:gd name="connsiteX10" fmla="*/ 1799771 w 3788229"/>
                <a:gd name="connsiteY10" fmla="*/ 1190172 h 1204686"/>
                <a:gd name="connsiteX11" fmla="*/ 1785257 w 3788229"/>
                <a:gd name="connsiteY11" fmla="*/ 0 h 1204686"/>
                <a:gd name="connsiteX12" fmla="*/ 1886857 w 3788229"/>
                <a:gd name="connsiteY12" fmla="*/ 1175658 h 1204686"/>
                <a:gd name="connsiteX13" fmla="*/ 2278743 w 3788229"/>
                <a:gd name="connsiteY13" fmla="*/ 1175658 h 1204686"/>
                <a:gd name="connsiteX14" fmla="*/ 2260600 w 3788229"/>
                <a:gd name="connsiteY14" fmla="*/ 486229 h 1204686"/>
                <a:gd name="connsiteX15" fmla="*/ 2365829 w 3788229"/>
                <a:gd name="connsiteY15" fmla="*/ 1161143 h 1204686"/>
                <a:gd name="connsiteX16" fmla="*/ 2714171 w 3788229"/>
                <a:gd name="connsiteY16" fmla="*/ 1161143 h 1204686"/>
                <a:gd name="connsiteX17" fmla="*/ 2714171 w 3788229"/>
                <a:gd name="connsiteY17" fmla="*/ 537029 h 1204686"/>
                <a:gd name="connsiteX18" fmla="*/ 2815771 w 3788229"/>
                <a:gd name="connsiteY18" fmla="*/ 1161143 h 1204686"/>
                <a:gd name="connsiteX19" fmla="*/ 3788229 w 3788229"/>
                <a:gd name="connsiteY19" fmla="*/ 1161143 h 1204686"/>
                <a:gd name="connsiteX0" fmla="*/ 0 w 3788229"/>
                <a:gd name="connsiteY0" fmla="*/ 1204686 h 1204686"/>
                <a:gd name="connsiteX1" fmla="*/ 406400 w 3788229"/>
                <a:gd name="connsiteY1" fmla="*/ 1190172 h 1204686"/>
                <a:gd name="connsiteX2" fmla="*/ 431800 w 3788229"/>
                <a:gd name="connsiteY2" fmla="*/ 638629 h 1204686"/>
                <a:gd name="connsiteX3" fmla="*/ 493486 w 3788229"/>
                <a:gd name="connsiteY3" fmla="*/ 1190172 h 1204686"/>
                <a:gd name="connsiteX4" fmla="*/ 899886 w 3788229"/>
                <a:gd name="connsiteY4" fmla="*/ 1190172 h 1204686"/>
                <a:gd name="connsiteX5" fmla="*/ 889000 w 3788229"/>
                <a:gd name="connsiteY5" fmla="*/ 638629 h 1204686"/>
                <a:gd name="connsiteX6" fmla="*/ 986971 w 3788229"/>
                <a:gd name="connsiteY6" fmla="*/ 1190172 h 1204686"/>
                <a:gd name="connsiteX7" fmla="*/ 1349829 w 3788229"/>
                <a:gd name="connsiteY7" fmla="*/ 1190172 h 1204686"/>
                <a:gd name="connsiteX8" fmla="*/ 1346200 w 3788229"/>
                <a:gd name="connsiteY8" fmla="*/ 562429 h 1204686"/>
                <a:gd name="connsiteX9" fmla="*/ 1436914 w 3788229"/>
                <a:gd name="connsiteY9" fmla="*/ 1190172 h 1204686"/>
                <a:gd name="connsiteX10" fmla="*/ 1799771 w 3788229"/>
                <a:gd name="connsiteY10" fmla="*/ 1190172 h 1204686"/>
                <a:gd name="connsiteX11" fmla="*/ 1785257 w 3788229"/>
                <a:gd name="connsiteY11" fmla="*/ 0 h 1204686"/>
                <a:gd name="connsiteX12" fmla="*/ 1886857 w 3788229"/>
                <a:gd name="connsiteY12" fmla="*/ 1175658 h 1204686"/>
                <a:gd name="connsiteX13" fmla="*/ 2278743 w 3788229"/>
                <a:gd name="connsiteY13" fmla="*/ 1175658 h 1204686"/>
                <a:gd name="connsiteX14" fmla="*/ 2260600 w 3788229"/>
                <a:gd name="connsiteY14" fmla="*/ 486229 h 1204686"/>
                <a:gd name="connsiteX15" fmla="*/ 2365829 w 3788229"/>
                <a:gd name="connsiteY15" fmla="*/ 1161143 h 1204686"/>
                <a:gd name="connsiteX16" fmla="*/ 2714171 w 3788229"/>
                <a:gd name="connsiteY16" fmla="*/ 1161143 h 1204686"/>
                <a:gd name="connsiteX17" fmla="*/ 2717800 w 3788229"/>
                <a:gd name="connsiteY17" fmla="*/ 486229 h 1204686"/>
                <a:gd name="connsiteX18" fmla="*/ 2815771 w 3788229"/>
                <a:gd name="connsiteY18" fmla="*/ 1161143 h 1204686"/>
                <a:gd name="connsiteX19" fmla="*/ 3788229 w 3788229"/>
                <a:gd name="connsiteY19" fmla="*/ 1161143 h 1204686"/>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889000 w 3788229"/>
                <a:gd name="connsiteY5" fmla="*/ 685800 h 1251857"/>
                <a:gd name="connsiteX6" fmla="*/ 986971 w 3788229"/>
                <a:gd name="connsiteY6" fmla="*/ 1237343 h 1251857"/>
                <a:gd name="connsiteX7" fmla="*/ 1349829 w 3788229"/>
                <a:gd name="connsiteY7" fmla="*/ 1237343 h 1251857"/>
                <a:gd name="connsiteX8" fmla="*/ 1346200 w 3788229"/>
                <a:gd name="connsiteY8" fmla="*/ 609600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260600 w 3788229"/>
                <a:gd name="connsiteY14" fmla="*/ 533400 h 1251857"/>
                <a:gd name="connsiteX15" fmla="*/ 2365829 w 3788229"/>
                <a:gd name="connsiteY15" fmla="*/ 1208314 h 1251857"/>
                <a:gd name="connsiteX16" fmla="*/ 2714171 w 3788229"/>
                <a:gd name="connsiteY16" fmla="*/ 1208314 h 1251857"/>
                <a:gd name="connsiteX17" fmla="*/ 2717800 w 3788229"/>
                <a:gd name="connsiteY17" fmla="*/ 533400 h 1251857"/>
                <a:gd name="connsiteX18" fmla="*/ 2815771 w 3788229"/>
                <a:gd name="connsiteY18" fmla="*/ 1208314 h 1251857"/>
                <a:gd name="connsiteX19" fmla="*/ 3788229 w 3788229"/>
                <a:gd name="connsiteY19" fmla="*/ 1208314 h 1251857"/>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946119 w 3788229"/>
                <a:gd name="connsiteY5" fmla="*/ 685801 h 1251857"/>
                <a:gd name="connsiteX6" fmla="*/ 986971 w 3788229"/>
                <a:gd name="connsiteY6" fmla="*/ 1237343 h 1251857"/>
                <a:gd name="connsiteX7" fmla="*/ 1349829 w 3788229"/>
                <a:gd name="connsiteY7" fmla="*/ 1237343 h 1251857"/>
                <a:gd name="connsiteX8" fmla="*/ 1346200 w 3788229"/>
                <a:gd name="connsiteY8" fmla="*/ 609600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260600 w 3788229"/>
                <a:gd name="connsiteY14" fmla="*/ 533400 h 1251857"/>
                <a:gd name="connsiteX15" fmla="*/ 2365829 w 3788229"/>
                <a:gd name="connsiteY15" fmla="*/ 1208314 h 1251857"/>
                <a:gd name="connsiteX16" fmla="*/ 2714171 w 3788229"/>
                <a:gd name="connsiteY16" fmla="*/ 1208314 h 1251857"/>
                <a:gd name="connsiteX17" fmla="*/ 2717800 w 3788229"/>
                <a:gd name="connsiteY17" fmla="*/ 533400 h 1251857"/>
                <a:gd name="connsiteX18" fmla="*/ 2815771 w 3788229"/>
                <a:gd name="connsiteY18" fmla="*/ 1208314 h 1251857"/>
                <a:gd name="connsiteX19" fmla="*/ 3788229 w 3788229"/>
                <a:gd name="connsiteY19" fmla="*/ 1208314 h 1251857"/>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946119 w 3788229"/>
                <a:gd name="connsiteY5" fmla="*/ 685801 h 1251857"/>
                <a:gd name="connsiteX6" fmla="*/ 986971 w 3788229"/>
                <a:gd name="connsiteY6" fmla="*/ 1237343 h 1251857"/>
                <a:gd name="connsiteX7" fmla="*/ 1349829 w 3788229"/>
                <a:gd name="connsiteY7" fmla="*/ 1237343 h 1251857"/>
                <a:gd name="connsiteX8" fmla="*/ 1419178 w 3788229"/>
                <a:gd name="connsiteY8" fmla="*/ 609601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260600 w 3788229"/>
                <a:gd name="connsiteY14" fmla="*/ 533400 h 1251857"/>
                <a:gd name="connsiteX15" fmla="*/ 2365829 w 3788229"/>
                <a:gd name="connsiteY15" fmla="*/ 1208314 h 1251857"/>
                <a:gd name="connsiteX16" fmla="*/ 2714171 w 3788229"/>
                <a:gd name="connsiteY16" fmla="*/ 1208314 h 1251857"/>
                <a:gd name="connsiteX17" fmla="*/ 2717800 w 3788229"/>
                <a:gd name="connsiteY17" fmla="*/ 533400 h 1251857"/>
                <a:gd name="connsiteX18" fmla="*/ 2815771 w 3788229"/>
                <a:gd name="connsiteY18" fmla="*/ 1208314 h 1251857"/>
                <a:gd name="connsiteX19" fmla="*/ 3788229 w 3788229"/>
                <a:gd name="connsiteY19" fmla="*/ 1208314 h 1251857"/>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946119 w 3788229"/>
                <a:gd name="connsiteY5" fmla="*/ 685801 h 1251857"/>
                <a:gd name="connsiteX6" fmla="*/ 986971 w 3788229"/>
                <a:gd name="connsiteY6" fmla="*/ 1237343 h 1251857"/>
                <a:gd name="connsiteX7" fmla="*/ 1349829 w 3788229"/>
                <a:gd name="connsiteY7" fmla="*/ 1237343 h 1251857"/>
                <a:gd name="connsiteX8" fmla="*/ 1419178 w 3788229"/>
                <a:gd name="connsiteY8" fmla="*/ 609601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260600 w 3788229"/>
                <a:gd name="connsiteY14" fmla="*/ 533400 h 1251857"/>
                <a:gd name="connsiteX15" fmla="*/ 2365829 w 3788229"/>
                <a:gd name="connsiteY15" fmla="*/ 1208314 h 1251857"/>
                <a:gd name="connsiteX16" fmla="*/ 2714171 w 3788229"/>
                <a:gd name="connsiteY16" fmla="*/ 1208314 h 1251857"/>
                <a:gd name="connsiteX17" fmla="*/ 2717800 w 3788229"/>
                <a:gd name="connsiteY17" fmla="*/ 533400 h 1251857"/>
                <a:gd name="connsiteX18" fmla="*/ 2815771 w 3788229"/>
                <a:gd name="connsiteY18" fmla="*/ 1208314 h 1251857"/>
                <a:gd name="connsiteX19" fmla="*/ 3788229 w 3788229"/>
                <a:gd name="connsiteY19" fmla="*/ 1208314 h 1251857"/>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946119 w 3788229"/>
                <a:gd name="connsiteY5" fmla="*/ 685801 h 1251857"/>
                <a:gd name="connsiteX6" fmla="*/ 986971 w 3788229"/>
                <a:gd name="connsiteY6" fmla="*/ 1237343 h 1251857"/>
                <a:gd name="connsiteX7" fmla="*/ 1349829 w 3788229"/>
                <a:gd name="connsiteY7" fmla="*/ 1237343 h 1251857"/>
                <a:gd name="connsiteX8" fmla="*/ 1419178 w 3788229"/>
                <a:gd name="connsiteY8" fmla="*/ 609601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286453 w 3788229"/>
                <a:gd name="connsiteY14" fmla="*/ 533401 h 1251857"/>
                <a:gd name="connsiteX15" fmla="*/ 2365829 w 3788229"/>
                <a:gd name="connsiteY15" fmla="*/ 1208314 h 1251857"/>
                <a:gd name="connsiteX16" fmla="*/ 2714171 w 3788229"/>
                <a:gd name="connsiteY16" fmla="*/ 1208314 h 1251857"/>
                <a:gd name="connsiteX17" fmla="*/ 2717800 w 3788229"/>
                <a:gd name="connsiteY17" fmla="*/ 533400 h 1251857"/>
                <a:gd name="connsiteX18" fmla="*/ 2815771 w 3788229"/>
                <a:gd name="connsiteY18" fmla="*/ 1208314 h 1251857"/>
                <a:gd name="connsiteX19" fmla="*/ 3788229 w 3788229"/>
                <a:gd name="connsiteY19" fmla="*/ 1208314 h 1251857"/>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946119 w 3788229"/>
                <a:gd name="connsiteY5" fmla="*/ 685801 h 1251857"/>
                <a:gd name="connsiteX6" fmla="*/ 986971 w 3788229"/>
                <a:gd name="connsiteY6" fmla="*/ 1237343 h 1251857"/>
                <a:gd name="connsiteX7" fmla="*/ 1349829 w 3788229"/>
                <a:gd name="connsiteY7" fmla="*/ 1237343 h 1251857"/>
                <a:gd name="connsiteX8" fmla="*/ 1419178 w 3788229"/>
                <a:gd name="connsiteY8" fmla="*/ 609601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286453 w 3788229"/>
                <a:gd name="connsiteY14" fmla="*/ 533401 h 1251857"/>
                <a:gd name="connsiteX15" fmla="*/ 2365829 w 3788229"/>
                <a:gd name="connsiteY15" fmla="*/ 1208314 h 1251857"/>
                <a:gd name="connsiteX16" fmla="*/ 2714171 w 3788229"/>
                <a:gd name="connsiteY16" fmla="*/ 1208314 h 1251857"/>
                <a:gd name="connsiteX17" fmla="*/ 2759512 w 3788229"/>
                <a:gd name="connsiteY17" fmla="*/ 533401 h 1251857"/>
                <a:gd name="connsiteX18" fmla="*/ 2815771 w 3788229"/>
                <a:gd name="connsiteY18" fmla="*/ 1208314 h 1251857"/>
                <a:gd name="connsiteX19" fmla="*/ 3788229 w 3788229"/>
                <a:gd name="connsiteY19" fmla="*/ 1208314 h 1251857"/>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946119 w 3788229"/>
                <a:gd name="connsiteY5" fmla="*/ 685801 h 1251857"/>
                <a:gd name="connsiteX6" fmla="*/ 986971 w 3788229"/>
                <a:gd name="connsiteY6" fmla="*/ 1237343 h 1251857"/>
                <a:gd name="connsiteX7" fmla="*/ 1349829 w 3788229"/>
                <a:gd name="connsiteY7" fmla="*/ 1237343 h 1251857"/>
                <a:gd name="connsiteX8" fmla="*/ 1419178 w 3788229"/>
                <a:gd name="connsiteY8" fmla="*/ 609601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338886 w 3788229"/>
                <a:gd name="connsiteY14" fmla="*/ 533401 h 1251857"/>
                <a:gd name="connsiteX15" fmla="*/ 2365829 w 3788229"/>
                <a:gd name="connsiteY15" fmla="*/ 1208314 h 1251857"/>
                <a:gd name="connsiteX16" fmla="*/ 2714171 w 3788229"/>
                <a:gd name="connsiteY16" fmla="*/ 1208314 h 1251857"/>
                <a:gd name="connsiteX17" fmla="*/ 2759512 w 3788229"/>
                <a:gd name="connsiteY17" fmla="*/ 533401 h 1251857"/>
                <a:gd name="connsiteX18" fmla="*/ 2815771 w 3788229"/>
                <a:gd name="connsiteY18" fmla="*/ 1208314 h 1251857"/>
                <a:gd name="connsiteX19" fmla="*/ 3788229 w 3788229"/>
                <a:gd name="connsiteY19" fmla="*/ 1208314 h 1251857"/>
                <a:gd name="connsiteX0" fmla="*/ 0 w 3788229"/>
                <a:gd name="connsiteY0" fmla="*/ 1251856 h 1251856"/>
                <a:gd name="connsiteX1" fmla="*/ 406400 w 3788229"/>
                <a:gd name="connsiteY1" fmla="*/ 1237342 h 1251856"/>
                <a:gd name="connsiteX2" fmla="*/ 431800 w 3788229"/>
                <a:gd name="connsiteY2" fmla="*/ 685799 h 1251856"/>
                <a:gd name="connsiteX3" fmla="*/ 493486 w 3788229"/>
                <a:gd name="connsiteY3" fmla="*/ 1237342 h 1251856"/>
                <a:gd name="connsiteX4" fmla="*/ 899886 w 3788229"/>
                <a:gd name="connsiteY4" fmla="*/ 1237342 h 1251856"/>
                <a:gd name="connsiteX5" fmla="*/ 946119 w 3788229"/>
                <a:gd name="connsiteY5" fmla="*/ 685800 h 1251856"/>
                <a:gd name="connsiteX6" fmla="*/ 986971 w 3788229"/>
                <a:gd name="connsiteY6" fmla="*/ 1237342 h 1251856"/>
                <a:gd name="connsiteX7" fmla="*/ 1349829 w 3788229"/>
                <a:gd name="connsiteY7" fmla="*/ 1237342 h 1251856"/>
                <a:gd name="connsiteX8" fmla="*/ 1419178 w 3788229"/>
                <a:gd name="connsiteY8" fmla="*/ 609600 h 1251856"/>
                <a:gd name="connsiteX9" fmla="*/ 1436914 w 3788229"/>
                <a:gd name="connsiteY9" fmla="*/ 1237342 h 1251856"/>
                <a:gd name="connsiteX10" fmla="*/ 1799771 w 3788229"/>
                <a:gd name="connsiteY10" fmla="*/ 1237342 h 1251856"/>
                <a:gd name="connsiteX11" fmla="*/ 1855772 w 3788229"/>
                <a:gd name="connsiteY11" fmla="*/ 0 h 1251856"/>
                <a:gd name="connsiteX12" fmla="*/ 1886857 w 3788229"/>
                <a:gd name="connsiteY12" fmla="*/ 1222828 h 1251856"/>
                <a:gd name="connsiteX13" fmla="*/ 2278743 w 3788229"/>
                <a:gd name="connsiteY13" fmla="*/ 1222828 h 1251856"/>
                <a:gd name="connsiteX14" fmla="*/ 2338886 w 3788229"/>
                <a:gd name="connsiteY14" fmla="*/ 533400 h 1251856"/>
                <a:gd name="connsiteX15" fmla="*/ 2365829 w 3788229"/>
                <a:gd name="connsiteY15" fmla="*/ 1208313 h 1251856"/>
                <a:gd name="connsiteX16" fmla="*/ 2714171 w 3788229"/>
                <a:gd name="connsiteY16" fmla="*/ 1208313 h 1251856"/>
                <a:gd name="connsiteX17" fmla="*/ 2759512 w 3788229"/>
                <a:gd name="connsiteY17" fmla="*/ 533400 h 1251856"/>
                <a:gd name="connsiteX18" fmla="*/ 2815771 w 3788229"/>
                <a:gd name="connsiteY18" fmla="*/ 1208313 h 1251856"/>
                <a:gd name="connsiteX19" fmla="*/ 3788229 w 3788229"/>
                <a:gd name="connsiteY19" fmla="*/ 1208313 h 1251856"/>
                <a:gd name="connsiteX0" fmla="*/ 0 w 3788229"/>
                <a:gd name="connsiteY0" fmla="*/ 1251856 h 1428447"/>
                <a:gd name="connsiteX1" fmla="*/ 406400 w 3788229"/>
                <a:gd name="connsiteY1" fmla="*/ 1237342 h 1428447"/>
                <a:gd name="connsiteX2" fmla="*/ 431800 w 3788229"/>
                <a:gd name="connsiteY2" fmla="*/ 685799 h 1428447"/>
                <a:gd name="connsiteX3" fmla="*/ 493486 w 3788229"/>
                <a:gd name="connsiteY3" fmla="*/ 1237342 h 1428447"/>
                <a:gd name="connsiteX4" fmla="*/ 899886 w 3788229"/>
                <a:gd name="connsiteY4" fmla="*/ 1237342 h 1428447"/>
                <a:gd name="connsiteX5" fmla="*/ 946119 w 3788229"/>
                <a:gd name="connsiteY5" fmla="*/ 685800 h 1428447"/>
                <a:gd name="connsiteX6" fmla="*/ 986971 w 3788229"/>
                <a:gd name="connsiteY6" fmla="*/ 1237342 h 1428447"/>
                <a:gd name="connsiteX7" fmla="*/ 1349829 w 3788229"/>
                <a:gd name="connsiteY7" fmla="*/ 1237342 h 1428447"/>
                <a:gd name="connsiteX8" fmla="*/ 1368823 w 3788229"/>
                <a:gd name="connsiteY8" fmla="*/ 1219199 h 1428447"/>
                <a:gd name="connsiteX9" fmla="*/ 1436914 w 3788229"/>
                <a:gd name="connsiteY9" fmla="*/ 1237342 h 1428447"/>
                <a:gd name="connsiteX10" fmla="*/ 1799771 w 3788229"/>
                <a:gd name="connsiteY10" fmla="*/ 1237342 h 1428447"/>
                <a:gd name="connsiteX11" fmla="*/ 1855772 w 3788229"/>
                <a:gd name="connsiteY11" fmla="*/ 0 h 1428447"/>
                <a:gd name="connsiteX12" fmla="*/ 1886857 w 3788229"/>
                <a:gd name="connsiteY12" fmla="*/ 1222828 h 1428447"/>
                <a:gd name="connsiteX13" fmla="*/ 2278743 w 3788229"/>
                <a:gd name="connsiteY13" fmla="*/ 1222828 h 1428447"/>
                <a:gd name="connsiteX14" fmla="*/ 2338886 w 3788229"/>
                <a:gd name="connsiteY14" fmla="*/ 533400 h 1428447"/>
                <a:gd name="connsiteX15" fmla="*/ 2365829 w 3788229"/>
                <a:gd name="connsiteY15" fmla="*/ 1208313 h 1428447"/>
                <a:gd name="connsiteX16" fmla="*/ 2714171 w 3788229"/>
                <a:gd name="connsiteY16" fmla="*/ 1208313 h 1428447"/>
                <a:gd name="connsiteX17" fmla="*/ 2759512 w 3788229"/>
                <a:gd name="connsiteY17" fmla="*/ 533400 h 1428447"/>
                <a:gd name="connsiteX18" fmla="*/ 2815771 w 3788229"/>
                <a:gd name="connsiteY18" fmla="*/ 1208313 h 1428447"/>
                <a:gd name="connsiteX19" fmla="*/ 3788229 w 3788229"/>
                <a:gd name="connsiteY19" fmla="*/ 1208313 h 1428447"/>
                <a:gd name="connsiteX0" fmla="*/ 0 w 3788229"/>
                <a:gd name="connsiteY0" fmla="*/ 1251856 h 1251856"/>
                <a:gd name="connsiteX1" fmla="*/ 406400 w 3788229"/>
                <a:gd name="connsiteY1" fmla="*/ 1237342 h 1251856"/>
                <a:gd name="connsiteX2" fmla="*/ 431800 w 3788229"/>
                <a:gd name="connsiteY2" fmla="*/ 685799 h 1251856"/>
                <a:gd name="connsiteX3" fmla="*/ 493486 w 3788229"/>
                <a:gd name="connsiteY3" fmla="*/ 1237342 h 1251856"/>
                <a:gd name="connsiteX4" fmla="*/ 899886 w 3788229"/>
                <a:gd name="connsiteY4" fmla="*/ 1237342 h 1251856"/>
                <a:gd name="connsiteX5" fmla="*/ 946119 w 3788229"/>
                <a:gd name="connsiteY5" fmla="*/ 685800 h 1251856"/>
                <a:gd name="connsiteX6" fmla="*/ 986971 w 3788229"/>
                <a:gd name="connsiteY6" fmla="*/ 1237342 h 1251856"/>
                <a:gd name="connsiteX7" fmla="*/ 1349829 w 3788229"/>
                <a:gd name="connsiteY7" fmla="*/ 1237342 h 1251856"/>
                <a:gd name="connsiteX8" fmla="*/ 1368823 w 3788229"/>
                <a:gd name="connsiteY8" fmla="*/ 1219199 h 1251856"/>
                <a:gd name="connsiteX9" fmla="*/ 1368823 w 3788229"/>
                <a:gd name="connsiteY9" fmla="*/ 1219199 h 1251856"/>
                <a:gd name="connsiteX10" fmla="*/ 1436914 w 3788229"/>
                <a:gd name="connsiteY10" fmla="*/ 1237342 h 1251856"/>
                <a:gd name="connsiteX11" fmla="*/ 1799771 w 3788229"/>
                <a:gd name="connsiteY11" fmla="*/ 1237342 h 1251856"/>
                <a:gd name="connsiteX12" fmla="*/ 1855772 w 3788229"/>
                <a:gd name="connsiteY12" fmla="*/ 0 h 1251856"/>
                <a:gd name="connsiteX13" fmla="*/ 1886857 w 3788229"/>
                <a:gd name="connsiteY13" fmla="*/ 1222828 h 1251856"/>
                <a:gd name="connsiteX14" fmla="*/ 2278743 w 3788229"/>
                <a:gd name="connsiteY14" fmla="*/ 1222828 h 1251856"/>
                <a:gd name="connsiteX15" fmla="*/ 2338886 w 3788229"/>
                <a:gd name="connsiteY15" fmla="*/ 533400 h 1251856"/>
                <a:gd name="connsiteX16" fmla="*/ 2365829 w 3788229"/>
                <a:gd name="connsiteY16" fmla="*/ 1208313 h 1251856"/>
                <a:gd name="connsiteX17" fmla="*/ 2714171 w 3788229"/>
                <a:gd name="connsiteY17" fmla="*/ 1208313 h 1251856"/>
                <a:gd name="connsiteX18" fmla="*/ 2759512 w 3788229"/>
                <a:gd name="connsiteY18" fmla="*/ 533400 h 1251856"/>
                <a:gd name="connsiteX19" fmla="*/ 2815771 w 3788229"/>
                <a:gd name="connsiteY19" fmla="*/ 1208313 h 1251856"/>
                <a:gd name="connsiteX20" fmla="*/ 3788229 w 3788229"/>
                <a:gd name="connsiteY20" fmla="*/ 1208313 h 1251856"/>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946119 w 3788229"/>
                <a:gd name="connsiteY5" fmla="*/ 685801 h 1251857"/>
                <a:gd name="connsiteX6" fmla="*/ 986971 w 3788229"/>
                <a:gd name="connsiteY6" fmla="*/ 1237343 h 1251857"/>
                <a:gd name="connsiteX7" fmla="*/ 1349829 w 3788229"/>
                <a:gd name="connsiteY7" fmla="*/ 1237343 h 1251857"/>
                <a:gd name="connsiteX8" fmla="*/ 1368823 w 3788229"/>
                <a:gd name="connsiteY8" fmla="*/ 1219200 h 1251857"/>
                <a:gd name="connsiteX9" fmla="*/ 1368823 w 3788229"/>
                <a:gd name="connsiteY9" fmla="*/ 1219200 h 1251857"/>
                <a:gd name="connsiteX10" fmla="*/ 1436914 w 3788229"/>
                <a:gd name="connsiteY10" fmla="*/ 1237343 h 1251857"/>
                <a:gd name="connsiteX11" fmla="*/ 1799771 w 3788229"/>
                <a:gd name="connsiteY11" fmla="*/ 1237343 h 1251857"/>
                <a:gd name="connsiteX12" fmla="*/ 1855772 w 3788229"/>
                <a:gd name="connsiteY12" fmla="*/ 1 h 1251857"/>
                <a:gd name="connsiteX13" fmla="*/ 1886857 w 3788229"/>
                <a:gd name="connsiteY13" fmla="*/ 1222829 h 1251857"/>
                <a:gd name="connsiteX14" fmla="*/ 2278743 w 3788229"/>
                <a:gd name="connsiteY14" fmla="*/ 1222829 h 1251857"/>
                <a:gd name="connsiteX15" fmla="*/ 2338886 w 3788229"/>
                <a:gd name="connsiteY15" fmla="*/ 533401 h 1251857"/>
                <a:gd name="connsiteX16" fmla="*/ 2365829 w 3788229"/>
                <a:gd name="connsiteY16" fmla="*/ 1208314 h 1251857"/>
                <a:gd name="connsiteX17" fmla="*/ 2714171 w 3788229"/>
                <a:gd name="connsiteY17" fmla="*/ 1208314 h 1251857"/>
                <a:gd name="connsiteX18" fmla="*/ 2737647 w 3788229"/>
                <a:gd name="connsiteY18" fmla="*/ 0 h 1251857"/>
                <a:gd name="connsiteX19" fmla="*/ 2815771 w 3788229"/>
                <a:gd name="connsiteY19" fmla="*/ 1208314 h 1251857"/>
                <a:gd name="connsiteX20" fmla="*/ 3788229 w 3788229"/>
                <a:gd name="connsiteY20" fmla="*/ 1208314 h 125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8229" h="1251857">
                  <a:moveTo>
                    <a:pt x="0" y="1251857"/>
                  </a:moveTo>
                  <a:lnTo>
                    <a:pt x="406400" y="1237343"/>
                  </a:lnTo>
                  <a:lnTo>
                    <a:pt x="431800" y="685800"/>
                  </a:lnTo>
                  <a:lnTo>
                    <a:pt x="493486" y="1237343"/>
                  </a:lnTo>
                  <a:lnTo>
                    <a:pt x="899886" y="1237343"/>
                  </a:lnTo>
                  <a:lnTo>
                    <a:pt x="946119" y="685801"/>
                  </a:lnTo>
                  <a:lnTo>
                    <a:pt x="986971" y="1237343"/>
                  </a:lnTo>
                  <a:lnTo>
                    <a:pt x="1349829" y="1237343"/>
                  </a:lnTo>
                  <a:cubicBezTo>
                    <a:pt x="1412934" y="1244174"/>
                    <a:pt x="1365657" y="1222224"/>
                    <a:pt x="1368823" y="1219200"/>
                  </a:cubicBezTo>
                  <a:lnTo>
                    <a:pt x="1368823" y="1219200"/>
                  </a:lnTo>
                  <a:lnTo>
                    <a:pt x="1436914" y="1237343"/>
                  </a:lnTo>
                  <a:lnTo>
                    <a:pt x="1799771" y="1237343"/>
                  </a:lnTo>
                  <a:cubicBezTo>
                    <a:pt x="1800981" y="824895"/>
                    <a:pt x="1854562" y="412449"/>
                    <a:pt x="1855772" y="1"/>
                  </a:cubicBezTo>
                  <a:lnTo>
                    <a:pt x="1886857" y="1222829"/>
                  </a:lnTo>
                  <a:lnTo>
                    <a:pt x="2278743" y="1222829"/>
                  </a:lnTo>
                  <a:lnTo>
                    <a:pt x="2338886" y="533401"/>
                  </a:lnTo>
                  <a:lnTo>
                    <a:pt x="2365829" y="1208314"/>
                  </a:lnTo>
                  <a:lnTo>
                    <a:pt x="2714171" y="1208314"/>
                  </a:lnTo>
                  <a:cubicBezTo>
                    <a:pt x="2715381" y="983343"/>
                    <a:pt x="2736437" y="224971"/>
                    <a:pt x="2737647" y="0"/>
                  </a:cubicBezTo>
                  <a:lnTo>
                    <a:pt x="2815771" y="1208314"/>
                  </a:lnTo>
                  <a:lnTo>
                    <a:pt x="3788229" y="1208314"/>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93" name="TextBox 57"/>
            <p:cNvSpPr txBox="1">
              <a:spLocks noChangeArrowheads="1"/>
            </p:cNvSpPr>
            <p:nvPr/>
          </p:nvSpPr>
          <p:spPr bwMode="auto">
            <a:xfrm>
              <a:off x="5871029" y="2450068"/>
              <a:ext cx="381000" cy="369332"/>
            </a:xfrm>
            <a:prstGeom prst="rect">
              <a:avLst/>
            </a:prstGeom>
            <a:noFill/>
            <a:ln w="9525">
              <a:noFill/>
              <a:miter lim="800000"/>
              <a:headEnd/>
              <a:tailEnd/>
            </a:ln>
          </p:spPr>
          <p:txBody>
            <a:bodyPr>
              <a:spAutoFit/>
            </a:bodyPr>
            <a:lstStyle/>
            <a:p>
              <a:pPr algn="ctr"/>
              <a:r>
                <a:rPr lang="en-US" b="1">
                  <a:solidFill>
                    <a:srgbClr val="FF0000"/>
                  </a:solidFill>
                </a:rPr>
                <a:t>T</a:t>
              </a:r>
            </a:p>
          </p:txBody>
        </p:sp>
        <p:sp>
          <p:nvSpPr>
            <p:cNvPr id="6194" name="TextBox 58"/>
            <p:cNvSpPr txBox="1">
              <a:spLocks noChangeArrowheads="1"/>
            </p:cNvSpPr>
            <p:nvPr/>
          </p:nvSpPr>
          <p:spPr bwMode="auto">
            <a:xfrm>
              <a:off x="6785429" y="2450068"/>
              <a:ext cx="381000" cy="369332"/>
            </a:xfrm>
            <a:prstGeom prst="rect">
              <a:avLst/>
            </a:prstGeom>
            <a:noFill/>
            <a:ln w="9525">
              <a:noFill/>
              <a:miter lim="800000"/>
              <a:headEnd/>
              <a:tailEnd/>
            </a:ln>
          </p:spPr>
          <p:txBody>
            <a:bodyPr>
              <a:spAutoFit/>
            </a:bodyPr>
            <a:lstStyle/>
            <a:p>
              <a:pPr algn="ctr"/>
              <a:r>
                <a:rPr lang="en-US" b="1">
                  <a:solidFill>
                    <a:srgbClr val="FF0000"/>
                  </a:solidFill>
                </a:rPr>
                <a:t>T</a:t>
              </a:r>
            </a:p>
          </p:txBody>
        </p:sp>
        <p:sp>
          <p:nvSpPr>
            <p:cNvPr id="6195" name="TextBox 59"/>
            <p:cNvSpPr txBox="1">
              <a:spLocks noChangeArrowheads="1"/>
            </p:cNvSpPr>
            <p:nvPr/>
          </p:nvSpPr>
          <p:spPr bwMode="auto">
            <a:xfrm>
              <a:off x="7623629" y="2450068"/>
              <a:ext cx="381000" cy="369332"/>
            </a:xfrm>
            <a:prstGeom prst="rect">
              <a:avLst/>
            </a:prstGeom>
            <a:noFill/>
            <a:ln w="9525">
              <a:noFill/>
              <a:miter lim="800000"/>
              <a:headEnd/>
              <a:tailEnd/>
            </a:ln>
          </p:spPr>
          <p:txBody>
            <a:bodyPr>
              <a:spAutoFit/>
            </a:bodyPr>
            <a:lstStyle/>
            <a:p>
              <a:pPr algn="ctr"/>
              <a:r>
                <a:rPr lang="en-US" b="1">
                  <a:solidFill>
                    <a:srgbClr val="FF0000"/>
                  </a:solidFill>
                </a:rPr>
                <a:t>C</a:t>
              </a:r>
            </a:p>
          </p:txBody>
        </p:sp>
        <p:sp>
          <p:nvSpPr>
            <p:cNvPr id="6196" name="TextBox 60"/>
            <p:cNvSpPr txBox="1">
              <a:spLocks noChangeArrowheads="1"/>
            </p:cNvSpPr>
            <p:nvPr/>
          </p:nvSpPr>
          <p:spPr bwMode="auto">
            <a:xfrm>
              <a:off x="8004629" y="2450068"/>
              <a:ext cx="381000" cy="369332"/>
            </a:xfrm>
            <a:prstGeom prst="rect">
              <a:avLst/>
            </a:prstGeom>
            <a:noFill/>
            <a:ln w="9525">
              <a:noFill/>
              <a:miter lim="800000"/>
              <a:headEnd/>
              <a:tailEnd/>
            </a:ln>
          </p:spPr>
          <p:txBody>
            <a:bodyPr>
              <a:spAutoFit/>
            </a:bodyPr>
            <a:lstStyle/>
            <a:p>
              <a:pPr algn="ctr"/>
              <a:r>
                <a:rPr lang="en-US" b="1">
                  <a:solidFill>
                    <a:srgbClr val="FF0000"/>
                  </a:solidFill>
                </a:rPr>
                <a:t>T</a:t>
              </a:r>
            </a:p>
          </p:txBody>
        </p:sp>
        <p:cxnSp>
          <p:nvCxnSpPr>
            <p:cNvPr id="62" name="Straight Arrow Connector 61"/>
            <p:cNvCxnSpPr/>
            <p:nvPr/>
          </p:nvCxnSpPr>
          <p:spPr>
            <a:xfrm>
              <a:off x="5261086" y="1065064"/>
              <a:ext cx="3276920" cy="1587"/>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98" name="TextBox 62"/>
            <p:cNvSpPr txBox="1">
              <a:spLocks noChangeArrowheads="1"/>
            </p:cNvSpPr>
            <p:nvPr/>
          </p:nvSpPr>
          <p:spPr bwMode="auto">
            <a:xfrm>
              <a:off x="5820160" y="2971800"/>
              <a:ext cx="2108269" cy="369332"/>
            </a:xfrm>
            <a:prstGeom prst="rect">
              <a:avLst/>
            </a:prstGeom>
            <a:noFill/>
            <a:ln w="9525">
              <a:noFill/>
              <a:miter lim="800000"/>
              <a:headEnd/>
              <a:tailEnd/>
            </a:ln>
          </p:spPr>
          <p:txBody>
            <a:bodyPr wrap="none">
              <a:spAutoFit/>
            </a:bodyPr>
            <a:lstStyle/>
            <a:p>
              <a:r>
                <a:rPr lang="en-US" b="1">
                  <a:solidFill>
                    <a:srgbClr val="FF0000"/>
                  </a:solidFill>
                </a:rPr>
                <a:t>Nucleotide added</a:t>
              </a:r>
            </a:p>
          </p:txBody>
        </p:sp>
        <p:sp>
          <p:nvSpPr>
            <p:cNvPr id="6199" name="TextBox 63"/>
            <p:cNvSpPr txBox="1">
              <a:spLocks noChangeArrowheads="1"/>
            </p:cNvSpPr>
            <p:nvPr/>
          </p:nvSpPr>
          <p:spPr bwMode="auto">
            <a:xfrm>
              <a:off x="5413829" y="697468"/>
              <a:ext cx="381000" cy="369332"/>
            </a:xfrm>
            <a:prstGeom prst="rect">
              <a:avLst/>
            </a:prstGeom>
            <a:noFill/>
            <a:ln w="9525">
              <a:noFill/>
              <a:miter lim="800000"/>
              <a:headEnd/>
              <a:tailEnd/>
            </a:ln>
          </p:spPr>
          <p:txBody>
            <a:bodyPr>
              <a:spAutoFit/>
            </a:bodyPr>
            <a:lstStyle/>
            <a:p>
              <a:pPr algn="ctr"/>
              <a:r>
                <a:rPr lang="en-US" b="1">
                  <a:solidFill>
                    <a:srgbClr val="0000FF"/>
                  </a:solidFill>
                </a:rPr>
                <a:t>C</a:t>
              </a:r>
            </a:p>
          </p:txBody>
        </p:sp>
        <p:sp>
          <p:nvSpPr>
            <p:cNvPr id="6200" name="TextBox 64"/>
            <p:cNvSpPr txBox="1">
              <a:spLocks noChangeArrowheads="1"/>
            </p:cNvSpPr>
            <p:nvPr/>
          </p:nvSpPr>
          <p:spPr bwMode="auto">
            <a:xfrm>
              <a:off x="6328229" y="697468"/>
              <a:ext cx="381000" cy="369332"/>
            </a:xfrm>
            <a:prstGeom prst="rect">
              <a:avLst/>
            </a:prstGeom>
            <a:noFill/>
            <a:ln w="9525">
              <a:noFill/>
              <a:miter lim="800000"/>
              <a:headEnd/>
              <a:tailEnd/>
            </a:ln>
          </p:spPr>
          <p:txBody>
            <a:bodyPr>
              <a:spAutoFit/>
            </a:bodyPr>
            <a:lstStyle/>
            <a:p>
              <a:pPr algn="ctr"/>
              <a:r>
                <a:rPr lang="en-US" b="1">
                  <a:solidFill>
                    <a:srgbClr val="0000FF"/>
                  </a:solidFill>
                </a:rPr>
                <a:t>--</a:t>
              </a:r>
            </a:p>
          </p:txBody>
        </p:sp>
        <p:sp>
          <p:nvSpPr>
            <p:cNvPr id="6201" name="TextBox 65"/>
            <p:cNvSpPr txBox="1">
              <a:spLocks noChangeArrowheads="1"/>
            </p:cNvSpPr>
            <p:nvPr/>
          </p:nvSpPr>
          <p:spPr bwMode="auto">
            <a:xfrm>
              <a:off x="7242629" y="697468"/>
              <a:ext cx="381000" cy="369332"/>
            </a:xfrm>
            <a:prstGeom prst="rect">
              <a:avLst/>
            </a:prstGeom>
            <a:noFill/>
            <a:ln w="9525">
              <a:noFill/>
              <a:miter lim="800000"/>
              <a:headEnd/>
              <a:tailEnd/>
            </a:ln>
          </p:spPr>
          <p:txBody>
            <a:bodyPr>
              <a:spAutoFit/>
            </a:bodyPr>
            <a:lstStyle/>
            <a:p>
              <a:pPr algn="ctr"/>
              <a:r>
                <a:rPr lang="en-US" b="1">
                  <a:solidFill>
                    <a:srgbClr val="0000FF"/>
                  </a:solidFill>
                </a:rPr>
                <a:t>G</a:t>
              </a:r>
            </a:p>
          </p:txBody>
        </p:sp>
        <p:sp>
          <p:nvSpPr>
            <p:cNvPr id="6202" name="TextBox 66"/>
            <p:cNvSpPr txBox="1">
              <a:spLocks noChangeArrowheads="1"/>
            </p:cNvSpPr>
            <p:nvPr/>
          </p:nvSpPr>
          <p:spPr bwMode="auto">
            <a:xfrm>
              <a:off x="5871029" y="697468"/>
              <a:ext cx="381000" cy="369332"/>
            </a:xfrm>
            <a:prstGeom prst="rect">
              <a:avLst/>
            </a:prstGeom>
            <a:noFill/>
            <a:ln w="9525">
              <a:noFill/>
              <a:miter lim="800000"/>
              <a:headEnd/>
              <a:tailEnd/>
            </a:ln>
          </p:spPr>
          <p:txBody>
            <a:bodyPr>
              <a:spAutoFit/>
            </a:bodyPr>
            <a:lstStyle/>
            <a:p>
              <a:pPr algn="ctr"/>
              <a:r>
                <a:rPr lang="en-US" b="1">
                  <a:solidFill>
                    <a:srgbClr val="0000FF"/>
                  </a:solidFill>
                </a:rPr>
                <a:t>T</a:t>
              </a:r>
            </a:p>
          </p:txBody>
        </p:sp>
        <p:sp>
          <p:nvSpPr>
            <p:cNvPr id="6203" name="TextBox 67"/>
            <p:cNvSpPr txBox="1">
              <a:spLocks noChangeArrowheads="1"/>
            </p:cNvSpPr>
            <p:nvPr/>
          </p:nvSpPr>
          <p:spPr bwMode="auto">
            <a:xfrm>
              <a:off x="6709229" y="697468"/>
              <a:ext cx="533400" cy="369332"/>
            </a:xfrm>
            <a:prstGeom prst="rect">
              <a:avLst/>
            </a:prstGeom>
            <a:noFill/>
            <a:ln w="9525">
              <a:noFill/>
              <a:miter lim="800000"/>
              <a:headEnd/>
              <a:tailEnd/>
            </a:ln>
          </p:spPr>
          <p:txBody>
            <a:bodyPr>
              <a:spAutoFit/>
            </a:bodyPr>
            <a:lstStyle/>
            <a:p>
              <a:pPr algn="ctr"/>
              <a:r>
                <a:rPr lang="en-US" b="1">
                  <a:solidFill>
                    <a:srgbClr val="0000FF"/>
                  </a:solidFill>
                </a:rPr>
                <a:t>TT</a:t>
              </a:r>
            </a:p>
          </p:txBody>
        </p:sp>
        <p:sp>
          <p:nvSpPr>
            <p:cNvPr id="6204" name="TextBox 68"/>
            <p:cNvSpPr txBox="1">
              <a:spLocks noChangeArrowheads="1"/>
            </p:cNvSpPr>
            <p:nvPr/>
          </p:nvSpPr>
          <p:spPr bwMode="auto">
            <a:xfrm>
              <a:off x="7623628" y="697468"/>
              <a:ext cx="529772" cy="369332"/>
            </a:xfrm>
            <a:prstGeom prst="rect">
              <a:avLst/>
            </a:prstGeom>
            <a:noFill/>
            <a:ln w="9525">
              <a:noFill/>
              <a:miter lim="800000"/>
              <a:headEnd/>
              <a:tailEnd/>
            </a:ln>
          </p:spPr>
          <p:txBody>
            <a:bodyPr>
              <a:spAutoFit/>
            </a:bodyPr>
            <a:lstStyle/>
            <a:p>
              <a:pPr algn="ctr"/>
              <a:r>
                <a:rPr lang="en-US" b="1">
                  <a:solidFill>
                    <a:srgbClr val="0000FF"/>
                  </a:solidFill>
                </a:rPr>
                <a:t>CC</a:t>
              </a:r>
            </a:p>
          </p:txBody>
        </p:sp>
        <p:sp>
          <p:nvSpPr>
            <p:cNvPr id="6205" name="TextBox 69"/>
            <p:cNvSpPr txBox="1">
              <a:spLocks noChangeArrowheads="1"/>
            </p:cNvSpPr>
            <p:nvPr/>
          </p:nvSpPr>
          <p:spPr bwMode="auto">
            <a:xfrm>
              <a:off x="8004629" y="697468"/>
              <a:ext cx="381000" cy="369332"/>
            </a:xfrm>
            <a:prstGeom prst="rect">
              <a:avLst/>
            </a:prstGeom>
            <a:noFill/>
            <a:ln w="9525">
              <a:noFill/>
              <a:miter lim="800000"/>
              <a:headEnd/>
              <a:tailEnd/>
            </a:ln>
          </p:spPr>
          <p:txBody>
            <a:bodyPr>
              <a:spAutoFit/>
            </a:bodyPr>
            <a:lstStyle/>
            <a:p>
              <a:pPr algn="ctr"/>
              <a:r>
                <a:rPr lang="en-US" b="1">
                  <a:solidFill>
                    <a:srgbClr val="0000FF"/>
                  </a:solidFill>
                </a:rPr>
                <a:t>--</a:t>
              </a:r>
            </a:p>
          </p:txBody>
        </p:sp>
        <p:sp>
          <p:nvSpPr>
            <p:cNvPr id="6206" name="TextBox 70"/>
            <p:cNvSpPr txBox="1">
              <a:spLocks noChangeArrowheads="1"/>
            </p:cNvSpPr>
            <p:nvPr/>
          </p:nvSpPr>
          <p:spPr bwMode="auto">
            <a:xfrm>
              <a:off x="5794829" y="228600"/>
              <a:ext cx="2492990" cy="369332"/>
            </a:xfrm>
            <a:prstGeom prst="rect">
              <a:avLst/>
            </a:prstGeom>
            <a:noFill/>
            <a:ln w="9525">
              <a:noFill/>
              <a:miter lim="800000"/>
              <a:headEnd/>
              <a:tailEnd/>
            </a:ln>
          </p:spPr>
          <p:txBody>
            <a:bodyPr wrap="none">
              <a:spAutoFit/>
            </a:bodyPr>
            <a:lstStyle/>
            <a:p>
              <a:r>
                <a:rPr lang="en-US" b="1">
                  <a:solidFill>
                    <a:srgbClr val="0000FF"/>
                  </a:solidFill>
                </a:rPr>
                <a:t>Nucleotide sequence</a:t>
              </a:r>
            </a:p>
          </p:txBody>
        </p:sp>
        <p:sp>
          <p:nvSpPr>
            <p:cNvPr id="6207" name="TextBox 71"/>
            <p:cNvSpPr txBox="1">
              <a:spLocks noChangeArrowheads="1"/>
            </p:cNvSpPr>
            <p:nvPr/>
          </p:nvSpPr>
          <p:spPr bwMode="auto">
            <a:xfrm rot="-5400000">
              <a:off x="4145578" y="1476392"/>
              <a:ext cx="1702710" cy="338554"/>
            </a:xfrm>
            <a:prstGeom prst="rect">
              <a:avLst/>
            </a:prstGeom>
            <a:noFill/>
            <a:ln w="9525">
              <a:noFill/>
              <a:miter lim="800000"/>
              <a:headEnd/>
              <a:tailEnd/>
            </a:ln>
          </p:spPr>
          <p:txBody>
            <a:bodyPr wrap="none">
              <a:spAutoFit/>
            </a:bodyPr>
            <a:lstStyle/>
            <a:p>
              <a:r>
                <a:rPr lang="en-US" sz="1600" b="1" i="1"/>
                <a:t>Signal intensity</a:t>
              </a:r>
            </a:p>
          </p:txBody>
        </p:sp>
      </p:grpSp>
      <p:grpSp>
        <p:nvGrpSpPr>
          <p:cNvPr id="3" name="Group 75"/>
          <p:cNvGrpSpPr>
            <a:grpSpLocks/>
          </p:cNvGrpSpPr>
          <p:nvPr/>
        </p:nvGrpSpPr>
        <p:grpSpPr bwMode="auto">
          <a:xfrm>
            <a:off x="4919663" y="2133600"/>
            <a:ext cx="3919537" cy="3113088"/>
            <a:chOff x="4919246" y="3593068"/>
            <a:chExt cx="3919954" cy="3112532"/>
          </a:xfrm>
        </p:grpSpPr>
        <p:sp>
          <p:nvSpPr>
            <p:cNvPr id="11" name="Rectangle 10"/>
            <p:cNvSpPr/>
            <p:nvPr/>
          </p:nvSpPr>
          <p:spPr>
            <a:xfrm>
              <a:off x="5562251" y="4126373"/>
              <a:ext cx="228624"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6019500" y="4126373"/>
              <a:ext cx="228624"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6476749" y="4126373"/>
              <a:ext cx="228624"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6933997" y="4126373"/>
              <a:ext cx="228624"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7391246" y="4126373"/>
              <a:ext cx="228624"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7772287" y="4126373"/>
              <a:ext cx="228624"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8153327" y="4126373"/>
              <a:ext cx="228624" cy="19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p:cNvCxnSpPr/>
            <p:nvPr/>
          </p:nvCxnSpPr>
          <p:spPr>
            <a:xfrm rot="5400000">
              <a:off x="4495555" y="5040609"/>
              <a:ext cx="1523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57419" y="5802473"/>
              <a:ext cx="31245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33627" y="6334191"/>
              <a:ext cx="3276949" cy="1587"/>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60" name="TextBox 18"/>
            <p:cNvSpPr txBox="1">
              <a:spLocks noChangeArrowheads="1"/>
            </p:cNvSpPr>
            <p:nvPr/>
          </p:nvSpPr>
          <p:spPr bwMode="auto">
            <a:xfrm>
              <a:off x="5486400" y="5814536"/>
              <a:ext cx="381000" cy="369332"/>
            </a:xfrm>
            <a:prstGeom prst="rect">
              <a:avLst/>
            </a:prstGeom>
            <a:noFill/>
            <a:ln w="9525">
              <a:noFill/>
              <a:miter lim="800000"/>
              <a:headEnd/>
              <a:tailEnd/>
            </a:ln>
          </p:spPr>
          <p:txBody>
            <a:bodyPr>
              <a:spAutoFit/>
            </a:bodyPr>
            <a:lstStyle/>
            <a:p>
              <a:pPr algn="ctr"/>
              <a:r>
                <a:rPr lang="en-US" b="1">
                  <a:solidFill>
                    <a:srgbClr val="FF0000"/>
                  </a:solidFill>
                </a:rPr>
                <a:t>C</a:t>
              </a:r>
            </a:p>
          </p:txBody>
        </p:sp>
        <p:sp>
          <p:nvSpPr>
            <p:cNvPr id="6161" name="TextBox 22"/>
            <p:cNvSpPr txBox="1">
              <a:spLocks noChangeArrowheads="1"/>
            </p:cNvSpPr>
            <p:nvPr/>
          </p:nvSpPr>
          <p:spPr bwMode="auto">
            <a:xfrm>
              <a:off x="6400800" y="5814536"/>
              <a:ext cx="381000" cy="369332"/>
            </a:xfrm>
            <a:prstGeom prst="rect">
              <a:avLst/>
            </a:prstGeom>
            <a:noFill/>
            <a:ln w="9525">
              <a:noFill/>
              <a:miter lim="800000"/>
              <a:headEnd/>
              <a:tailEnd/>
            </a:ln>
          </p:spPr>
          <p:txBody>
            <a:bodyPr>
              <a:spAutoFit/>
            </a:bodyPr>
            <a:lstStyle/>
            <a:p>
              <a:pPr algn="ctr"/>
              <a:r>
                <a:rPr lang="en-US" b="1">
                  <a:solidFill>
                    <a:srgbClr val="FF0000"/>
                  </a:solidFill>
                </a:rPr>
                <a:t>A</a:t>
              </a:r>
            </a:p>
          </p:txBody>
        </p:sp>
        <p:sp>
          <p:nvSpPr>
            <p:cNvPr id="6162" name="TextBox 25"/>
            <p:cNvSpPr txBox="1">
              <a:spLocks noChangeArrowheads="1"/>
            </p:cNvSpPr>
            <p:nvPr/>
          </p:nvSpPr>
          <p:spPr bwMode="auto">
            <a:xfrm>
              <a:off x="7315200" y="5814536"/>
              <a:ext cx="381000" cy="369332"/>
            </a:xfrm>
            <a:prstGeom prst="rect">
              <a:avLst/>
            </a:prstGeom>
            <a:noFill/>
            <a:ln w="9525">
              <a:noFill/>
              <a:miter lim="800000"/>
              <a:headEnd/>
              <a:tailEnd/>
            </a:ln>
          </p:spPr>
          <p:txBody>
            <a:bodyPr>
              <a:spAutoFit/>
            </a:bodyPr>
            <a:lstStyle/>
            <a:p>
              <a:pPr algn="ctr"/>
              <a:r>
                <a:rPr lang="en-US" b="1">
                  <a:solidFill>
                    <a:srgbClr val="FF0000"/>
                  </a:solidFill>
                </a:rPr>
                <a:t>G</a:t>
              </a:r>
            </a:p>
          </p:txBody>
        </p:sp>
        <p:sp>
          <p:nvSpPr>
            <p:cNvPr id="27" name="Freeform 26"/>
            <p:cNvSpPr/>
            <p:nvPr/>
          </p:nvSpPr>
          <p:spPr>
            <a:xfrm>
              <a:off x="5254244" y="4507305"/>
              <a:ext cx="3584956" cy="1252314"/>
            </a:xfrm>
            <a:custGeom>
              <a:avLst/>
              <a:gdLst>
                <a:gd name="connsiteX0" fmla="*/ 0 w 3788229"/>
                <a:gd name="connsiteY0" fmla="*/ 1204686 h 1204686"/>
                <a:gd name="connsiteX1" fmla="*/ 406400 w 3788229"/>
                <a:gd name="connsiteY1" fmla="*/ 1190172 h 1204686"/>
                <a:gd name="connsiteX2" fmla="*/ 391886 w 3788229"/>
                <a:gd name="connsiteY2" fmla="*/ 624115 h 1204686"/>
                <a:gd name="connsiteX3" fmla="*/ 493486 w 3788229"/>
                <a:gd name="connsiteY3" fmla="*/ 1190172 h 1204686"/>
                <a:gd name="connsiteX4" fmla="*/ 899886 w 3788229"/>
                <a:gd name="connsiteY4" fmla="*/ 1190172 h 1204686"/>
                <a:gd name="connsiteX5" fmla="*/ 885371 w 3788229"/>
                <a:gd name="connsiteY5" fmla="*/ 580572 h 1204686"/>
                <a:gd name="connsiteX6" fmla="*/ 986971 w 3788229"/>
                <a:gd name="connsiteY6" fmla="*/ 1190172 h 1204686"/>
                <a:gd name="connsiteX7" fmla="*/ 1349829 w 3788229"/>
                <a:gd name="connsiteY7" fmla="*/ 1190172 h 1204686"/>
                <a:gd name="connsiteX8" fmla="*/ 1335314 w 3788229"/>
                <a:gd name="connsiteY8" fmla="*/ 566058 h 1204686"/>
                <a:gd name="connsiteX9" fmla="*/ 1436914 w 3788229"/>
                <a:gd name="connsiteY9" fmla="*/ 1190172 h 1204686"/>
                <a:gd name="connsiteX10" fmla="*/ 1799771 w 3788229"/>
                <a:gd name="connsiteY10" fmla="*/ 1190172 h 1204686"/>
                <a:gd name="connsiteX11" fmla="*/ 1785257 w 3788229"/>
                <a:gd name="connsiteY11" fmla="*/ 0 h 1204686"/>
                <a:gd name="connsiteX12" fmla="*/ 1886857 w 3788229"/>
                <a:gd name="connsiteY12" fmla="*/ 1175658 h 1204686"/>
                <a:gd name="connsiteX13" fmla="*/ 2278743 w 3788229"/>
                <a:gd name="connsiteY13" fmla="*/ 1175658 h 1204686"/>
                <a:gd name="connsiteX14" fmla="*/ 2264229 w 3788229"/>
                <a:gd name="connsiteY14" fmla="*/ 537029 h 1204686"/>
                <a:gd name="connsiteX15" fmla="*/ 2365829 w 3788229"/>
                <a:gd name="connsiteY15" fmla="*/ 1161143 h 1204686"/>
                <a:gd name="connsiteX16" fmla="*/ 2714171 w 3788229"/>
                <a:gd name="connsiteY16" fmla="*/ 1161143 h 1204686"/>
                <a:gd name="connsiteX17" fmla="*/ 2714171 w 3788229"/>
                <a:gd name="connsiteY17" fmla="*/ 537029 h 1204686"/>
                <a:gd name="connsiteX18" fmla="*/ 2815771 w 3788229"/>
                <a:gd name="connsiteY18" fmla="*/ 1161143 h 1204686"/>
                <a:gd name="connsiteX19" fmla="*/ 3788229 w 3788229"/>
                <a:gd name="connsiteY19" fmla="*/ 1161143 h 1204686"/>
                <a:gd name="connsiteX0" fmla="*/ 0 w 3788229"/>
                <a:gd name="connsiteY0" fmla="*/ 1204686 h 1204686"/>
                <a:gd name="connsiteX1" fmla="*/ 406400 w 3788229"/>
                <a:gd name="connsiteY1" fmla="*/ 1190172 h 1204686"/>
                <a:gd name="connsiteX2" fmla="*/ 431800 w 3788229"/>
                <a:gd name="connsiteY2" fmla="*/ 638629 h 1204686"/>
                <a:gd name="connsiteX3" fmla="*/ 493486 w 3788229"/>
                <a:gd name="connsiteY3" fmla="*/ 1190172 h 1204686"/>
                <a:gd name="connsiteX4" fmla="*/ 899886 w 3788229"/>
                <a:gd name="connsiteY4" fmla="*/ 1190172 h 1204686"/>
                <a:gd name="connsiteX5" fmla="*/ 885371 w 3788229"/>
                <a:gd name="connsiteY5" fmla="*/ 580572 h 1204686"/>
                <a:gd name="connsiteX6" fmla="*/ 986971 w 3788229"/>
                <a:gd name="connsiteY6" fmla="*/ 1190172 h 1204686"/>
                <a:gd name="connsiteX7" fmla="*/ 1349829 w 3788229"/>
                <a:gd name="connsiteY7" fmla="*/ 1190172 h 1204686"/>
                <a:gd name="connsiteX8" fmla="*/ 1335314 w 3788229"/>
                <a:gd name="connsiteY8" fmla="*/ 566058 h 1204686"/>
                <a:gd name="connsiteX9" fmla="*/ 1436914 w 3788229"/>
                <a:gd name="connsiteY9" fmla="*/ 1190172 h 1204686"/>
                <a:gd name="connsiteX10" fmla="*/ 1799771 w 3788229"/>
                <a:gd name="connsiteY10" fmla="*/ 1190172 h 1204686"/>
                <a:gd name="connsiteX11" fmla="*/ 1785257 w 3788229"/>
                <a:gd name="connsiteY11" fmla="*/ 0 h 1204686"/>
                <a:gd name="connsiteX12" fmla="*/ 1886857 w 3788229"/>
                <a:gd name="connsiteY12" fmla="*/ 1175658 h 1204686"/>
                <a:gd name="connsiteX13" fmla="*/ 2278743 w 3788229"/>
                <a:gd name="connsiteY13" fmla="*/ 1175658 h 1204686"/>
                <a:gd name="connsiteX14" fmla="*/ 2264229 w 3788229"/>
                <a:gd name="connsiteY14" fmla="*/ 537029 h 1204686"/>
                <a:gd name="connsiteX15" fmla="*/ 2365829 w 3788229"/>
                <a:gd name="connsiteY15" fmla="*/ 1161143 h 1204686"/>
                <a:gd name="connsiteX16" fmla="*/ 2714171 w 3788229"/>
                <a:gd name="connsiteY16" fmla="*/ 1161143 h 1204686"/>
                <a:gd name="connsiteX17" fmla="*/ 2714171 w 3788229"/>
                <a:gd name="connsiteY17" fmla="*/ 537029 h 1204686"/>
                <a:gd name="connsiteX18" fmla="*/ 2815771 w 3788229"/>
                <a:gd name="connsiteY18" fmla="*/ 1161143 h 1204686"/>
                <a:gd name="connsiteX19" fmla="*/ 3788229 w 3788229"/>
                <a:gd name="connsiteY19" fmla="*/ 1161143 h 1204686"/>
                <a:gd name="connsiteX0" fmla="*/ 0 w 3788229"/>
                <a:gd name="connsiteY0" fmla="*/ 1204686 h 1204686"/>
                <a:gd name="connsiteX1" fmla="*/ 406400 w 3788229"/>
                <a:gd name="connsiteY1" fmla="*/ 1190172 h 1204686"/>
                <a:gd name="connsiteX2" fmla="*/ 431800 w 3788229"/>
                <a:gd name="connsiteY2" fmla="*/ 638629 h 1204686"/>
                <a:gd name="connsiteX3" fmla="*/ 493486 w 3788229"/>
                <a:gd name="connsiteY3" fmla="*/ 1190172 h 1204686"/>
                <a:gd name="connsiteX4" fmla="*/ 899886 w 3788229"/>
                <a:gd name="connsiteY4" fmla="*/ 1190172 h 1204686"/>
                <a:gd name="connsiteX5" fmla="*/ 889000 w 3788229"/>
                <a:gd name="connsiteY5" fmla="*/ 638629 h 1204686"/>
                <a:gd name="connsiteX6" fmla="*/ 986971 w 3788229"/>
                <a:gd name="connsiteY6" fmla="*/ 1190172 h 1204686"/>
                <a:gd name="connsiteX7" fmla="*/ 1349829 w 3788229"/>
                <a:gd name="connsiteY7" fmla="*/ 1190172 h 1204686"/>
                <a:gd name="connsiteX8" fmla="*/ 1335314 w 3788229"/>
                <a:gd name="connsiteY8" fmla="*/ 566058 h 1204686"/>
                <a:gd name="connsiteX9" fmla="*/ 1436914 w 3788229"/>
                <a:gd name="connsiteY9" fmla="*/ 1190172 h 1204686"/>
                <a:gd name="connsiteX10" fmla="*/ 1799771 w 3788229"/>
                <a:gd name="connsiteY10" fmla="*/ 1190172 h 1204686"/>
                <a:gd name="connsiteX11" fmla="*/ 1785257 w 3788229"/>
                <a:gd name="connsiteY11" fmla="*/ 0 h 1204686"/>
                <a:gd name="connsiteX12" fmla="*/ 1886857 w 3788229"/>
                <a:gd name="connsiteY12" fmla="*/ 1175658 h 1204686"/>
                <a:gd name="connsiteX13" fmla="*/ 2278743 w 3788229"/>
                <a:gd name="connsiteY13" fmla="*/ 1175658 h 1204686"/>
                <a:gd name="connsiteX14" fmla="*/ 2264229 w 3788229"/>
                <a:gd name="connsiteY14" fmla="*/ 537029 h 1204686"/>
                <a:gd name="connsiteX15" fmla="*/ 2365829 w 3788229"/>
                <a:gd name="connsiteY15" fmla="*/ 1161143 h 1204686"/>
                <a:gd name="connsiteX16" fmla="*/ 2714171 w 3788229"/>
                <a:gd name="connsiteY16" fmla="*/ 1161143 h 1204686"/>
                <a:gd name="connsiteX17" fmla="*/ 2714171 w 3788229"/>
                <a:gd name="connsiteY17" fmla="*/ 537029 h 1204686"/>
                <a:gd name="connsiteX18" fmla="*/ 2815771 w 3788229"/>
                <a:gd name="connsiteY18" fmla="*/ 1161143 h 1204686"/>
                <a:gd name="connsiteX19" fmla="*/ 3788229 w 3788229"/>
                <a:gd name="connsiteY19" fmla="*/ 1161143 h 1204686"/>
                <a:gd name="connsiteX0" fmla="*/ 0 w 3788229"/>
                <a:gd name="connsiteY0" fmla="*/ 1204686 h 1204686"/>
                <a:gd name="connsiteX1" fmla="*/ 406400 w 3788229"/>
                <a:gd name="connsiteY1" fmla="*/ 1190172 h 1204686"/>
                <a:gd name="connsiteX2" fmla="*/ 431800 w 3788229"/>
                <a:gd name="connsiteY2" fmla="*/ 638629 h 1204686"/>
                <a:gd name="connsiteX3" fmla="*/ 493486 w 3788229"/>
                <a:gd name="connsiteY3" fmla="*/ 1190172 h 1204686"/>
                <a:gd name="connsiteX4" fmla="*/ 899886 w 3788229"/>
                <a:gd name="connsiteY4" fmla="*/ 1190172 h 1204686"/>
                <a:gd name="connsiteX5" fmla="*/ 889000 w 3788229"/>
                <a:gd name="connsiteY5" fmla="*/ 638629 h 1204686"/>
                <a:gd name="connsiteX6" fmla="*/ 986971 w 3788229"/>
                <a:gd name="connsiteY6" fmla="*/ 1190172 h 1204686"/>
                <a:gd name="connsiteX7" fmla="*/ 1349829 w 3788229"/>
                <a:gd name="connsiteY7" fmla="*/ 1190172 h 1204686"/>
                <a:gd name="connsiteX8" fmla="*/ 1346200 w 3788229"/>
                <a:gd name="connsiteY8" fmla="*/ 562429 h 1204686"/>
                <a:gd name="connsiteX9" fmla="*/ 1436914 w 3788229"/>
                <a:gd name="connsiteY9" fmla="*/ 1190172 h 1204686"/>
                <a:gd name="connsiteX10" fmla="*/ 1799771 w 3788229"/>
                <a:gd name="connsiteY10" fmla="*/ 1190172 h 1204686"/>
                <a:gd name="connsiteX11" fmla="*/ 1785257 w 3788229"/>
                <a:gd name="connsiteY11" fmla="*/ 0 h 1204686"/>
                <a:gd name="connsiteX12" fmla="*/ 1886857 w 3788229"/>
                <a:gd name="connsiteY12" fmla="*/ 1175658 h 1204686"/>
                <a:gd name="connsiteX13" fmla="*/ 2278743 w 3788229"/>
                <a:gd name="connsiteY13" fmla="*/ 1175658 h 1204686"/>
                <a:gd name="connsiteX14" fmla="*/ 2264229 w 3788229"/>
                <a:gd name="connsiteY14" fmla="*/ 537029 h 1204686"/>
                <a:gd name="connsiteX15" fmla="*/ 2365829 w 3788229"/>
                <a:gd name="connsiteY15" fmla="*/ 1161143 h 1204686"/>
                <a:gd name="connsiteX16" fmla="*/ 2714171 w 3788229"/>
                <a:gd name="connsiteY16" fmla="*/ 1161143 h 1204686"/>
                <a:gd name="connsiteX17" fmla="*/ 2714171 w 3788229"/>
                <a:gd name="connsiteY17" fmla="*/ 537029 h 1204686"/>
                <a:gd name="connsiteX18" fmla="*/ 2815771 w 3788229"/>
                <a:gd name="connsiteY18" fmla="*/ 1161143 h 1204686"/>
                <a:gd name="connsiteX19" fmla="*/ 3788229 w 3788229"/>
                <a:gd name="connsiteY19" fmla="*/ 1161143 h 1204686"/>
                <a:gd name="connsiteX0" fmla="*/ 0 w 3788229"/>
                <a:gd name="connsiteY0" fmla="*/ 1204686 h 1204686"/>
                <a:gd name="connsiteX1" fmla="*/ 406400 w 3788229"/>
                <a:gd name="connsiteY1" fmla="*/ 1190172 h 1204686"/>
                <a:gd name="connsiteX2" fmla="*/ 431800 w 3788229"/>
                <a:gd name="connsiteY2" fmla="*/ 638629 h 1204686"/>
                <a:gd name="connsiteX3" fmla="*/ 493486 w 3788229"/>
                <a:gd name="connsiteY3" fmla="*/ 1190172 h 1204686"/>
                <a:gd name="connsiteX4" fmla="*/ 899886 w 3788229"/>
                <a:gd name="connsiteY4" fmla="*/ 1190172 h 1204686"/>
                <a:gd name="connsiteX5" fmla="*/ 889000 w 3788229"/>
                <a:gd name="connsiteY5" fmla="*/ 638629 h 1204686"/>
                <a:gd name="connsiteX6" fmla="*/ 986971 w 3788229"/>
                <a:gd name="connsiteY6" fmla="*/ 1190172 h 1204686"/>
                <a:gd name="connsiteX7" fmla="*/ 1349829 w 3788229"/>
                <a:gd name="connsiteY7" fmla="*/ 1190172 h 1204686"/>
                <a:gd name="connsiteX8" fmla="*/ 1346200 w 3788229"/>
                <a:gd name="connsiteY8" fmla="*/ 562429 h 1204686"/>
                <a:gd name="connsiteX9" fmla="*/ 1436914 w 3788229"/>
                <a:gd name="connsiteY9" fmla="*/ 1190172 h 1204686"/>
                <a:gd name="connsiteX10" fmla="*/ 1799771 w 3788229"/>
                <a:gd name="connsiteY10" fmla="*/ 1190172 h 1204686"/>
                <a:gd name="connsiteX11" fmla="*/ 1785257 w 3788229"/>
                <a:gd name="connsiteY11" fmla="*/ 0 h 1204686"/>
                <a:gd name="connsiteX12" fmla="*/ 1886857 w 3788229"/>
                <a:gd name="connsiteY12" fmla="*/ 1175658 h 1204686"/>
                <a:gd name="connsiteX13" fmla="*/ 2278743 w 3788229"/>
                <a:gd name="connsiteY13" fmla="*/ 1175658 h 1204686"/>
                <a:gd name="connsiteX14" fmla="*/ 2260600 w 3788229"/>
                <a:gd name="connsiteY14" fmla="*/ 486229 h 1204686"/>
                <a:gd name="connsiteX15" fmla="*/ 2365829 w 3788229"/>
                <a:gd name="connsiteY15" fmla="*/ 1161143 h 1204686"/>
                <a:gd name="connsiteX16" fmla="*/ 2714171 w 3788229"/>
                <a:gd name="connsiteY16" fmla="*/ 1161143 h 1204686"/>
                <a:gd name="connsiteX17" fmla="*/ 2714171 w 3788229"/>
                <a:gd name="connsiteY17" fmla="*/ 537029 h 1204686"/>
                <a:gd name="connsiteX18" fmla="*/ 2815771 w 3788229"/>
                <a:gd name="connsiteY18" fmla="*/ 1161143 h 1204686"/>
                <a:gd name="connsiteX19" fmla="*/ 3788229 w 3788229"/>
                <a:gd name="connsiteY19" fmla="*/ 1161143 h 1204686"/>
                <a:gd name="connsiteX0" fmla="*/ 0 w 3788229"/>
                <a:gd name="connsiteY0" fmla="*/ 1204686 h 1204686"/>
                <a:gd name="connsiteX1" fmla="*/ 406400 w 3788229"/>
                <a:gd name="connsiteY1" fmla="*/ 1190172 h 1204686"/>
                <a:gd name="connsiteX2" fmla="*/ 431800 w 3788229"/>
                <a:gd name="connsiteY2" fmla="*/ 638629 h 1204686"/>
                <a:gd name="connsiteX3" fmla="*/ 493486 w 3788229"/>
                <a:gd name="connsiteY3" fmla="*/ 1190172 h 1204686"/>
                <a:gd name="connsiteX4" fmla="*/ 899886 w 3788229"/>
                <a:gd name="connsiteY4" fmla="*/ 1190172 h 1204686"/>
                <a:gd name="connsiteX5" fmla="*/ 889000 w 3788229"/>
                <a:gd name="connsiteY5" fmla="*/ 638629 h 1204686"/>
                <a:gd name="connsiteX6" fmla="*/ 986971 w 3788229"/>
                <a:gd name="connsiteY6" fmla="*/ 1190172 h 1204686"/>
                <a:gd name="connsiteX7" fmla="*/ 1349829 w 3788229"/>
                <a:gd name="connsiteY7" fmla="*/ 1190172 h 1204686"/>
                <a:gd name="connsiteX8" fmla="*/ 1346200 w 3788229"/>
                <a:gd name="connsiteY8" fmla="*/ 562429 h 1204686"/>
                <a:gd name="connsiteX9" fmla="*/ 1436914 w 3788229"/>
                <a:gd name="connsiteY9" fmla="*/ 1190172 h 1204686"/>
                <a:gd name="connsiteX10" fmla="*/ 1799771 w 3788229"/>
                <a:gd name="connsiteY10" fmla="*/ 1190172 h 1204686"/>
                <a:gd name="connsiteX11" fmla="*/ 1785257 w 3788229"/>
                <a:gd name="connsiteY11" fmla="*/ 0 h 1204686"/>
                <a:gd name="connsiteX12" fmla="*/ 1886857 w 3788229"/>
                <a:gd name="connsiteY12" fmla="*/ 1175658 h 1204686"/>
                <a:gd name="connsiteX13" fmla="*/ 2278743 w 3788229"/>
                <a:gd name="connsiteY13" fmla="*/ 1175658 h 1204686"/>
                <a:gd name="connsiteX14" fmla="*/ 2260600 w 3788229"/>
                <a:gd name="connsiteY14" fmla="*/ 486229 h 1204686"/>
                <a:gd name="connsiteX15" fmla="*/ 2365829 w 3788229"/>
                <a:gd name="connsiteY15" fmla="*/ 1161143 h 1204686"/>
                <a:gd name="connsiteX16" fmla="*/ 2714171 w 3788229"/>
                <a:gd name="connsiteY16" fmla="*/ 1161143 h 1204686"/>
                <a:gd name="connsiteX17" fmla="*/ 2717800 w 3788229"/>
                <a:gd name="connsiteY17" fmla="*/ 486229 h 1204686"/>
                <a:gd name="connsiteX18" fmla="*/ 2815771 w 3788229"/>
                <a:gd name="connsiteY18" fmla="*/ 1161143 h 1204686"/>
                <a:gd name="connsiteX19" fmla="*/ 3788229 w 3788229"/>
                <a:gd name="connsiteY19" fmla="*/ 1161143 h 1204686"/>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889000 w 3788229"/>
                <a:gd name="connsiteY5" fmla="*/ 685800 h 1251857"/>
                <a:gd name="connsiteX6" fmla="*/ 986971 w 3788229"/>
                <a:gd name="connsiteY6" fmla="*/ 1237343 h 1251857"/>
                <a:gd name="connsiteX7" fmla="*/ 1349829 w 3788229"/>
                <a:gd name="connsiteY7" fmla="*/ 1237343 h 1251857"/>
                <a:gd name="connsiteX8" fmla="*/ 1346200 w 3788229"/>
                <a:gd name="connsiteY8" fmla="*/ 609600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260600 w 3788229"/>
                <a:gd name="connsiteY14" fmla="*/ 533400 h 1251857"/>
                <a:gd name="connsiteX15" fmla="*/ 2365829 w 3788229"/>
                <a:gd name="connsiteY15" fmla="*/ 1208314 h 1251857"/>
                <a:gd name="connsiteX16" fmla="*/ 2714171 w 3788229"/>
                <a:gd name="connsiteY16" fmla="*/ 1208314 h 1251857"/>
                <a:gd name="connsiteX17" fmla="*/ 2717800 w 3788229"/>
                <a:gd name="connsiteY17" fmla="*/ 533400 h 1251857"/>
                <a:gd name="connsiteX18" fmla="*/ 2815771 w 3788229"/>
                <a:gd name="connsiteY18" fmla="*/ 1208314 h 1251857"/>
                <a:gd name="connsiteX19" fmla="*/ 3788229 w 3788229"/>
                <a:gd name="connsiteY19" fmla="*/ 1208314 h 1251857"/>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946119 w 3788229"/>
                <a:gd name="connsiteY5" fmla="*/ 685801 h 1251857"/>
                <a:gd name="connsiteX6" fmla="*/ 986971 w 3788229"/>
                <a:gd name="connsiteY6" fmla="*/ 1237343 h 1251857"/>
                <a:gd name="connsiteX7" fmla="*/ 1349829 w 3788229"/>
                <a:gd name="connsiteY7" fmla="*/ 1237343 h 1251857"/>
                <a:gd name="connsiteX8" fmla="*/ 1346200 w 3788229"/>
                <a:gd name="connsiteY8" fmla="*/ 609600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260600 w 3788229"/>
                <a:gd name="connsiteY14" fmla="*/ 533400 h 1251857"/>
                <a:gd name="connsiteX15" fmla="*/ 2365829 w 3788229"/>
                <a:gd name="connsiteY15" fmla="*/ 1208314 h 1251857"/>
                <a:gd name="connsiteX16" fmla="*/ 2714171 w 3788229"/>
                <a:gd name="connsiteY16" fmla="*/ 1208314 h 1251857"/>
                <a:gd name="connsiteX17" fmla="*/ 2717800 w 3788229"/>
                <a:gd name="connsiteY17" fmla="*/ 533400 h 1251857"/>
                <a:gd name="connsiteX18" fmla="*/ 2815771 w 3788229"/>
                <a:gd name="connsiteY18" fmla="*/ 1208314 h 1251857"/>
                <a:gd name="connsiteX19" fmla="*/ 3788229 w 3788229"/>
                <a:gd name="connsiteY19" fmla="*/ 1208314 h 1251857"/>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946119 w 3788229"/>
                <a:gd name="connsiteY5" fmla="*/ 685801 h 1251857"/>
                <a:gd name="connsiteX6" fmla="*/ 986971 w 3788229"/>
                <a:gd name="connsiteY6" fmla="*/ 1237343 h 1251857"/>
                <a:gd name="connsiteX7" fmla="*/ 1349829 w 3788229"/>
                <a:gd name="connsiteY7" fmla="*/ 1237343 h 1251857"/>
                <a:gd name="connsiteX8" fmla="*/ 1419178 w 3788229"/>
                <a:gd name="connsiteY8" fmla="*/ 609601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260600 w 3788229"/>
                <a:gd name="connsiteY14" fmla="*/ 533400 h 1251857"/>
                <a:gd name="connsiteX15" fmla="*/ 2365829 w 3788229"/>
                <a:gd name="connsiteY15" fmla="*/ 1208314 h 1251857"/>
                <a:gd name="connsiteX16" fmla="*/ 2714171 w 3788229"/>
                <a:gd name="connsiteY16" fmla="*/ 1208314 h 1251857"/>
                <a:gd name="connsiteX17" fmla="*/ 2717800 w 3788229"/>
                <a:gd name="connsiteY17" fmla="*/ 533400 h 1251857"/>
                <a:gd name="connsiteX18" fmla="*/ 2815771 w 3788229"/>
                <a:gd name="connsiteY18" fmla="*/ 1208314 h 1251857"/>
                <a:gd name="connsiteX19" fmla="*/ 3788229 w 3788229"/>
                <a:gd name="connsiteY19" fmla="*/ 1208314 h 1251857"/>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946119 w 3788229"/>
                <a:gd name="connsiteY5" fmla="*/ 685801 h 1251857"/>
                <a:gd name="connsiteX6" fmla="*/ 986971 w 3788229"/>
                <a:gd name="connsiteY6" fmla="*/ 1237343 h 1251857"/>
                <a:gd name="connsiteX7" fmla="*/ 1349829 w 3788229"/>
                <a:gd name="connsiteY7" fmla="*/ 1237343 h 1251857"/>
                <a:gd name="connsiteX8" fmla="*/ 1419178 w 3788229"/>
                <a:gd name="connsiteY8" fmla="*/ 609601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260600 w 3788229"/>
                <a:gd name="connsiteY14" fmla="*/ 533400 h 1251857"/>
                <a:gd name="connsiteX15" fmla="*/ 2365829 w 3788229"/>
                <a:gd name="connsiteY15" fmla="*/ 1208314 h 1251857"/>
                <a:gd name="connsiteX16" fmla="*/ 2714171 w 3788229"/>
                <a:gd name="connsiteY16" fmla="*/ 1208314 h 1251857"/>
                <a:gd name="connsiteX17" fmla="*/ 2717800 w 3788229"/>
                <a:gd name="connsiteY17" fmla="*/ 533400 h 1251857"/>
                <a:gd name="connsiteX18" fmla="*/ 2815771 w 3788229"/>
                <a:gd name="connsiteY18" fmla="*/ 1208314 h 1251857"/>
                <a:gd name="connsiteX19" fmla="*/ 3788229 w 3788229"/>
                <a:gd name="connsiteY19" fmla="*/ 1208314 h 1251857"/>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946119 w 3788229"/>
                <a:gd name="connsiteY5" fmla="*/ 685801 h 1251857"/>
                <a:gd name="connsiteX6" fmla="*/ 986971 w 3788229"/>
                <a:gd name="connsiteY6" fmla="*/ 1237343 h 1251857"/>
                <a:gd name="connsiteX7" fmla="*/ 1349829 w 3788229"/>
                <a:gd name="connsiteY7" fmla="*/ 1237343 h 1251857"/>
                <a:gd name="connsiteX8" fmla="*/ 1419178 w 3788229"/>
                <a:gd name="connsiteY8" fmla="*/ 609601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286453 w 3788229"/>
                <a:gd name="connsiteY14" fmla="*/ 533401 h 1251857"/>
                <a:gd name="connsiteX15" fmla="*/ 2365829 w 3788229"/>
                <a:gd name="connsiteY15" fmla="*/ 1208314 h 1251857"/>
                <a:gd name="connsiteX16" fmla="*/ 2714171 w 3788229"/>
                <a:gd name="connsiteY16" fmla="*/ 1208314 h 1251857"/>
                <a:gd name="connsiteX17" fmla="*/ 2717800 w 3788229"/>
                <a:gd name="connsiteY17" fmla="*/ 533400 h 1251857"/>
                <a:gd name="connsiteX18" fmla="*/ 2815771 w 3788229"/>
                <a:gd name="connsiteY18" fmla="*/ 1208314 h 1251857"/>
                <a:gd name="connsiteX19" fmla="*/ 3788229 w 3788229"/>
                <a:gd name="connsiteY19" fmla="*/ 1208314 h 1251857"/>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946119 w 3788229"/>
                <a:gd name="connsiteY5" fmla="*/ 685801 h 1251857"/>
                <a:gd name="connsiteX6" fmla="*/ 986971 w 3788229"/>
                <a:gd name="connsiteY6" fmla="*/ 1237343 h 1251857"/>
                <a:gd name="connsiteX7" fmla="*/ 1349829 w 3788229"/>
                <a:gd name="connsiteY7" fmla="*/ 1237343 h 1251857"/>
                <a:gd name="connsiteX8" fmla="*/ 1419178 w 3788229"/>
                <a:gd name="connsiteY8" fmla="*/ 609601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286453 w 3788229"/>
                <a:gd name="connsiteY14" fmla="*/ 533401 h 1251857"/>
                <a:gd name="connsiteX15" fmla="*/ 2365829 w 3788229"/>
                <a:gd name="connsiteY15" fmla="*/ 1208314 h 1251857"/>
                <a:gd name="connsiteX16" fmla="*/ 2714171 w 3788229"/>
                <a:gd name="connsiteY16" fmla="*/ 1208314 h 1251857"/>
                <a:gd name="connsiteX17" fmla="*/ 2759512 w 3788229"/>
                <a:gd name="connsiteY17" fmla="*/ 533401 h 1251857"/>
                <a:gd name="connsiteX18" fmla="*/ 2815771 w 3788229"/>
                <a:gd name="connsiteY18" fmla="*/ 1208314 h 1251857"/>
                <a:gd name="connsiteX19" fmla="*/ 3788229 w 3788229"/>
                <a:gd name="connsiteY19" fmla="*/ 1208314 h 1251857"/>
                <a:gd name="connsiteX0" fmla="*/ 0 w 3788229"/>
                <a:gd name="connsiteY0" fmla="*/ 1251857 h 1251857"/>
                <a:gd name="connsiteX1" fmla="*/ 406400 w 3788229"/>
                <a:gd name="connsiteY1" fmla="*/ 1237343 h 1251857"/>
                <a:gd name="connsiteX2" fmla="*/ 431800 w 3788229"/>
                <a:gd name="connsiteY2" fmla="*/ 685800 h 1251857"/>
                <a:gd name="connsiteX3" fmla="*/ 493486 w 3788229"/>
                <a:gd name="connsiteY3" fmla="*/ 1237343 h 1251857"/>
                <a:gd name="connsiteX4" fmla="*/ 899886 w 3788229"/>
                <a:gd name="connsiteY4" fmla="*/ 1237343 h 1251857"/>
                <a:gd name="connsiteX5" fmla="*/ 946119 w 3788229"/>
                <a:gd name="connsiteY5" fmla="*/ 685801 h 1251857"/>
                <a:gd name="connsiteX6" fmla="*/ 986971 w 3788229"/>
                <a:gd name="connsiteY6" fmla="*/ 1237343 h 1251857"/>
                <a:gd name="connsiteX7" fmla="*/ 1349829 w 3788229"/>
                <a:gd name="connsiteY7" fmla="*/ 1237343 h 1251857"/>
                <a:gd name="connsiteX8" fmla="*/ 1419178 w 3788229"/>
                <a:gd name="connsiteY8" fmla="*/ 609601 h 1251857"/>
                <a:gd name="connsiteX9" fmla="*/ 1436914 w 3788229"/>
                <a:gd name="connsiteY9" fmla="*/ 1237343 h 1251857"/>
                <a:gd name="connsiteX10" fmla="*/ 1799771 w 3788229"/>
                <a:gd name="connsiteY10" fmla="*/ 1237343 h 1251857"/>
                <a:gd name="connsiteX11" fmla="*/ 1803400 w 3788229"/>
                <a:gd name="connsiteY11" fmla="*/ 0 h 1251857"/>
                <a:gd name="connsiteX12" fmla="*/ 1886857 w 3788229"/>
                <a:gd name="connsiteY12" fmla="*/ 1222829 h 1251857"/>
                <a:gd name="connsiteX13" fmla="*/ 2278743 w 3788229"/>
                <a:gd name="connsiteY13" fmla="*/ 1222829 h 1251857"/>
                <a:gd name="connsiteX14" fmla="*/ 2338886 w 3788229"/>
                <a:gd name="connsiteY14" fmla="*/ 533401 h 1251857"/>
                <a:gd name="connsiteX15" fmla="*/ 2365829 w 3788229"/>
                <a:gd name="connsiteY15" fmla="*/ 1208314 h 1251857"/>
                <a:gd name="connsiteX16" fmla="*/ 2714171 w 3788229"/>
                <a:gd name="connsiteY16" fmla="*/ 1208314 h 1251857"/>
                <a:gd name="connsiteX17" fmla="*/ 2759512 w 3788229"/>
                <a:gd name="connsiteY17" fmla="*/ 533401 h 1251857"/>
                <a:gd name="connsiteX18" fmla="*/ 2815771 w 3788229"/>
                <a:gd name="connsiteY18" fmla="*/ 1208314 h 1251857"/>
                <a:gd name="connsiteX19" fmla="*/ 3788229 w 3788229"/>
                <a:gd name="connsiteY19" fmla="*/ 1208314 h 1251857"/>
                <a:gd name="connsiteX0" fmla="*/ 0 w 3788229"/>
                <a:gd name="connsiteY0" fmla="*/ 1251856 h 1251856"/>
                <a:gd name="connsiteX1" fmla="*/ 406400 w 3788229"/>
                <a:gd name="connsiteY1" fmla="*/ 1237342 h 1251856"/>
                <a:gd name="connsiteX2" fmla="*/ 431800 w 3788229"/>
                <a:gd name="connsiteY2" fmla="*/ 685799 h 1251856"/>
                <a:gd name="connsiteX3" fmla="*/ 493486 w 3788229"/>
                <a:gd name="connsiteY3" fmla="*/ 1237342 h 1251856"/>
                <a:gd name="connsiteX4" fmla="*/ 899886 w 3788229"/>
                <a:gd name="connsiteY4" fmla="*/ 1237342 h 1251856"/>
                <a:gd name="connsiteX5" fmla="*/ 946119 w 3788229"/>
                <a:gd name="connsiteY5" fmla="*/ 685800 h 1251856"/>
                <a:gd name="connsiteX6" fmla="*/ 986971 w 3788229"/>
                <a:gd name="connsiteY6" fmla="*/ 1237342 h 1251856"/>
                <a:gd name="connsiteX7" fmla="*/ 1349829 w 3788229"/>
                <a:gd name="connsiteY7" fmla="*/ 1237342 h 1251856"/>
                <a:gd name="connsiteX8" fmla="*/ 1419178 w 3788229"/>
                <a:gd name="connsiteY8" fmla="*/ 609600 h 1251856"/>
                <a:gd name="connsiteX9" fmla="*/ 1436914 w 3788229"/>
                <a:gd name="connsiteY9" fmla="*/ 1237342 h 1251856"/>
                <a:gd name="connsiteX10" fmla="*/ 1799771 w 3788229"/>
                <a:gd name="connsiteY10" fmla="*/ 1237342 h 1251856"/>
                <a:gd name="connsiteX11" fmla="*/ 1855772 w 3788229"/>
                <a:gd name="connsiteY11" fmla="*/ 0 h 1251856"/>
                <a:gd name="connsiteX12" fmla="*/ 1886857 w 3788229"/>
                <a:gd name="connsiteY12" fmla="*/ 1222828 h 1251856"/>
                <a:gd name="connsiteX13" fmla="*/ 2278743 w 3788229"/>
                <a:gd name="connsiteY13" fmla="*/ 1222828 h 1251856"/>
                <a:gd name="connsiteX14" fmla="*/ 2338886 w 3788229"/>
                <a:gd name="connsiteY14" fmla="*/ 533400 h 1251856"/>
                <a:gd name="connsiteX15" fmla="*/ 2365829 w 3788229"/>
                <a:gd name="connsiteY15" fmla="*/ 1208313 h 1251856"/>
                <a:gd name="connsiteX16" fmla="*/ 2714171 w 3788229"/>
                <a:gd name="connsiteY16" fmla="*/ 1208313 h 1251856"/>
                <a:gd name="connsiteX17" fmla="*/ 2759512 w 3788229"/>
                <a:gd name="connsiteY17" fmla="*/ 533400 h 1251856"/>
                <a:gd name="connsiteX18" fmla="*/ 2815771 w 3788229"/>
                <a:gd name="connsiteY18" fmla="*/ 1208313 h 1251856"/>
                <a:gd name="connsiteX19" fmla="*/ 3788229 w 3788229"/>
                <a:gd name="connsiteY19" fmla="*/ 1208313 h 125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88229" h="1251856">
                  <a:moveTo>
                    <a:pt x="0" y="1251856"/>
                  </a:moveTo>
                  <a:lnTo>
                    <a:pt x="406400" y="1237342"/>
                  </a:lnTo>
                  <a:lnTo>
                    <a:pt x="431800" y="685799"/>
                  </a:lnTo>
                  <a:lnTo>
                    <a:pt x="493486" y="1237342"/>
                  </a:lnTo>
                  <a:lnTo>
                    <a:pt x="899886" y="1237342"/>
                  </a:lnTo>
                  <a:lnTo>
                    <a:pt x="946119" y="685800"/>
                  </a:lnTo>
                  <a:lnTo>
                    <a:pt x="986971" y="1237342"/>
                  </a:lnTo>
                  <a:lnTo>
                    <a:pt x="1349829" y="1237342"/>
                  </a:lnTo>
                  <a:cubicBezTo>
                    <a:pt x="1348619" y="1028094"/>
                    <a:pt x="1420388" y="818848"/>
                    <a:pt x="1419178" y="609600"/>
                  </a:cubicBezTo>
                  <a:lnTo>
                    <a:pt x="1436914" y="1237342"/>
                  </a:lnTo>
                  <a:lnTo>
                    <a:pt x="1799771" y="1237342"/>
                  </a:lnTo>
                  <a:cubicBezTo>
                    <a:pt x="1800981" y="824894"/>
                    <a:pt x="1854562" y="412448"/>
                    <a:pt x="1855772" y="0"/>
                  </a:cubicBezTo>
                  <a:lnTo>
                    <a:pt x="1886857" y="1222828"/>
                  </a:lnTo>
                  <a:lnTo>
                    <a:pt x="2278743" y="1222828"/>
                  </a:lnTo>
                  <a:lnTo>
                    <a:pt x="2338886" y="533400"/>
                  </a:lnTo>
                  <a:lnTo>
                    <a:pt x="2365829" y="1208313"/>
                  </a:lnTo>
                  <a:lnTo>
                    <a:pt x="2714171" y="1208313"/>
                  </a:lnTo>
                  <a:cubicBezTo>
                    <a:pt x="2715381" y="983342"/>
                    <a:pt x="2758302" y="758371"/>
                    <a:pt x="2759512" y="533400"/>
                  </a:cubicBezTo>
                  <a:lnTo>
                    <a:pt x="2815771" y="1208313"/>
                  </a:lnTo>
                  <a:lnTo>
                    <a:pt x="3788229" y="1208313"/>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64" name="TextBox 27"/>
            <p:cNvSpPr txBox="1">
              <a:spLocks noChangeArrowheads="1"/>
            </p:cNvSpPr>
            <p:nvPr/>
          </p:nvSpPr>
          <p:spPr bwMode="auto">
            <a:xfrm>
              <a:off x="5943600" y="5814536"/>
              <a:ext cx="381000" cy="369332"/>
            </a:xfrm>
            <a:prstGeom prst="rect">
              <a:avLst/>
            </a:prstGeom>
            <a:noFill/>
            <a:ln w="9525">
              <a:noFill/>
              <a:miter lim="800000"/>
              <a:headEnd/>
              <a:tailEnd/>
            </a:ln>
          </p:spPr>
          <p:txBody>
            <a:bodyPr>
              <a:spAutoFit/>
            </a:bodyPr>
            <a:lstStyle/>
            <a:p>
              <a:pPr algn="ctr"/>
              <a:r>
                <a:rPr lang="en-US" b="1">
                  <a:solidFill>
                    <a:srgbClr val="FF0000"/>
                  </a:solidFill>
                </a:rPr>
                <a:t>T</a:t>
              </a:r>
            </a:p>
          </p:txBody>
        </p:sp>
        <p:sp>
          <p:nvSpPr>
            <p:cNvPr id="6165" name="TextBox 28"/>
            <p:cNvSpPr txBox="1">
              <a:spLocks noChangeArrowheads="1"/>
            </p:cNvSpPr>
            <p:nvPr/>
          </p:nvSpPr>
          <p:spPr bwMode="auto">
            <a:xfrm>
              <a:off x="6858000" y="5814536"/>
              <a:ext cx="381000" cy="369332"/>
            </a:xfrm>
            <a:prstGeom prst="rect">
              <a:avLst/>
            </a:prstGeom>
            <a:noFill/>
            <a:ln w="9525">
              <a:noFill/>
              <a:miter lim="800000"/>
              <a:headEnd/>
              <a:tailEnd/>
            </a:ln>
          </p:spPr>
          <p:txBody>
            <a:bodyPr>
              <a:spAutoFit/>
            </a:bodyPr>
            <a:lstStyle/>
            <a:p>
              <a:pPr algn="ctr"/>
              <a:r>
                <a:rPr lang="en-US" b="1">
                  <a:solidFill>
                    <a:srgbClr val="FF0000"/>
                  </a:solidFill>
                </a:rPr>
                <a:t>T</a:t>
              </a:r>
            </a:p>
          </p:txBody>
        </p:sp>
        <p:sp>
          <p:nvSpPr>
            <p:cNvPr id="6166" name="TextBox 29"/>
            <p:cNvSpPr txBox="1">
              <a:spLocks noChangeArrowheads="1"/>
            </p:cNvSpPr>
            <p:nvPr/>
          </p:nvSpPr>
          <p:spPr bwMode="auto">
            <a:xfrm>
              <a:off x="7696200" y="5814536"/>
              <a:ext cx="381000" cy="369332"/>
            </a:xfrm>
            <a:prstGeom prst="rect">
              <a:avLst/>
            </a:prstGeom>
            <a:noFill/>
            <a:ln w="9525">
              <a:noFill/>
              <a:miter lim="800000"/>
              <a:headEnd/>
              <a:tailEnd/>
            </a:ln>
          </p:spPr>
          <p:txBody>
            <a:bodyPr>
              <a:spAutoFit/>
            </a:bodyPr>
            <a:lstStyle/>
            <a:p>
              <a:pPr algn="ctr"/>
              <a:r>
                <a:rPr lang="en-US" b="1">
                  <a:solidFill>
                    <a:srgbClr val="FF0000"/>
                  </a:solidFill>
                </a:rPr>
                <a:t>C</a:t>
              </a:r>
            </a:p>
          </p:txBody>
        </p:sp>
        <p:sp>
          <p:nvSpPr>
            <p:cNvPr id="6167" name="TextBox 32"/>
            <p:cNvSpPr txBox="1">
              <a:spLocks noChangeArrowheads="1"/>
            </p:cNvSpPr>
            <p:nvPr/>
          </p:nvSpPr>
          <p:spPr bwMode="auto">
            <a:xfrm>
              <a:off x="8077200" y="5814536"/>
              <a:ext cx="381000" cy="369332"/>
            </a:xfrm>
            <a:prstGeom prst="rect">
              <a:avLst/>
            </a:prstGeom>
            <a:noFill/>
            <a:ln w="9525">
              <a:noFill/>
              <a:miter lim="800000"/>
              <a:headEnd/>
              <a:tailEnd/>
            </a:ln>
          </p:spPr>
          <p:txBody>
            <a:bodyPr>
              <a:spAutoFit/>
            </a:bodyPr>
            <a:lstStyle/>
            <a:p>
              <a:pPr algn="ctr"/>
              <a:r>
                <a:rPr lang="en-US" b="1">
                  <a:solidFill>
                    <a:srgbClr val="FF0000"/>
                  </a:solidFill>
                </a:rPr>
                <a:t>T</a:t>
              </a:r>
            </a:p>
          </p:txBody>
        </p:sp>
        <p:cxnSp>
          <p:nvCxnSpPr>
            <p:cNvPr id="20" name="Straight Arrow Connector 19"/>
            <p:cNvCxnSpPr/>
            <p:nvPr/>
          </p:nvCxnSpPr>
          <p:spPr>
            <a:xfrm>
              <a:off x="5333627" y="4429532"/>
              <a:ext cx="3276949" cy="1587"/>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69" name="TextBox 33"/>
            <p:cNvSpPr txBox="1">
              <a:spLocks noChangeArrowheads="1"/>
            </p:cNvSpPr>
            <p:nvPr/>
          </p:nvSpPr>
          <p:spPr bwMode="auto">
            <a:xfrm>
              <a:off x="5892731" y="6336268"/>
              <a:ext cx="2108269" cy="369332"/>
            </a:xfrm>
            <a:prstGeom prst="rect">
              <a:avLst/>
            </a:prstGeom>
            <a:noFill/>
            <a:ln w="9525">
              <a:noFill/>
              <a:miter lim="800000"/>
              <a:headEnd/>
              <a:tailEnd/>
            </a:ln>
          </p:spPr>
          <p:txBody>
            <a:bodyPr wrap="none">
              <a:spAutoFit/>
            </a:bodyPr>
            <a:lstStyle/>
            <a:p>
              <a:r>
                <a:rPr lang="en-US" b="1">
                  <a:solidFill>
                    <a:srgbClr val="FF0000"/>
                  </a:solidFill>
                </a:rPr>
                <a:t>Nucleotide added</a:t>
              </a:r>
            </a:p>
          </p:txBody>
        </p:sp>
        <p:sp>
          <p:nvSpPr>
            <p:cNvPr id="6170" name="TextBox 35"/>
            <p:cNvSpPr txBox="1">
              <a:spLocks noChangeArrowheads="1"/>
            </p:cNvSpPr>
            <p:nvPr/>
          </p:nvSpPr>
          <p:spPr bwMode="auto">
            <a:xfrm>
              <a:off x="5486400" y="4061936"/>
              <a:ext cx="381000" cy="369332"/>
            </a:xfrm>
            <a:prstGeom prst="rect">
              <a:avLst/>
            </a:prstGeom>
            <a:noFill/>
            <a:ln w="9525">
              <a:noFill/>
              <a:miter lim="800000"/>
              <a:headEnd/>
              <a:tailEnd/>
            </a:ln>
          </p:spPr>
          <p:txBody>
            <a:bodyPr>
              <a:spAutoFit/>
            </a:bodyPr>
            <a:lstStyle/>
            <a:p>
              <a:pPr algn="ctr"/>
              <a:r>
                <a:rPr lang="en-US" b="1">
                  <a:solidFill>
                    <a:srgbClr val="0000FF"/>
                  </a:solidFill>
                </a:rPr>
                <a:t>C</a:t>
              </a:r>
            </a:p>
          </p:txBody>
        </p:sp>
        <p:sp>
          <p:nvSpPr>
            <p:cNvPr id="6171" name="TextBox 36"/>
            <p:cNvSpPr txBox="1">
              <a:spLocks noChangeArrowheads="1"/>
            </p:cNvSpPr>
            <p:nvPr/>
          </p:nvSpPr>
          <p:spPr bwMode="auto">
            <a:xfrm>
              <a:off x="6400800" y="4061936"/>
              <a:ext cx="381000" cy="369332"/>
            </a:xfrm>
            <a:prstGeom prst="rect">
              <a:avLst/>
            </a:prstGeom>
            <a:noFill/>
            <a:ln w="9525">
              <a:noFill/>
              <a:miter lim="800000"/>
              <a:headEnd/>
              <a:tailEnd/>
            </a:ln>
          </p:spPr>
          <p:txBody>
            <a:bodyPr>
              <a:spAutoFit/>
            </a:bodyPr>
            <a:lstStyle/>
            <a:p>
              <a:pPr algn="ctr"/>
              <a:r>
                <a:rPr lang="en-US" b="1">
                  <a:solidFill>
                    <a:srgbClr val="0000FF"/>
                  </a:solidFill>
                </a:rPr>
                <a:t>A</a:t>
              </a:r>
            </a:p>
          </p:txBody>
        </p:sp>
        <p:sp>
          <p:nvSpPr>
            <p:cNvPr id="6172" name="TextBox 37"/>
            <p:cNvSpPr txBox="1">
              <a:spLocks noChangeArrowheads="1"/>
            </p:cNvSpPr>
            <p:nvPr/>
          </p:nvSpPr>
          <p:spPr bwMode="auto">
            <a:xfrm>
              <a:off x="7315200" y="4061936"/>
              <a:ext cx="381000" cy="369332"/>
            </a:xfrm>
            <a:prstGeom prst="rect">
              <a:avLst/>
            </a:prstGeom>
            <a:noFill/>
            <a:ln w="9525">
              <a:noFill/>
              <a:miter lim="800000"/>
              <a:headEnd/>
              <a:tailEnd/>
            </a:ln>
          </p:spPr>
          <p:txBody>
            <a:bodyPr>
              <a:spAutoFit/>
            </a:bodyPr>
            <a:lstStyle/>
            <a:p>
              <a:pPr algn="ctr"/>
              <a:r>
                <a:rPr lang="en-US" b="1">
                  <a:solidFill>
                    <a:srgbClr val="0000FF"/>
                  </a:solidFill>
                </a:rPr>
                <a:t>G</a:t>
              </a:r>
            </a:p>
          </p:txBody>
        </p:sp>
        <p:sp>
          <p:nvSpPr>
            <p:cNvPr id="6173" name="TextBox 38"/>
            <p:cNvSpPr txBox="1">
              <a:spLocks noChangeArrowheads="1"/>
            </p:cNvSpPr>
            <p:nvPr/>
          </p:nvSpPr>
          <p:spPr bwMode="auto">
            <a:xfrm>
              <a:off x="5943600" y="4061936"/>
              <a:ext cx="381000" cy="369332"/>
            </a:xfrm>
            <a:prstGeom prst="rect">
              <a:avLst/>
            </a:prstGeom>
            <a:noFill/>
            <a:ln w="9525">
              <a:noFill/>
              <a:miter lim="800000"/>
              <a:headEnd/>
              <a:tailEnd/>
            </a:ln>
          </p:spPr>
          <p:txBody>
            <a:bodyPr>
              <a:spAutoFit/>
            </a:bodyPr>
            <a:lstStyle/>
            <a:p>
              <a:pPr algn="ctr"/>
              <a:r>
                <a:rPr lang="en-US" b="1">
                  <a:solidFill>
                    <a:srgbClr val="0000FF"/>
                  </a:solidFill>
                </a:rPr>
                <a:t>T</a:t>
              </a:r>
            </a:p>
          </p:txBody>
        </p:sp>
        <p:sp>
          <p:nvSpPr>
            <p:cNvPr id="6174" name="TextBox 39"/>
            <p:cNvSpPr txBox="1">
              <a:spLocks noChangeArrowheads="1"/>
            </p:cNvSpPr>
            <p:nvPr/>
          </p:nvSpPr>
          <p:spPr bwMode="auto">
            <a:xfrm>
              <a:off x="6781800" y="4061936"/>
              <a:ext cx="533400" cy="369332"/>
            </a:xfrm>
            <a:prstGeom prst="rect">
              <a:avLst/>
            </a:prstGeom>
            <a:noFill/>
            <a:ln w="9525">
              <a:noFill/>
              <a:miter lim="800000"/>
              <a:headEnd/>
              <a:tailEnd/>
            </a:ln>
          </p:spPr>
          <p:txBody>
            <a:bodyPr>
              <a:spAutoFit/>
            </a:bodyPr>
            <a:lstStyle/>
            <a:p>
              <a:pPr algn="ctr"/>
              <a:r>
                <a:rPr lang="en-US" b="1">
                  <a:solidFill>
                    <a:srgbClr val="0000FF"/>
                  </a:solidFill>
                </a:rPr>
                <a:t>TT</a:t>
              </a:r>
            </a:p>
          </p:txBody>
        </p:sp>
        <p:sp>
          <p:nvSpPr>
            <p:cNvPr id="6175" name="TextBox 40"/>
            <p:cNvSpPr txBox="1">
              <a:spLocks noChangeArrowheads="1"/>
            </p:cNvSpPr>
            <p:nvPr/>
          </p:nvSpPr>
          <p:spPr bwMode="auto">
            <a:xfrm>
              <a:off x="7696200" y="4061936"/>
              <a:ext cx="381000" cy="369332"/>
            </a:xfrm>
            <a:prstGeom prst="rect">
              <a:avLst/>
            </a:prstGeom>
            <a:noFill/>
            <a:ln w="9525">
              <a:noFill/>
              <a:miter lim="800000"/>
              <a:headEnd/>
              <a:tailEnd/>
            </a:ln>
          </p:spPr>
          <p:txBody>
            <a:bodyPr>
              <a:spAutoFit/>
            </a:bodyPr>
            <a:lstStyle/>
            <a:p>
              <a:pPr algn="ctr"/>
              <a:r>
                <a:rPr lang="en-US" b="1">
                  <a:solidFill>
                    <a:srgbClr val="0000FF"/>
                  </a:solidFill>
                </a:rPr>
                <a:t>C</a:t>
              </a:r>
            </a:p>
          </p:txBody>
        </p:sp>
        <p:sp>
          <p:nvSpPr>
            <p:cNvPr id="6176" name="TextBox 41"/>
            <p:cNvSpPr txBox="1">
              <a:spLocks noChangeArrowheads="1"/>
            </p:cNvSpPr>
            <p:nvPr/>
          </p:nvSpPr>
          <p:spPr bwMode="auto">
            <a:xfrm>
              <a:off x="8077200" y="4061936"/>
              <a:ext cx="381000" cy="369332"/>
            </a:xfrm>
            <a:prstGeom prst="rect">
              <a:avLst/>
            </a:prstGeom>
            <a:noFill/>
            <a:ln w="9525">
              <a:noFill/>
              <a:miter lim="800000"/>
              <a:headEnd/>
              <a:tailEnd/>
            </a:ln>
          </p:spPr>
          <p:txBody>
            <a:bodyPr>
              <a:spAutoFit/>
            </a:bodyPr>
            <a:lstStyle/>
            <a:p>
              <a:pPr algn="ctr"/>
              <a:r>
                <a:rPr lang="en-US" b="1">
                  <a:solidFill>
                    <a:srgbClr val="0000FF"/>
                  </a:solidFill>
                </a:rPr>
                <a:t>--</a:t>
              </a:r>
            </a:p>
          </p:txBody>
        </p:sp>
        <p:sp>
          <p:nvSpPr>
            <p:cNvPr id="6177" name="TextBox 42"/>
            <p:cNvSpPr txBox="1">
              <a:spLocks noChangeArrowheads="1"/>
            </p:cNvSpPr>
            <p:nvPr/>
          </p:nvSpPr>
          <p:spPr bwMode="auto">
            <a:xfrm>
              <a:off x="5867400" y="3593068"/>
              <a:ext cx="2492990" cy="369332"/>
            </a:xfrm>
            <a:prstGeom prst="rect">
              <a:avLst/>
            </a:prstGeom>
            <a:noFill/>
            <a:ln w="9525">
              <a:noFill/>
              <a:miter lim="800000"/>
              <a:headEnd/>
              <a:tailEnd/>
            </a:ln>
          </p:spPr>
          <p:txBody>
            <a:bodyPr wrap="none">
              <a:spAutoFit/>
            </a:bodyPr>
            <a:lstStyle/>
            <a:p>
              <a:r>
                <a:rPr lang="en-US" b="1">
                  <a:solidFill>
                    <a:srgbClr val="0000FF"/>
                  </a:solidFill>
                </a:rPr>
                <a:t>Nucleotide sequence</a:t>
              </a:r>
            </a:p>
          </p:txBody>
        </p:sp>
        <p:sp>
          <p:nvSpPr>
            <p:cNvPr id="6178" name="TextBox 72"/>
            <p:cNvSpPr txBox="1">
              <a:spLocks noChangeArrowheads="1"/>
            </p:cNvSpPr>
            <p:nvPr/>
          </p:nvSpPr>
          <p:spPr bwMode="auto">
            <a:xfrm rot="-5400000">
              <a:off x="4237168" y="4949279"/>
              <a:ext cx="1702710" cy="338554"/>
            </a:xfrm>
            <a:prstGeom prst="rect">
              <a:avLst/>
            </a:prstGeom>
            <a:noFill/>
            <a:ln w="9525">
              <a:noFill/>
              <a:miter lim="800000"/>
              <a:headEnd/>
              <a:tailEnd/>
            </a:ln>
          </p:spPr>
          <p:txBody>
            <a:bodyPr wrap="none">
              <a:spAutoFit/>
            </a:bodyPr>
            <a:lstStyle/>
            <a:p>
              <a:r>
                <a:rPr lang="en-US" sz="1600" b="1" i="1"/>
                <a:t>Signal intensity</a:t>
              </a:r>
            </a:p>
          </p:txBody>
        </p:sp>
      </p:grpSp>
      <p:sp>
        <p:nvSpPr>
          <p:cNvPr id="6149" name="TextBox 73"/>
          <p:cNvSpPr txBox="1">
            <a:spLocks noChangeArrowheads="1"/>
          </p:cNvSpPr>
          <p:nvPr/>
        </p:nvSpPr>
        <p:spPr bwMode="auto">
          <a:xfrm>
            <a:off x="1092200" y="1625600"/>
            <a:ext cx="3098800" cy="584200"/>
          </a:xfrm>
          <a:prstGeom prst="rect">
            <a:avLst/>
          </a:prstGeom>
          <a:noFill/>
          <a:ln w="9525">
            <a:noFill/>
            <a:miter lim="800000"/>
            <a:headEnd/>
            <a:tailEnd/>
          </a:ln>
        </p:spPr>
        <p:txBody>
          <a:bodyPr wrap="none">
            <a:spAutoFit/>
          </a:bodyPr>
          <a:lstStyle/>
          <a:p>
            <a:r>
              <a:rPr lang="en-US" sz="3200" b="1"/>
              <a:t>5’-CTTTGCC-3’</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cstate="print"/>
          <a:srcRect/>
          <a:stretch>
            <a:fillRect/>
          </a:stretch>
        </p:blipFill>
        <p:spPr bwMode="auto">
          <a:xfrm>
            <a:off x="122238" y="685800"/>
            <a:ext cx="8869362" cy="5562600"/>
          </a:xfrm>
          <a:prstGeom prst="rect">
            <a:avLst/>
          </a:prstGeom>
          <a:noFill/>
          <a:ln w="9525">
            <a:noFill/>
            <a:miter lim="800000"/>
            <a:headEnd/>
            <a:tailEnd/>
          </a:ln>
        </p:spPr>
      </p:pic>
      <p:sp>
        <p:nvSpPr>
          <p:cNvPr id="7171" name="TextBox 2"/>
          <p:cNvSpPr txBox="1">
            <a:spLocks noChangeArrowheads="1"/>
          </p:cNvSpPr>
          <p:nvPr/>
        </p:nvSpPr>
        <p:spPr bwMode="auto">
          <a:xfrm>
            <a:off x="381000" y="2057400"/>
            <a:ext cx="1466850" cy="369888"/>
          </a:xfrm>
          <a:prstGeom prst="rect">
            <a:avLst/>
          </a:prstGeom>
          <a:noFill/>
          <a:ln w="9525">
            <a:noFill/>
            <a:miter lim="800000"/>
            <a:headEnd/>
            <a:tailEnd/>
          </a:ln>
        </p:spPr>
        <p:txBody>
          <a:bodyPr wrap="none">
            <a:spAutoFit/>
          </a:bodyPr>
          <a:lstStyle/>
          <a:p>
            <a:r>
              <a:rPr lang="en-US" b="1"/>
              <a:t>Plate sealer</a:t>
            </a:r>
          </a:p>
        </p:txBody>
      </p:sp>
      <p:sp>
        <p:nvSpPr>
          <p:cNvPr id="7172" name="TextBox 3"/>
          <p:cNvSpPr txBox="1">
            <a:spLocks noChangeArrowheads="1"/>
          </p:cNvSpPr>
          <p:nvPr/>
        </p:nvSpPr>
        <p:spPr bwMode="auto">
          <a:xfrm>
            <a:off x="3048000" y="649288"/>
            <a:ext cx="2895600" cy="646112"/>
          </a:xfrm>
          <a:prstGeom prst="rect">
            <a:avLst/>
          </a:prstGeom>
          <a:noFill/>
          <a:ln w="9525">
            <a:noFill/>
            <a:miter lim="800000"/>
            <a:headEnd/>
            <a:tailEnd/>
          </a:ln>
        </p:spPr>
        <p:txBody>
          <a:bodyPr>
            <a:spAutoFit/>
          </a:bodyPr>
          <a:lstStyle/>
          <a:p>
            <a:pPr algn="ctr"/>
            <a:r>
              <a:rPr lang="en-US" b="1"/>
              <a:t>Tecan Freedom EVO 150 robotic workstation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2201863" y="381000"/>
            <a:ext cx="2382837" cy="523875"/>
          </a:xfrm>
          <a:prstGeom prst="rect">
            <a:avLst/>
          </a:prstGeom>
          <a:noFill/>
          <a:ln w="9525">
            <a:noFill/>
            <a:miter lim="800000"/>
            <a:headEnd/>
            <a:tailEnd/>
          </a:ln>
        </p:spPr>
        <p:txBody>
          <a:bodyPr wrap="none">
            <a:spAutoFit/>
          </a:bodyPr>
          <a:lstStyle/>
          <a:p>
            <a:r>
              <a:rPr lang="en-US" sz="2800" b="1" u="sng"/>
              <a:t>Evidence (Q)</a:t>
            </a:r>
          </a:p>
        </p:txBody>
      </p:sp>
      <p:sp>
        <p:nvSpPr>
          <p:cNvPr id="8195" name="TextBox 2"/>
          <p:cNvSpPr txBox="1">
            <a:spLocks noChangeArrowheads="1"/>
          </p:cNvSpPr>
          <p:nvPr/>
        </p:nvSpPr>
        <p:spPr bwMode="auto">
          <a:xfrm>
            <a:off x="5257800" y="452438"/>
            <a:ext cx="3540125" cy="461962"/>
          </a:xfrm>
          <a:prstGeom prst="rect">
            <a:avLst/>
          </a:prstGeom>
          <a:noFill/>
          <a:ln w="9525">
            <a:noFill/>
            <a:miter lim="800000"/>
            <a:headEnd/>
            <a:tailEnd/>
          </a:ln>
        </p:spPr>
        <p:txBody>
          <a:bodyPr wrap="none">
            <a:spAutoFit/>
          </a:bodyPr>
          <a:lstStyle/>
          <a:p>
            <a:r>
              <a:rPr lang="en-US" sz="2400" b="1" u="sng"/>
              <a:t>Reference Samples (K)</a:t>
            </a:r>
          </a:p>
        </p:txBody>
      </p:sp>
      <p:sp>
        <p:nvSpPr>
          <p:cNvPr id="8196" name="TextBox 3"/>
          <p:cNvSpPr txBox="1">
            <a:spLocks noChangeArrowheads="1"/>
          </p:cNvSpPr>
          <p:nvPr/>
        </p:nvSpPr>
        <p:spPr bwMode="auto">
          <a:xfrm>
            <a:off x="228600" y="762000"/>
            <a:ext cx="1447800" cy="708025"/>
          </a:xfrm>
          <a:prstGeom prst="rect">
            <a:avLst/>
          </a:prstGeom>
          <a:noFill/>
          <a:ln w="9525">
            <a:noFill/>
            <a:miter lim="800000"/>
            <a:headEnd/>
            <a:tailEnd/>
          </a:ln>
        </p:spPr>
        <p:txBody>
          <a:bodyPr>
            <a:spAutoFit/>
          </a:bodyPr>
          <a:lstStyle/>
          <a:p>
            <a:pPr algn="ctr"/>
            <a:r>
              <a:rPr lang="en-US" sz="2000" i="1"/>
              <a:t>Differential extraction</a:t>
            </a:r>
          </a:p>
        </p:txBody>
      </p:sp>
      <p:cxnSp>
        <p:nvCxnSpPr>
          <p:cNvPr id="6" name="Straight Arrow Connector 5"/>
          <p:cNvCxnSpPr/>
          <p:nvPr/>
        </p:nvCxnSpPr>
        <p:spPr>
          <a:xfrm rot="16200000" flipH="1">
            <a:off x="-1104900" y="3619500"/>
            <a:ext cx="4038600"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14400" y="5637213"/>
            <a:ext cx="838200" cy="1587"/>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4400" y="3124200"/>
            <a:ext cx="838200" cy="158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057400" y="2209800"/>
            <a:ext cx="2743200" cy="1752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Isosceles Triangle 13"/>
          <p:cNvSpPr/>
          <p:nvPr/>
        </p:nvSpPr>
        <p:spPr>
          <a:xfrm>
            <a:off x="2438400" y="5181600"/>
            <a:ext cx="76200" cy="9144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Isosceles Triangle 14"/>
          <p:cNvSpPr/>
          <p:nvPr/>
        </p:nvSpPr>
        <p:spPr>
          <a:xfrm>
            <a:off x="2590800" y="5181600"/>
            <a:ext cx="76200" cy="9144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Connector 16"/>
          <p:cNvCxnSpPr/>
          <p:nvPr/>
        </p:nvCxnSpPr>
        <p:spPr>
          <a:xfrm>
            <a:off x="2286000" y="6096000"/>
            <a:ext cx="23622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057400" y="4724400"/>
            <a:ext cx="2743200" cy="1752600"/>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Isosceles Triangle 19"/>
          <p:cNvSpPr/>
          <p:nvPr/>
        </p:nvSpPr>
        <p:spPr>
          <a:xfrm>
            <a:off x="2819400" y="5486400"/>
            <a:ext cx="76200" cy="6096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Isosceles Triangle 20"/>
          <p:cNvSpPr/>
          <p:nvPr/>
        </p:nvSpPr>
        <p:spPr>
          <a:xfrm>
            <a:off x="3048000" y="5486400"/>
            <a:ext cx="76200" cy="6096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Isosceles Triangle 21"/>
          <p:cNvSpPr/>
          <p:nvPr/>
        </p:nvSpPr>
        <p:spPr>
          <a:xfrm>
            <a:off x="3352800" y="5486400"/>
            <a:ext cx="76200" cy="6096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Isosceles Triangle 22"/>
          <p:cNvSpPr/>
          <p:nvPr/>
        </p:nvSpPr>
        <p:spPr>
          <a:xfrm>
            <a:off x="3733800" y="5486400"/>
            <a:ext cx="76200" cy="6096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Isosceles Triangle 23"/>
          <p:cNvSpPr/>
          <p:nvPr/>
        </p:nvSpPr>
        <p:spPr>
          <a:xfrm>
            <a:off x="3962400" y="5257800"/>
            <a:ext cx="76200" cy="838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Isosceles Triangle 24"/>
          <p:cNvSpPr/>
          <p:nvPr/>
        </p:nvSpPr>
        <p:spPr>
          <a:xfrm>
            <a:off x="4114800" y="5257800"/>
            <a:ext cx="76200" cy="838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Isosceles Triangle 25"/>
          <p:cNvSpPr/>
          <p:nvPr/>
        </p:nvSpPr>
        <p:spPr>
          <a:xfrm>
            <a:off x="2438400" y="2286000"/>
            <a:ext cx="76200" cy="12192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 name="Straight Connector 27"/>
          <p:cNvCxnSpPr/>
          <p:nvPr/>
        </p:nvCxnSpPr>
        <p:spPr>
          <a:xfrm>
            <a:off x="2286000" y="3505200"/>
            <a:ext cx="23622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Isosceles Triangle 28"/>
          <p:cNvSpPr/>
          <p:nvPr/>
        </p:nvSpPr>
        <p:spPr>
          <a:xfrm>
            <a:off x="2667000" y="2895600"/>
            <a:ext cx="76200" cy="6096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Isosceles Triangle 29"/>
          <p:cNvSpPr/>
          <p:nvPr/>
        </p:nvSpPr>
        <p:spPr>
          <a:xfrm>
            <a:off x="2819400" y="2895600"/>
            <a:ext cx="76200" cy="6096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a:off x="3200400" y="2895600"/>
            <a:ext cx="76200" cy="6096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Isosceles Triangle 31"/>
          <p:cNvSpPr/>
          <p:nvPr/>
        </p:nvSpPr>
        <p:spPr>
          <a:xfrm>
            <a:off x="3733800" y="2895600"/>
            <a:ext cx="76200" cy="6096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Isosceles Triangle 32"/>
          <p:cNvSpPr/>
          <p:nvPr/>
        </p:nvSpPr>
        <p:spPr>
          <a:xfrm>
            <a:off x="4495800" y="2667000"/>
            <a:ext cx="76200" cy="838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Isosceles Triangle 33"/>
          <p:cNvSpPr/>
          <p:nvPr/>
        </p:nvSpPr>
        <p:spPr>
          <a:xfrm>
            <a:off x="4114800" y="2667000"/>
            <a:ext cx="76200" cy="838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Isosceles Triangle 34"/>
          <p:cNvSpPr/>
          <p:nvPr/>
        </p:nvSpPr>
        <p:spPr>
          <a:xfrm>
            <a:off x="6477000" y="5410200"/>
            <a:ext cx="76200" cy="6858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Isosceles Triangle 35"/>
          <p:cNvSpPr/>
          <p:nvPr/>
        </p:nvSpPr>
        <p:spPr>
          <a:xfrm>
            <a:off x="6629400" y="5410200"/>
            <a:ext cx="76200" cy="6858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 name="Straight Connector 36"/>
          <p:cNvCxnSpPr/>
          <p:nvPr/>
        </p:nvCxnSpPr>
        <p:spPr>
          <a:xfrm>
            <a:off x="6324600" y="6096000"/>
            <a:ext cx="2362200"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a:off x="6858000" y="5638800"/>
            <a:ext cx="76200" cy="4572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Isosceles Triangle 38"/>
          <p:cNvSpPr/>
          <p:nvPr/>
        </p:nvSpPr>
        <p:spPr>
          <a:xfrm>
            <a:off x="7086600" y="5638800"/>
            <a:ext cx="76200" cy="4572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Isosceles Triangle 39"/>
          <p:cNvSpPr/>
          <p:nvPr/>
        </p:nvSpPr>
        <p:spPr>
          <a:xfrm>
            <a:off x="7391400" y="5638800"/>
            <a:ext cx="76200" cy="4572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Isosceles Triangle 40"/>
          <p:cNvSpPr/>
          <p:nvPr/>
        </p:nvSpPr>
        <p:spPr>
          <a:xfrm>
            <a:off x="7772400" y="5638800"/>
            <a:ext cx="76200" cy="4572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Isosceles Triangle 41"/>
          <p:cNvSpPr/>
          <p:nvPr/>
        </p:nvSpPr>
        <p:spPr>
          <a:xfrm>
            <a:off x="8001000" y="5467350"/>
            <a:ext cx="76200" cy="6286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Isosceles Triangle 42"/>
          <p:cNvSpPr/>
          <p:nvPr/>
        </p:nvSpPr>
        <p:spPr>
          <a:xfrm>
            <a:off x="8153400" y="5467350"/>
            <a:ext cx="76200" cy="6286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Isosceles Triangle 43"/>
          <p:cNvSpPr/>
          <p:nvPr/>
        </p:nvSpPr>
        <p:spPr>
          <a:xfrm>
            <a:off x="6477000" y="2590800"/>
            <a:ext cx="76200" cy="9144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5" name="Straight Connector 44"/>
          <p:cNvCxnSpPr/>
          <p:nvPr/>
        </p:nvCxnSpPr>
        <p:spPr>
          <a:xfrm>
            <a:off x="6324600" y="3505200"/>
            <a:ext cx="23622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Isosceles Triangle 45"/>
          <p:cNvSpPr/>
          <p:nvPr/>
        </p:nvSpPr>
        <p:spPr>
          <a:xfrm>
            <a:off x="6705600" y="3048000"/>
            <a:ext cx="76200" cy="4572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Isosceles Triangle 46"/>
          <p:cNvSpPr/>
          <p:nvPr/>
        </p:nvSpPr>
        <p:spPr>
          <a:xfrm>
            <a:off x="6858000" y="3048000"/>
            <a:ext cx="76200" cy="457200"/>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Isosceles Triangle 47"/>
          <p:cNvSpPr/>
          <p:nvPr/>
        </p:nvSpPr>
        <p:spPr>
          <a:xfrm>
            <a:off x="7239000" y="3048000"/>
            <a:ext cx="76200" cy="4572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Isosceles Triangle 48"/>
          <p:cNvSpPr/>
          <p:nvPr/>
        </p:nvSpPr>
        <p:spPr>
          <a:xfrm>
            <a:off x="7772400" y="3048000"/>
            <a:ext cx="76200" cy="457200"/>
          </a:xfrm>
          <a:prstGeom prst="triangl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Isosceles Triangle 49"/>
          <p:cNvSpPr/>
          <p:nvPr/>
        </p:nvSpPr>
        <p:spPr>
          <a:xfrm>
            <a:off x="8534400" y="2876550"/>
            <a:ext cx="76200" cy="6286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Isosceles Triangle 50"/>
          <p:cNvSpPr/>
          <p:nvPr/>
        </p:nvSpPr>
        <p:spPr>
          <a:xfrm>
            <a:off x="8153400" y="2876550"/>
            <a:ext cx="76200" cy="6286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6" name="TextBox 51"/>
          <p:cNvSpPr txBox="1">
            <a:spLocks noChangeArrowheads="1"/>
          </p:cNvSpPr>
          <p:nvPr/>
        </p:nvSpPr>
        <p:spPr bwMode="auto">
          <a:xfrm>
            <a:off x="6823075" y="1828800"/>
            <a:ext cx="1101725" cy="461963"/>
          </a:xfrm>
          <a:prstGeom prst="rect">
            <a:avLst/>
          </a:prstGeom>
          <a:noFill/>
          <a:ln w="9525">
            <a:noFill/>
            <a:miter lim="800000"/>
            <a:headEnd/>
            <a:tailEnd/>
          </a:ln>
        </p:spPr>
        <p:txBody>
          <a:bodyPr wrap="none">
            <a:spAutoFit/>
          </a:bodyPr>
          <a:lstStyle/>
          <a:p>
            <a:r>
              <a:rPr lang="en-US" sz="2400" b="1"/>
              <a:t>Victim</a:t>
            </a:r>
          </a:p>
        </p:txBody>
      </p:sp>
      <p:sp>
        <p:nvSpPr>
          <p:cNvPr id="8237" name="TextBox 52"/>
          <p:cNvSpPr txBox="1">
            <a:spLocks noChangeArrowheads="1"/>
          </p:cNvSpPr>
          <p:nvPr/>
        </p:nvSpPr>
        <p:spPr bwMode="auto">
          <a:xfrm>
            <a:off x="6781800" y="4491038"/>
            <a:ext cx="1382713" cy="461962"/>
          </a:xfrm>
          <a:prstGeom prst="rect">
            <a:avLst/>
          </a:prstGeom>
          <a:noFill/>
          <a:ln w="9525">
            <a:noFill/>
            <a:miter lim="800000"/>
            <a:headEnd/>
            <a:tailEnd/>
          </a:ln>
        </p:spPr>
        <p:txBody>
          <a:bodyPr wrap="none">
            <a:spAutoFit/>
          </a:bodyPr>
          <a:lstStyle/>
          <a:p>
            <a:r>
              <a:rPr lang="en-US" sz="2400" b="1"/>
              <a:t>Suspect</a:t>
            </a:r>
          </a:p>
        </p:txBody>
      </p:sp>
      <p:sp>
        <p:nvSpPr>
          <p:cNvPr id="57" name="Left-Right Arrow 56"/>
          <p:cNvSpPr/>
          <p:nvPr/>
        </p:nvSpPr>
        <p:spPr>
          <a:xfrm>
            <a:off x="5105400" y="2743200"/>
            <a:ext cx="914400" cy="53340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Left-Right Arrow 57"/>
          <p:cNvSpPr/>
          <p:nvPr/>
        </p:nvSpPr>
        <p:spPr>
          <a:xfrm>
            <a:off x="5105400" y="5410200"/>
            <a:ext cx="914400" cy="53340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0" name="Text Box 3"/>
          <p:cNvSpPr txBox="1">
            <a:spLocks noChangeArrowheads="1"/>
          </p:cNvSpPr>
          <p:nvPr/>
        </p:nvSpPr>
        <p:spPr bwMode="auto">
          <a:xfrm>
            <a:off x="2286000" y="1828800"/>
            <a:ext cx="2287588" cy="369888"/>
          </a:xfrm>
          <a:prstGeom prst="rect">
            <a:avLst/>
          </a:prstGeom>
          <a:noFill/>
          <a:ln w="9525">
            <a:noFill/>
            <a:miter lim="800000"/>
            <a:headEnd/>
            <a:tailEnd/>
          </a:ln>
        </p:spPr>
        <p:txBody>
          <a:bodyPr wrap="none">
            <a:spAutoFit/>
          </a:bodyPr>
          <a:lstStyle/>
          <a:p>
            <a:r>
              <a:rPr lang="en-US" b="1"/>
              <a:t>non-sperm fraction</a:t>
            </a:r>
            <a:endParaRPr lang="en-US"/>
          </a:p>
        </p:txBody>
      </p:sp>
      <p:sp>
        <p:nvSpPr>
          <p:cNvPr id="8241" name="Text Box 4"/>
          <p:cNvSpPr txBox="1">
            <a:spLocks noChangeArrowheads="1"/>
          </p:cNvSpPr>
          <p:nvPr/>
        </p:nvSpPr>
        <p:spPr bwMode="auto">
          <a:xfrm>
            <a:off x="2590800" y="4343400"/>
            <a:ext cx="1787525" cy="369888"/>
          </a:xfrm>
          <a:prstGeom prst="rect">
            <a:avLst/>
          </a:prstGeom>
          <a:noFill/>
          <a:ln w="9525">
            <a:noFill/>
            <a:miter lim="800000"/>
            <a:headEnd/>
            <a:tailEnd/>
          </a:ln>
        </p:spPr>
        <p:txBody>
          <a:bodyPr wrap="none">
            <a:spAutoFit/>
          </a:bodyPr>
          <a:lstStyle/>
          <a:p>
            <a:r>
              <a:rPr lang="en-US" b="1"/>
              <a:t>sperm fraction</a:t>
            </a:r>
            <a:endParaRPr lang="en-US"/>
          </a:p>
        </p:txBody>
      </p:sp>
      <p:sp>
        <p:nvSpPr>
          <p:cNvPr id="8242" name="TextBox 13"/>
          <p:cNvSpPr txBox="1">
            <a:spLocks noChangeArrowheads="1"/>
          </p:cNvSpPr>
          <p:nvPr/>
        </p:nvSpPr>
        <p:spPr bwMode="auto">
          <a:xfrm>
            <a:off x="1447800" y="1676400"/>
            <a:ext cx="625475" cy="523875"/>
          </a:xfrm>
          <a:prstGeom prst="rect">
            <a:avLst/>
          </a:prstGeom>
          <a:noFill/>
          <a:ln w="9525">
            <a:noFill/>
            <a:miter lim="800000"/>
            <a:headEnd/>
            <a:tailEnd/>
          </a:ln>
        </p:spPr>
        <p:txBody>
          <a:bodyPr wrap="none">
            <a:spAutoFit/>
          </a:bodyPr>
          <a:lstStyle/>
          <a:p>
            <a:r>
              <a:rPr lang="en-US" sz="2800" b="1"/>
              <a:t>(a)</a:t>
            </a:r>
          </a:p>
        </p:txBody>
      </p:sp>
      <p:sp>
        <p:nvSpPr>
          <p:cNvPr id="8243" name="TextBox 14"/>
          <p:cNvSpPr txBox="1">
            <a:spLocks noChangeArrowheads="1"/>
          </p:cNvSpPr>
          <p:nvPr/>
        </p:nvSpPr>
        <p:spPr bwMode="auto">
          <a:xfrm>
            <a:off x="1447800" y="4276725"/>
            <a:ext cx="644525" cy="523875"/>
          </a:xfrm>
          <a:prstGeom prst="rect">
            <a:avLst/>
          </a:prstGeom>
          <a:noFill/>
          <a:ln w="9525">
            <a:noFill/>
            <a:miter lim="800000"/>
            <a:headEnd/>
            <a:tailEnd/>
          </a:ln>
        </p:spPr>
        <p:txBody>
          <a:bodyPr wrap="none">
            <a:spAutoFit/>
          </a:bodyPr>
          <a:lstStyle/>
          <a:p>
            <a:r>
              <a:rPr lang="en-US" sz="2800" b="1"/>
              <a:t>(b)</a:t>
            </a:r>
          </a:p>
        </p:txBody>
      </p:sp>
      <p:sp>
        <p:nvSpPr>
          <p:cNvPr id="8244" name="TextBox 15"/>
          <p:cNvSpPr txBox="1">
            <a:spLocks noChangeArrowheads="1"/>
          </p:cNvSpPr>
          <p:nvPr/>
        </p:nvSpPr>
        <p:spPr bwMode="auto">
          <a:xfrm>
            <a:off x="6172200" y="1762125"/>
            <a:ext cx="625475" cy="523875"/>
          </a:xfrm>
          <a:prstGeom prst="rect">
            <a:avLst/>
          </a:prstGeom>
          <a:noFill/>
          <a:ln w="9525">
            <a:noFill/>
            <a:miter lim="800000"/>
            <a:headEnd/>
            <a:tailEnd/>
          </a:ln>
        </p:spPr>
        <p:txBody>
          <a:bodyPr wrap="none">
            <a:spAutoFit/>
          </a:bodyPr>
          <a:lstStyle/>
          <a:p>
            <a:r>
              <a:rPr lang="en-US" sz="2800" b="1"/>
              <a:t>(c)</a:t>
            </a:r>
          </a:p>
        </p:txBody>
      </p:sp>
      <p:sp>
        <p:nvSpPr>
          <p:cNvPr id="8245" name="TextBox 16"/>
          <p:cNvSpPr txBox="1">
            <a:spLocks noChangeArrowheads="1"/>
          </p:cNvSpPr>
          <p:nvPr/>
        </p:nvSpPr>
        <p:spPr bwMode="auto">
          <a:xfrm>
            <a:off x="6137275" y="4419600"/>
            <a:ext cx="644525" cy="523875"/>
          </a:xfrm>
          <a:prstGeom prst="rect">
            <a:avLst/>
          </a:prstGeom>
          <a:noFill/>
          <a:ln w="9525">
            <a:noFill/>
            <a:miter lim="800000"/>
            <a:headEnd/>
            <a:tailEnd/>
          </a:ln>
        </p:spPr>
        <p:txBody>
          <a:bodyPr wrap="none">
            <a:spAutoFit/>
          </a:bodyPr>
          <a:lstStyle/>
          <a:p>
            <a:r>
              <a:rPr lang="en-US" sz="2800" b="1"/>
              <a:t>(d)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124200" y="76200"/>
            <a:ext cx="2730500" cy="523875"/>
          </a:xfrm>
          <a:prstGeom prst="rect">
            <a:avLst/>
          </a:prstGeom>
          <a:noFill/>
          <a:ln w="9525">
            <a:noFill/>
            <a:miter lim="800000"/>
            <a:headEnd/>
            <a:tailEnd/>
          </a:ln>
        </p:spPr>
        <p:txBody>
          <a:bodyPr wrap="none">
            <a:spAutoFit/>
          </a:bodyPr>
          <a:lstStyle/>
          <a:p>
            <a:r>
              <a:rPr lang="en-US" sz="2800" b="1"/>
              <a:t>Sexual Assault</a:t>
            </a:r>
          </a:p>
        </p:txBody>
      </p:sp>
      <p:sp>
        <p:nvSpPr>
          <p:cNvPr id="9219" name="TextBox 2"/>
          <p:cNvSpPr txBox="1">
            <a:spLocks noChangeArrowheads="1"/>
          </p:cNvSpPr>
          <p:nvPr/>
        </p:nvSpPr>
        <p:spPr bwMode="auto">
          <a:xfrm>
            <a:off x="2362200" y="914400"/>
            <a:ext cx="4260850" cy="461963"/>
          </a:xfrm>
          <a:prstGeom prst="rect">
            <a:avLst/>
          </a:prstGeom>
          <a:noFill/>
          <a:ln w="9525">
            <a:noFill/>
            <a:miter lim="800000"/>
            <a:headEnd/>
            <a:tailEnd/>
          </a:ln>
        </p:spPr>
        <p:txBody>
          <a:bodyPr wrap="none">
            <a:spAutoFit/>
          </a:bodyPr>
          <a:lstStyle/>
          <a:p>
            <a:r>
              <a:rPr lang="en-US" sz="2400" b="1" i="1"/>
              <a:t>A mixture of cells is created</a:t>
            </a:r>
          </a:p>
        </p:txBody>
      </p:sp>
      <p:sp>
        <p:nvSpPr>
          <p:cNvPr id="9220" name="TextBox 3"/>
          <p:cNvSpPr txBox="1">
            <a:spLocks noChangeArrowheads="1"/>
          </p:cNvSpPr>
          <p:nvPr/>
        </p:nvSpPr>
        <p:spPr bwMode="auto">
          <a:xfrm>
            <a:off x="1828800" y="1528763"/>
            <a:ext cx="1905000" cy="830262"/>
          </a:xfrm>
          <a:prstGeom prst="rect">
            <a:avLst/>
          </a:prstGeom>
          <a:noFill/>
          <a:ln w="9525">
            <a:noFill/>
            <a:miter lim="800000"/>
            <a:headEnd/>
            <a:tailEnd/>
          </a:ln>
        </p:spPr>
        <p:txBody>
          <a:bodyPr wrap="none">
            <a:spAutoFit/>
          </a:bodyPr>
          <a:lstStyle/>
          <a:p>
            <a:pPr algn="ctr"/>
            <a:r>
              <a:rPr lang="en-US" sz="2800" b="1"/>
              <a:t>Sperm</a:t>
            </a:r>
          </a:p>
          <a:p>
            <a:pPr algn="ctr"/>
            <a:r>
              <a:rPr lang="en-US" sz="2000"/>
              <a:t>(perpetrator(s))</a:t>
            </a:r>
          </a:p>
        </p:txBody>
      </p:sp>
      <p:sp>
        <p:nvSpPr>
          <p:cNvPr id="9221" name="TextBox 4"/>
          <p:cNvSpPr txBox="1">
            <a:spLocks noChangeArrowheads="1"/>
          </p:cNvSpPr>
          <p:nvPr/>
        </p:nvSpPr>
        <p:spPr bwMode="auto">
          <a:xfrm>
            <a:off x="4953000" y="1503363"/>
            <a:ext cx="2895600" cy="1016000"/>
          </a:xfrm>
          <a:prstGeom prst="rect">
            <a:avLst/>
          </a:prstGeom>
          <a:noFill/>
          <a:ln w="9525">
            <a:noFill/>
            <a:miter lim="800000"/>
            <a:headEnd/>
            <a:tailEnd/>
          </a:ln>
        </p:spPr>
        <p:txBody>
          <a:bodyPr>
            <a:spAutoFit/>
          </a:bodyPr>
          <a:lstStyle/>
          <a:p>
            <a:pPr algn="ctr"/>
            <a:r>
              <a:rPr lang="en-US" sz="2000" b="1"/>
              <a:t>Vaginal, rectal, or buccal epithelial cells</a:t>
            </a:r>
          </a:p>
          <a:p>
            <a:pPr algn="ctr"/>
            <a:r>
              <a:rPr lang="en-US" sz="2000"/>
              <a:t>(victim)</a:t>
            </a:r>
          </a:p>
        </p:txBody>
      </p:sp>
      <p:sp>
        <p:nvSpPr>
          <p:cNvPr id="9222" name="TextBox 5"/>
          <p:cNvSpPr txBox="1">
            <a:spLocks noChangeArrowheads="1"/>
          </p:cNvSpPr>
          <p:nvPr/>
        </p:nvSpPr>
        <p:spPr bwMode="auto">
          <a:xfrm>
            <a:off x="4267200" y="1604963"/>
            <a:ext cx="484188" cy="708025"/>
          </a:xfrm>
          <a:prstGeom prst="rect">
            <a:avLst/>
          </a:prstGeom>
          <a:noFill/>
          <a:ln w="9525">
            <a:noFill/>
            <a:miter lim="800000"/>
            <a:headEnd/>
            <a:tailEnd/>
          </a:ln>
        </p:spPr>
        <p:txBody>
          <a:bodyPr wrap="none">
            <a:spAutoFit/>
          </a:bodyPr>
          <a:lstStyle/>
          <a:p>
            <a:r>
              <a:rPr lang="en-US" sz="4000"/>
              <a:t>+</a:t>
            </a:r>
          </a:p>
        </p:txBody>
      </p:sp>
      <p:cxnSp>
        <p:nvCxnSpPr>
          <p:cNvPr id="11" name="Straight Arrow Connector 10"/>
          <p:cNvCxnSpPr>
            <a:stCxn id="9218" idx="2"/>
            <a:endCxn id="9219" idx="0"/>
          </p:cNvCxnSpPr>
          <p:nvPr/>
        </p:nvCxnSpPr>
        <p:spPr>
          <a:xfrm rot="16200000" flipH="1">
            <a:off x="4333875" y="755650"/>
            <a:ext cx="314325" cy="317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7200" y="1376363"/>
            <a:ext cx="8229600" cy="12192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5" name="TextBox 13"/>
          <p:cNvSpPr txBox="1">
            <a:spLocks noChangeArrowheads="1"/>
          </p:cNvSpPr>
          <p:nvPr/>
        </p:nvSpPr>
        <p:spPr bwMode="auto">
          <a:xfrm>
            <a:off x="4800600" y="2971800"/>
            <a:ext cx="1828800" cy="646113"/>
          </a:xfrm>
          <a:prstGeom prst="rect">
            <a:avLst/>
          </a:prstGeom>
          <a:noFill/>
          <a:ln w="9525">
            <a:noFill/>
            <a:miter lim="800000"/>
            <a:headEnd/>
            <a:tailEnd/>
          </a:ln>
        </p:spPr>
        <p:txBody>
          <a:bodyPr>
            <a:spAutoFit/>
          </a:bodyPr>
          <a:lstStyle/>
          <a:p>
            <a:pPr algn="ctr"/>
            <a:r>
              <a:rPr lang="en-US" b="1">
                <a:solidFill>
                  <a:srgbClr val="0000FF"/>
                </a:solidFill>
              </a:rPr>
              <a:t>Selective PCR </a:t>
            </a:r>
            <a:r>
              <a:rPr lang="en-US" b="1"/>
              <a:t>with Y-STRs</a:t>
            </a:r>
          </a:p>
        </p:txBody>
      </p:sp>
      <p:sp>
        <p:nvSpPr>
          <p:cNvPr id="9226" name="TextBox 14"/>
          <p:cNvSpPr txBox="1">
            <a:spLocks noChangeArrowheads="1"/>
          </p:cNvSpPr>
          <p:nvPr/>
        </p:nvSpPr>
        <p:spPr bwMode="auto">
          <a:xfrm>
            <a:off x="381000" y="2979738"/>
            <a:ext cx="1905000" cy="830262"/>
          </a:xfrm>
          <a:prstGeom prst="rect">
            <a:avLst/>
          </a:prstGeom>
          <a:noFill/>
          <a:ln w="9525">
            <a:noFill/>
            <a:miter lim="800000"/>
            <a:headEnd/>
            <a:tailEnd/>
          </a:ln>
        </p:spPr>
        <p:txBody>
          <a:bodyPr>
            <a:spAutoFit/>
          </a:bodyPr>
          <a:lstStyle/>
          <a:p>
            <a:pPr algn="ctr"/>
            <a:r>
              <a:rPr lang="en-US" sz="2400" b="1"/>
              <a:t>Differential cell lysis</a:t>
            </a:r>
          </a:p>
        </p:txBody>
      </p:sp>
      <p:sp>
        <p:nvSpPr>
          <p:cNvPr id="9227" name="TextBox 15"/>
          <p:cNvSpPr txBox="1">
            <a:spLocks noChangeArrowheads="1"/>
          </p:cNvSpPr>
          <p:nvPr/>
        </p:nvSpPr>
        <p:spPr bwMode="auto">
          <a:xfrm>
            <a:off x="2514600" y="2971800"/>
            <a:ext cx="2133600" cy="923925"/>
          </a:xfrm>
          <a:prstGeom prst="rect">
            <a:avLst/>
          </a:prstGeom>
          <a:noFill/>
          <a:ln w="9525">
            <a:noFill/>
            <a:miter lim="800000"/>
            <a:headEnd/>
            <a:tailEnd/>
          </a:ln>
        </p:spPr>
        <p:txBody>
          <a:bodyPr>
            <a:spAutoFit/>
          </a:bodyPr>
          <a:lstStyle/>
          <a:p>
            <a:pPr algn="ctr"/>
            <a:r>
              <a:rPr lang="en-US" b="1">
                <a:solidFill>
                  <a:srgbClr val="0000FF"/>
                </a:solidFill>
              </a:rPr>
              <a:t>Selective cell degradation </a:t>
            </a:r>
            <a:r>
              <a:rPr lang="en-US" b="1"/>
              <a:t>with DNase digestion</a:t>
            </a:r>
          </a:p>
        </p:txBody>
      </p:sp>
      <p:sp>
        <p:nvSpPr>
          <p:cNvPr id="9228" name="TextBox 16"/>
          <p:cNvSpPr txBox="1">
            <a:spLocks noChangeArrowheads="1"/>
          </p:cNvSpPr>
          <p:nvPr/>
        </p:nvSpPr>
        <p:spPr bwMode="auto">
          <a:xfrm>
            <a:off x="6781800" y="2971800"/>
            <a:ext cx="2209800" cy="923925"/>
          </a:xfrm>
          <a:prstGeom prst="rect">
            <a:avLst/>
          </a:prstGeom>
          <a:noFill/>
          <a:ln w="9525">
            <a:noFill/>
            <a:miter lim="800000"/>
            <a:headEnd/>
            <a:tailEnd/>
          </a:ln>
        </p:spPr>
        <p:txBody>
          <a:bodyPr>
            <a:spAutoFit/>
          </a:bodyPr>
          <a:lstStyle/>
          <a:p>
            <a:pPr algn="ctr"/>
            <a:r>
              <a:rPr lang="en-US" b="1">
                <a:solidFill>
                  <a:srgbClr val="0000FF"/>
                </a:solidFill>
              </a:rPr>
              <a:t>Selective cell capture </a:t>
            </a:r>
            <a:r>
              <a:rPr lang="en-US" b="1"/>
              <a:t>with laser microdissection</a:t>
            </a:r>
          </a:p>
        </p:txBody>
      </p:sp>
      <p:sp>
        <p:nvSpPr>
          <p:cNvPr id="9229" name="TextBox 19"/>
          <p:cNvSpPr txBox="1">
            <a:spLocks noChangeArrowheads="1"/>
          </p:cNvSpPr>
          <p:nvPr/>
        </p:nvSpPr>
        <p:spPr bwMode="auto">
          <a:xfrm>
            <a:off x="76200" y="5151438"/>
            <a:ext cx="2438400" cy="1477962"/>
          </a:xfrm>
          <a:prstGeom prst="rect">
            <a:avLst/>
          </a:prstGeom>
          <a:noFill/>
          <a:ln w="9525">
            <a:noFill/>
            <a:miter lim="800000"/>
            <a:headEnd/>
            <a:tailEnd/>
          </a:ln>
        </p:spPr>
        <p:txBody>
          <a:bodyPr>
            <a:spAutoFit/>
          </a:bodyPr>
          <a:lstStyle/>
          <a:p>
            <a:pPr algn="ctr"/>
            <a:r>
              <a:rPr lang="en-US"/>
              <a:t>Labor-intensive and some sample is lost during washes; carryover may occur between fractions</a:t>
            </a:r>
          </a:p>
        </p:txBody>
      </p:sp>
      <p:sp>
        <p:nvSpPr>
          <p:cNvPr id="9230" name="TextBox 20"/>
          <p:cNvSpPr txBox="1">
            <a:spLocks noChangeArrowheads="1"/>
          </p:cNvSpPr>
          <p:nvPr/>
        </p:nvSpPr>
        <p:spPr bwMode="auto">
          <a:xfrm>
            <a:off x="228600" y="4191000"/>
            <a:ext cx="2455863" cy="830263"/>
          </a:xfrm>
          <a:prstGeom prst="rect">
            <a:avLst/>
          </a:prstGeom>
          <a:noFill/>
          <a:ln w="9525">
            <a:noFill/>
            <a:miter lim="800000"/>
            <a:headEnd/>
            <a:tailEnd/>
          </a:ln>
        </p:spPr>
        <p:txBody>
          <a:bodyPr wrap="none">
            <a:spAutoFit/>
          </a:bodyPr>
          <a:lstStyle/>
          <a:p>
            <a:pPr marL="342900" indent="-342900"/>
            <a:r>
              <a:rPr lang="en-US" sz="1600" u="sng"/>
              <a:t>Creation of two fractions</a:t>
            </a:r>
            <a:r>
              <a:rPr lang="en-US" sz="1600"/>
              <a:t>:</a:t>
            </a:r>
          </a:p>
          <a:p>
            <a:pPr marL="342900" indent="-342900">
              <a:buFontTx/>
              <a:buAutoNum type="alphaLcParenR"/>
            </a:pPr>
            <a:r>
              <a:rPr lang="en-US" sz="1600"/>
              <a:t>Non-sperm fraction</a:t>
            </a:r>
          </a:p>
          <a:p>
            <a:pPr marL="342900" indent="-342900">
              <a:buFontTx/>
              <a:buAutoNum type="alphaLcParenR"/>
            </a:pPr>
            <a:r>
              <a:rPr lang="en-US" sz="1600"/>
              <a:t>Sperm fraction</a:t>
            </a:r>
          </a:p>
        </p:txBody>
      </p:sp>
      <p:sp>
        <p:nvSpPr>
          <p:cNvPr id="9231" name="TextBox 21"/>
          <p:cNvSpPr txBox="1">
            <a:spLocks noChangeArrowheads="1"/>
          </p:cNvSpPr>
          <p:nvPr/>
        </p:nvSpPr>
        <p:spPr bwMode="auto">
          <a:xfrm>
            <a:off x="4648200" y="4648200"/>
            <a:ext cx="2209800" cy="2032000"/>
          </a:xfrm>
          <a:prstGeom prst="rect">
            <a:avLst/>
          </a:prstGeom>
          <a:noFill/>
          <a:ln w="9525">
            <a:noFill/>
            <a:miter lim="800000"/>
            <a:headEnd/>
            <a:tailEnd/>
          </a:ln>
        </p:spPr>
        <p:txBody>
          <a:bodyPr>
            <a:spAutoFit/>
          </a:bodyPr>
          <a:lstStyle/>
          <a:p>
            <a:pPr algn="ctr"/>
            <a:r>
              <a:rPr lang="en-US"/>
              <a:t>Can isolate male-portion even with high female cell background but not as informative due to paternal lineage sharing</a:t>
            </a:r>
          </a:p>
        </p:txBody>
      </p:sp>
      <p:sp>
        <p:nvSpPr>
          <p:cNvPr id="9232" name="TextBox 22"/>
          <p:cNvSpPr txBox="1">
            <a:spLocks noChangeArrowheads="1"/>
          </p:cNvSpPr>
          <p:nvPr/>
        </p:nvSpPr>
        <p:spPr bwMode="auto">
          <a:xfrm>
            <a:off x="2743200" y="4648200"/>
            <a:ext cx="1676400" cy="1200150"/>
          </a:xfrm>
          <a:prstGeom prst="rect">
            <a:avLst/>
          </a:prstGeom>
          <a:noFill/>
          <a:ln w="9525">
            <a:noFill/>
            <a:miter lim="800000"/>
            <a:headEnd/>
            <a:tailEnd/>
          </a:ln>
        </p:spPr>
        <p:txBody>
          <a:bodyPr>
            <a:spAutoFit/>
          </a:bodyPr>
          <a:lstStyle/>
          <a:p>
            <a:pPr algn="ctr"/>
            <a:r>
              <a:rPr lang="en-US"/>
              <a:t>Destroys portion of evidence (female cells)</a:t>
            </a:r>
          </a:p>
        </p:txBody>
      </p:sp>
      <p:sp>
        <p:nvSpPr>
          <p:cNvPr id="9233" name="TextBox 23"/>
          <p:cNvSpPr txBox="1">
            <a:spLocks noChangeArrowheads="1"/>
          </p:cNvSpPr>
          <p:nvPr/>
        </p:nvSpPr>
        <p:spPr bwMode="auto">
          <a:xfrm>
            <a:off x="7010400" y="4648200"/>
            <a:ext cx="1981200" cy="923925"/>
          </a:xfrm>
          <a:prstGeom prst="rect">
            <a:avLst/>
          </a:prstGeom>
          <a:noFill/>
          <a:ln w="9525">
            <a:noFill/>
            <a:miter lim="800000"/>
            <a:headEnd/>
            <a:tailEnd/>
          </a:ln>
        </p:spPr>
        <p:txBody>
          <a:bodyPr>
            <a:spAutoFit/>
          </a:bodyPr>
          <a:lstStyle/>
          <a:p>
            <a:pPr algn="ctr"/>
            <a:r>
              <a:rPr lang="en-US"/>
              <a:t>Time-consuming; expensive equipment</a:t>
            </a:r>
          </a:p>
        </p:txBody>
      </p:sp>
      <p:sp>
        <p:nvSpPr>
          <p:cNvPr id="9234" name="TextBox 24"/>
          <p:cNvSpPr txBox="1">
            <a:spLocks noChangeArrowheads="1"/>
          </p:cNvSpPr>
          <p:nvPr/>
        </p:nvSpPr>
        <p:spPr bwMode="auto">
          <a:xfrm>
            <a:off x="457200" y="3810000"/>
            <a:ext cx="1836738" cy="307975"/>
          </a:xfrm>
          <a:prstGeom prst="rect">
            <a:avLst/>
          </a:prstGeom>
          <a:noFill/>
          <a:ln w="9525">
            <a:noFill/>
            <a:miter lim="800000"/>
            <a:headEnd/>
            <a:tailEnd/>
          </a:ln>
        </p:spPr>
        <p:txBody>
          <a:bodyPr wrap="none">
            <a:spAutoFit/>
          </a:bodyPr>
          <a:lstStyle/>
          <a:p>
            <a:r>
              <a:rPr lang="en-US" sz="1400"/>
              <a:t>“GOLD STANDARD”</a:t>
            </a:r>
          </a:p>
        </p:txBody>
      </p:sp>
      <p:sp>
        <p:nvSpPr>
          <p:cNvPr id="26" name="Down Arrow 25"/>
          <p:cNvSpPr/>
          <p:nvPr/>
        </p:nvSpPr>
        <p:spPr>
          <a:xfrm>
            <a:off x="1219200" y="2667000"/>
            <a:ext cx="304800" cy="3048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3429000" y="2667000"/>
            <a:ext cx="304800" cy="304800"/>
          </a:xfrm>
          <a:prstGeom prst="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5562600" y="2667000"/>
            <a:ext cx="304800" cy="304800"/>
          </a:xfrm>
          <a:prstGeom prst="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Down Arrow 28"/>
          <p:cNvSpPr/>
          <p:nvPr/>
        </p:nvSpPr>
        <p:spPr>
          <a:xfrm>
            <a:off x="7696200" y="2667000"/>
            <a:ext cx="304800" cy="304800"/>
          </a:xfrm>
          <a:prstGeom prst="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Connector 30"/>
          <p:cNvCxnSpPr/>
          <p:nvPr/>
        </p:nvCxnSpPr>
        <p:spPr>
          <a:xfrm rot="5400000">
            <a:off x="609600" y="4724400"/>
            <a:ext cx="396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667000" y="4724400"/>
            <a:ext cx="396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800600" y="4724400"/>
            <a:ext cx="396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latin typeface="Arial" charset="0"/>
                <a:cs typeface="Arial" charset="0"/>
              </a:rPr>
              <a:t>Chapter 3 – DNA Quantitation</a:t>
            </a:r>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7"/>
          <p:cNvSpPr>
            <a:spLocks/>
          </p:cNvSpPr>
          <p:nvPr/>
        </p:nvSpPr>
        <p:spPr bwMode="auto">
          <a:xfrm>
            <a:off x="792163" y="2325688"/>
            <a:ext cx="2657475" cy="1363662"/>
          </a:xfrm>
          <a:custGeom>
            <a:avLst/>
            <a:gdLst>
              <a:gd name="T0" fmla="*/ 0 w 1674"/>
              <a:gd name="T1" fmla="*/ 2147483647 h 859"/>
              <a:gd name="T2" fmla="*/ 516632873 w 1674"/>
              <a:gd name="T3" fmla="*/ 2147483647 h 859"/>
              <a:gd name="T4" fmla="*/ 561994085 w 1674"/>
              <a:gd name="T5" fmla="*/ 1907757040 h 859"/>
              <a:gd name="T6" fmla="*/ 703124381 w 1674"/>
              <a:gd name="T7" fmla="*/ 1965721389 h 859"/>
              <a:gd name="T8" fmla="*/ 811490274 w 1674"/>
              <a:gd name="T9" fmla="*/ 2147483647 h 859"/>
              <a:gd name="T10" fmla="*/ 1139110690 w 1674"/>
              <a:gd name="T11" fmla="*/ 2147483647 h 859"/>
              <a:gd name="T12" fmla="*/ 1343244080 w 1674"/>
              <a:gd name="T13" fmla="*/ 269655849 h 859"/>
              <a:gd name="T14" fmla="*/ 1373485946 w 1674"/>
              <a:gd name="T15" fmla="*/ 670361325 h 859"/>
              <a:gd name="T16" fmla="*/ 1454130923 w 1674"/>
              <a:gd name="T17" fmla="*/ 0 h 859"/>
              <a:gd name="T18" fmla="*/ 1607859615 w 1674"/>
              <a:gd name="T19" fmla="*/ 2147483647 h 859"/>
              <a:gd name="T20" fmla="*/ 1970762406 w 1674"/>
              <a:gd name="T21" fmla="*/ 2147483647 h 859"/>
              <a:gd name="T22" fmla="*/ 2094250820 w 1674"/>
              <a:gd name="T23" fmla="*/ 327620198 h 859"/>
              <a:gd name="T24" fmla="*/ 2147483647 w 1674"/>
              <a:gd name="T25" fmla="*/ 740925654 h 859"/>
              <a:gd name="T26" fmla="*/ 2147483647 w 1674"/>
              <a:gd name="T27" fmla="*/ 27720919 h 859"/>
              <a:gd name="T28" fmla="*/ 2147483647 w 1674"/>
              <a:gd name="T29" fmla="*/ 27720919 h 859"/>
              <a:gd name="T30" fmla="*/ 2147483647 w 1674"/>
              <a:gd name="T31" fmla="*/ 2147483647 h 859"/>
              <a:gd name="T32" fmla="*/ 2147483647 w 1674"/>
              <a:gd name="T33" fmla="*/ 2147483647 h 8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74"/>
              <a:gd name="T52" fmla="*/ 0 h 859"/>
              <a:gd name="T53" fmla="*/ 1674 w 1674"/>
              <a:gd name="T54" fmla="*/ 859 h 8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74" h="859">
                <a:moveTo>
                  <a:pt x="0" y="859"/>
                </a:moveTo>
                <a:lnTo>
                  <a:pt x="205" y="859"/>
                </a:lnTo>
                <a:lnTo>
                  <a:pt x="223" y="757"/>
                </a:lnTo>
                <a:lnTo>
                  <a:pt x="279" y="780"/>
                </a:lnTo>
                <a:lnTo>
                  <a:pt x="322" y="859"/>
                </a:lnTo>
                <a:lnTo>
                  <a:pt x="452" y="859"/>
                </a:lnTo>
                <a:lnTo>
                  <a:pt x="533" y="107"/>
                </a:lnTo>
                <a:lnTo>
                  <a:pt x="545" y="266"/>
                </a:lnTo>
                <a:lnTo>
                  <a:pt x="577" y="0"/>
                </a:lnTo>
                <a:lnTo>
                  <a:pt x="638" y="859"/>
                </a:lnTo>
                <a:lnTo>
                  <a:pt x="782" y="859"/>
                </a:lnTo>
                <a:lnTo>
                  <a:pt x="831" y="130"/>
                </a:lnTo>
                <a:lnTo>
                  <a:pt x="856" y="294"/>
                </a:lnTo>
                <a:lnTo>
                  <a:pt x="893" y="11"/>
                </a:lnTo>
                <a:lnTo>
                  <a:pt x="943" y="11"/>
                </a:lnTo>
                <a:lnTo>
                  <a:pt x="1029" y="853"/>
                </a:lnTo>
                <a:lnTo>
                  <a:pt x="1674" y="853"/>
                </a:lnTo>
              </a:path>
            </a:pathLst>
          </a:custGeom>
          <a:noFill/>
          <a:ln w="57150" cmpd="sng">
            <a:solidFill>
              <a:schemeClr val="tx1"/>
            </a:solidFill>
            <a:round/>
            <a:headEnd/>
            <a:tailEnd/>
          </a:ln>
        </p:spPr>
        <p:txBody>
          <a:bodyPr/>
          <a:lstStyle/>
          <a:p>
            <a:endParaRPr lang="en-US"/>
          </a:p>
        </p:txBody>
      </p:sp>
      <p:sp>
        <p:nvSpPr>
          <p:cNvPr id="3075" name="Text Box 12"/>
          <p:cNvSpPr txBox="1">
            <a:spLocks noChangeArrowheads="1"/>
          </p:cNvSpPr>
          <p:nvPr/>
        </p:nvSpPr>
        <p:spPr bwMode="auto">
          <a:xfrm>
            <a:off x="598488" y="3983038"/>
            <a:ext cx="2493962" cy="822325"/>
          </a:xfrm>
          <a:prstGeom prst="rect">
            <a:avLst/>
          </a:prstGeom>
          <a:noFill/>
          <a:ln w="9525">
            <a:noFill/>
            <a:miter lim="800000"/>
            <a:headEnd/>
            <a:tailEnd/>
          </a:ln>
        </p:spPr>
        <p:txBody>
          <a:bodyPr>
            <a:spAutoFit/>
          </a:bodyPr>
          <a:lstStyle/>
          <a:p>
            <a:pPr algn="ctr"/>
            <a:r>
              <a:rPr lang="en-US" sz="2400"/>
              <a:t>Too much DNA amplified</a:t>
            </a:r>
          </a:p>
        </p:txBody>
      </p:sp>
      <p:sp>
        <p:nvSpPr>
          <p:cNvPr id="3076" name="Text Box 13"/>
          <p:cNvSpPr txBox="1">
            <a:spLocks noChangeArrowheads="1"/>
          </p:cNvSpPr>
          <p:nvPr/>
        </p:nvSpPr>
        <p:spPr bwMode="auto">
          <a:xfrm>
            <a:off x="373063" y="2163763"/>
            <a:ext cx="620712" cy="519112"/>
          </a:xfrm>
          <a:prstGeom prst="rect">
            <a:avLst/>
          </a:prstGeom>
          <a:noFill/>
          <a:ln w="9525">
            <a:noFill/>
            <a:miter lim="800000"/>
            <a:headEnd/>
            <a:tailEnd/>
          </a:ln>
        </p:spPr>
        <p:txBody>
          <a:bodyPr wrap="none">
            <a:spAutoFit/>
          </a:bodyPr>
          <a:lstStyle/>
          <a:p>
            <a:r>
              <a:rPr lang="en-US" sz="2800"/>
              <a:t>(a)</a:t>
            </a:r>
          </a:p>
        </p:txBody>
      </p:sp>
      <p:grpSp>
        <p:nvGrpSpPr>
          <p:cNvPr id="2" name="Group 21"/>
          <p:cNvGrpSpPr>
            <a:grpSpLocks/>
          </p:cNvGrpSpPr>
          <p:nvPr/>
        </p:nvGrpSpPr>
        <p:grpSpPr bwMode="auto">
          <a:xfrm>
            <a:off x="3741738" y="2163763"/>
            <a:ext cx="2493962" cy="2641600"/>
            <a:chOff x="3875" y="1363"/>
            <a:chExt cx="1571" cy="1664"/>
          </a:xfrm>
        </p:grpSpPr>
        <p:grpSp>
          <p:nvGrpSpPr>
            <p:cNvPr id="3" name="Group 20"/>
            <p:cNvGrpSpPr>
              <a:grpSpLocks/>
            </p:cNvGrpSpPr>
            <p:nvPr/>
          </p:nvGrpSpPr>
          <p:grpSpPr bwMode="auto">
            <a:xfrm>
              <a:off x="4102" y="1363"/>
              <a:ext cx="996" cy="961"/>
              <a:chOff x="4102" y="1363"/>
              <a:chExt cx="996" cy="961"/>
            </a:xfrm>
          </p:grpSpPr>
          <p:sp>
            <p:nvSpPr>
              <p:cNvPr id="3085" name="Freeform 11"/>
              <p:cNvSpPr>
                <a:spLocks/>
              </p:cNvSpPr>
              <p:nvPr/>
            </p:nvSpPr>
            <p:spPr bwMode="auto">
              <a:xfrm>
                <a:off x="4161" y="2152"/>
                <a:ext cx="937" cy="172"/>
              </a:xfrm>
              <a:custGeom>
                <a:avLst/>
                <a:gdLst>
                  <a:gd name="T0" fmla="*/ 0 w 937"/>
                  <a:gd name="T1" fmla="*/ 102 h 281"/>
                  <a:gd name="T2" fmla="*/ 184 w 937"/>
                  <a:gd name="T3" fmla="*/ 102 h 281"/>
                  <a:gd name="T4" fmla="*/ 210 w 937"/>
                  <a:gd name="T5" fmla="*/ 96 h 281"/>
                  <a:gd name="T6" fmla="*/ 244 w 937"/>
                  <a:gd name="T7" fmla="*/ 102 h 281"/>
                  <a:gd name="T8" fmla="*/ 351 w 937"/>
                  <a:gd name="T9" fmla="*/ 102 h 281"/>
                  <a:gd name="T10" fmla="*/ 386 w 937"/>
                  <a:gd name="T11" fmla="*/ 105 h 281"/>
                  <a:gd name="T12" fmla="*/ 441 w 937"/>
                  <a:gd name="T13" fmla="*/ 105 h 281"/>
                  <a:gd name="T14" fmla="*/ 565 w 937"/>
                  <a:gd name="T15" fmla="*/ 105 h 281"/>
                  <a:gd name="T16" fmla="*/ 606 w 937"/>
                  <a:gd name="T17" fmla="*/ 0 h 281"/>
                  <a:gd name="T18" fmla="*/ 655 w 937"/>
                  <a:gd name="T19" fmla="*/ 105 h 281"/>
                  <a:gd name="T20" fmla="*/ 937 w 937"/>
                  <a:gd name="T21" fmla="*/ 105 h 2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7"/>
                  <a:gd name="T34" fmla="*/ 0 h 281"/>
                  <a:gd name="T35" fmla="*/ 937 w 937"/>
                  <a:gd name="T36" fmla="*/ 281 h 2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7" h="281">
                    <a:moveTo>
                      <a:pt x="0" y="272"/>
                    </a:moveTo>
                    <a:lnTo>
                      <a:pt x="184" y="272"/>
                    </a:lnTo>
                    <a:lnTo>
                      <a:pt x="210" y="256"/>
                    </a:lnTo>
                    <a:lnTo>
                      <a:pt x="244" y="272"/>
                    </a:lnTo>
                    <a:lnTo>
                      <a:pt x="351" y="272"/>
                    </a:lnTo>
                    <a:lnTo>
                      <a:pt x="386" y="280"/>
                    </a:lnTo>
                    <a:lnTo>
                      <a:pt x="441" y="279"/>
                    </a:lnTo>
                    <a:lnTo>
                      <a:pt x="565" y="279"/>
                    </a:lnTo>
                    <a:lnTo>
                      <a:pt x="606" y="0"/>
                    </a:lnTo>
                    <a:lnTo>
                      <a:pt x="655" y="279"/>
                    </a:lnTo>
                    <a:lnTo>
                      <a:pt x="937" y="281"/>
                    </a:lnTo>
                  </a:path>
                </a:pathLst>
              </a:custGeom>
              <a:noFill/>
              <a:ln w="57150" cmpd="sng">
                <a:solidFill>
                  <a:schemeClr val="tx1"/>
                </a:solidFill>
                <a:round/>
                <a:headEnd/>
                <a:tailEnd/>
              </a:ln>
            </p:spPr>
            <p:txBody>
              <a:bodyPr/>
              <a:lstStyle/>
              <a:p>
                <a:endParaRPr lang="en-US"/>
              </a:p>
            </p:txBody>
          </p:sp>
          <p:sp>
            <p:nvSpPr>
              <p:cNvPr id="3086" name="Text Box 15"/>
              <p:cNvSpPr txBox="1">
                <a:spLocks noChangeArrowheads="1"/>
              </p:cNvSpPr>
              <p:nvPr/>
            </p:nvSpPr>
            <p:spPr bwMode="auto">
              <a:xfrm>
                <a:off x="4102" y="1363"/>
                <a:ext cx="403" cy="327"/>
              </a:xfrm>
              <a:prstGeom prst="rect">
                <a:avLst/>
              </a:prstGeom>
              <a:noFill/>
              <a:ln w="9525">
                <a:noFill/>
                <a:miter lim="800000"/>
                <a:headEnd/>
                <a:tailEnd/>
              </a:ln>
            </p:spPr>
            <p:txBody>
              <a:bodyPr wrap="none">
                <a:spAutoFit/>
              </a:bodyPr>
              <a:lstStyle/>
              <a:p>
                <a:r>
                  <a:rPr lang="en-US" sz="2800"/>
                  <a:t>(b)</a:t>
                </a:r>
              </a:p>
            </p:txBody>
          </p:sp>
        </p:grpSp>
        <p:sp>
          <p:nvSpPr>
            <p:cNvPr id="3084" name="Text Box 16"/>
            <p:cNvSpPr txBox="1">
              <a:spLocks noChangeArrowheads="1"/>
            </p:cNvSpPr>
            <p:nvPr/>
          </p:nvSpPr>
          <p:spPr bwMode="auto">
            <a:xfrm>
              <a:off x="3875" y="2509"/>
              <a:ext cx="1571" cy="518"/>
            </a:xfrm>
            <a:prstGeom prst="rect">
              <a:avLst/>
            </a:prstGeom>
            <a:noFill/>
            <a:ln w="9525">
              <a:noFill/>
              <a:miter lim="800000"/>
              <a:headEnd/>
              <a:tailEnd/>
            </a:ln>
          </p:spPr>
          <p:txBody>
            <a:bodyPr>
              <a:spAutoFit/>
            </a:bodyPr>
            <a:lstStyle/>
            <a:p>
              <a:pPr algn="ctr"/>
              <a:r>
                <a:rPr lang="en-US" sz="2400"/>
                <a:t>Too little DNA amplified</a:t>
              </a:r>
            </a:p>
          </p:txBody>
        </p:sp>
      </p:grpSp>
      <p:grpSp>
        <p:nvGrpSpPr>
          <p:cNvPr id="4" name="Group 19"/>
          <p:cNvGrpSpPr>
            <a:grpSpLocks/>
          </p:cNvGrpSpPr>
          <p:nvPr/>
        </p:nvGrpSpPr>
        <p:grpSpPr bwMode="auto">
          <a:xfrm>
            <a:off x="6442075" y="2163763"/>
            <a:ext cx="2427288" cy="2641600"/>
            <a:chOff x="2320" y="1363"/>
            <a:chExt cx="1529" cy="1664"/>
          </a:xfrm>
        </p:grpSpPr>
        <p:sp>
          <p:nvSpPr>
            <p:cNvPr id="3080" name="Freeform 10"/>
            <p:cNvSpPr>
              <a:spLocks/>
            </p:cNvSpPr>
            <p:nvPr/>
          </p:nvSpPr>
          <p:spPr bwMode="auto">
            <a:xfrm>
              <a:off x="2598" y="1855"/>
              <a:ext cx="937" cy="469"/>
            </a:xfrm>
            <a:custGeom>
              <a:avLst/>
              <a:gdLst>
                <a:gd name="T0" fmla="*/ 0 w 937"/>
                <a:gd name="T1" fmla="*/ 282 h 773"/>
                <a:gd name="T2" fmla="*/ 184 w 937"/>
                <a:gd name="T3" fmla="*/ 282 h 773"/>
                <a:gd name="T4" fmla="*/ 213 w 937"/>
                <a:gd name="T5" fmla="*/ 263 h 773"/>
                <a:gd name="T6" fmla="*/ 244 w 937"/>
                <a:gd name="T7" fmla="*/ 282 h 773"/>
                <a:gd name="T8" fmla="*/ 351 w 937"/>
                <a:gd name="T9" fmla="*/ 282 h 773"/>
                <a:gd name="T10" fmla="*/ 398 w 937"/>
                <a:gd name="T11" fmla="*/ 15 h 773"/>
                <a:gd name="T12" fmla="*/ 441 w 937"/>
                <a:gd name="T13" fmla="*/ 284 h 773"/>
                <a:gd name="T14" fmla="*/ 565 w 937"/>
                <a:gd name="T15" fmla="*/ 284 h 773"/>
                <a:gd name="T16" fmla="*/ 600 w 937"/>
                <a:gd name="T17" fmla="*/ 0 h 773"/>
                <a:gd name="T18" fmla="*/ 655 w 937"/>
                <a:gd name="T19" fmla="*/ 284 h 773"/>
                <a:gd name="T20" fmla="*/ 937 w 937"/>
                <a:gd name="T21" fmla="*/ 285 h 7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7"/>
                <a:gd name="T34" fmla="*/ 0 h 773"/>
                <a:gd name="T35" fmla="*/ 937 w 937"/>
                <a:gd name="T36" fmla="*/ 773 h 7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7" h="773">
                  <a:moveTo>
                    <a:pt x="0" y="764"/>
                  </a:moveTo>
                  <a:lnTo>
                    <a:pt x="184" y="764"/>
                  </a:lnTo>
                  <a:lnTo>
                    <a:pt x="213" y="713"/>
                  </a:lnTo>
                  <a:lnTo>
                    <a:pt x="244" y="764"/>
                  </a:lnTo>
                  <a:lnTo>
                    <a:pt x="351" y="764"/>
                  </a:lnTo>
                  <a:lnTo>
                    <a:pt x="398" y="41"/>
                  </a:lnTo>
                  <a:lnTo>
                    <a:pt x="441" y="771"/>
                  </a:lnTo>
                  <a:lnTo>
                    <a:pt x="565" y="771"/>
                  </a:lnTo>
                  <a:lnTo>
                    <a:pt x="600" y="0"/>
                  </a:lnTo>
                  <a:lnTo>
                    <a:pt x="655" y="771"/>
                  </a:lnTo>
                  <a:lnTo>
                    <a:pt x="937" y="773"/>
                  </a:lnTo>
                </a:path>
              </a:pathLst>
            </a:custGeom>
            <a:noFill/>
            <a:ln w="57150" cmpd="sng">
              <a:solidFill>
                <a:schemeClr val="tx1"/>
              </a:solidFill>
              <a:round/>
              <a:headEnd/>
              <a:tailEnd/>
            </a:ln>
          </p:spPr>
          <p:txBody>
            <a:bodyPr/>
            <a:lstStyle/>
            <a:p>
              <a:endParaRPr lang="en-US"/>
            </a:p>
          </p:txBody>
        </p:sp>
        <p:sp>
          <p:nvSpPr>
            <p:cNvPr id="3081" name="Text Box 14"/>
            <p:cNvSpPr txBox="1">
              <a:spLocks noChangeArrowheads="1"/>
            </p:cNvSpPr>
            <p:nvPr/>
          </p:nvSpPr>
          <p:spPr bwMode="auto">
            <a:xfrm>
              <a:off x="2320" y="1363"/>
              <a:ext cx="391" cy="327"/>
            </a:xfrm>
            <a:prstGeom prst="rect">
              <a:avLst/>
            </a:prstGeom>
            <a:noFill/>
            <a:ln w="9525">
              <a:noFill/>
              <a:miter lim="800000"/>
              <a:headEnd/>
              <a:tailEnd/>
            </a:ln>
          </p:spPr>
          <p:txBody>
            <a:bodyPr wrap="none">
              <a:spAutoFit/>
            </a:bodyPr>
            <a:lstStyle/>
            <a:p>
              <a:r>
                <a:rPr lang="en-US" sz="2800"/>
                <a:t>(c)</a:t>
              </a:r>
            </a:p>
          </p:txBody>
        </p:sp>
        <p:sp>
          <p:nvSpPr>
            <p:cNvPr id="3082" name="Text Box 17"/>
            <p:cNvSpPr txBox="1">
              <a:spLocks noChangeArrowheads="1"/>
            </p:cNvSpPr>
            <p:nvPr/>
          </p:nvSpPr>
          <p:spPr bwMode="auto">
            <a:xfrm>
              <a:off x="2322" y="2509"/>
              <a:ext cx="1527" cy="518"/>
            </a:xfrm>
            <a:prstGeom prst="rect">
              <a:avLst/>
            </a:prstGeom>
            <a:noFill/>
            <a:ln w="9525">
              <a:noFill/>
              <a:miter lim="800000"/>
              <a:headEnd/>
              <a:tailEnd/>
            </a:ln>
          </p:spPr>
          <p:txBody>
            <a:bodyPr>
              <a:spAutoFit/>
            </a:bodyPr>
            <a:lstStyle/>
            <a:p>
              <a:pPr algn="ctr"/>
              <a:r>
                <a:rPr lang="en-US" sz="2400"/>
                <a:t>Within optimal range</a:t>
              </a:r>
            </a:p>
          </p:txBody>
        </p:sp>
      </p:grpSp>
      <p:sp>
        <p:nvSpPr>
          <p:cNvPr id="3079" name="Line 22"/>
          <p:cNvSpPr>
            <a:spLocks noChangeShapeType="1"/>
          </p:cNvSpPr>
          <p:nvPr/>
        </p:nvSpPr>
        <p:spPr bwMode="auto">
          <a:xfrm>
            <a:off x="4830763" y="3001963"/>
            <a:ext cx="0" cy="552450"/>
          </a:xfrm>
          <a:prstGeom prst="line">
            <a:avLst/>
          </a:prstGeom>
          <a:noFill/>
          <a:ln w="28575">
            <a:solidFill>
              <a:schemeClr val="tx1"/>
            </a:solidFill>
            <a:prstDash val="dash"/>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895600" y="609600"/>
            <a:ext cx="1982788" cy="461963"/>
          </a:xfrm>
          <a:prstGeom prst="rect">
            <a:avLst/>
          </a:prstGeom>
          <a:noFill/>
          <a:ln w="9525">
            <a:noFill/>
            <a:miter lim="800000"/>
            <a:headEnd/>
            <a:tailEnd/>
          </a:ln>
        </p:spPr>
        <p:txBody>
          <a:bodyPr wrap="none">
            <a:spAutoFit/>
          </a:bodyPr>
          <a:lstStyle/>
          <a:p>
            <a:r>
              <a:rPr lang="en-US" sz="2400" b="1"/>
              <a:t>Extract DNA</a:t>
            </a:r>
          </a:p>
        </p:txBody>
      </p:sp>
      <p:sp>
        <p:nvSpPr>
          <p:cNvPr id="4099" name="TextBox 2"/>
          <p:cNvSpPr txBox="1">
            <a:spLocks noChangeArrowheads="1"/>
          </p:cNvSpPr>
          <p:nvPr/>
        </p:nvSpPr>
        <p:spPr bwMode="auto">
          <a:xfrm>
            <a:off x="2959100" y="1905000"/>
            <a:ext cx="1993900" cy="461963"/>
          </a:xfrm>
          <a:prstGeom prst="rect">
            <a:avLst/>
          </a:prstGeom>
          <a:noFill/>
          <a:ln w="9525">
            <a:noFill/>
            <a:miter lim="800000"/>
            <a:headEnd/>
            <a:tailEnd/>
          </a:ln>
        </p:spPr>
        <p:txBody>
          <a:bodyPr wrap="none">
            <a:spAutoFit/>
          </a:bodyPr>
          <a:lstStyle/>
          <a:p>
            <a:r>
              <a:rPr lang="en-US" sz="2400" b="1"/>
              <a:t>Quantitation</a:t>
            </a:r>
          </a:p>
        </p:txBody>
      </p:sp>
      <p:sp>
        <p:nvSpPr>
          <p:cNvPr id="4" name="TextBox 3"/>
          <p:cNvSpPr txBox="1"/>
          <p:nvPr/>
        </p:nvSpPr>
        <p:spPr>
          <a:xfrm>
            <a:off x="914400" y="2514600"/>
            <a:ext cx="1835150" cy="369888"/>
          </a:xfrm>
          <a:prstGeom prst="rect">
            <a:avLst/>
          </a:prstGeom>
          <a:solidFill>
            <a:schemeClr val="bg1">
              <a:lumMod val="85000"/>
            </a:schemeClr>
          </a:solidFill>
        </p:spPr>
        <p:txBody>
          <a:bodyPr wrap="none">
            <a:spAutoFit/>
          </a:bodyPr>
          <a:lstStyle/>
          <a:p>
            <a:pPr>
              <a:defRPr/>
            </a:pPr>
            <a:r>
              <a:rPr lang="en-US" b="1" dirty="0"/>
              <a:t>Too much DNA</a:t>
            </a:r>
          </a:p>
        </p:txBody>
      </p:sp>
      <p:sp>
        <p:nvSpPr>
          <p:cNvPr id="5" name="TextBox 4"/>
          <p:cNvSpPr txBox="1"/>
          <p:nvPr/>
        </p:nvSpPr>
        <p:spPr>
          <a:xfrm>
            <a:off x="5257800" y="2514600"/>
            <a:ext cx="1693863" cy="369888"/>
          </a:xfrm>
          <a:prstGeom prst="rect">
            <a:avLst/>
          </a:prstGeom>
          <a:solidFill>
            <a:schemeClr val="bg1">
              <a:lumMod val="85000"/>
            </a:schemeClr>
          </a:solidFill>
        </p:spPr>
        <p:txBody>
          <a:bodyPr wrap="none">
            <a:spAutoFit/>
          </a:bodyPr>
          <a:lstStyle/>
          <a:p>
            <a:pPr>
              <a:defRPr/>
            </a:pPr>
            <a:r>
              <a:rPr lang="en-US" b="1" dirty="0"/>
              <a:t>Too little DNA</a:t>
            </a:r>
          </a:p>
        </p:txBody>
      </p:sp>
      <p:sp>
        <p:nvSpPr>
          <p:cNvPr id="4102" name="TextBox 5"/>
          <p:cNvSpPr txBox="1">
            <a:spLocks noChangeArrowheads="1"/>
          </p:cNvSpPr>
          <p:nvPr/>
        </p:nvSpPr>
        <p:spPr bwMode="auto">
          <a:xfrm>
            <a:off x="838200" y="3657600"/>
            <a:ext cx="1828800" cy="738188"/>
          </a:xfrm>
          <a:prstGeom prst="rect">
            <a:avLst/>
          </a:prstGeom>
          <a:noFill/>
          <a:ln w="9525">
            <a:noFill/>
            <a:miter lim="800000"/>
            <a:headEnd/>
            <a:tailEnd/>
          </a:ln>
        </p:spPr>
        <p:txBody>
          <a:bodyPr>
            <a:spAutoFit/>
          </a:bodyPr>
          <a:lstStyle/>
          <a:p>
            <a:pPr algn="ctr"/>
            <a:r>
              <a:rPr lang="en-US" sz="2000"/>
              <a:t>Dilute sample</a:t>
            </a:r>
            <a:r>
              <a:rPr lang="en-US" sz="2400"/>
              <a:t> </a:t>
            </a:r>
          </a:p>
          <a:p>
            <a:pPr algn="ctr"/>
            <a:r>
              <a:rPr lang="en-US"/>
              <a:t>(to normalize)</a:t>
            </a:r>
          </a:p>
        </p:txBody>
      </p:sp>
      <p:sp>
        <p:nvSpPr>
          <p:cNvPr id="4103" name="TextBox 6"/>
          <p:cNvSpPr txBox="1">
            <a:spLocks noChangeArrowheads="1"/>
          </p:cNvSpPr>
          <p:nvPr/>
        </p:nvSpPr>
        <p:spPr bwMode="auto">
          <a:xfrm>
            <a:off x="2895600" y="5207000"/>
            <a:ext cx="2132013" cy="830263"/>
          </a:xfrm>
          <a:prstGeom prst="rect">
            <a:avLst/>
          </a:prstGeom>
          <a:noFill/>
          <a:ln w="9525">
            <a:noFill/>
            <a:miter lim="800000"/>
            <a:headEnd/>
            <a:tailEnd/>
          </a:ln>
        </p:spPr>
        <p:txBody>
          <a:bodyPr wrap="none">
            <a:spAutoFit/>
          </a:bodyPr>
          <a:lstStyle/>
          <a:p>
            <a:pPr algn="ctr"/>
            <a:r>
              <a:rPr lang="en-US" sz="2400" b="1"/>
              <a:t>PCR </a:t>
            </a:r>
          </a:p>
          <a:p>
            <a:pPr algn="ctr"/>
            <a:r>
              <a:rPr lang="en-US" sz="2400" b="1"/>
              <a:t>Amplification</a:t>
            </a:r>
          </a:p>
        </p:txBody>
      </p:sp>
      <p:sp>
        <p:nvSpPr>
          <p:cNvPr id="4104" name="TextBox 7"/>
          <p:cNvSpPr txBox="1">
            <a:spLocks noChangeArrowheads="1"/>
          </p:cNvSpPr>
          <p:nvPr/>
        </p:nvSpPr>
        <p:spPr bwMode="auto">
          <a:xfrm>
            <a:off x="4724400" y="3657600"/>
            <a:ext cx="2590800" cy="738188"/>
          </a:xfrm>
          <a:prstGeom prst="rect">
            <a:avLst/>
          </a:prstGeom>
          <a:noFill/>
          <a:ln w="9525">
            <a:noFill/>
            <a:miter lim="800000"/>
            <a:headEnd/>
            <a:tailEnd/>
          </a:ln>
        </p:spPr>
        <p:txBody>
          <a:bodyPr>
            <a:spAutoFit/>
          </a:bodyPr>
          <a:lstStyle/>
          <a:p>
            <a:pPr algn="ctr"/>
            <a:r>
              <a:rPr lang="en-US" sz="2000"/>
              <a:t>Concentrate sample</a:t>
            </a:r>
            <a:r>
              <a:rPr lang="en-US" sz="2400"/>
              <a:t> </a:t>
            </a:r>
          </a:p>
          <a:p>
            <a:pPr algn="ctr"/>
            <a:r>
              <a:rPr lang="en-US"/>
              <a:t>(to normalize)</a:t>
            </a:r>
          </a:p>
        </p:txBody>
      </p:sp>
      <p:sp>
        <p:nvSpPr>
          <p:cNvPr id="9" name="TextBox 8"/>
          <p:cNvSpPr txBox="1"/>
          <p:nvPr/>
        </p:nvSpPr>
        <p:spPr>
          <a:xfrm>
            <a:off x="3124200" y="2514600"/>
            <a:ext cx="1736725" cy="369888"/>
          </a:xfrm>
          <a:prstGeom prst="rect">
            <a:avLst/>
          </a:prstGeom>
          <a:solidFill>
            <a:schemeClr val="bg1">
              <a:lumMod val="85000"/>
            </a:schemeClr>
          </a:solidFill>
        </p:spPr>
        <p:txBody>
          <a:bodyPr wrap="none">
            <a:spAutoFit/>
          </a:bodyPr>
          <a:lstStyle/>
          <a:p>
            <a:pPr>
              <a:defRPr/>
            </a:pPr>
            <a:r>
              <a:rPr lang="en-US" b="1" dirty="0"/>
              <a:t>Optimal range</a:t>
            </a:r>
          </a:p>
        </p:txBody>
      </p:sp>
      <p:sp>
        <p:nvSpPr>
          <p:cNvPr id="10" name="Down Arrow 9"/>
          <p:cNvSpPr/>
          <p:nvPr/>
        </p:nvSpPr>
        <p:spPr>
          <a:xfrm>
            <a:off x="3657600" y="1219200"/>
            <a:ext cx="533400" cy="6096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p:cNvSpPr/>
          <p:nvPr/>
        </p:nvSpPr>
        <p:spPr>
          <a:xfrm>
            <a:off x="1524000" y="3048000"/>
            <a:ext cx="533400" cy="609600"/>
          </a:xfrm>
          <a:prstGeom prst="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own Arrow 11"/>
          <p:cNvSpPr/>
          <p:nvPr/>
        </p:nvSpPr>
        <p:spPr>
          <a:xfrm>
            <a:off x="5791200" y="3048000"/>
            <a:ext cx="533400" cy="609600"/>
          </a:xfrm>
          <a:prstGeom prst="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a:stCxn id="4102" idx="2"/>
            <a:endCxn id="4103" idx="0"/>
          </p:cNvCxnSpPr>
          <p:nvPr/>
        </p:nvCxnSpPr>
        <p:spPr>
          <a:xfrm rot="16200000" flipH="1">
            <a:off x="2451894" y="3696494"/>
            <a:ext cx="811212" cy="22098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4103" idx="0"/>
          </p:cNvCxnSpPr>
          <p:nvPr/>
        </p:nvCxnSpPr>
        <p:spPr>
          <a:xfrm rot="5400000">
            <a:off x="2816226" y="4030662"/>
            <a:ext cx="2322512" cy="30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104" idx="2"/>
            <a:endCxn id="4103" idx="0"/>
          </p:cNvCxnSpPr>
          <p:nvPr/>
        </p:nvCxnSpPr>
        <p:spPr>
          <a:xfrm rot="5400000">
            <a:off x="4585494" y="3772694"/>
            <a:ext cx="811212" cy="2057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4102" idx="1"/>
            <a:endCxn id="4099" idx="1"/>
          </p:cNvCxnSpPr>
          <p:nvPr/>
        </p:nvCxnSpPr>
        <p:spPr>
          <a:xfrm rot="10800000" flipH="1">
            <a:off x="838200" y="2135188"/>
            <a:ext cx="2120900" cy="1892300"/>
          </a:xfrm>
          <a:prstGeom prst="bentConnector3">
            <a:avLst>
              <a:gd name="adj1" fmla="val -1078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4104" idx="3"/>
            <a:endCxn id="4099" idx="3"/>
          </p:cNvCxnSpPr>
          <p:nvPr/>
        </p:nvCxnSpPr>
        <p:spPr>
          <a:xfrm flipH="1" flipV="1">
            <a:off x="4953000" y="2135188"/>
            <a:ext cx="2362200" cy="1892300"/>
          </a:xfrm>
          <a:prstGeom prst="bentConnector3">
            <a:avLst>
              <a:gd name="adj1" fmla="val -9677"/>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14" name="TextBox 29"/>
          <p:cNvSpPr txBox="1">
            <a:spLocks noChangeArrowheads="1"/>
          </p:cNvSpPr>
          <p:nvPr/>
        </p:nvSpPr>
        <p:spPr bwMode="auto">
          <a:xfrm>
            <a:off x="7391400" y="4848225"/>
            <a:ext cx="1524000" cy="1323975"/>
          </a:xfrm>
          <a:prstGeom prst="rect">
            <a:avLst/>
          </a:prstGeom>
          <a:noFill/>
          <a:ln w="9525">
            <a:noFill/>
            <a:miter lim="800000"/>
            <a:headEnd/>
            <a:tailEnd/>
          </a:ln>
        </p:spPr>
        <p:txBody>
          <a:bodyPr>
            <a:spAutoFit/>
          </a:bodyPr>
          <a:lstStyle/>
          <a:p>
            <a:pPr algn="ctr"/>
            <a:r>
              <a:rPr lang="en-US" sz="1600"/>
              <a:t>Low template DNA approaches (e.g., more PCR cycles)</a:t>
            </a:r>
          </a:p>
        </p:txBody>
      </p:sp>
      <p:cxnSp>
        <p:nvCxnSpPr>
          <p:cNvPr id="32" name="Elbow Connector 31"/>
          <p:cNvCxnSpPr>
            <a:stCxn id="5" idx="3"/>
            <a:endCxn id="4114" idx="0"/>
          </p:cNvCxnSpPr>
          <p:nvPr/>
        </p:nvCxnSpPr>
        <p:spPr>
          <a:xfrm>
            <a:off x="6951663" y="2698750"/>
            <a:ext cx="1201737" cy="2149475"/>
          </a:xfrm>
          <a:prstGeom prst="bentConnector2">
            <a:avLst/>
          </a:prstGeom>
          <a:ln w="28575">
            <a:solidFill>
              <a:schemeClr val="bg1">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5" idx="0"/>
            <a:endCxn id="4098" idx="3"/>
          </p:cNvCxnSpPr>
          <p:nvPr/>
        </p:nvCxnSpPr>
        <p:spPr>
          <a:xfrm rot="16200000" flipV="1">
            <a:off x="4653757" y="1064419"/>
            <a:ext cx="1674812" cy="1225550"/>
          </a:xfrm>
          <a:prstGeom prst="bentConnector2">
            <a:avLst/>
          </a:prstGeom>
          <a:ln w="28575">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85850" y="895350"/>
            <a:ext cx="6934200" cy="4711700"/>
            <a:chOff x="1018" y="1590"/>
            <a:chExt cx="3168" cy="2164"/>
          </a:xfrm>
        </p:grpSpPr>
        <p:grpSp>
          <p:nvGrpSpPr>
            <p:cNvPr id="3" name="Group 3"/>
            <p:cNvGrpSpPr>
              <a:grpSpLocks/>
            </p:cNvGrpSpPr>
            <p:nvPr/>
          </p:nvGrpSpPr>
          <p:grpSpPr bwMode="auto">
            <a:xfrm>
              <a:off x="1075" y="1968"/>
              <a:ext cx="2995" cy="1786"/>
              <a:chOff x="2448" y="2736"/>
              <a:chExt cx="7488" cy="4464"/>
            </a:xfrm>
          </p:grpSpPr>
          <p:sp>
            <p:nvSpPr>
              <p:cNvPr id="5130" name="Rectangle 4"/>
              <p:cNvSpPr>
                <a:spLocks noChangeArrowheads="1"/>
              </p:cNvSpPr>
              <p:nvPr/>
            </p:nvSpPr>
            <p:spPr bwMode="auto">
              <a:xfrm>
                <a:off x="3600" y="2736"/>
                <a:ext cx="5040" cy="4176"/>
              </a:xfrm>
              <a:prstGeom prst="rect">
                <a:avLst/>
              </a:prstGeom>
              <a:solidFill>
                <a:srgbClr val="FFFFFF"/>
              </a:solidFill>
              <a:ln w="9525">
                <a:solidFill>
                  <a:srgbClr val="000000"/>
                </a:solidFill>
                <a:miter lim="800000"/>
                <a:headEnd/>
                <a:tailEnd/>
              </a:ln>
            </p:spPr>
            <p:txBody>
              <a:bodyPr/>
              <a:lstStyle/>
              <a:p>
                <a:endParaRPr lang="en-US"/>
              </a:p>
            </p:txBody>
          </p:sp>
          <p:sp>
            <p:nvSpPr>
              <p:cNvPr id="5131" name="AutoShape 5"/>
              <p:cNvSpPr>
                <a:spLocks noChangeArrowheads="1"/>
              </p:cNvSpPr>
              <p:nvPr/>
            </p:nvSpPr>
            <p:spPr bwMode="auto">
              <a:xfrm>
                <a:off x="3744" y="5184"/>
                <a:ext cx="576" cy="157"/>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32" name="AutoShape 6"/>
              <p:cNvSpPr>
                <a:spLocks noChangeArrowheads="1"/>
              </p:cNvSpPr>
              <p:nvPr/>
            </p:nvSpPr>
            <p:spPr bwMode="auto">
              <a:xfrm>
                <a:off x="3744" y="4464"/>
                <a:ext cx="576" cy="197"/>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33" name="AutoShape 7"/>
              <p:cNvSpPr>
                <a:spLocks noChangeArrowheads="1"/>
              </p:cNvSpPr>
              <p:nvPr/>
            </p:nvSpPr>
            <p:spPr bwMode="auto">
              <a:xfrm>
                <a:off x="3744" y="3744"/>
                <a:ext cx="576" cy="249"/>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34" name="AutoShape 8"/>
              <p:cNvSpPr>
                <a:spLocks noChangeArrowheads="1"/>
              </p:cNvSpPr>
              <p:nvPr/>
            </p:nvSpPr>
            <p:spPr bwMode="auto">
              <a:xfrm>
                <a:off x="3744" y="3024"/>
                <a:ext cx="576" cy="288"/>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35" name="Line 9"/>
              <p:cNvSpPr>
                <a:spLocks noChangeShapeType="1"/>
              </p:cNvSpPr>
              <p:nvPr/>
            </p:nvSpPr>
            <p:spPr bwMode="auto">
              <a:xfrm>
                <a:off x="3744" y="6624"/>
                <a:ext cx="576" cy="0"/>
              </a:xfrm>
              <a:prstGeom prst="line">
                <a:avLst/>
              </a:prstGeom>
              <a:noFill/>
              <a:ln w="28575">
                <a:solidFill>
                  <a:srgbClr val="000000"/>
                </a:solidFill>
                <a:round/>
                <a:headEnd/>
                <a:tailEnd/>
              </a:ln>
            </p:spPr>
            <p:txBody>
              <a:bodyPr/>
              <a:lstStyle/>
              <a:p>
                <a:endParaRPr lang="en-US"/>
              </a:p>
            </p:txBody>
          </p:sp>
          <p:sp>
            <p:nvSpPr>
              <p:cNvPr id="5136" name="Line 10"/>
              <p:cNvSpPr>
                <a:spLocks noChangeShapeType="1"/>
              </p:cNvSpPr>
              <p:nvPr/>
            </p:nvSpPr>
            <p:spPr bwMode="auto">
              <a:xfrm>
                <a:off x="3744" y="5904"/>
                <a:ext cx="576" cy="0"/>
              </a:xfrm>
              <a:prstGeom prst="line">
                <a:avLst/>
              </a:prstGeom>
              <a:noFill/>
              <a:ln w="57150">
                <a:solidFill>
                  <a:srgbClr val="000000"/>
                </a:solidFill>
                <a:round/>
                <a:headEnd/>
                <a:tailEnd/>
              </a:ln>
            </p:spPr>
            <p:txBody>
              <a:bodyPr/>
              <a:lstStyle/>
              <a:p>
                <a:endParaRPr lang="en-US"/>
              </a:p>
            </p:txBody>
          </p:sp>
          <p:grpSp>
            <p:nvGrpSpPr>
              <p:cNvPr id="4" name="Group 11"/>
              <p:cNvGrpSpPr>
                <a:grpSpLocks/>
              </p:cNvGrpSpPr>
              <p:nvPr/>
            </p:nvGrpSpPr>
            <p:grpSpPr bwMode="auto">
              <a:xfrm rot="10800000">
                <a:off x="7920" y="3024"/>
                <a:ext cx="576" cy="3600"/>
                <a:chOff x="3744" y="3024"/>
                <a:chExt cx="576" cy="3600"/>
              </a:xfrm>
            </p:grpSpPr>
            <p:sp>
              <p:nvSpPr>
                <p:cNvPr id="5157" name="AutoShape 12"/>
                <p:cNvSpPr>
                  <a:spLocks noChangeArrowheads="1"/>
                </p:cNvSpPr>
                <p:nvPr/>
              </p:nvSpPr>
              <p:spPr bwMode="auto">
                <a:xfrm>
                  <a:off x="3744" y="5184"/>
                  <a:ext cx="576" cy="157"/>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58" name="AutoShape 13"/>
                <p:cNvSpPr>
                  <a:spLocks noChangeArrowheads="1"/>
                </p:cNvSpPr>
                <p:nvPr/>
              </p:nvSpPr>
              <p:spPr bwMode="auto">
                <a:xfrm>
                  <a:off x="3744" y="4464"/>
                  <a:ext cx="576" cy="197"/>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59" name="AutoShape 14"/>
                <p:cNvSpPr>
                  <a:spLocks noChangeArrowheads="1"/>
                </p:cNvSpPr>
                <p:nvPr/>
              </p:nvSpPr>
              <p:spPr bwMode="auto">
                <a:xfrm>
                  <a:off x="3744" y="3744"/>
                  <a:ext cx="576" cy="249"/>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60" name="AutoShape 15"/>
                <p:cNvSpPr>
                  <a:spLocks noChangeArrowheads="1"/>
                </p:cNvSpPr>
                <p:nvPr/>
              </p:nvSpPr>
              <p:spPr bwMode="auto">
                <a:xfrm>
                  <a:off x="3744" y="3024"/>
                  <a:ext cx="576" cy="288"/>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61" name="Line 16"/>
                <p:cNvSpPr>
                  <a:spLocks noChangeShapeType="1"/>
                </p:cNvSpPr>
                <p:nvPr/>
              </p:nvSpPr>
              <p:spPr bwMode="auto">
                <a:xfrm>
                  <a:off x="3744" y="6624"/>
                  <a:ext cx="576" cy="0"/>
                </a:xfrm>
                <a:prstGeom prst="line">
                  <a:avLst/>
                </a:prstGeom>
                <a:noFill/>
                <a:ln w="28575">
                  <a:solidFill>
                    <a:srgbClr val="000000"/>
                  </a:solidFill>
                  <a:round/>
                  <a:headEnd/>
                  <a:tailEnd/>
                </a:ln>
              </p:spPr>
              <p:txBody>
                <a:bodyPr/>
                <a:lstStyle/>
                <a:p>
                  <a:endParaRPr lang="en-US"/>
                </a:p>
              </p:txBody>
            </p:sp>
            <p:sp>
              <p:nvSpPr>
                <p:cNvPr id="5162" name="Line 17"/>
                <p:cNvSpPr>
                  <a:spLocks noChangeShapeType="1"/>
                </p:cNvSpPr>
                <p:nvPr/>
              </p:nvSpPr>
              <p:spPr bwMode="auto">
                <a:xfrm>
                  <a:off x="3744" y="5904"/>
                  <a:ext cx="576" cy="0"/>
                </a:xfrm>
                <a:prstGeom prst="line">
                  <a:avLst/>
                </a:prstGeom>
                <a:noFill/>
                <a:ln w="57150">
                  <a:solidFill>
                    <a:srgbClr val="000000"/>
                  </a:solidFill>
                  <a:round/>
                  <a:headEnd/>
                  <a:tailEnd/>
                </a:ln>
              </p:spPr>
              <p:txBody>
                <a:bodyPr/>
                <a:lstStyle/>
                <a:p>
                  <a:endParaRPr lang="en-US"/>
                </a:p>
              </p:txBody>
            </p:sp>
          </p:grpSp>
          <p:sp>
            <p:nvSpPr>
              <p:cNvPr id="5138" name="AutoShape 18"/>
              <p:cNvSpPr>
                <a:spLocks noChangeArrowheads="1"/>
              </p:cNvSpPr>
              <p:nvPr/>
            </p:nvSpPr>
            <p:spPr bwMode="auto">
              <a:xfrm>
                <a:off x="4896" y="5184"/>
                <a:ext cx="576" cy="197"/>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39" name="AutoShape 19"/>
              <p:cNvSpPr>
                <a:spLocks noChangeArrowheads="1"/>
              </p:cNvSpPr>
              <p:nvPr/>
            </p:nvSpPr>
            <p:spPr bwMode="auto">
              <a:xfrm>
                <a:off x="4896" y="4464"/>
                <a:ext cx="576" cy="197"/>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40" name="AutoShape 20"/>
              <p:cNvSpPr>
                <a:spLocks noChangeArrowheads="1"/>
              </p:cNvSpPr>
              <p:nvPr/>
            </p:nvSpPr>
            <p:spPr bwMode="auto">
              <a:xfrm>
                <a:off x="4896" y="3600"/>
                <a:ext cx="576" cy="341"/>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41" name="AutoShape 21"/>
              <p:cNvSpPr>
                <a:spLocks noChangeArrowheads="1"/>
              </p:cNvSpPr>
              <p:nvPr/>
            </p:nvSpPr>
            <p:spPr bwMode="auto">
              <a:xfrm>
                <a:off x="6192" y="3744"/>
                <a:ext cx="576" cy="144"/>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42" name="AutoShape 22"/>
              <p:cNvSpPr>
                <a:spLocks noChangeArrowheads="1"/>
              </p:cNvSpPr>
              <p:nvPr/>
            </p:nvSpPr>
            <p:spPr bwMode="auto">
              <a:xfrm>
                <a:off x="6192" y="5904"/>
                <a:ext cx="576" cy="144"/>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43" name="AutoShape 23"/>
              <p:cNvSpPr>
                <a:spLocks noChangeArrowheads="1"/>
              </p:cNvSpPr>
              <p:nvPr/>
            </p:nvSpPr>
            <p:spPr bwMode="auto">
              <a:xfrm>
                <a:off x="6192" y="5040"/>
                <a:ext cx="576" cy="341"/>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44" name="AutoShape 24"/>
              <p:cNvSpPr>
                <a:spLocks noChangeArrowheads="1"/>
              </p:cNvSpPr>
              <p:nvPr/>
            </p:nvSpPr>
            <p:spPr bwMode="auto">
              <a:xfrm>
                <a:off x="6192" y="4464"/>
                <a:ext cx="576" cy="144"/>
              </a:xfrm>
              <a:prstGeom prst="roundRect">
                <a:avLst>
                  <a:gd name="adj" fmla="val 16667"/>
                </a:avLst>
              </a:prstGeom>
              <a:solidFill>
                <a:srgbClr val="000000"/>
              </a:solidFill>
              <a:ln w="9525">
                <a:solidFill>
                  <a:srgbClr val="000000"/>
                </a:solidFill>
                <a:round/>
                <a:headEnd/>
                <a:tailEnd/>
              </a:ln>
            </p:spPr>
            <p:txBody>
              <a:bodyPr/>
              <a:lstStyle/>
              <a:p>
                <a:endParaRPr lang="en-US"/>
              </a:p>
            </p:txBody>
          </p:sp>
          <p:sp>
            <p:nvSpPr>
              <p:cNvPr id="5145" name="Text Box 25"/>
              <p:cNvSpPr txBox="1">
                <a:spLocks noChangeArrowheads="1"/>
              </p:cNvSpPr>
              <p:nvPr/>
            </p:nvSpPr>
            <p:spPr bwMode="auto">
              <a:xfrm>
                <a:off x="8784" y="6336"/>
                <a:ext cx="1008" cy="720"/>
              </a:xfrm>
              <a:prstGeom prst="rect">
                <a:avLst/>
              </a:prstGeom>
              <a:noFill/>
              <a:ln w="9525">
                <a:noFill/>
                <a:miter lim="800000"/>
                <a:headEnd/>
                <a:tailEnd/>
              </a:ln>
            </p:spPr>
            <p:txBody>
              <a:bodyPr/>
              <a:lstStyle/>
              <a:p>
                <a:r>
                  <a:rPr lang="en-US" sz="1600"/>
                  <a:t>20 ng</a:t>
                </a:r>
                <a:endParaRPr lang="en-US" sz="2400"/>
              </a:p>
            </p:txBody>
          </p:sp>
          <p:sp>
            <p:nvSpPr>
              <p:cNvPr id="5146" name="Text Box 26"/>
              <p:cNvSpPr txBox="1">
                <a:spLocks noChangeArrowheads="1"/>
              </p:cNvSpPr>
              <p:nvPr/>
            </p:nvSpPr>
            <p:spPr bwMode="auto">
              <a:xfrm>
                <a:off x="8784" y="5616"/>
                <a:ext cx="1008" cy="720"/>
              </a:xfrm>
              <a:prstGeom prst="rect">
                <a:avLst/>
              </a:prstGeom>
              <a:noFill/>
              <a:ln w="9525">
                <a:noFill/>
                <a:miter lim="800000"/>
                <a:headEnd/>
                <a:tailEnd/>
              </a:ln>
            </p:spPr>
            <p:txBody>
              <a:bodyPr/>
              <a:lstStyle/>
              <a:p>
                <a:r>
                  <a:rPr lang="en-US" sz="1600"/>
                  <a:t>10 ng</a:t>
                </a:r>
                <a:endParaRPr lang="en-US" sz="2400"/>
              </a:p>
            </p:txBody>
          </p:sp>
          <p:sp>
            <p:nvSpPr>
              <p:cNvPr id="5147" name="Text Box 27"/>
              <p:cNvSpPr txBox="1">
                <a:spLocks noChangeArrowheads="1"/>
              </p:cNvSpPr>
              <p:nvPr/>
            </p:nvSpPr>
            <p:spPr bwMode="auto">
              <a:xfrm>
                <a:off x="8928" y="4896"/>
                <a:ext cx="1008" cy="720"/>
              </a:xfrm>
              <a:prstGeom prst="rect">
                <a:avLst/>
              </a:prstGeom>
              <a:noFill/>
              <a:ln w="9525">
                <a:noFill/>
                <a:miter lim="800000"/>
                <a:headEnd/>
                <a:tailEnd/>
              </a:ln>
            </p:spPr>
            <p:txBody>
              <a:bodyPr/>
              <a:lstStyle/>
              <a:p>
                <a:r>
                  <a:rPr lang="en-US" sz="1600"/>
                  <a:t>5 ng</a:t>
                </a:r>
                <a:endParaRPr lang="en-US" sz="2400"/>
              </a:p>
            </p:txBody>
          </p:sp>
          <p:sp>
            <p:nvSpPr>
              <p:cNvPr id="5148" name="Text Box 28"/>
              <p:cNvSpPr txBox="1">
                <a:spLocks noChangeArrowheads="1"/>
              </p:cNvSpPr>
              <p:nvPr/>
            </p:nvSpPr>
            <p:spPr bwMode="auto">
              <a:xfrm>
                <a:off x="8784" y="4176"/>
                <a:ext cx="1008" cy="720"/>
              </a:xfrm>
              <a:prstGeom prst="rect">
                <a:avLst/>
              </a:prstGeom>
              <a:noFill/>
              <a:ln w="9525">
                <a:noFill/>
                <a:miter lim="800000"/>
                <a:headEnd/>
                <a:tailEnd/>
              </a:ln>
            </p:spPr>
            <p:txBody>
              <a:bodyPr/>
              <a:lstStyle/>
              <a:p>
                <a:r>
                  <a:rPr lang="en-US" sz="1600"/>
                  <a:t>2.5 ng</a:t>
                </a:r>
                <a:endParaRPr lang="en-US" sz="2400"/>
              </a:p>
            </p:txBody>
          </p:sp>
          <p:sp>
            <p:nvSpPr>
              <p:cNvPr id="5149" name="Text Box 29"/>
              <p:cNvSpPr txBox="1">
                <a:spLocks noChangeArrowheads="1"/>
              </p:cNvSpPr>
              <p:nvPr/>
            </p:nvSpPr>
            <p:spPr bwMode="auto">
              <a:xfrm>
                <a:off x="8640" y="3600"/>
                <a:ext cx="1152" cy="576"/>
              </a:xfrm>
              <a:prstGeom prst="rect">
                <a:avLst/>
              </a:prstGeom>
              <a:noFill/>
              <a:ln w="9525">
                <a:noFill/>
                <a:miter lim="800000"/>
                <a:headEnd/>
                <a:tailEnd/>
              </a:ln>
            </p:spPr>
            <p:txBody>
              <a:bodyPr/>
              <a:lstStyle/>
              <a:p>
                <a:r>
                  <a:rPr lang="en-US" sz="1600"/>
                  <a:t>1.25 ng</a:t>
                </a:r>
                <a:endParaRPr lang="en-US" sz="2400"/>
              </a:p>
            </p:txBody>
          </p:sp>
          <p:sp>
            <p:nvSpPr>
              <p:cNvPr id="5150" name="Text Box 30"/>
              <p:cNvSpPr txBox="1">
                <a:spLocks noChangeArrowheads="1"/>
              </p:cNvSpPr>
              <p:nvPr/>
            </p:nvSpPr>
            <p:spPr bwMode="auto">
              <a:xfrm>
                <a:off x="8640" y="2880"/>
                <a:ext cx="1296" cy="720"/>
              </a:xfrm>
              <a:prstGeom prst="rect">
                <a:avLst/>
              </a:prstGeom>
              <a:noFill/>
              <a:ln w="9525">
                <a:noFill/>
                <a:miter lim="800000"/>
                <a:headEnd/>
                <a:tailEnd/>
              </a:ln>
            </p:spPr>
            <p:txBody>
              <a:bodyPr/>
              <a:lstStyle/>
              <a:p>
                <a:r>
                  <a:rPr lang="en-US" sz="1600"/>
                  <a:t>0.63 ng</a:t>
                </a:r>
                <a:endParaRPr lang="en-US" sz="2400"/>
              </a:p>
            </p:txBody>
          </p:sp>
          <p:sp>
            <p:nvSpPr>
              <p:cNvPr id="5151" name="Text Box 31"/>
              <p:cNvSpPr txBox="1">
                <a:spLocks noChangeArrowheads="1"/>
              </p:cNvSpPr>
              <p:nvPr/>
            </p:nvSpPr>
            <p:spPr bwMode="auto">
              <a:xfrm>
                <a:off x="2592" y="2880"/>
                <a:ext cx="1008" cy="720"/>
              </a:xfrm>
              <a:prstGeom prst="rect">
                <a:avLst/>
              </a:prstGeom>
              <a:noFill/>
              <a:ln w="9525">
                <a:noFill/>
                <a:miter lim="800000"/>
                <a:headEnd/>
                <a:tailEnd/>
              </a:ln>
            </p:spPr>
            <p:txBody>
              <a:bodyPr/>
              <a:lstStyle/>
              <a:p>
                <a:pPr algn="r"/>
                <a:r>
                  <a:rPr lang="en-US" sz="1600"/>
                  <a:t>20 ng</a:t>
                </a:r>
                <a:endParaRPr lang="en-US" sz="2400"/>
              </a:p>
            </p:txBody>
          </p:sp>
          <p:sp>
            <p:nvSpPr>
              <p:cNvPr id="5152" name="Text Box 32"/>
              <p:cNvSpPr txBox="1">
                <a:spLocks noChangeArrowheads="1"/>
              </p:cNvSpPr>
              <p:nvPr/>
            </p:nvSpPr>
            <p:spPr bwMode="auto">
              <a:xfrm>
                <a:off x="2592" y="3600"/>
                <a:ext cx="1008" cy="720"/>
              </a:xfrm>
              <a:prstGeom prst="rect">
                <a:avLst/>
              </a:prstGeom>
              <a:noFill/>
              <a:ln w="9525">
                <a:noFill/>
                <a:miter lim="800000"/>
                <a:headEnd/>
                <a:tailEnd/>
              </a:ln>
            </p:spPr>
            <p:txBody>
              <a:bodyPr/>
              <a:lstStyle/>
              <a:p>
                <a:pPr algn="r"/>
                <a:r>
                  <a:rPr lang="en-US" sz="1600"/>
                  <a:t>10 ng</a:t>
                </a:r>
                <a:endParaRPr lang="en-US" sz="2400"/>
              </a:p>
            </p:txBody>
          </p:sp>
          <p:sp>
            <p:nvSpPr>
              <p:cNvPr id="5153" name="Text Box 33"/>
              <p:cNvSpPr txBox="1">
                <a:spLocks noChangeArrowheads="1"/>
              </p:cNvSpPr>
              <p:nvPr/>
            </p:nvSpPr>
            <p:spPr bwMode="auto">
              <a:xfrm>
                <a:off x="2592" y="4320"/>
                <a:ext cx="1008" cy="720"/>
              </a:xfrm>
              <a:prstGeom prst="rect">
                <a:avLst/>
              </a:prstGeom>
              <a:noFill/>
              <a:ln w="9525">
                <a:noFill/>
                <a:miter lim="800000"/>
                <a:headEnd/>
                <a:tailEnd/>
              </a:ln>
            </p:spPr>
            <p:txBody>
              <a:bodyPr/>
              <a:lstStyle/>
              <a:p>
                <a:pPr algn="r"/>
                <a:r>
                  <a:rPr lang="en-US" sz="1600"/>
                  <a:t>5 ng</a:t>
                </a:r>
                <a:endParaRPr lang="en-US" sz="2400"/>
              </a:p>
            </p:txBody>
          </p:sp>
          <p:sp>
            <p:nvSpPr>
              <p:cNvPr id="5154" name="Text Box 34"/>
              <p:cNvSpPr txBox="1">
                <a:spLocks noChangeArrowheads="1"/>
              </p:cNvSpPr>
              <p:nvPr/>
            </p:nvSpPr>
            <p:spPr bwMode="auto">
              <a:xfrm>
                <a:off x="2592" y="5040"/>
                <a:ext cx="1008" cy="720"/>
              </a:xfrm>
              <a:prstGeom prst="rect">
                <a:avLst/>
              </a:prstGeom>
              <a:noFill/>
              <a:ln w="9525">
                <a:noFill/>
                <a:miter lim="800000"/>
                <a:headEnd/>
                <a:tailEnd/>
              </a:ln>
            </p:spPr>
            <p:txBody>
              <a:bodyPr/>
              <a:lstStyle/>
              <a:p>
                <a:pPr algn="r"/>
                <a:r>
                  <a:rPr lang="en-US" sz="1600"/>
                  <a:t>2.5 ng</a:t>
                </a:r>
                <a:endParaRPr lang="en-US" sz="2400"/>
              </a:p>
            </p:txBody>
          </p:sp>
          <p:sp>
            <p:nvSpPr>
              <p:cNvPr id="5155" name="Text Box 35"/>
              <p:cNvSpPr txBox="1">
                <a:spLocks noChangeArrowheads="1"/>
              </p:cNvSpPr>
              <p:nvPr/>
            </p:nvSpPr>
            <p:spPr bwMode="auto">
              <a:xfrm>
                <a:off x="2448" y="5760"/>
                <a:ext cx="1152" cy="576"/>
              </a:xfrm>
              <a:prstGeom prst="rect">
                <a:avLst/>
              </a:prstGeom>
              <a:noFill/>
              <a:ln w="9525">
                <a:noFill/>
                <a:miter lim="800000"/>
                <a:headEnd/>
                <a:tailEnd/>
              </a:ln>
            </p:spPr>
            <p:txBody>
              <a:bodyPr/>
              <a:lstStyle/>
              <a:p>
                <a:pPr algn="r"/>
                <a:r>
                  <a:rPr lang="en-US" sz="1600"/>
                  <a:t>1.25 ng</a:t>
                </a:r>
                <a:endParaRPr lang="en-US" sz="2400"/>
              </a:p>
            </p:txBody>
          </p:sp>
          <p:sp>
            <p:nvSpPr>
              <p:cNvPr id="5156" name="Text Box 36"/>
              <p:cNvSpPr txBox="1">
                <a:spLocks noChangeArrowheads="1"/>
              </p:cNvSpPr>
              <p:nvPr/>
            </p:nvSpPr>
            <p:spPr bwMode="auto">
              <a:xfrm>
                <a:off x="2448" y="6480"/>
                <a:ext cx="1152" cy="720"/>
              </a:xfrm>
              <a:prstGeom prst="rect">
                <a:avLst/>
              </a:prstGeom>
              <a:noFill/>
              <a:ln w="9525">
                <a:noFill/>
                <a:miter lim="800000"/>
                <a:headEnd/>
                <a:tailEnd/>
              </a:ln>
            </p:spPr>
            <p:txBody>
              <a:bodyPr/>
              <a:lstStyle/>
              <a:p>
                <a:pPr algn="r"/>
                <a:r>
                  <a:rPr lang="en-US" sz="1600"/>
                  <a:t>0.63 ng</a:t>
                </a:r>
                <a:endParaRPr lang="en-US" sz="2400"/>
              </a:p>
            </p:txBody>
          </p:sp>
        </p:grpSp>
        <p:sp>
          <p:nvSpPr>
            <p:cNvPr id="5124" name="Text Box 37"/>
            <p:cNvSpPr txBox="1">
              <a:spLocks noChangeArrowheads="1"/>
            </p:cNvSpPr>
            <p:nvPr/>
          </p:nvSpPr>
          <p:spPr bwMode="auto">
            <a:xfrm>
              <a:off x="1018" y="1680"/>
              <a:ext cx="576" cy="288"/>
            </a:xfrm>
            <a:prstGeom prst="rect">
              <a:avLst/>
            </a:prstGeom>
            <a:noFill/>
            <a:ln w="9525">
              <a:noFill/>
              <a:miter lim="800000"/>
              <a:headEnd/>
              <a:tailEnd/>
            </a:ln>
          </p:spPr>
          <p:txBody>
            <a:bodyPr/>
            <a:lstStyle/>
            <a:p>
              <a:r>
                <a:rPr lang="en-US" sz="1600"/>
                <a:t>Calibration </a:t>
              </a:r>
              <a:r>
                <a:rPr lang="en-US" sz="1600" u="sng"/>
                <a:t>standards</a:t>
              </a:r>
              <a:endParaRPr lang="en-US" sz="2400"/>
            </a:p>
          </p:txBody>
        </p:sp>
        <p:sp>
          <p:nvSpPr>
            <p:cNvPr id="5125" name="Text Box 38"/>
            <p:cNvSpPr txBox="1">
              <a:spLocks noChangeArrowheads="1"/>
            </p:cNvSpPr>
            <p:nvPr/>
          </p:nvSpPr>
          <p:spPr bwMode="auto">
            <a:xfrm>
              <a:off x="3552" y="1680"/>
              <a:ext cx="634" cy="288"/>
            </a:xfrm>
            <a:prstGeom prst="rect">
              <a:avLst/>
            </a:prstGeom>
            <a:noFill/>
            <a:ln w="9525">
              <a:noFill/>
              <a:miter lim="800000"/>
              <a:headEnd/>
              <a:tailEnd/>
            </a:ln>
          </p:spPr>
          <p:txBody>
            <a:bodyPr/>
            <a:lstStyle/>
            <a:p>
              <a:r>
                <a:rPr lang="en-US" sz="1600"/>
                <a:t>Calibration </a:t>
              </a:r>
              <a:r>
                <a:rPr lang="en-US" sz="1600" u="sng"/>
                <a:t>standards</a:t>
              </a:r>
              <a:endParaRPr lang="en-US" sz="2400"/>
            </a:p>
          </p:txBody>
        </p:sp>
        <p:sp>
          <p:nvSpPr>
            <p:cNvPr id="5126" name="AutoShape 39"/>
            <p:cNvSpPr>
              <a:spLocks/>
            </p:cNvSpPr>
            <p:nvPr/>
          </p:nvSpPr>
          <p:spPr bwMode="auto">
            <a:xfrm rot="5413181">
              <a:off x="2486" y="1305"/>
              <a:ext cx="115" cy="1094"/>
            </a:xfrm>
            <a:prstGeom prst="leftBrace">
              <a:avLst>
                <a:gd name="adj1" fmla="val 79275"/>
                <a:gd name="adj2" fmla="val 50000"/>
              </a:avLst>
            </a:prstGeom>
            <a:noFill/>
            <a:ln w="9525">
              <a:solidFill>
                <a:srgbClr val="000000"/>
              </a:solidFill>
              <a:round/>
              <a:headEnd/>
              <a:tailEnd/>
            </a:ln>
          </p:spPr>
          <p:txBody>
            <a:bodyPr/>
            <a:lstStyle/>
            <a:p>
              <a:endParaRPr lang="en-US"/>
            </a:p>
          </p:txBody>
        </p:sp>
        <p:sp>
          <p:nvSpPr>
            <p:cNvPr id="5127" name="Text Box 40"/>
            <p:cNvSpPr txBox="1">
              <a:spLocks noChangeArrowheads="1"/>
            </p:cNvSpPr>
            <p:nvPr/>
          </p:nvSpPr>
          <p:spPr bwMode="auto">
            <a:xfrm>
              <a:off x="2002" y="1590"/>
              <a:ext cx="1074" cy="288"/>
            </a:xfrm>
            <a:prstGeom prst="rect">
              <a:avLst/>
            </a:prstGeom>
            <a:noFill/>
            <a:ln w="9525">
              <a:noFill/>
              <a:miter lim="800000"/>
              <a:headEnd/>
              <a:tailEnd/>
            </a:ln>
          </p:spPr>
          <p:txBody>
            <a:bodyPr/>
            <a:lstStyle/>
            <a:p>
              <a:pPr algn="ctr"/>
              <a:r>
                <a:rPr lang="en-US" sz="1600" i="1"/>
                <a:t>Unknown Samples</a:t>
              </a:r>
              <a:endParaRPr lang="en-US" sz="2400"/>
            </a:p>
          </p:txBody>
        </p:sp>
        <p:sp>
          <p:nvSpPr>
            <p:cNvPr id="5128" name="Line 41"/>
            <p:cNvSpPr>
              <a:spLocks noChangeShapeType="1"/>
            </p:cNvSpPr>
            <p:nvPr/>
          </p:nvSpPr>
          <p:spPr bwMode="auto">
            <a:xfrm flipH="1">
              <a:off x="2814" y="2192"/>
              <a:ext cx="108" cy="138"/>
            </a:xfrm>
            <a:prstGeom prst="line">
              <a:avLst/>
            </a:prstGeom>
            <a:noFill/>
            <a:ln w="28575">
              <a:solidFill>
                <a:srgbClr val="333333"/>
              </a:solidFill>
              <a:round/>
              <a:headEnd/>
              <a:tailEnd type="triangle" w="med" len="med"/>
            </a:ln>
          </p:spPr>
          <p:txBody>
            <a:bodyPr/>
            <a:lstStyle/>
            <a:p>
              <a:endParaRPr lang="en-US"/>
            </a:p>
          </p:txBody>
        </p:sp>
        <p:sp>
          <p:nvSpPr>
            <p:cNvPr id="5129" name="Text Box 42"/>
            <p:cNvSpPr txBox="1">
              <a:spLocks noChangeArrowheads="1"/>
            </p:cNvSpPr>
            <p:nvPr/>
          </p:nvSpPr>
          <p:spPr bwMode="auto">
            <a:xfrm>
              <a:off x="2682" y="2030"/>
              <a:ext cx="438" cy="186"/>
            </a:xfrm>
            <a:prstGeom prst="rect">
              <a:avLst/>
            </a:prstGeom>
            <a:noFill/>
            <a:ln w="9525">
              <a:noFill/>
              <a:miter lim="800000"/>
              <a:headEnd/>
              <a:tailEnd/>
            </a:ln>
          </p:spPr>
          <p:txBody>
            <a:bodyPr/>
            <a:lstStyle/>
            <a:p>
              <a:pPr algn="ctr"/>
              <a:r>
                <a:rPr lang="en-US" sz="1500">
                  <a:cs typeface="Arial" charset="0"/>
                </a:rPr>
                <a:t>≈</a:t>
              </a:r>
              <a:r>
                <a:rPr lang="en-US" sz="1500"/>
                <a:t>2.5 ng</a:t>
              </a:r>
              <a:endParaRPr lang="en-US" sz="240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2419350" y="2143125"/>
            <a:ext cx="628650" cy="581025"/>
          </a:xfrm>
          <a:prstGeom prst="sun">
            <a:avLst>
              <a:gd name="adj" fmla="val 20454"/>
            </a:avLst>
          </a:prstGeom>
          <a:solidFill>
            <a:srgbClr val="FFFF00"/>
          </a:solidFill>
          <a:ln w="9525">
            <a:solidFill>
              <a:schemeClr val="tx1"/>
            </a:solidFill>
            <a:miter lim="800000"/>
            <a:headEnd/>
            <a:tailEnd/>
          </a:ln>
        </p:spPr>
        <p:txBody>
          <a:bodyPr wrap="none" anchor="ctr"/>
          <a:lstStyle/>
          <a:p>
            <a:endParaRPr lang="en-US"/>
          </a:p>
        </p:txBody>
      </p:sp>
      <p:sp>
        <p:nvSpPr>
          <p:cNvPr id="6147" name="Text Box 3"/>
          <p:cNvSpPr txBox="1">
            <a:spLocks noChangeArrowheads="1"/>
          </p:cNvSpPr>
          <p:nvPr/>
        </p:nvSpPr>
        <p:spPr bwMode="auto">
          <a:xfrm>
            <a:off x="6423025" y="798513"/>
            <a:ext cx="2406650" cy="641350"/>
          </a:xfrm>
          <a:prstGeom prst="rect">
            <a:avLst/>
          </a:prstGeom>
          <a:noFill/>
          <a:ln w="9525">
            <a:noFill/>
            <a:miter lim="800000"/>
            <a:headEnd/>
            <a:tailEnd/>
          </a:ln>
        </p:spPr>
        <p:txBody>
          <a:bodyPr>
            <a:spAutoFit/>
          </a:bodyPr>
          <a:lstStyle/>
          <a:p>
            <a:pPr algn="ctr"/>
            <a:r>
              <a:rPr lang="en-US"/>
              <a:t>Polymerization and Strand Displacement</a:t>
            </a:r>
          </a:p>
        </p:txBody>
      </p:sp>
      <p:grpSp>
        <p:nvGrpSpPr>
          <p:cNvPr id="2" name="Group 4"/>
          <p:cNvGrpSpPr>
            <a:grpSpLocks/>
          </p:cNvGrpSpPr>
          <p:nvPr/>
        </p:nvGrpSpPr>
        <p:grpSpPr bwMode="auto">
          <a:xfrm>
            <a:off x="517525" y="331788"/>
            <a:ext cx="5530850" cy="1736725"/>
            <a:chOff x="326" y="1109"/>
            <a:chExt cx="3484" cy="1094"/>
          </a:xfrm>
        </p:grpSpPr>
        <p:sp>
          <p:nvSpPr>
            <p:cNvPr id="6208" name="Rectangle 5"/>
            <p:cNvSpPr>
              <a:spLocks noChangeArrowheads="1"/>
            </p:cNvSpPr>
            <p:nvPr/>
          </p:nvSpPr>
          <p:spPr bwMode="auto">
            <a:xfrm>
              <a:off x="672" y="1560"/>
              <a:ext cx="480"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09" name="Line 6"/>
            <p:cNvSpPr>
              <a:spLocks noChangeShapeType="1"/>
            </p:cNvSpPr>
            <p:nvPr/>
          </p:nvSpPr>
          <p:spPr bwMode="auto">
            <a:xfrm>
              <a:off x="480" y="1656"/>
              <a:ext cx="3168" cy="0"/>
            </a:xfrm>
            <a:prstGeom prst="line">
              <a:avLst/>
            </a:prstGeom>
            <a:noFill/>
            <a:ln w="28575">
              <a:solidFill>
                <a:schemeClr val="tx1"/>
              </a:solidFill>
              <a:round/>
              <a:headEnd/>
              <a:tailEnd/>
            </a:ln>
          </p:spPr>
          <p:txBody>
            <a:bodyPr/>
            <a:lstStyle/>
            <a:p>
              <a:endParaRPr lang="en-US"/>
            </a:p>
          </p:txBody>
        </p:sp>
        <p:sp>
          <p:nvSpPr>
            <p:cNvPr id="6210" name="Line 7"/>
            <p:cNvSpPr>
              <a:spLocks noChangeShapeType="1"/>
            </p:cNvSpPr>
            <p:nvPr/>
          </p:nvSpPr>
          <p:spPr bwMode="auto">
            <a:xfrm>
              <a:off x="480" y="1800"/>
              <a:ext cx="3168" cy="0"/>
            </a:xfrm>
            <a:prstGeom prst="line">
              <a:avLst/>
            </a:prstGeom>
            <a:noFill/>
            <a:ln w="28575">
              <a:solidFill>
                <a:schemeClr val="tx1"/>
              </a:solidFill>
              <a:round/>
              <a:headEnd/>
              <a:tailEnd/>
            </a:ln>
          </p:spPr>
          <p:txBody>
            <a:bodyPr/>
            <a:lstStyle/>
            <a:p>
              <a:endParaRPr lang="en-US"/>
            </a:p>
          </p:txBody>
        </p:sp>
        <p:sp>
          <p:nvSpPr>
            <p:cNvPr id="6211" name="Rectangle 8"/>
            <p:cNvSpPr>
              <a:spLocks noChangeArrowheads="1"/>
            </p:cNvSpPr>
            <p:nvPr/>
          </p:nvSpPr>
          <p:spPr bwMode="auto">
            <a:xfrm>
              <a:off x="3072" y="1830"/>
              <a:ext cx="480"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12" name="Line 9"/>
            <p:cNvSpPr>
              <a:spLocks noChangeShapeType="1"/>
            </p:cNvSpPr>
            <p:nvPr/>
          </p:nvSpPr>
          <p:spPr bwMode="auto">
            <a:xfrm flipV="1">
              <a:off x="1152" y="1584"/>
              <a:ext cx="738" cy="6"/>
            </a:xfrm>
            <a:prstGeom prst="line">
              <a:avLst/>
            </a:prstGeom>
            <a:noFill/>
            <a:ln w="28575">
              <a:solidFill>
                <a:schemeClr val="tx1"/>
              </a:solidFill>
              <a:prstDash val="sysDot"/>
              <a:round/>
              <a:headEnd/>
              <a:tailEnd type="triangle" w="med" len="med"/>
            </a:ln>
          </p:spPr>
          <p:txBody>
            <a:bodyPr/>
            <a:lstStyle/>
            <a:p>
              <a:endParaRPr lang="en-US"/>
            </a:p>
          </p:txBody>
        </p:sp>
        <p:sp>
          <p:nvSpPr>
            <p:cNvPr id="6213" name="Rectangle 10"/>
            <p:cNvSpPr>
              <a:spLocks noChangeArrowheads="1"/>
            </p:cNvSpPr>
            <p:nvPr/>
          </p:nvSpPr>
          <p:spPr bwMode="auto">
            <a:xfrm>
              <a:off x="1956" y="1578"/>
              <a:ext cx="612" cy="4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214" name="Oval 11"/>
            <p:cNvSpPr>
              <a:spLocks noChangeArrowheads="1"/>
            </p:cNvSpPr>
            <p:nvPr/>
          </p:nvSpPr>
          <p:spPr bwMode="auto">
            <a:xfrm>
              <a:off x="1738" y="1109"/>
              <a:ext cx="256" cy="254"/>
            </a:xfrm>
            <a:prstGeom prst="ellipse">
              <a:avLst/>
            </a:prstGeom>
            <a:noFill/>
            <a:ln w="9525">
              <a:solidFill>
                <a:schemeClr val="tx1"/>
              </a:solidFill>
              <a:round/>
              <a:headEnd/>
              <a:tailEnd/>
            </a:ln>
          </p:spPr>
          <p:txBody>
            <a:bodyPr>
              <a:spAutoFit/>
            </a:bodyPr>
            <a:lstStyle/>
            <a:p>
              <a:pPr algn="ctr"/>
              <a:r>
                <a:rPr lang="en-US" sz="1400"/>
                <a:t>R</a:t>
              </a:r>
            </a:p>
          </p:txBody>
        </p:sp>
        <p:sp>
          <p:nvSpPr>
            <p:cNvPr id="6215" name="Oval 12"/>
            <p:cNvSpPr>
              <a:spLocks noChangeArrowheads="1"/>
            </p:cNvSpPr>
            <p:nvPr/>
          </p:nvSpPr>
          <p:spPr bwMode="auto">
            <a:xfrm>
              <a:off x="2542" y="1247"/>
              <a:ext cx="256" cy="254"/>
            </a:xfrm>
            <a:prstGeom prst="ellipse">
              <a:avLst/>
            </a:prstGeom>
            <a:solidFill>
              <a:srgbClr val="C0C0C0"/>
            </a:solidFill>
            <a:ln w="9525">
              <a:solidFill>
                <a:schemeClr val="tx1"/>
              </a:solidFill>
              <a:round/>
              <a:headEnd/>
              <a:tailEnd/>
            </a:ln>
          </p:spPr>
          <p:txBody>
            <a:bodyPr>
              <a:spAutoFit/>
            </a:bodyPr>
            <a:lstStyle/>
            <a:p>
              <a:pPr algn="ctr"/>
              <a:r>
                <a:rPr lang="en-US" sz="1400"/>
                <a:t>Q</a:t>
              </a:r>
            </a:p>
          </p:txBody>
        </p:sp>
        <p:sp>
          <p:nvSpPr>
            <p:cNvPr id="6216" name="Line 13"/>
            <p:cNvSpPr>
              <a:spLocks noChangeShapeType="1"/>
            </p:cNvSpPr>
            <p:nvPr/>
          </p:nvSpPr>
          <p:spPr bwMode="auto">
            <a:xfrm>
              <a:off x="1860" y="1362"/>
              <a:ext cx="18" cy="126"/>
            </a:xfrm>
            <a:prstGeom prst="line">
              <a:avLst/>
            </a:prstGeom>
            <a:noFill/>
            <a:ln w="28575">
              <a:solidFill>
                <a:schemeClr val="tx1"/>
              </a:solidFill>
              <a:round/>
              <a:headEnd/>
              <a:tailEnd/>
            </a:ln>
          </p:spPr>
          <p:txBody>
            <a:bodyPr/>
            <a:lstStyle/>
            <a:p>
              <a:endParaRPr lang="en-US"/>
            </a:p>
          </p:txBody>
        </p:sp>
        <p:sp>
          <p:nvSpPr>
            <p:cNvPr id="6217" name="Line 14"/>
            <p:cNvSpPr>
              <a:spLocks noChangeShapeType="1"/>
            </p:cNvSpPr>
            <p:nvPr/>
          </p:nvSpPr>
          <p:spPr bwMode="auto">
            <a:xfrm flipH="1">
              <a:off x="2562" y="1476"/>
              <a:ext cx="36" cy="108"/>
            </a:xfrm>
            <a:prstGeom prst="line">
              <a:avLst/>
            </a:prstGeom>
            <a:noFill/>
            <a:ln w="28575">
              <a:solidFill>
                <a:schemeClr val="tx1"/>
              </a:solidFill>
              <a:round/>
              <a:headEnd/>
              <a:tailEnd/>
            </a:ln>
          </p:spPr>
          <p:txBody>
            <a:bodyPr/>
            <a:lstStyle/>
            <a:p>
              <a:endParaRPr lang="en-US"/>
            </a:p>
          </p:txBody>
        </p:sp>
        <p:sp>
          <p:nvSpPr>
            <p:cNvPr id="6218" name="Line 15"/>
            <p:cNvSpPr>
              <a:spLocks noChangeShapeType="1"/>
            </p:cNvSpPr>
            <p:nvPr/>
          </p:nvSpPr>
          <p:spPr bwMode="auto">
            <a:xfrm flipV="1">
              <a:off x="1968" y="1860"/>
              <a:ext cx="1110" cy="0"/>
            </a:xfrm>
            <a:prstGeom prst="line">
              <a:avLst/>
            </a:prstGeom>
            <a:noFill/>
            <a:ln w="28575">
              <a:solidFill>
                <a:schemeClr val="tx1"/>
              </a:solidFill>
              <a:prstDash val="sysDot"/>
              <a:round/>
              <a:headEnd type="triangle" w="med" len="med"/>
              <a:tailEnd/>
            </a:ln>
          </p:spPr>
          <p:txBody>
            <a:bodyPr/>
            <a:lstStyle/>
            <a:p>
              <a:endParaRPr lang="en-US"/>
            </a:p>
          </p:txBody>
        </p:sp>
        <p:sp>
          <p:nvSpPr>
            <p:cNvPr id="6219" name="Text Box 16"/>
            <p:cNvSpPr txBox="1">
              <a:spLocks noChangeArrowheads="1"/>
            </p:cNvSpPr>
            <p:nvPr/>
          </p:nvSpPr>
          <p:spPr bwMode="auto">
            <a:xfrm>
              <a:off x="596" y="1213"/>
              <a:ext cx="644" cy="288"/>
            </a:xfrm>
            <a:prstGeom prst="rect">
              <a:avLst/>
            </a:prstGeom>
            <a:noFill/>
            <a:ln w="9525">
              <a:noFill/>
              <a:miter lim="800000"/>
              <a:headEnd/>
              <a:tailEnd/>
            </a:ln>
          </p:spPr>
          <p:txBody>
            <a:bodyPr>
              <a:spAutoFit/>
            </a:bodyPr>
            <a:lstStyle/>
            <a:p>
              <a:r>
                <a:rPr lang="en-US" sz="1200"/>
                <a:t>Forward primer</a:t>
              </a:r>
            </a:p>
          </p:txBody>
        </p:sp>
        <p:sp>
          <p:nvSpPr>
            <p:cNvPr id="6220" name="Text Box 17"/>
            <p:cNvSpPr txBox="1">
              <a:spLocks noChangeArrowheads="1"/>
            </p:cNvSpPr>
            <p:nvPr/>
          </p:nvSpPr>
          <p:spPr bwMode="auto">
            <a:xfrm>
              <a:off x="3038" y="1915"/>
              <a:ext cx="644" cy="288"/>
            </a:xfrm>
            <a:prstGeom prst="rect">
              <a:avLst/>
            </a:prstGeom>
            <a:noFill/>
            <a:ln w="9525">
              <a:noFill/>
              <a:miter lim="800000"/>
              <a:headEnd/>
              <a:tailEnd/>
            </a:ln>
          </p:spPr>
          <p:txBody>
            <a:bodyPr>
              <a:spAutoFit/>
            </a:bodyPr>
            <a:lstStyle/>
            <a:p>
              <a:r>
                <a:rPr lang="en-US" sz="1200"/>
                <a:t>Reverse primer</a:t>
              </a:r>
            </a:p>
          </p:txBody>
        </p:sp>
        <p:sp>
          <p:nvSpPr>
            <p:cNvPr id="6221" name="Text Box 18"/>
            <p:cNvSpPr txBox="1">
              <a:spLocks noChangeArrowheads="1"/>
            </p:cNvSpPr>
            <p:nvPr/>
          </p:nvSpPr>
          <p:spPr bwMode="auto">
            <a:xfrm>
              <a:off x="326" y="1563"/>
              <a:ext cx="190" cy="173"/>
            </a:xfrm>
            <a:prstGeom prst="rect">
              <a:avLst/>
            </a:prstGeom>
            <a:noFill/>
            <a:ln w="9525">
              <a:noFill/>
              <a:miter lim="800000"/>
              <a:headEnd/>
              <a:tailEnd/>
            </a:ln>
          </p:spPr>
          <p:txBody>
            <a:bodyPr wrap="none">
              <a:spAutoFit/>
            </a:bodyPr>
            <a:lstStyle/>
            <a:p>
              <a:r>
                <a:rPr lang="en-US" sz="1200"/>
                <a:t>3’</a:t>
              </a:r>
            </a:p>
          </p:txBody>
        </p:sp>
        <p:sp>
          <p:nvSpPr>
            <p:cNvPr id="6222" name="Text Box 19"/>
            <p:cNvSpPr txBox="1">
              <a:spLocks noChangeArrowheads="1"/>
            </p:cNvSpPr>
            <p:nvPr/>
          </p:nvSpPr>
          <p:spPr bwMode="auto">
            <a:xfrm>
              <a:off x="326" y="1713"/>
              <a:ext cx="190" cy="173"/>
            </a:xfrm>
            <a:prstGeom prst="rect">
              <a:avLst/>
            </a:prstGeom>
            <a:noFill/>
            <a:ln w="9525">
              <a:noFill/>
              <a:miter lim="800000"/>
              <a:headEnd/>
              <a:tailEnd/>
            </a:ln>
          </p:spPr>
          <p:txBody>
            <a:bodyPr wrap="none">
              <a:spAutoFit/>
            </a:bodyPr>
            <a:lstStyle/>
            <a:p>
              <a:r>
                <a:rPr lang="en-US" sz="1200"/>
                <a:t>5’</a:t>
              </a:r>
            </a:p>
          </p:txBody>
        </p:sp>
        <p:sp>
          <p:nvSpPr>
            <p:cNvPr id="6223" name="Text Box 20"/>
            <p:cNvSpPr txBox="1">
              <a:spLocks noChangeArrowheads="1"/>
            </p:cNvSpPr>
            <p:nvPr/>
          </p:nvSpPr>
          <p:spPr bwMode="auto">
            <a:xfrm>
              <a:off x="3620" y="1707"/>
              <a:ext cx="190" cy="173"/>
            </a:xfrm>
            <a:prstGeom prst="rect">
              <a:avLst/>
            </a:prstGeom>
            <a:noFill/>
            <a:ln w="9525">
              <a:noFill/>
              <a:miter lim="800000"/>
              <a:headEnd/>
              <a:tailEnd/>
            </a:ln>
          </p:spPr>
          <p:txBody>
            <a:bodyPr wrap="none">
              <a:spAutoFit/>
            </a:bodyPr>
            <a:lstStyle/>
            <a:p>
              <a:r>
                <a:rPr lang="en-US" sz="1200"/>
                <a:t>3’</a:t>
              </a:r>
            </a:p>
          </p:txBody>
        </p:sp>
        <p:sp>
          <p:nvSpPr>
            <p:cNvPr id="6224" name="Text Box 21"/>
            <p:cNvSpPr txBox="1">
              <a:spLocks noChangeArrowheads="1"/>
            </p:cNvSpPr>
            <p:nvPr/>
          </p:nvSpPr>
          <p:spPr bwMode="auto">
            <a:xfrm>
              <a:off x="3620" y="1569"/>
              <a:ext cx="190" cy="173"/>
            </a:xfrm>
            <a:prstGeom prst="rect">
              <a:avLst/>
            </a:prstGeom>
            <a:noFill/>
            <a:ln w="9525">
              <a:noFill/>
              <a:miter lim="800000"/>
              <a:headEnd/>
              <a:tailEnd/>
            </a:ln>
          </p:spPr>
          <p:txBody>
            <a:bodyPr wrap="none">
              <a:spAutoFit/>
            </a:bodyPr>
            <a:lstStyle/>
            <a:p>
              <a:r>
                <a:rPr lang="en-US" sz="1200"/>
                <a:t>5’</a:t>
              </a:r>
            </a:p>
          </p:txBody>
        </p:sp>
        <p:sp>
          <p:nvSpPr>
            <p:cNvPr id="6225" name="Text Box 22"/>
            <p:cNvSpPr txBox="1">
              <a:spLocks noChangeArrowheads="1"/>
            </p:cNvSpPr>
            <p:nvPr/>
          </p:nvSpPr>
          <p:spPr bwMode="auto">
            <a:xfrm>
              <a:off x="2540" y="1513"/>
              <a:ext cx="178" cy="154"/>
            </a:xfrm>
            <a:prstGeom prst="rect">
              <a:avLst/>
            </a:prstGeom>
            <a:noFill/>
            <a:ln w="9525">
              <a:noFill/>
              <a:miter lim="800000"/>
              <a:headEnd/>
              <a:tailEnd/>
            </a:ln>
          </p:spPr>
          <p:txBody>
            <a:bodyPr wrap="none">
              <a:spAutoFit/>
            </a:bodyPr>
            <a:lstStyle/>
            <a:p>
              <a:r>
                <a:rPr lang="en-US" sz="1000"/>
                <a:t>3’</a:t>
              </a:r>
            </a:p>
          </p:txBody>
        </p:sp>
        <p:sp>
          <p:nvSpPr>
            <p:cNvPr id="6226" name="Text Box 23"/>
            <p:cNvSpPr txBox="1">
              <a:spLocks noChangeArrowheads="1"/>
            </p:cNvSpPr>
            <p:nvPr/>
          </p:nvSpPr>
          <p:spPr bwMode="auto">
            <a:xfrm>
              <a:off x="536" y="1495"/>
              <a:ext cx="178" cy="154"/>
            </a:xfrm>
            <a:prstGeom prst="rect">
              <a:avLst/>
            </a:prstGeom>
            <a:noFill/>
            <a:ln w="9525">
              <a:noFill/>
              <a:miter lim="800000"/>
              <a:headEnd/>
              <a:tailEnd/>
            </a:ln>
          </p:spPr>
          <p:txBody>
            <a:bodyPr wrap="none">
              <a:spAutoFit/>
            </a:bodyPr>
            <a:lstStyle/>
            <a:p>
              <a:r>
                <a:rPr lang="en-US" sz="1000"/>
                <a:t>5’</a:t>
              </a:r>
            </a:p>
          </p:txBody>
        </p:sp>
        <p:sp>
          <p:nvSpPr>
            <p:cNvPr id="6227" name="Text Box 24"/>
            <p:cNvSpPr txBox="1">
              <a:spLocks noChangeArrowheads="1"/>
            </p:cNvSpPr>
            <p:nvPr/>
          </p:nvSpPr>
          <p:spPr bwMode="auto">
            <a:xfrm>
              <a:off x="3524" y="1789"/>
              <a:ext cx="178" cy="154"/>
            </a:xfrm>
            <a:prstGeom prst="rect">
              <a:avLst/>
            </a:prstGeom>
            <a:noFill/>
            <a:ln w="9525">
              <a:noFill/>
              <a:miter lim="800000"/>
              <a:headEnd/>
              <a:tailEnd/>
            </a:ln>
          </p:spPr>
          <p:txBody>
            <a:bodyPr wrap="none">
              <a:spAutoFit/>
            </a:bodyPr>
            <a:lstStyle/>
            <a:p>
              <a:r>
                <a:rPr lang="en-US" sz="1000"/>
                <a:t>5’</a:t>
              </a:r>
            </a:p>
          </p:txBody>
        </p:sp>
        <p:sp>
          <p:nvSpPr>
            <p:cNvPr id="6228" name="Text Box 25"/>
            <p:cNvSpPr txBox="1">
              <a:spLocks noChangeArrowheads="1"/>
            </p:cNvSpPr>
            <p:nvPr/>
          </p:nvSpPr>
          <p:spPr bwMode="auto">
            <a:xfrm>
              <a:off x="1730" y="1399"/>
              <a:ext cx="178" cy="154"/>
            </a:xfrm>
            <a:prstGeom prst="rect">
              <a:avLst/>
            </a:prstGeom>
            <a:noFill/>
            <a:ln w="9525">
              <a:noFill/>
              <a:miter lim="800000"/>
              <a:headEnd/>
              <a:tailEnd/>
            </a:ln>
          </p:spPr>
          <p:txBody>
            <a:bodyPr wrap="none">
              <a:spAutoFit/>
            </a:bodyPr>
            <a:lstStyle/>
            <a:p>
              <a:r>
                <a:rPr lang="en-US" sz="1000"/>
                <a:t>5’</a:t>
              </a:r>
            </a:p>
          </p:txBody>
        </p:sp>
        <p:sp>
          <p:nvSpPr>
            <p:cNvPr id="6229" name="Rectangle 26"/>
            <p:cNvSpPr>
              <a:spLocks noChangeArrowheads="1"/>
            </p:cNvSpPr>
            <p:nvPr/>
          </p:nvSpPr>
          <p:spPr bwMode="auto">
            <a:xfrm rot="2800344">
              <a:off x="1836" y="1530"/>
              <a:ext cx="168" cy="48"/>
            </a:xfrm>
            <a:prstGeom prst="rect">
              <a:avLst/>
            </a:prstGeom>
            <a:solidFill>
              <a:schemeClr val="tx1"/>
            </a:solidFill>
            <a:ln w="9525">
              <a:solidFill>
                <a:schemeClr val="tx1"/>
              </a:solidFill>
              <a:miter lim="800000"/>
              <a:headEnd/>
              <a:tailEnd/>
            </a:ln>
          </p:spPr>
          <p:txBody>
            <a:bodyPr wrap="none" anchor="ctr"/>
            <a:lstStyle/>
            <a:p>
              <a:endParaRPr lang="en-US"/>
            </a:p>
          </p:txBody>
        </p:sp>
      </p:grpSp>
      <p:grpSp>
        <p:nvGrpSpPr>
          <p:cNvPr id="3" name="Group 27"/>
          <p:cNvGrpSpPr>
            <a:grpSpLocks/>
          </p:cNvGrpSpPr>
          <p:nvPr/>
        </p:nvGrpSpPr>
        <p:grpSpPr bwMode="auto">
          <a:xfrm>
            <a:off x="555625" y="2236788"/>
            <a:ext cx="5530850" cy="1965325"/>
            <a:chOff x="350" y="2057"/>
            <a:chExt cx="3484" cy="1238"/>
          </a:xfrm>
        </p:grpSpPr>
        <p:sp>
          <p:nvSpPr>
            <p:cNvPr id="6183" name="Rectangle 28"/>
            <p:cNvSpPr>
              <a:spLocks noChangeArrowheads="1"/>
            </p:cNvSpPr>
            <p:nvPr/>
          </p:nvSpPr>
          <p:spPr bwMode="auto">
            <a:xfrm>
              <a:off x="696" y="2652"/>
              <a:ext cx="480"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84" name="Line 29"/>
            <p:cNvSpPr>
              <a:spLocks noChangeShapeType="1"/>
            </p:cNvSpPr>
            <p:nvPr/>
          </p:nvSpPr>
          <p:spPr bwMode="auto">
            <a:xfrm>
              <a:off x="504" y="2748"/>
              <a:ext cx="3168" cy="0"/>
            </a:xfrm>
            <a:prstGeom prst="line">
              <a:avLst/>
            </a:prstGeom>
            <a:noFill/>
            <a:ln w="28575">
              <a:solidFill>
                <a:schemeClr val="tx1"/>
              </a:solidFill>
              <a:round/>
              <a:headEnd/>
              <a:tailEnd/>
            </a:ln>
          </p:spPr>
          <p:txBody>
            <a:bodyPr/>
            <a:lstStyle/>
            <a:p>
              <a:endParaRPr lang="en-US"/>
            </a:p>
          </p:txBody>
        </p:sp>
        <p:sp>
          <p:nvSpPr>
            <p:cNvPr id="6185" name="Line 30"/>
            <p:cNvSpPr>
              <a:spLocks noChangeShapeType="1"/>
            </p:cNvSpPr>
            <p:nvPr/>
          </p:nvSpPr>
          <p:spPr bwMode="auto">
            <a:xfrm>
              <a:off x="504" y="2892"/>
              <a:ext cx="3168" cy="0"/>
            </a:xfrm>
            <a:prstGeom prst="line">
              <a:avLst/>
            </a:prstGeom>
            <a:noFill/>
            <a:ln w="28575">
              <a:solidFill>
                <a:schemeClr val="tx1"/>
              </a:solidFill>
              <a:round/>
              <a:headEnd/>
              <a:tailEnd/>
            </a:ln>
          </p:spPr>
          <p:txBody>
            <a:bodyPr/>
            <a:lstStyle/>
            <a:p>
              <a:endParaRPr lang="en-US"/>
            </a:p>
          </p:txBody>
        </p:sp>
        <p:sp>
          <p:nvSpPr>
            <p:cNvPr id="6186" name="Rectangle 31"/>
            <p:cNvSpPr>
              <a:spLocks noChangeArrowheads="1"/>
            </p:cNvSpPr>
            <p:nvPr/>
          </p:nvSpPr>
          <p:spPr bwMode="auto">
            <a:xfrm>
              <a:off x="3096" y="2922"/>
              <a:ext cx="480"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87" name="Line 32"/>
            <p:cNvSpPr>
              <a:spLocks noChangeShapeType="1"/>
            </p:cNvSpPr>
            <p:nvPr/>
          </p:nvSpPr>
          <p:spPr bwMode="auto">
            <a:xfrm flipV="1">
              <a:off x="1176" y="2676"/>
              <a:ext cx="978" cy="6"/>
            </a:xfrm>
            <a:prstGeom prst="line">
              <a:avLst/>
            </a:prstGeom>
            <a:noFill/>
            <a:ln w="28575">
              <a:solidFill>
                <a:schemeClr val="tx1"/>
              </a:solidFill>
              <a:prstDash val="sysDot"/>
              <a:round/>
              <a:headEnd/>
              <a:tailEnd type="triangle" w="med" len="med"/>
            </a:ln>
          </p:spPr>
          <p:txBody>
            <a:bodyPr/>
            <a:lstStyle/>
            <a:p>
              <a:endParaRPr lang="en-US"/>
            </a:p>
          </p:txBody>
        </p:sp>
        <p:sp>
          <p:nvSpPr>
            <p:cNvPr id="6188" name="Line 33"/>
            <p:cNvSpPr>
              <a:spLocks noChangeShapeType="1"/>
            </p:cNvSpPr>
            <p:nvPr/>
          </p:nvSpPr>
          <p:spPr bwMode="auto">
            <a:xfrm flipV="1">
              <a:off x="1572" y="2952"/>
              <a:ext cx="1530" cy="0"/>
            </a:xfrm>
            <a:prstGeom prst="line">
              <a:avLst/>
            </a:prstGeom>
            <a:noFill/>
            <a:ln w="28575">
              <a:solidFill>
                <a:schemeClr val="tx1"/>
              </a:solidFill>
              <a:prstDash val="sysDot"/>
              <a:round/>
              <a:headEnd type="triangle" w="med" len="med"/>
              <a:tailEnd/>
            </a:ln>
          </p:spPr>
          <p:txBody>
            <a:bodyPr/>
            <a:lstStyle/>
            <a:p>
              <a:endParaRPr lang="en-US"/>
            </a:p>
          </p:txBody>
        </p:sp>
        <p:sp>
          <p:nvSpPr>
            <p:cNvPr id="6189" name="Text Box 34"/>
            <p:cNvSpPr txBox="1">
              <a:spLocks noChangeArrowheads="1"/>
            </p:cNvSpPr>
            <p:nvPr/>
          </p:nvSpPr>
          <p:spPr bwMode="auto">
            <a:xfrm>
              <a:off x="620" y="2305"/>
              <a:ext cx="644" cy="288"/>
            </a:xfrm>
            <a:prstGeom prst="rect">
              <a:avLst/>
            </a:prstGeom>
            <a:noFill/>
            <a:ln w="9525">
              <a:noFill/>
              <a:miter lim="800000"/>
              <a:headEnd/>
              <a:tailEnd/>
            </a:ln>
          </p:spPr>
          <p:txBody>
            <a:bodyPr>
              <a:spAutoFit/>
            </a:bodyPr>
            <a:lstStyle/>
            <a:p>
              <a:r>
                <a:rPr lang="en-US" sz="1200"/>
                <a:t>Forward primer</a:t>
              </a:r>
            </a:p>
          </p:txBody>
        </p:sp>
        <p:sp>
          <p:nvSpPr>
            <p:cNvPr id="6190" name="Text Box 35"/>
            <p:cNvSpPr txBox="1">
              <a:spLocks noChangeArrowheads="1"/>
            </p:cNvSpPr>
            <p:nvPr/>
          </p:nvSpPr>
          <p:spPr bwMode="auto">
            <a:xfrm>
              <a:off x="3062" y="3007"/>
              <a:ext cx="644" cy="288"/>
            </a:xfrm>
            <a:prstGeom prst="rect">
              <a:avLst/>
            </a:prstGeom>
            <a:noFill/>
            <a:ln w="9525">
              <a:noFill/>
              <a:miter lim="800000"/>
              <a:headEnd/>
              <a:tailEnd/>
            </a:ln>
          </p:spPr>
          <p:txBody>
            <a:bodyPr>
              <a:spAutoFit/>
            </a:bodyPr>
            <a:lstStyle/>
            <a:p>
              <a:r>
                <a:rPr lang="en-US" sz="1200"/>
                <a:t>Reverse primer</a:t>
              </a:r>
            </a:p>
          </p:txBody>
        </p:sp>
        <p:sp>
          <p:nvSpPr>
            <p:cNvPr id="6191" name="Text Box 36"/>
            <p:cNvSpPr txBox="1">
              <a:spLocks noChangeArrowheads="1"/>
            </p:cNvSpPr>
            <p:nvPr/>
          </p:nvSpPr>
          <p:spPr bwMode="auto">
            <a:xfrm>
              <a:off x="350" y="2655"/>
              <a:ext cx="190" cy="173"/>
            </a:xfrm>
            <a:prstGeom prst="rect">
              <a:avLst/>
            </a:prstGeom>
            <a:noFill/>
            <a:ln w="9525">
              <a:noFill/>
              <a:miter lim="800000"/>
              <a:headEnd/>
              <a:tailEnd/>
            </a:ln>
          </p:spPr>
          <p:txBody>
            <a:bodyPr wrap="none">
              <a:spAutoFit/>
            </a:bodyPr>
            <a:lstStyle/>
            <a:p>
              <a:r>
                <a:rPr lang="en-US" sz="1200"/>
                <a:t>3’</a:t>
              </a:r>
            </a:p>
          </p:txBody>
        </p:sp>
        <p:sp>
          <p:nvSpPr>
            <p:cNvPr id="6192" name="Text Box 37"/>
            <p:cNvSpPr txBox="1">
              <a:spLocks noChangeArrowheads="1"/>
            </p:cNvSpPr>
            <p:nvPr/>
          </p:nvSpPr>
          <p:spPr bwMode="auto">
            <a:xfrm>
              <a:off x="350" y="2805"/>
              <a:ext cx="190" cy="173"/>
            </a:xfrm>
            <a:prstGeom prst="rect">
              <a:avLst/>
            </a:prstGeom>
            <a:noFill/>
            <a:ln w="9525">
              <a:noFill/>
              <a:miter lim="800000"/>
              <a:headEnd/>
              <a:tailEnd/>
            </a:ln>
          </p:spPr>
          <p:txBody>
            <a:bodyPr wrap="none">
              <a:spAutoFit/>
            </a:bodyPr>
            <a:lstStyle/>
            <a:p>
              <a:r>
                <a:rPr lang="en-US" sz="1200"/>
                <a:t>5’</a:t>
              </a:r>
            </a:p>
          </p:txBody>
        </p:sp>
        <p:sp>
          <p:nvSpPr>
            <p:cNvPr id="6193" name="Text Box 38"/>
            <p:cNvSpPr txBox="1">
              <a:spLocks noChangeArrowheads="1"/>
            </p:cNvSpPr>
            <p:nvPr/>
          </p:nvSpPr>
          <p:spPr bwMode="auto">
            <a:xfrm>
              <a:off x="3644" y="2799"/>
              <a:ext cx="190" cy="173"/>
            </a:xfrm>
            <a:prstGeom prst="rect">
              <a:avLst/>
            </a:prstGeom>
            <a:noFill/>
            <a:ln w="9525">
              <a:noFill/>
              <a:miter lim="800000"/>
              <a:headEnd/>
              <a:tailEnd/>
            </a:ln>
          </p:spPr>
          <p:txBody>
            <a:bodyPr wrap="none">
              <a:spAutoFit/>
            </a:bodyPr>
            <a:lstStyle/>
            <a:p>
              <a:r>
                <a:rPr lang="en-US" sz="1200"/>
                <a:t>3’</a:t>
              </a:r>
            </a:p>
          </p:txBody>
        </p:sp>
        <p:sp>
          <p:nvSpPr>
            <p:cNvPr id="6194" name="Text Box 39"/>
            <p:cNvSpPr txBox="1">
              <a:spLocks noChangeArrowheads="1"/>
            </p:cNvSpPr>
            <p:nvPr/>
          </p:nvSpPr>
          <p:spPr bwMode="auto">
            <a:xfrm>
              <a:off x="3644" y="2661"/>
              <a:ext cx="190" cy="173"/>
            </a:xfrm>
            <a:prstGeom prst="rect">
              <a:avLst/>
            </a:prstGeom>
            <a:noFill/>
            <a:ln w="9525">
              <a:noFill/>
              <a:miter lim="800000"/>
              <a:headEnd/>
              <a:tailEnd/>
            </a:ln>
          </p:spPr>
          <p:txBody>
            <a:bodyPr wrap="none">
              <a:spAutoFit/>
            </a:bodyPr>
            <a:lstStyle/>
            <a:p>
              <a:r>
                <a:rPr lang="en-US" sz="1200"/>
                <a:t>5’</a:t>
              </a:r>
            </a:p>
          </p:txBody>
        </p:sp>
        <p:sp>
          <p:nvSpPr>
            <p:cNvPr id="6195" name="Text Box 40"/>
            <p:cNvSpPr txBox="1">
              <a:spLocks noChangeArrowheads="1"/>
            </p:cNvSpPr>
            <p:nvPr/>
          </p:nvSpPr>
          <p:spPr bwMode="auto">
            <a:xfrm>
              <a:off x="560" y="2587"/>
              <a:ext cx="178" cy="154"/>
            </a:xfrm>
            <a:prstGeom prst="rect">
              <a:avLst/>
            </a:prstGeom>
            <a:noFill/>
            <a:ln w="9525">
              <a:noFill/>
              <a:miter lim="800000"/>
              <a:headEnd/>
              <a:tailEnd/>
            </a:ln>
          </p:spPr>
          <p:txBody>
            <a:bodyPr wrap="none">
              <a:spAutoFit/>
            </a:bodyPr>
            <a:lstStyle/>
            <a:p>
              <a:r>
                <a:rPr lang="en-US" sz="1000"/>
                <a:t>5’</a:t>
              </a:r>
            </a:p>
          </p:txBody>
        </p:sp>
        <p:sp>
          <p:nvSpPr>
            <p:cNvPr id="6196" name="Text Box 41"/>
            <p:cNvSpPr txBox="1">
              <a:spLocks noChangeArrowheads="1"/>
            </p:cNvSpPr>
            <p:nvPr/>
          </p:nvSpPr>
          <p:spPr bwMode="auto">
            <a:xfrm>
              <a:off x="3548" y="2881"/>
              <a:ext cx="178" cy="154"/>
            </a:xfrm>
            <a:prstGeom prst="rect">
              <a:avLst/>
            </a:prstGeom>
            <a:noFill/>
            <a:ln w="9525">
              <a:noFill/>
              <a:miter lim="800000"/>
              <a:headEnd/>
              <a:tailEnd/>
            </a:ln>
          </p:spPr>
          <p:txBody>
            <a:bodyPr wrap="none">
              <a:spAutoFit/>
            </a:bodyPr>
            <a:lstStyle/>
            <a:p>
              <a:r>
                <a:rPr lang="en-US" sz="1000"/>
                <a:t>5’</a:t>
              </a:r>
            </a:p>
          </p:txBody>
        </p:sp>
        <p:sp>
          <p:nvSpPr>
            <p:cNvPr id="6197" name="Rectangle 42"/>
            <p:cNvSpPr>
              <a:spLocks noChangeArrowheads="1"/>
            </p:cNvSpPr>
            <p:nvPr/>
          </p:nvSpPr>
          <p:spPr bwMode="auto">
            <a:xfrm>
              <a:off x="2190" y="2646"/>
              <a:ext cx="486" cy="5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98" name="Oval 43"/>
            <p:cNvSpPr>
              <a:spLocks noChangeArrowheads="1"/>
            </p:cNvSpPr>
            <p:nvPr/>
          </p:nvSpPr>
          <p:spPr bwMode="auto">
            <a:xfrm>
              <a:off x="2650" y="2315"/>
              <a:ext cx="256" cy="254"/>
            </a:xfrm>
            <a:prstGeom prst="ellipse">
              <a:avLst/>
            </a:prstGeom>
            <a:solidFill>
              <a:srgbClr val="C0C0C0"/>
            </a:solidFill>
            <a:ln w="9525">
              <a:solidFill>
                <a:schemeClr val="tx1"/>
              </a:solidFill>
              <a:round/>
              <a:headEnd/>
              <a:tailEnd/>
            </a:ln>
          </p:spPr>
          <p:txBody>
            <a:bodyPr>
              <a:spAutoFit/>
            </a:bodyPr>
            <a:lstStyle/>
            <a:p>
              <a:pPr algn="ctr"/>
              <a:r>
                <a:rPr lang="en-US" sz="1400"/>
                <a:t>Q</a:t>
              </a:r>
            </a:p>
          </p:txBody>
        </p:sp>
        <p:grpSp>
          <p:nvGrpSpPr>
            <p:cNvPr id="4" name="Group 44"/>
            <p:cNvGrpSpPr>
              <a:grpSpLocks/>
            </p:cNvGrpSpPr>
            <p:nvPr/>
          </p:nvGrpSpPr>
          <p:grpSpPr bwMode="auto">
            <a:xfrm>
              <a:off x="1594" y="2057"/>
              <a:ext cx="256" cy="379"/>
              <a:chOff x="1846" y="2321"/>
              <a:chExt cx="256" cy="379"/>
            </a:xfrm>
          </p:grpSpPr>
          <p:sp>
            <p:nvSpPr>
              <p:cNvPr id="6206" name="Oval 45"/>
              <p:cNvSpPr>
                <a:spLocks noChangeArrowheads="1"/>
              </p:cNvSpPr>
              <p:nvPr/>
            </p:nvSpPr>
            <p:spPr bwMode="auto">
              <a:xfrm>
                <a:off x="1846" y="2321"/>
                <a:ext cx="256" cy="254"/>
              </a:xfrm>
              <a:prstGeom prst="ellipse">
                <a:avLst/>
              </a:prstGeom>
              <a:noFill/>
              <a:ln w="9525">
                <a:solidFill>
                  <a:schemeClr val="tx1"/>
                </a:solidFill>
                <a:round/>
                <a:headEnd/>
                <a:tailEnd/>
              </a:ln>
            </p:spPr>
            <p:txBody>
              <a:bodyPr>
                <a:spAutoFit/>
              </a:bodyPr>
              <a:lstStyle/>
              <a:p>
                <a:pPr algn="ctr"/>
                <a:r>
                  <a:rPr lang="en-US" sz="1400"/>
                  <a:t>R</a:t>
                </a:r>
              </a:p>
            </p:txBody>
          </p:sp>
          <p:sp>
            <p:nvSpPr>
              <p:cNvPr id="6207" name="Line 46"/>
              <p:cNvSpPr>
                <a:spLocks noChangeShapeType="1"/>
              </p:cNvSpPr>
              <p:nvPr/>
            </p:nvSpPr>
            <p:spPr bwMode="auto">
              <a:xfrm>
                <a:off x="1968" y="2574"/>
                <a:ext cx="18" cy="126"/>
              </a:xfrm>
              <a:prstGeom prst="line">
                <a:avLst/>
              </a:prstGeom>
              <a:noFill/>
              <a:ln w="28575">
                <a:solidFill>
                  <a:schemeClr val="tx1"/>
                </a:solidFill>
                <a:round/>
                <a:headEnd/>
                <a:tailEnd/>
              </a:ln>
            </p:spPr>
            <p:txBody>
              <a:bodyPr/>
              <a:lstStyle/>
              <a:p>
                <a:endParaRPr lang="en-US"/>
              </a:p>
            </p:txBody>
          </p:sp>
        </p:grpSp>
        <p:sp>
          <p:nvSpPr>
            <p:cNvPr id="6200" name="Line 47"/>
            <p:cNvSpPr>
              <a:spLocks noChangeShapeType="1"/>
            </p:cNvSpPr>
            <p:nvPr/>
          </p:nvSpPr>
          <p:spPr bwMode="auto">
            <a:xfrm flipH="1">
              <a:off x="2670" y="2544"/>
              <a:ext cx="36" cy="108"/>
            </a:xfrm>
            <a:prstGeom prst="line">
              <a:avLst/>
            </a:prstGeom>
            <a:noFill/>
            <a:ln w="28575">
              <a:solidFill>
                <a:schemeClr val="tx1"/>
              </a:solidFill>
              <a:round/>
              <a:headEnd/>
              <a:tailEnd/>
            </a:ln>
          </p:spPr>
          <p:txBody>
            <a:bodyPr/>
            <a:lstStyle/>
            <a:p>
              <a:endParaRPr lang="en-US"/>
            </a:p>
          </p:txBody>
        </p:sp>
        <p:sp>
          <p:nvSpPr>
            <p:cNvPr id="6201" name="Text Box 48"/>
            <p:cNvSpPr txBox="1">
              <a:spLocks noChangeArrowheads="1"/>
            </p:cNvSpPr>
            <p:nvPr/>
          </p:nvSpPr>
          <p:spPr bwMode="auto">
            <a:xfrm>
              <a:off x="2648" y="2581"/>
              <a:ext cx="178" cy="154"/>
            </a:xfrm>
            <a:prstGeom prst="rect">
              <a:avLst/>
            </a:prstGeom>
            <a:noFill/>
            <a:ln w="9525">
              <a:noFill/>
              <a:miter lim="800000"/>
              <a:headEnd/>
              <a:tailEnd/>
            </a:ln>
          </p:spPr>
          <p:txBody>
            <a:bodyPr wrap="none">
              <a:spAutoFit/>
            </a:bodyPr>
            <a:lstStyle/>
            <a:p>
              <a:r>
                <a:rPr lang="en-US" sz="1000"/>
                <a:t>3’</a:t>
              </a:r>
            </a:p>
          </p:txBody>
        </p:sp>
        <p:sp>
          <p:nvSpPr>
            <p:cNvPr id="6202" name="Rectangle 49"/>
            <p:cNvSpPr>
              <a:spLocks noChangeArrowheads="1"/>
            </p:cNvSpPr>
            <p:nvPr/>
          </p:nvSpPr>
          <p:spPr bwMode="auto">
            <a:xfrm rot="2800344">
              <a:off x="1721" y="2416"/>
              <a:ext cx="82" cy="61"/>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203" name="Rectangle 50"/>
            <p:cNvSpPr>
              <a:spLocks noChangeArrowheads="1"/>
            </p:cNvSpPr>
            <p:nvPr/>
          </p:nvSpPr>
          <p:spPr bwMode="auto">
            <a:xfrm rot="2800344">
              <a:off x="1944" y="2350"/>
              <a:ext cx="82" cy="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204" name="Rectangle 51"/>
            <p:cNvSpPr>
              <a:spLocks noChangeArrowheads="1"/>
            </p:cNvSpPr>
            <p:nvPr/>
          </p:nvSpPr>
          <p:spPr bwMode="auto">
            <a:xfrm>
              <a:off x="1860" y="2496"/>
              <a:ext cx="72" cy="5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205" name="Rectangle 52"/>
            <p:cNvSpPr>
              <a:spLocks noChangeArrowheads="1"/>
            </p:cNvSpPr>
            <p:nvPr/>
          </p:nvSpPr>
          <p:spPr bwMode="auto">
            <a:xfrm rot="2800344">
              <a:off x="2028" y="2494"/>
              <a:ext cx="82" cy="62"/>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6150" name="Text Box 53"/>
          <p:cNvSpPr txBox="1">
            <a:spLocks noChangeArrowheads="1"/>
          </p:cNvSpPr>
          <p:nvPr/>
        </p:nvSpPr>
        <p:spPr bwMode="auto">
          <a:xfrm>
            <a:off x="6365875" y="2970213"/>
            <a:ext cx="2435225" cy="611187"/>
          </a:xfrm>
          <a:prstGeom prst="rect">
            <a:avLst/>
          </a:prstGeom>
          <a:noFill/>
          <a:ln w="9525">
            <a:noFill/>
            <a:miter lim="800000"/>
            <a:headEnd/>
            <a:tailEnd/>
          </a:ln>
        </p:spPr>
        <p:txBody>
          <a:bodyPr>
            <a:spAutoFit/>
          </a:bodyPr>
          <a:lstStyle/>
          <a:p>
            <a:pPr algn="ctr"/>
            <a:r>
              <a:rPr lang="en-US"/>
              <a:t>Probe Cleavage </a:t>
            </a:r>
          </a:p>
          <a:p>
            <a:pPr algn="ctr"/>
            <a:r>
              <a:rPr lang="en-US" sz="1600"/>
              <a:t>(release of reporter dye)</a:t>
            </a:r>
          </a:p>
        </p:txBody>
      </p:sp>
      <p:grpSp>
        <p:nvGrpSpPr>
          <p:cNvPr id="5" name="Group 54"/>
          <p:cNvGrpSpPr>
            <a:grpSpLocks/>
          </p:cNvGrpSpPr>
          <p:nvPr/>
        </p:nvGrpSpPr>
        <p:grpSpPr bwMode="auto">
          <a:xfrm>
            <a:off x="593725" y="4533900"/>
            <a:ext cx="5530850" cy="1943100"/>
            <a:chOff x="374" y="3024"/>
            <a:chExt cx="3484" cy="1224"/>
          </a:xfrm>
        </p:grpSpPr>
        <p:sp>
          <p:nvSpPr>
            <p:cNvPr id="6155" name="AutoShape 55"/>
            <p:cNvSpPr>
              <a:spLocks noChangeArrowheads="1"/>
            </p:cNvSpPr>
            <p:nvPr/>
          </p:nvSpPr>
          <p:spPr bwMode="auto">
            <a:xfrm rot="-1624727">
              <a:off x="1452" y="3024"/>
              <a:ext cx="396" cy="366"/>
            </a:xfrm>
            <a:prstGeom prst="sun">
              <a:avLst>
                <a:gd name="adj" fmla="val 20454"/>
              </a:avLst>
            </a:prstGeom>
            <a:solidFill>
              <a:srgbClr val="FFFF00"/>
            </a:solidFill>
            <a:ln w="9525">
              <a:solidFill>
                <a:schemeClr val="tx1"/>
              </a:solidFill>
              <a:miter lim="800000"/>
              <a:headEnd/>
              <a:tailEnd/>
            </a:ln>
          </p:spPr>
          <p:txBody>
            <a:bodyPr wrap="none" anchor="ctr"/>
            <a:lstStyle/>
            <a:p>
              <a:endParaRPr lang="en-US"/>
            </a:p>
          </p:txBody>
        </p:sp>
        <p:sp>
          <p:nvSpPr>
            <p:cNvPr id="6156" name="Rectangle 56"/>
            <p:cNvSpPr>
              <a:spLocks noChangeArrowheads="1"/>
            </p:cNvSpPr>
            <p:nvPr/>
          </p:nvSpPr>
          <p:spPr bwMode="auto">
            <a:xfrm>
              <a:off x="720" y="3605"/>
              <a:ext cx="480"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57" name="Line 57"/>
            <p:cNvSpPr>
              <a:spLocks noChangeShapeType="1"/>
            </p:cNvSpPr>
            <p:nvPr/>
          </p:nvSpPr>
          <p:spPr bwMode="auto">
            <a:xfrm>
              <a:off x="528" y="3701"/>
              <a:ext cx="3168" cy="0"/>
            </a:xfrm>
            <a:prstGeom prst="line">
              <a:avLst/>
            </a:prstGeom>
            <a:noFill/>
            <a:ln w="28575">
              <a:solidFill>
                <a:schemeClr val="tx1"/>
              </a:solidFill>
              <a:round/>
              <a:headEnd/>
              <a:tailEnd/>
            </a:ln>
          </p:spPr>
          <p:txBody>
            <a:bodyPr/>
            <a:lstStyle/>
            <a:p>
              <a:endParaRPr lang="en-US"/>
            </a:p>
          </p:txBody>
        </p:sp>
        <p:sp>
          <p:nvSpPr>
            <p:cNvPr id="6158" name="Line 58"/>
            <p:cNvSpPr>
              <a:spLocks noChangeShapeType="1"/>
            </p:cNvSpPr>
            <p:nvPr/>
          </p:nvSpPr>
          <p:spPr bwMode="auto">
            <a:xfrm>
              <a:off x="528" y="3845"/>
              <a:ext cx="3168" cy="0"/>
            </a:xfrm>
            <a:prstGeom prst="line">
              <a:avLst/>
            </a:prstGeom>
            <a:noFill/>
            <a:ln w="28575">
              <a:solidFill>
                <a:schemeClr val="tx1"/>
              </a:solidFill>
              <a:round/>
              <a:headEnd/>
              <a:tailEnd/>
            </a:ln>
          </p:spPr>
          <p:txBody>
            <a:bodyPr/>
            <a:lstStyle/>
            <a:p>
              <a:endParaRPr lang="en-US"/>
            </a:p>
          </p:txBody>
        </p:sp>
        <p:sp>
          <p:nvSpPr>
            <p:cNvPr id="6159" name="Rectangle 59"/>
            <p:cNvSpPr>
              <a:spLocks noChangeArrowheads="1"/>
            </p:cNvSpPr>
            <p:nvPr/>
          </p:nvSpPr>
          <p:spPr bwMode="auto">
            <a:xfrm>
              <a:off x="3120" y="3875"/>
              <a:ext cx="480"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60" name="Line 60"/>
            <p:cNvSpPr>
              <a:spLocks noChangeShapeType="1"/>
            </p:cNvSpPr>
            <p:nvPr/>
          </p:nvSpPr>
          <p:spPr bwMode="auto">
            <a:xfrm flipV="1">
              <a:off x="1200" y="3635"/>
              <a:ext cx="2364" cy="0"/>
            </a:xfrm>
            <a:prstGeom prst="line">
              <a:avLst/>
            </a:prstGeom>
            <a:noFill/>
            <a:ln w="28575">
              <a:solidFill>
                <a:schemeClr val="tx1"/>
              </a:solidFill>
              <a:prstDash val="sysDot"/>
              <a:round/>
              <a:headEnd/>
              <a:tailEnd type="triangle" w="med" len="med"/>
            </a:ln>
          </p:spPr>
          <p:txBody>
            <a:bodyPr/>
            <a:lstStyle/>
            <a:p>
              <a:endParaRPr lang="en-US"/>
            </a:p>
          </p:txBody>
        </p:sp>
        <p:sp>
          <p:nvSpPr>
            <p:cNvPr id="6161" name="Line 61"/>
            <p:cNvSpPr>
              <a:spLocks noChangeShapeType="1"/>
            </p:cNvSpPr>
            <p:nvPr/>
          </p:nvSpPr>
          <p:spPr bwMode="auto">
            <a:xfrm flipV="1">
              <a:off x="708" y="3905"/>
              <a:ext cx="2418" cy="0"/>
            </a:xfrm>
            <a:prstGeom prst="line">
              <a:avLst/>
            </a:prstGeom>
            <a:noFill/>
            <a:ln w="28575">
              <a:solidFill>
                <a:schemeClr val="tx1"/>
              </a:solidFill>
              <a:prstDash val="sysDot"/>
              <a:round/>
              <a:headEnd type="triangle" w="med" len="med"/>
              <a:tailEnd/>
            </a:ln>
          </p:spPr>
          <p:txBody>
            <a:bodyPr/>
            <a:lstStyle/>
            <a:p>
              <a:endParaRPr lang="en-US"/>
            </a:p>
          </p:txBody>
        </p:sp>
        <p:sp>
          <p:nvSpPr>
            <p:cNvPr id="6162" name="Text Box 62"/>
            <p:cNvSpPr txBox="1">
              <a:spLocks noChangeArrowheads="1"/>
            </p:cNvSpPr>
            <p:nvPr/>
          </p:nvSpPr>
          <p:spPr bwMode="auto">
            <a:xfrm>
              <a:off x="644" y="3258"/>
              <a:ext cx="644" cy="288"/>
            </a:xfrm>
            <a:prstGeom prst="rect">
              <a:avLst/>
            </a:prstGeom>
            <a:noFill/>
            <a:ln w="9525">
              <a:noFill/>
              <a:miter lim="800000"/>
              <a:headEnd/>
              <a:tailEnd/>
            </a:ln>
          </p:spPr>
          <p:txBody>
            <a:bodyPr>
              <a:spAutoFit/>
            </a:bodyPr>
            <a:lstStyle/>
            <a:p>
              <a:r>
                <a:rPr lang="en-US" sz="1200"/>
                <a:t>Forward primer</a:t>
              </a:r>
            </a:p>
          </p:txBody>
        </p:sp>
        <p:sp>
          <p:nvSpPr>
            <p:cNvPr id="6163" name="Text Box 63"/>
            <p:cNvSpPr txBox="1">
              <a:spLocks noChangeArrowheads="1"/>
            </p:cNvSpPr>
            <p:nvPr/>
          </p:nvSpPr>
          <p:spPr bwMode="auto">
            <a:xfrm>
              <a:off x="3086" y="3960"/>
              <a:ext cx="644" cy="288"/>
            </a:xfrm>
            <a:prstGeom prst="rect">
              <a:avLst/>
            </a:prstGeom>
            <a:noFill/>
            <a:ln w="9525">
              <a:noFill/>
              <a:miter lim="800000"/>
              <a:headEnd/>
              <a:tailEnd/>
            </a:ln>
          </p:spPr>
          <p:txBody>
            <a:bodyPr>
              <a:spAutoFit/>
            </a:bodyPr>
            <a:lstStyle/>
            <a:p>
              <a:r>
                <a:rPr lang="en-US" sz="1200"/>
                <a:t>Reverse primer</a:t>
              </a:r>
            </a:p>
          </p:txBody>
        </p:sp>
        <p:sp>
          <p:nvSpPr>
            <p:cNvPr id="6164" name="Text Box 64"/>
            <p:cNvSpPr txBox="1">
              <a:spLocks noChangeArrowheads="1"/>
            </p:cNvSpPr>
            <p:nvPr/>
          </p:nvSpPr>
          <p:spPr bwMode="auto">
            <a:xfrm>
              <a:off x="374" y="3608"/>
              <a:ext cx="190" cy="173"/>
            </a:xfrm>
            <a:prstGeom prst="rect">
              <a:avLst/>
            </a:prstGeom>
            <a:noFill/>
            <a:ln w="9525">
              <a:noFill/>
              <a:miter lim="800000"/>
              <a:headEnd/>
              <a:tailEnd/>
            </a:ln>
          </p:spPr>
          <p:txBody>
            <a:bodyPr wrap="none">
              <a:spAutoFit/>
            </a:bodyPr>
            <a:lstStyle/>
            <a:p>
              <a:r>
                <a:rPr lang="en-US" sz="1200"/>
                <a:t>3’</a:t>
              </a:r>
            </a:p>
          </p:txBody>
        </p:sp>
        <p:sp>
          <p:nvSpPr>
            <p:cNvPr id="6165" name="Text Box 65"/>
            <p:cNvSpPr txBox="1">
              <a:spLocks noChangeArrowheads="1"/>
            </p:cNvSpPr>
            <p:nvPr/>
          </p:nvSpPr>
          <p:spPr bwMode="auto">
            <a:xfrm>
              <a:off x="374" y="3758"/>
              <a:ext cx="190" cy="173"/>
            </a:xfrm>
            <a:prstGeom prst="rect">
              <a:avLst/>
            </a:prstGeom>
            <a:noFill/>
            <a:ln w="9525">
              <a:noFill/>
              <a:miter lim="800000"/>
              <a:headEnd/>
              <a:tailEnd/>
            </a:ln>
          </p:spPr>
          <p:txBody>
            <a:bodyPr wrap="none">
              <a:spAutoFit/>
            </a:bodyPr>
            <a:lstStyle/>
            <a:p>
              <a:r>
                <a:rPr lang="en-US" sz="1200"/>
                <a:t>5’</a:t>
              </a:r>
            </a:p>
          </p:txBody>
        </p:sp>
        <p:sp>
          <p:nvSpPr>
            <p:cNvPr id="6166" name="Text Box 66"/>
            <p:cNvSpPr txBox="1">
              <a:spLocks noChangeArrowheads="1"/>
            </p:cNvSpPr>
            <p:nvPr/>
          </p:nvSpPr>
          <p:spPr bwMode="auto">
            <a:xfrm>
              <a:off x="3668" y="3752"/>
              <a:ext cx="190" cy="173"/>
            </a:xfrm>
            <a:prstGeom prst="rect">
              <a:avLst/>
            </a:prstGeom>
            <a:noFill/>
            <a:ln w="9525">
              <a:noFill/>
              <a:miter lim="800000"/>
              <a:headEnd/>
              <a:tailEnd/>
            </a:ln>
          </p:spPr>
          <p:txBody>
            <a:bodyPr wrap="none">
              <a:spAutoFit/>
            </a:bodyPr>
            <a:lstStyle/>
            <a:p>
              <a:r>
                <a:rPr lang="en-US" sz="1200"/>
                <a:t>3’</a:t>
              </a:r>
            </a:p>
          </p:txBody>
        </p:sp>
        <p:sp>
          <p:nvSpPr>
            <p:cNvPr id="6167" name="Text Box 67"/>
            <p:cNvSpPr txBox="1">
              <a:spLocks noChangeArrowheads="1"/>
            </p:cNvSpPr>
            <p:nvPr/>
          </p:nvSpPr>
          <p:spPr bwMode="auto">
            <a:xfrm>
              <a:off x="3668" y="3614"/>
              <a:ext cx="190" cy="173"/>
            </a:xfrm>
            <a:prstGeom prst="rect">
              <a:avLst/>
            </a:prstGeom>
            <a:noFill/>
            <a:ln w="9525">
              <a:noFill/>
              <a:miter lim="800000"/>
              <a:headEnd/>
              <a:tailEnd/>
            </a:ln>
          </p:spPr>
          <p:txBody>
            <a:bodyPr wrap="none">
              <a:spAutoFit/>
            </a:bodyPr>
            <a:lstStyle/>
            <a:p>
              <a:r>
                <a:rPr lang="en-US" sz="1200"/>
                <a:t>5’</a:t>
              </a:r>
            </a:p>
          </p:txBody>
        </p:sp>
        <p:sp>
          <p:nvSpPr>
            <p:cNvPr id="6168" name="Text Box 68"/>
            <p:cNvSpPr txBox="1">
              <a:spLocks noChangeArrowheads="1"/>
            </p:cNvSpPr>
            <p:nvPr/>
          </p:nvSpPr>
          <p:spPr bwMode="auto">
            <a:xfrm>
              <a:off x="584" y="3540"/>
              <a:ext cx="178" cy="154"/>
            </a:xfrm>
            <a:prstGeom prst="rect">
              <a:avLst/>
            </a:prstGeom>
            <a:noFill/>
            <a:ln w="9525">
              <a:noFill/>
              <a:miter lim="800000"/>
              <a:headEnd/>
              <a:tailEnd/>
            </a:ln>
          </p:spPr>
          <p:txBody>
            <a:bodyPr wrap="none">
              <a:spAutoFit/>
            </a:bodyPr>
            <a:lstStyle/>
            <a:p>
              <a:r>
                <a:rPr lang="en-US" sz="1000"/>
                <a:t>5’</a:t>
              </a:r>
            </a:p>
          </p:txBody>
        </p:sp>
        <p:sp>
          <p:nvSpPr>
            <p:cNvPr id="6169" name="Text Box 69"/>
            <p:cNvSpPr txBox="1">
              <a:spLocks noChangeArrowheads="1"/>
            </p:cNvSpPr>
            <p:nvPr/>
          </p:nvSpPr>
          <p:spPr bwMode="auto">
            <a:xfrm>
              <a:off x="3572" y="3834"/>
              <a:ext cx="178" cy="154"/>
            </a:xfrm>
            <a:prstGeom prst="rect">
              <a:avLst/>
            </a:prstGeom>
            <a:noFill/>
            <a:ln w="9525">
              <a:noFill/>
              <a:miter lim="800000"/>
              <a:headEnd/>
              <a:tailEnd/>
            </a:ln>
          </p:spPr>
          <p:txBody>
            <a:bodyPr wrap="none">
              <a:spAutoFit/>
            </a:bodyPr>
            <a:lstStyle/>
            <a:p>
              <a:r>
                <a:rPr lang="en-US" sz="1000"/>
                <a:t>5’</a:t>
              </a:r>
            </a:p>
          </p:txBody>
        </p:sp>
        <p:sp>
          <p:nvSpPr>
            <p:cNvPr id="6170" name="Rectangle 70"/>
            <p:cNvSpPr>
              <a:spLocks noChangeArrowheads="1"/>
            </p:cNvSpPr>
            <p:nvPr/>
          </p:nvSpPr>
          <p:spPr bwMode="auto">
            <a:xfrm rot="1925199">
              <a:off x="2664" y="3473"/>
              <a:ext cx="210" cy="5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71" name="Oval 71"/>
            <p:cNvSpPr>
              <a:spLocks noChangeArrowheads="1"/>
            </p:cNvSpPr>
            <p:nvPr/>
          </p:nvSpPr>
          <p:spPr bwMode="auto">
            <a:xfrm>
              <a:off x="2848" y="3190"/>
              <a:ext cx="256" cy="254"/>
            </a:xfrm>
            <a:prstGeom prst="ellipse">
              <a:avLst/>
            </a:prstGeom>
            <a:solidFill>
              <a:srgbClr val="C0C0C0"/>
            </a:solidFill>
            <a:ln w="9525">
              <a:solidFill>
                <a:schemeClr val="tx1"/>
              </a:solidFill>
              <a:round/>
              <a:headEnd/>
              <a:tailEnd/>
            </a:ln>
          </p:spPr>
          <p:txBody>
            <a:bodyPr>
              <a:spAutoFit/>
            </a:bodyPr>
            <a:lstStyle/>
            <a:p>
              <a:pPr algn="ctr"/>
              <a:r>
                <a:rPr lang="en-US" sz="1400"/>
                <a:t>Q</a:t>
              </a:r>
            </a:p>
          </p:txBody>
        </p:sp>
        <p:sp>
          <p:nvSpPr>
            <p:cNvPr id="6172" name="Line 72"/>
            <p:cNvSpPr>
              <a:spLocks noChangeShapeType="1"/>
            </p:cNvSpPr>
            <p:nvPr/>
          </p:nvSpPr>
          <p:spPr bwMode="auto">
            <a:xfrm flipH="1">
              <a:off x="2868" y="3419"/>
              <a:ext cx="36" cy="108"/>
            </a:xfrm>
            <a:prstGeom prst="line">
              <a:avLst/>
            </a:prstGeom>
            <a:noFill/>
            <a:ln w="28575">
              <a:solidFill>
                <a:schemeClr val="tx1"/>
              </a:solidFill>
              <a:round/>
              <a:headEnd/>
              <a:tailEnd/>
            </a:ln>
          </p:spPr>
          <p:txBody>
            <a:bodyPr/>
            <a:lstStyle/>
            <a:p>
              <a:endParaRPr lang="en-US"/>
            </a:p>
          </p:txBody>
        </p:sp>
        <p:grpSp>
          <p:nvGrpSpPr>
            <p:cNvPr id="6" name="Group 73"/>
            <p:cNvGrpSpPr>
              <a:grpSpLocks/>
            </p:cNvGrpSpPr>
            <p:nvPr/>
          </p:nvGrpSpPr>
          <p:grpSpPr bwMode="auto">
            <a:xfrm rot="-653730">
              <a:off x="1540" y="3082"/>
              <a:ext cx="256" cy="431"/>
              <a:chOff x="1708" y="3148"/>
              <a:chExt cx="256" cy="431"/>
            </a:xfrm>
          </p:grpSpPr>
          <p:grpSp>
            <p:nvGrpSpPr>
              <p:cNvPr id="7" name="Group 74"/>
              <p:cNvGrpSpPr>
                <a:grpSpLocks/>
              </p:cNvGrpSpPr>
              <p:nvPr/>
            </p:nvGrpSpPr>
            <p:grpSpPr bwMode="auto">
              <a:xfrm>
                <a:off x="1708" y="3148"/>
                <a:ext cx="256" cy="379"/>
                <a:chOff x="1846" y="2321"/>
                <a:chExt cx="256" cy="379"/>
              </a:xfrm>
            </p:grpSpPr>
            <p:sp>
              <p:nvSpPr>
                <p:cNvPr id="6181" name="Oval 75"/>
                <p:cNvSpPr>
                  <a:spLocks noChangeArrowheads="1"/>
                </p:cNvSpPr>
                <p:nvPr/>
              </p:nvSpPr>
              <p:spPr bwMode="auto">
                <a:xfrm>
                  <a:off x="1846" y="2321"/>
                  <a:ext cx="256" cy="254"/>
                </a:xfrm>
                <a:prstGeom prst="ellipse">
                  <a:avLst/>
                </a:prstGeom>
                <a:noFill/>
                <a:ln w="9525">
                  <a:solidFill>
                    <a:schemeClr val="tx1"/>
                  </a:solidFill>
                  <a:round/>
                  <a:headEnd/>
                  <a:tailEnd/>
                </a:ln>
              </p:spPr>
              <p:txBody>
                <a:bodyPr>
                  <a:spAutoFit/>
                </a:bodyPr>
                <a:lstStyle/>
                <a:p>
                  <a:pPr algn="ctr"/>
                  <a:r>
                    <a:rPr lang="en-US" sz="1400"/>
                    <a:t>R</a:t>
                  </a:r>
                </a:p>
              </p:txBody>
            </p:sp>
            <p:sp>
              <p:nvSpPr>
                <p:cNvPr id="6182" name="Line 76"/>
                <p:cNvSpPr>
                  <a:spLocks noChangeShapeType="1"/>
                </p:cNvSpPr>
                <p:nvPr/>
              </p:nvSpPr>
              <p:spPr bwMode="auto">
                <a:xfrm>
                  <a:off x="1968" y="2574"/>
                  <a:ext cx="18" cy="126"/>
                </a:xfrm>
                <a:prstGeom prst="line">
                  <a:avLst/>
                </a:prstGeom>
                <a:noFill/>
                <a:ln w="28575">
                  <a:solidFill>
                    <a:schemeClr val="tx1"/>
                  </a:solidFill>
                  <a:round/>
                  <a:headEnd/>
                  <a:tailEnd/>
                </a:ln>
              </p:spPr>
              <p:txBody>
                <a:bodyPr/>
                <a:lstStyle/>
                <a:p>
                  <a:endParaRPr lang="en-US"/>
                </a:p>
              </p:txBody>
            </p:sp>
          </p:grpSp>
          <p:sp>
            <p:nvSpPr>
              <p:cNvPr id="6180" name="Rectangle 77"/>
              <p:cNvSpPr>
                <a:spLocks noChangeArrowheads="1"/>
              </p:cNvSpPr>
              <p:nvPr/>
            </p:nvSpPr>
            <p:spPr bwMode="auto">
              <a:xfrm rot="2800344">
                <a:off x="1835" y="3507"/>
                <a:ext cx="82" cy="61"/>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6174" name="Rectangle 78"/>
            <p:cNvSpPr>
              <a:spLocks noChangeArrowheads="1"/>
            </p:cNvSpPr>
            <p:nvPr/>
          </p:nvSpPr>
          <p:spPr bwMode="auto">
            <a:xfrm rot="2800344">
              <a:off x="2058" y="3381"/>
              <a:ext cx="82" cy="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75" name="Rectangle 79"/>
            <p:cNvSpPr>
              <a:spLocks noChangeArrowheads="1"/>
            </p:cNvSpPr>
            <p:nvPr/>
          </p:nvSpPr>
          <p:spPr bwMode="auto">
            <a:xfrm>
              <a:off x="1974" y="3527"/>
              <a:ext cx="72" cy="5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76" name="Rectangle 80"/>
            <p:cNvSpPr>
              <a:spLocks noChangeArrowheads="1"/>
            </p:cNvSpPr>
            <p:nvPr/>
          </p:nvSpPr>
          <p:spPr bwMode="auto">
            <a:xfrm rot="2800344">
              <a:off x="2142" y="3525"/>
              <a:ext cx="82" cy="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77" name="Rectangle 81"/>
            <p:cNvSpPr>
              <a:spLocks noChangeArrowheads="1"/>
            </p:cNvSpPr>
            <p:nvPr/>
          </p:nvSpPr>
          <p:spPr bwMode="auto">
            <a:xfrm rot="2800344">
              <a:off x="2352" y="3393"/>
              <a:ext cx="82" cy="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78" name="Rectangle 82"/>
            <p:cNvSpPr>
              <a:spLocks noChangeArrowheads="1"/>
            </p:cNvSpPr>
            <p:nvPr/>
          </p:nvSpPr>
          <p:spPr bwMode="auto">
            <a:xfrm>
              <a:off x="2274" y="3509"/>
              <a:ext cx="72" cy="5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6152" name="Text Box 83"/>
          <p:cNvSpPr txBox="1">
            <a:spLocks noChangeArrowheads="1"/>
          </p:cNvSpPr>
          <p:nvPr/>
        </p:nvSpPr>
        <p:spPr bwMode="auto">
          <a:xfrm>
            <a:off x="6575425" y="5313363"/>
            <a:ext cx="2146300" cy="641350"/>
          </a:xfrm>
          <a:prstGeom prst="rect">
            <a:avLst/>
          </a:prstGeom>
          <a:noFill/>
          <a:ln w="9525">
            <a:noFill/>
            <a:miter lim="800000"/>
            <a:headEnd/>
            <a:tailEnd/>
          </a:ln>
        </p:spPr>
        <p:txBody>
          <a:bodyPr>
            <a:spAutoFit/>
          </a:bodyPr>
          <a:lstStyle/>
          <a:p>
            <a:pPr algn="ctr"/>
            <a:r>
              <a:rPr lang="en-US"/>
              <a:t>Completion of Polymerization</a:t>
            </a:r>
          </a:p>
        </p:txBody>
      </p:sp>
      <p:sp>
        <p:nvSpPr>
          <p:cNvPr id="6153" name="Rectangle 84"/>
          <p:cNvSpPr>
            <a:spLocks noChangeArrowheads="1"/>
          </p:cNvSpPr>
          <p:nvPr/>
        </p:nvSpPr>
        <p:spPr bwMode="auto">
          <a:xfrm>
            <a:off x="3108325" y="508000"/>
            <a:ext cx="990600" cy="517525"/>
          </a:xfrm>
          <a:prstGeom prst="rect">
            <a:avLst/>
          </a:prstGeom>
          <a:noFill/>
          <a:ln w="9525">
            <a:noFill/>
            <a:miter lim="800000"/>
            <a:headEnd/>
            <a:tailEnd/>
          </a:ln>
        </p:spPr>
        <p:txBody>
          <a:bodyPr>
            <a:spAutoFit/>
          </a:bodyPr>
          <a:lstStyle/>
          <a:p>
            <a:pPr algn="ctr"/>
            <a:r>
              <a:rPr lang="en-US" sz="1400"/>
              <a:t>TaqMan probe</a:t>
            </a:r>
          </a:p>
        </p:txBody>
      </p:sp>
      <p:sp>
        <p:nvSpPr>
          <p:cNvPr id="6154" name="Text Box 85"/>
          <p:cNvSpPr txBox="1">
            <a:spLocks noChangeArrowheads="1"/>
          </p:cNvSpPr>
          <p:nvPr/>
        </p:nvSpPr>
        <p:spPr bwMode="auto">
          <a:xfrm>
            <a:off x="5973763" y="3990975"/>
            <a:ext cx="2781300" cy="730250"/>
          </a:xfrm>
          <a:prstGeom prst="rect">
            <a:avLst/>
          </a:prstGeom>
          <a:noFill/>
          <a:ln w="9525">
            <a:noFill/>
            <a:miter lim="800000"/>
            <a:headEnd/>
            <a:tailEnd/>
          </a:ln>
        </p:spPr>
        <p:txBody>
          <a:bodyPr>
            <a:spAutoFit/>
          </a:bodyPr>
          <a:lstStyle/>
          <a:p>
            <a:pPr algn="ctr"/>
            <a:r>
              <a:rPr lang="en-US" sz="1400" i="1"/>
              <a:t>Fluorescence occurs when reporter dye and quencher dye are no longer in close proximity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2900" y="171450"/>
            <a:ext cx="6076950" cy="4024313"/>
            <a:chOff x="216" y="108"/>
            <a:chExt cx="3828" cy="2535"/>
          </a:xfrm>
        </p:grpSpPr>
        <p:grpSp>
          <p:nvGrpSpPr>
            <p:cNvPr id="3" name="Group 3"/>
            <p:cNvGrpSpPr>
              <a:grpSpLocks/>
            </p:cNvGrpSpPr>
            <p:nvPr/>
          </p:nvGrpSpPr>
          <p:grpSpPr bwMode="auto">
            <a:xfrm>
              <a:off x="216" y="108"/>
              <a:ext cx="3828" cy="2535"/>
              <a:chOff x="216" y="108"/>
              <a:chExt cx="3828" cy="2535"/>
            </a:xfrm>
          </p:grpSpPr>
          <p:sp>
            <p:nvSpPr>
              <p:cNvPr id="7199" name="Text Box 4"/>
              <p:cNvSpPr txBox="1">
                <a:spLocks noChangeArrowheads="1"/>
              </p:cNvSpPr>
              <p:nvPr/>
            </p:nvSpPr>
            <p:spPr bwMode="auto">
              <a:xfrm>
                <a:off x="828" y="2412"/>
                <a:ext cx="1028" cy="231"/>
              </a:xfrm>
              <a:prstGeom prst="rect">
                <a:avLst/>
              </a:prstGeom>
              <a:noFill/>
              <a:ln w="9525">
                <a:noFill/>
                <a:miter lim="800000"/>
                <a:headEnd/>
                <a:tailEnd/>
              </a:ln>
            </p:spPr>
            <p:txBody>
              <a:bodyPr wrap="none">
                <a:spAutoFit/>
              </a:bodyPr>
              <a:lstStyle/>
              <a:p>
                <a:r>
                  <a:rPr lang="en-US"/>
                  <a:t>Cycle Number</a:t>
                </a:r>
              </a:p>
            </p:txBody>
          </p:sp>
          <p:sp>
            <p:nvSpPr>
              <p:cNvPr id="7200" name="Line 5"/>
              <p:cNvSpPr>
                <a:spLocks noChangeShapeType="1"/>
              </p:cNvSpPr>
              <p:nvPr/>
            </p:nvSpPr>
            <p:spPr bwMode="auto">
              <a:xfrm>
                <a:off x="840" y="2268"/>
                <a:ext cx="2664" cy="0"/>
              </a:xfrm>
              <a:prstGeom prst="line">
                <a:avLst/>
              </a:prstGeom>
              <a:noFill/>
              <a:ln w="28575">
                <a:solidFill>
                  <a:schemeClr val="tx1"/>
                </a:solidFill>
                <a:round/>
                <a:headEnd/>
                <a:tailEnd/>
              </a:ln>
            </p:spPr>
            <p:txBody>
              <a:bodyPr/>
              <a:lstStyle/>
              <a:p>
                <a:endParaRPr lang="en-US"/>
              </a:p>
            </p:txBody>
          </p:sp>
          <p:sp>
            <p:nvSpPr>
              <p:cNvPr id="7201" name="Line 6"/>
              <p:cNvSpPr>
                <a:spLocks noChangeShapeType="1"/>
              </p:cNvSpPr>
              <p:nvPr/>
            </p:nvSpPr>
            <p:spPr bwMode="auto">
              <a:xfrm flipV="1">
                <a:off x="828" y="108"/>
                <a:ext cx="0" cy="2160"/>
              </a:xfrm>
              <a:prstGeom prst="line">
                <a:avLst/>
              </a:prstGeom>
              <a:noFill/>
              <a:ln w="28575">
                <a:solidFill>
                  <a:schemeClr val="tx1"/>
                </a:solidFill>
                <a:round/>
                <a:headEnd/>
                <a:tailEnd/>
              </a:ln>
            </p:spPr>
            <p:txBody>
              <a:bodyPr/>
              <a:lstStyle/>
              <a:p>
                <a:endParaRPr lang="en-US"/>
              </a:p>
            </p:txBody>
          </p:sp>
          <p:sp>
            <p:nvSpPr>
              <p:cNvPr id="7202" name="Text Box 7"/>
              <p:cNvSpPr txBox="1">
                <a:spLocks noChangeArrowheads="1"/>
              </p:cNvSpPr>
              <p:nvPr/>
            </p:nvSpPr>
            <p:spPr bwMode="auto">
              <a:xfrm rot="-5400000">
                <a:off x="-206" y="950"/>
                <a:ext cx="1748" cy="231"/>
              </a:xfrm>
              <a:prstGeom prst="rect">
                <a:avLst/>
              </a:prstGeom>
              <a:noFill/>
              <a:ln w="9525">
                <a:noFill/>
                <a:miter lim="800000"/>
                <a:headEnd/>
                <a:tailEnd/>
              </a:ln>
            </p:spPr>
            <p:txBody>
              <a:bodyPr wrap="none">
                <a:spAutoFit/>
              </a:bodyPr>
              <a:lstStyle/>
              <a:p>
                <a:r>
                  <a:rPr lang="en-US"/>
                  <a:t>Normalized Fluorescence</a:t>
                </a:r>
              </a:p>
            </p:txBody>
          </p:sp>
          <p:sp>
            <p:nvSpPr>
              <p:cNvPr id="7203" name="Line 8"/>
              <p:cNvSpPr>
                <a:spLocks noChangeShapeType="1"/>
              </p:cNvSpPr>
              <p:nvPr/>
            </p:nvSpPr>
            <p:spPr bwMode="auto">
              <a:xfrm>
                <a:off x="816" y="1980"/>
                <a:ext cx="2658" cy="0"/>
              </a:xfrm>
              <a:prstGeom prst="line">
                <a:avLst/>
              </a:prstGeom>
              <a:noFill/>
              <a:ln w="9525">
                <a:solidFill>
                  <a:schemeClr val="tx1"/>
                </a:solidFill>
                <a:prstDash val="dash"/>
                <a:round/>
                <a:headEnd/>
                <a:tailEnd/>
              </a:ln>
            </p:spPr>
            <p:txBody>
              <a:bodyPr/>
              <a:lstStyle/>
              <a:p>
                <a:endParaRPr lang="en-US"/>
              </a:p>
            </p:txBody>
          </p:sp>
          <p:sp>
            <p:nvSpPr>
              <p:cNvPr id="7204" name="Text Box 9"/>
              <p:cNvSpPr txBox="1">
                <a:spLocks noChangeArrowheads="1"/>
              </p:cNvSpPr>
              <p:nvPr/>
            </p:nvSpPr>
            <p:spPr bwMode="auto">
              <a:xfrm>
                <a:off x="840" y="1768"/>
                <a:ext cx="642" cy="212"/>
              </a:xfrm>
              <a:prstGeom prst="rect">
                <a:avLst/>
              </a:prstGeom>
              <a:noFill/>
              <a:ln w="9525">
                <a:noFill/>
                <a:miter lim="800000"/>
                <a:headEnd/>
                <a:tailEnd/>
              </a:ln>
            </p:spPr>
            <p:txBody>
              <a:bodyPr wrap="none">
                <a:spAutoFit/>
              </a:bodyPr>
              <a:lstStyle/>
              <a:p>
                <a:r>
                  <a:rPr lang="en-US" sz="1600"/>
                  <a:t>threshold</a:t>
                </a:r>
              </a:p>
            </p:txBody>
          </p:sp>
          <p:sp>
            <p:nvSpPr>
              <p:cNvPr id="7205" name="Freeform 10"/>
              <p:cNvSpPr>
                <a:spLocks/>
              </p:cNvSpPr>
              <p:nvPr/>
            </p:nvSpPr>
            <p:spPr bwMode="auto">
              <a:xfrm>
                <a:off x="845" y="579"/>
                <a:ext cx="2431" cy="1545"/>
              </a:xfrm>
              <a:custGeom>
                <a:avLst/>
                <a:gdLst>
                  <a:gd name="T0" fmla="*/ 0 w 2713"/>
                  <a:gd name="T1" fmla="*/ 1507 h 1545"/>
                  <a:gd name="T2" fmla="*/ 832 w 2713"/>
                  <a:gd name="T3" fmla="*/ 1545 h 1545"/>
                  <a:gd name="T4" fmla="*/ 1161 w 2713"/>
                  <a:gd name="T5" fmla="*/ 1532 h 1545"/>
                  <a:gd name="T6" fmla="*/ 1263 w 2713"/>
                  <a:gd name="T7" fmla="*/ 1494 h 1545"/>
                  <a:gd name="T8" fmla="*/ 1325 w 2713"/>
                  <a:gd name="T9" fmla="*/ 1443 h 1545"/>
                  <a:gd name="T10" fmla="*/ 1347 w 2713"/>
                  <a:gd name="T11" fmla="*/ 1366 h 1545"/>
                  <a:gd name="T12" fmla="*/ 1387 w 2713"/>
                  <a:gd name="T13" fmla="*/ 1289 h 1545"/>
                  <a:gd name="T14" fmla="*/ 1449 w 2713"/>
                  <a:gd name="T15" fmla="*/ 1135 h 1545"/>
                  <a:gd name="T16" fmla="*/ 1490 w 2713"/>
                  <a:gd name="T17" fmla="*/ 1020 h 1545"/>
                  <a:gd name="T18" fmla="*/ 1541 w 2713"/>
                  <a:gd name="T19" fmla="*/ 828 h 1545"/>
                  <a:gd name="T20" fmla="*/ 1624 w 2713"/>
                  <a:gd name="T21" fmla="*/ 521 h 1545"/>
                  <a:gd name="T22" fmla="*/ 1747 w 2713"/>
                  <a:gd name="T23" fmla="*/ 214 h 1545"/>
                  <a:gd name="T24" fmla="*/ 1809 w 2713"/>
                  <a:gd name="T25" fmla="*/ 150 h 1545"/>
                  <a:gd name="T26" fmla="*/ 1870 w 2713"/>
                  <a:gd name="T27" fmla="*/ 86 h 1545"/>
                  <a:gd name="T28" fmla="*/ 1973 w 2713"/>
                  <a:gd name="T29" fmla="*/ 47 h 1545"/>
                  <a:gd name="T30" fmla="*/ 2178 w 2713"/>
                  <a:gd name="T31" fmla="*/ 73 h 15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13"/>
                  <a:gd name="T49" fmla="*/ 0 h 1545"/>
                  <a:gd name="T50" fmla="*/ 2713 w 2713"/>
                  <a:gd name="T51" fmla="*/ 1545 h 15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13" h="1545">
                    <a:moveTo>
                      <a:pt x="0" y="1507"/>
                    </a:moveTo>
                    <a:cubicBezTo>
                      <a:pt x="348" y="1516"/>
                      <a:pt x="689" y="1535"/>
                      <a:pt x="1037" y="1545"/>
                    </a:cubicBezTo>
                    <a:cubicBezTo>
                      <a:pt x="1173" y="1541"/>
                      <a:pt x="1310" y="1540"/>
                      <a:pt x="1446" y="1532"/>
                    </a:cubicBezTo>
                    <a:cubicBezTo>
                      <a:pt x="1479" y="1530"/>
                      <a:pt x="1544" y="1511"/>
                      <a:pt x="1574" y="1494"/>
                    </a:cubicBezTo>
                    <a:cubicBezTo>
                      <a:pt x="1601" y="1479"/>
                      <a:pt x="1651" y="1443"/>
                      <a:pt x="1651" y="1443"/>
                    </a:cubicBezTo>
                    <a:cubicBezTo>
                      <a:pt x="1660" y="1417"/>
                      <a:pt x="1662" y="1389"/>
                      <a:pt x="1677" y="1366"/>
                    </a:cubicBezTo>
                    <a:cubicBezTo>
                      <a:pt x="1694" y="1340"/>
                      <a:pt x="1718" y="1318"/>
                      <a:pt x="1728" y="1289"/>
                    </a:cubicBezTo>
                    <a:cubicBezTo>
                      <a:pt x="1746" y="1236"/>
                      <a:pt x="1774" y="1182"/>
                      <a:pt x="1805" y="1135"/>
                    </a:cubicBezTo>
                    <a:cubicBezTo>
                      <a:pt x="1866" y="950"/>
                      <a:pt x="1797" y="1136"/>
                      <a:pt x="1856" y="1020"/>
                    </a:cubicBezTo>
                    <a:cubicBezTo>
                      <a:pt x="1886" y="962"/>
                      <a:pt x="1899" y="890"/>
                      <a:pt x="1920" y="828"/>
                    </a:cubicBezTo>
                    <a:cubicBezTo>
                      <a:pt x="1954" y="726"/>
                      <a:pt x="1992" y="624"/>
                      <a:pt x="2022" y="521"/>
                    </a:cubicBezTo>
                    <a:cubicBezTo>
                      <a:pt x="2054" y="411"/>
                      <a:pt x="2072" y="280"/>
                      <a:pt x="2176" y="214"/>
                    </a:cubicBezTo>
                    <a:cubicBezTo>
                      <a:pt x="2269" y="89"/>
                      <a:pt x="2164" y="210"/>
                      <a:pt x="2253" y="150"/>
                    </a:cubicBezTo>
                    <a:cubicBezTo>
                      <a:pt x="2338" y="93"/>
                      <a:pt x="2246" y="127"/>
                      <a:pt x="2329" y="86"/>
                    </a:cubicBezTo>
                    <a:cubicBezTo>
                      <a:pt x="2368" y="67"/>
                      <a:pt x="2416" y="61"/>
                      <a:pt x="2457" y="47"/>
                    </a:cubicBezTo>
                    <a:cubicBezTo>
                      <a:pt x="2707" y="60"/>
                      <a:pt x="2646" y="0"/>
                      <a:pt x="2713" y="73"/>
                    </a:cubicBezTo>
                  </a:path>
                </a:pathLst>
              </a:custGeom>
              <a:noFill/>
              <a:ln w="38100" cmpd="sng">
                <a:solidFill>
                  <a:schemeClr val="bg2"/>
                </a:solidFill>
                <a:round/>
                <a:headEnd/>
                <a:tailEnd/>
              </a:ln>
            </p:spPr>
            <p:txBody>
              <a:bodyPr/>
              <a:lstStyle/>
              <a:p>
                <a:endParaRPr lang="en-US"/>
              </a:p>
            </p:txBody>
          </p:sp>
          <p:sp>
            <p:nvSpPr>
              <p:cNvPr id="7206" name="Freeform 11"/>
              <p:cNvSpPr>
                <a:spLocks/>
              </p:cNvSpPr>
              <p:nvPr/>
            </p:nvSpPr>
            <p:spPr bwMode="auto">
              <a:xfrm>
                <a:off x="853" y="2016"/>
                <a:ext cx="2717" cy="108"/>
              </a:xfrm>
              <a:custGeom>
                <a:avLst/>
                <a:gdLst>
                  <a:gd name="T0" fmla="*/ 0 w 3059"/>
                  <a:gd name="T1" fmla="*/ 13 h 858"/>
                  <a:gd name="T2" fmla="*/ 1363 w 3059"/>
                  <a:gd name="T3" fmla="*/ 14 h 858"/>
                  <a:gd name="T4" fmla="*/ 1727 w 3059"/>
                  <a:gd name="T5" fmla="*/ 13 h 858"/>
                  <a:gd name="T6" fmla="*/ 1817 w 3059"/>
                  <a:gd name="T7" fmla="*/ 13 h 858"/>
                  <a:gd name="T8" fmla="*/ 1879 w 3059"/>
                  <a:gd name="T9" fmla="*/ 12 h 858"/>
                  <a:gd name="T10" fmla="*/ 1929 w 3059"/>
                  <a:gd name="T11" fmla="*/ 10 h 858"/>
                  <a:gd name="T12" fmla="*/ 1950 w 3059"/>
                  <a:gd name="T13" fmla="*/ 9 h 858"/>
                  <a:gd name="T14" fmla="*/ 2009 w 3059"/>
                  <a:gd name="T15" fmla="*/ 5 h 858"/>
                  <a:gd name="T16" fmla="*/ 2101 w 3059"/>
                  <a:gd name="T17" fmla="*/ 3 h 858"/>
                  <a:gd name="T18" fmla="*/ 2171 w 3059"/>
                  <a:gd name="T19" fmla="*/ 2 h 858"/>
                  <a:gd name="T20" fmla="*/ 2261 w 3059"/>
                  <a:gd name="T21" fmla="*/ 1 h 858"/>
                  <a:gd name="T22" fmla="*/ 2413 w 3059"/>
                  <a:gd name="T23" fmla="*/ 0 h 8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59"/>
                  <a:gd name="T37" fmla="*/ 0 h 858"/>
                  <a:gd name="T38" fmla="*/ 3059 w 3059"/>
                  <a:gd name="T39" fmla="*/ 858 h 8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59" h="858">
                    <a:moveTo>
                      <a:pt x="0" y="820"/>
                    </a:moveTo>
                    <a:cubicBezTo>
                      <a:pt x="575" y="828"/>
                      <a:pt x="1153" y="826"/>
                      <a:pt x="1728" y="858"/>
                    </a:cubicBezTo>
                    <a:cubicBezTo>
                      <a:pt x="1882" y="854"/>
                      <a:pt x="2035" y="853"/>
                      <a:pt x="2189" y="845"/>
                    </a:cubicBezTo>
                    <a:cubicBezTo>
                      <a:pt x="2217" y="844"/>
                      <a:pt x="2279" y="821"/>
                      <a:pt x="2304" y="807"/>
                    </a:cubicBezTo>
                    <a:cubicBezTo>
                      <a:pt x="2331" y="792"/>
                      <a:pt x="2381" y="756"/>
                      <a:pt x="2381" y="756"/>
                    </a:cubicBezTo>
                    <a:cubicBezTo>
                      <a:pt x="2404" y="688"/>
                      <a:pt x="2386" y="728"/>
                      <a:pt x="2445" y="640"/>
                    </a:cubicBezTo>
                    <a:cubicBezTo>
                      <a:pt x="2460" y="618"/>
                      <a:pt x="2462" y="589"/>
                      <a:pt x="2471" y="564"/>
                    </a:cubicBezTo>
                    <a:cubicBezTo>
                      <a:pt x="2494" y="496"/>
                      <a:pt x="2512" y="396"/>
                      <a:pt x="2547" y="333"/>
                    </a:cubicBezTo>
                    <a:cubicBezTo>
                      <a:pt x="2579" y="275"/>
                      <a:pt x="2616" y="226"/>
                      <a:pt x="2663" y="180"/>
                    </a:cubicBezTo>
                    <a:cubicBezTo>
                      <a:pt x="2683" y="116"/>
                      <a:pt x="2696" y="140"/>
                      <a:pt x="2752" y="103"/>
                    </a:cubicBezTo>
                    <a:cubicBezTo>
                      <a:pt x="2777" y="28"/>
                      <a:pt x="2749" y="74"/>
                      <a:pt x="2867" y="52"/>
                    </a:cubicBezTo>
                    <a:cubicBezTo>
                      <a:pt x="2916" y="43"/>
                      <a:pt x="3012" y="24"/>
                      <a:pt x="3059" y="0"/>
                    </a:cubicBezTo>
                  </a:path>
                </a:pathLst>
              </a:custGeom>
              <a:noFill/>
              <a:ln w="38100" cap="flat" cmpd="sng">
                <a:solidFill>
                  <a:schemeClr val="bg2"/>
                </a:solidFill>
                <a:prstDash val="sysDot"/>
                <a:round/>
                <a:headEnd/>
                <a:tailEnd/>
              </a:ln>
            </p:spPr>
            <p:txBody>
              <a:bodyPr/>
              <a:lstStyle/>
              <a:p>
                <a:endParaRPr lang="en-US"/>
              </a:p>
            </p:txBody>
          </p:sp>
          <p:sp>
            <p:nvSpPr>
              <p:cNvPr id="7207" name="Text Box 12"/>
              <p:cNvSpPr txBox="1">
                <a:spLocks noChangeArrowheads="1"/>
              </p:cNvSpPr>
              <p:nvPr/>
            </p:nvSpPr>
            <p:spPr bwMode="auto">
              <a:xfrm>
                <a:off x="2424" y="2388"/>
                <a:ext cx="279" cy="231"/>
              </a:xfrm>
              <a:prstGeom prst="rect">
                <a:avLst/>
              </a:prstGeom>
              <a:noFill/>
              <a:ln w="9525">
                <a:noFill/>
                <a:miter lim="800000"/>
                <a:headEnd/>
                <a:tailEnd/>
              </a:ln>
            </p:spPr>
            <p:txBody>
              <a:bodyPr>
                <a:spAutoFit/>
              </a:bodyPr>
              <a:lstStyle/>
              <a:p>
                <a:r>
                  <a:rPr lang="en-US">
                    <a:solidFill>
                      <a:srgbClr val="0000FF"/>
                    </a:solidFill>
                  </a:rPr>
                  <a:t>C</a:t>
                </a:r>
                <a:r>
                  <a:rPr lang="en-US" baseline="-25000">
                    <a:solidFill>
                      <a:srgbClr val="0000FF"/>
                    </a:solidFill>
                  </a:rPr>
                  <a:t>T</a:t>
                </a:r>
              </a:p>
            </p:txBody>
          </p:sp>
          <p:sp>
            <p:nvSpPr>
              <p:cNvPr id="7208" name="Freeform 13"/>
              <p:cNvSpPr>
                <a:spLocks/>
              </p:cNvSpPr>
              <p:nvPr/>
            </p:nvSpPr>
            <p:spPr bwMode="auto">
              <a:xfrm>
                <a:off x="864" y="579"/>
                <a:ext cx="2719" cy="1545"/>
              </a:xfrm>
              <a:custGeom>
                <a:avLst/>
                <a:gdLst>
                  <a:gd name="T0" fmla="*/ 0 w 2713"/>
                  <a:gd name="T1" fmla="*/ 1507 h 1545"/>
                  <a:gd name="T2" fmla="*/ 1041 w 2713"/>
                  <a:gd name="T3" fmla="*/ 1545 h 1545"/>
                  <a:gd name="T4" fmla="*/ 1452 w 2713"/>
                  <a:gd name="T5" fmla="*/ 1532 h 1545"/>
                  <a:gd name="T6" fmla="*/ 1580 w 2713"/>
                  <a:gd name="T7" fmla="*/ 1494 h 1545"/>
                  <a:gd name="T8" fmla="*/ 1659 w 2713"/>
                  <a:gd name="T9" fmla="*/ 1443 h 1545"/>
                  <a:gd name="T10" fmla="*/ 1685 w 2713"/>
                  <a:gd name="T11" fmla="*/ 1366 h 1545"/>
                  <a:gd name="T12" fmla="*/ 1736 w 2713"/>
                  <a:gd name="T13" fmla="*/ 1289 h 1545"/>
                  <a:gd name="T14" fmla="*/ 1813 w 2713"/>
                  <a:gd name="T15" fmla="*/ 1135 h 1545"/>
                  <a:gd name="T16" fmla="*/ 1864 w 2713"/>
                  <a:gd name="T17" fmla="*/ 1020 h 1545"/>
                  <a:gd name="T18" fmla="*/ 1928 w 2713"/>
                  <a:gd name="T19" fmla="*/ 828 h 1545"/>
                  <a:gd name="T20" fmla="*/ 2030 w 2713"/>
                  <a:gd name="T21" fmla="*/ 521 h 1545"/>
                  <a:gd name="T22" fmla="*/ 2186 w 2713"/>
                  <a:gd name="T23" fmla="*/ 214 h 1545"/>
                  <a:gd name="T24" fmla="*/ 2263 w 2713"/>
                  <a:gd name="T25" fmla="*/ 150 h 1545"/>
                  <a:gd name="T26" fmla="*/ 2339 w 2713"/>
                  <a:gd name="T27" fmla="*/ 86 h 1545"/>
                  <a:gd name="T28" fmla="*/ 2467 w 2713"/>
                  <a:gd name="T29" fmla="*/ 47 h 1545"/>
                  <a:gd name="T30" fmla="*/ 2725 w 2713"/>
                  <a:gd name="T31" fmla="*/ 73 h 15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13"/>
                  <a:gd name="T49" fmla="*/ 0 h 1545"/>
                  <a:gd name="T50" fmla="*/ 2713 w 2713"/>
                  <a:gd name="T51" fmla="*/ 1545 h 15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13" h="1545">
                    <a:moveTo>
                      <a:pt x="0" y="1507"/>
                    </a:moveTo>
                    <a:cubicBezTo>
                      <a:pt x="348" y="1516"/>
                      <a:pt x="689" y="1535"/>
                      <a:pt x="1037" y="1545"/>
                    </a:cubicBezTo>
                    <a:cubicBezTo>
                      <a:pt x="1173" y="1541"/>
                      <a:pt x="1310" y="1540"/>
                      <a:pt x="1446" y="1532"/>
                    </a:cubicBezTo>
                    <a:cubicBezTo>
                      <a:pt x="1479" y="1530"/>
                      <a:pt x="1544" y="1511"/>
                      <a:pt x="1574" y="1494"/>
                    </a:cubicBezTo>
                    <a:cubicBezTo>
                      <a:pt x="1601" y="1479"/>
                      <a:pt x="1651" y="1443"/>
                      <a:pt x="1651" y="1443"/>
                    </a:cubicBezTo>
                    <a:cubicBezTo>
                      <a:pt x="1660" y="1417"/>
                      <a:pt x="1662" y="1389"/>
                      <a:pt x="1677" y="1366"/>
                    </a:cubicBezTo>
                    <a:cubicBezTo>
                      <a:pt x="1694" y="1340"/>
                      <a:pt x="1718" y="1318"/>
                      <a:pt x="1728" y="1289"/>
                    </a:cubicBezTo>
                    <a:cubicBezTo>
                      <a:pt x="1746" y="1236"/>
                      <a:pt x="1774" y="1182"/>
                      <a:pt x="1805" y="1135"/>
                    </a:cubicBezTo>
                    <a:cubicBezTo>
                      <a:pt x="1866" y="950"/>
                      <a:pt x="1797" y="1136"/>
                      <a:pt x="1856" y="1020"/>
                    </a:cubicBezTo>
                    <a:cubicBezTo>
                      <a:pt x="1886" y="962"/>
                      <a:pt x="1899" y="890"/>
                      <a:pt x="1920" y="828"/>
                    </a:cubicBezTo>
                    <a:cubicBezTo>
                      <a:pt x="1954" y="726"/>
                      <a:pt x="1992" y="624"/>
                      <a:pt x="2022" y="521"/>
                    </a:cubicBezTo>
                    <a:cubicBezTo>
                      <a:pt x="2054" y="411"/>
                      <a:pt x="2072" y="280"/>
                      <a:pt x="2176" y="214"/>
                    </a:cubicBezTo>
                    <a:cubicBezTo>
                      <a:pt x="2269" y="89"/>
                      <a:pt x="2164" y="210"/>
                      <a:pt x="2253" y="150"/>
                    </a:cubicBezTo>
                    <a:cubicBezTo>
                      <a:pt x="2338" y="93"/>
                      <a:pt x="2246" y="127"/>
                      <a:pt x="2329" y="86"/>
                    </a:cubicBezTo>
                    <a:cubicBezTo>
                      <a:pt x="2368" y="67"/>
                      <a:pt x="2416" y="61"/>
                      <a:pt x="2457" y="47"/>
                    </a:cubicBezTo>
                    <a:cubicBezTo>
                      <a:pt x="2707" y="60"/>
                      <a:pt x="2646" y="0"/>
                      <a:pt x="2713" y="73"/>
                    </a:cubicBezTo>
                  </a:path>
                </a:pathLst>
              </a:custGeom>
              <a:noFill/>
              <a:ln w="38100" cmpd="sng">
                <a:solidFill>
                  <a:srgbClr val="0000FF"/>
                </a:solidFill>
                <a:round/>
                <a:headEnd/>
                <a:tailEnd/>
              </a:ln>
            </p:spPr>
            <p:txBody>
              <a:bodyPr/>
              <a:lstStyle/>
              <a:p>
                <a:endParaRPr lang="en-US"/>
              </a:p>
            </p:txBody>
          </p:sp>
          <p:sp>
            <p:nvSpPr>
              <p:cNvPr id="7209" name="Line 14"/>
              <p:cNvSpPr>
                <a:spLocks noChangeShapeType="1"/>
              </p:cNvSpPr>
              <p:nvPr/>
            </p:nvSpPr>
            <p:spPr bwMode="auto">
              <a:xfrm>
                <a:off x="828" y="2220"/>
                <a:ext cx="0" cy="96"/>
              </a:xfrm>
              <a:prstGeom prst="line">
                <a:avLst/>
              </a:prstGeom>
              <a:noFill/>
              <a:ln w="9525">
                <a:solidFill>
                  <a:schemeClr val="tx1"/>
                </a:solidFill>
                <a:round/>
                <a:headEnd/>
                <a:tailEnd/>
              </a:ln>
            </p:spPr>
            <p:txBody>
              <a:bodyPr/>
              <a:lstStyle/>
              <a:p>
                <a:endParaRPr lang="en-US"/>
              </a:p>
            </p:txBody>
          </p:sp>
          <p:sp>
            <p:nvSpPr>
              <p:cNvPr id="7210" name="Line 15"/>
              <p:cNvSpPr>
                <a:spLocks noChangeShapeType="1"/>
              </p:cNvSpPr>
              <p:nvPr/>
            </p:nvSpPr>
            <p:spPr bwMode="auto">
              <a:xfrm>
                <a:off x="924" y="2220"/>
                <a:ext cx="0" cy="96"/>
              </a:xfrm>
              <a:prstGeom prst="line">
                <a:avLst/>
              </a:prstGeom>
              <a:noFill/>
              <a:ln w="9525">
                <a:solidFill>
                  <a:schemeClr val="tx1"/>
                </a:solidFill>
                <a:round/>
                <a:headEnd/>
                <a:tailEnd/>
              </a:ln>
            </p:spPr>
            <p:txBody>
              <a:bodyPr/>
              <a:lstStyle/>
              <a:p>
                <a:endParaRPr lang="en-US"/>
              </a:p>
            </p:txBody>
          </p:sp>
          <p:sp>
            <p:nvSpPr>
              <p:cNvPr id="7211" name="Line 16"/>
              <p:cNvSpPr>
                <a:spLocks noChangeShapeType="1"/>
              </p:cNvSpPr>
              <p:nvPr/>
            </p:nvSpPr>
            <p:spPr bwMode="auto">
              <a:xfrm>
                <a:off x="1020" y="2220"/>
                <a:ext cx="0" cy="96"/>
              </a:xfrm>
              <a:prstGeom prst="line">
                <a:avLst/>
              </a:prstGeom>
              <a:noFill/>
              <a:ln w="9525">
                <a:solidFill>
                  <a:schemeClr val="tx1"/>
                </a:solidFill>
                <a:round/>
                <a:headEnd/>
                <a:tailEnd/>
              </a:ln>
            </p:spPr>
            <p:txBody>
              <a:bodyPr/>
              <a:lstStyle/>
              <a:p>
                <a:endParaRPr lang="en-US"/>
              </a:p>
            </p:txBody>
          </p:sp>
          <p:sp>
            <p:nvSpPr>
              <p:cNvPr id="7212" name="Line 17"/>
              <p:cNvSpPr>
                <a:spLocks noChangeShapeType="1"/>
              </p:cNvSpPr>
              <p:nvPr/>
            </p:nvSpPr>
            <p:spPr bwMode="auto">
              <a:xfrm>
                <a:off x="1116" y="2220"/>
                <a:ext cx="0" cy="96"/>
              </a:xfrm>
              <a:prstGeom prst="line">
                <a:avLst/>
              </a:prstGeom>
              <a:noFill/>
              <a:ln w="9525">
                <a:solidFill>
                  <a:schemeClr val="tx1"/>
                </a:solidFill>
                <a:round/>
                <a:headEnd/>
                <a:tailEnd/>
              </a:ln>
            </p:spPr>
            <p:txBody>
              <a:bodyPr/>
              <a:lstStyle/>
              <a:p>
                <a:endParaRPr lang="en-US"/>
              </a:p>
            </p:txBody>
          </p:sp>
          <p:sp>
            <p:nvSpPr>
              <p:cNvPr id="7213" name="Line 18"/>
              <p:cNvSpPr>
                <a:spLocks noChangeShapeType="1"/>
              </p:cNvSpPr>
              <p:nvPr/>
            </p:nvSpPr>
            <p:spPr bwMode="auto">
              <a:xfrm>
                <a:off x="1212" y="2220"/>
                <a:ext cx="0" cy="96"/>
              </a:xfrm>
              <a:prstGeom prst="line">
                <a:avLst/>
              </a:prstGeom>
              <a:noFill/>
              <a:ln w="9525">
                <a:solidFill>
                  <a:schemeClr val="tx1"/>
                </a:solidFill>
                <a:round/>
                <a:headEnd/>
                <a:tailEnd/>
              </a:ln>
            </p:spPr>
            <p:txBody>
              <a:bodyPr/>
              <a:lstStyle/>
              <a:p>
                <a:endParaRPr lang="en-US"/>
              </a:p>
            </p:txBody>
          </p:sp>
          <p:sp>
            <p:nvSpPr>
              <p:cNvPr id="7214" name="Line 19"/>
              <p:cNvSpPr>
                <a:spLocks noChangeShapeType="1"/>
              </p:cNvSpPr>
              <p:nvPr/>
            </p:nvSpPr>
            <p:spPr bwMode="auto">
              <a:xfrm>
                <a:off x="1308" y="2220"/>
                <a:ext cx="0" cy="96"/>
              </a:xfrm>
              <a:prstGeom prst="line">
                <a:avLst/>
              </a:prstGeom>
              <a:noFill/>
              <a:ln w="9525">
                <a:solidFill>
                  <a:schemeClr val="tx1"/>
                </a:solidFill>
                <a:round/>
                <a:headEnd/>
                <a:tailEnd/>
              </a:ln>
            </p:spPr>
            <p:txBody>
              <a:bodyPr/>
              <a:lstStyle/>
              <a:p>
                <a:endParaRPr lang="en-US"/>
              </a:p>
            </p:txBody>
          </p:sp>
          <p:sp>
            <p:nvSpPr>
              <p:cNvPr id="7215" name="Line 20"/>
              <p:cNvSpPr>
                <a:spLocks noChangeShapeType="1"/>
              </p:cNvSpPr>
              <p:nvPr/>
            </p:nvSpPr>
            <p:spPr bwMode="auto">
              <a:xfrm>
                <a:off x="1404" y="2220"/>
                <a:ext cx="0" cy="96"/>
              </a:xfrm>
              <a:prstGeom prst="line">
                <a:avLst/>
              </a:prstGeom>
              <a:noFill/>
              <a:ln w="9525">
                <a:solidFill>
                  <a:schemeClr val="tx1"/>
                </a:solidFill>
                <a:round/>
                <a:headEnd/>
                <a:tailEnd/>
              </a:ln>
            </p:spPr>
            <p:txBody>
              <a:bodyPr/>
              <a:lstStyle/>
              <a:p>
                <a:endParaRPr lang="en-US"/>
              </a:p>
            </p:txBody>
          </p:sp>
          <p:sp>
            <p:nvSpPr>
              <p:cNvPr id="7216" name="Line 21"/>
              <p:cNvSpPr>
                <a:spLocks noChangeShapeType="1"/>
              </p:cNvSpPr>
              <p:nvPr/>
            </p:nvSpPr>
            <p:spPr bwMode="auto">
              <a:xfrm>
                <a:off x="1500" y="2220"/>
                <a:ext cx="0" cy="96"/>
              </a:xfrm>
              <a:prstGeom prst="line">
                <a:avLst/>
              </a:prstGeom>
              <a:noFill/>
              <a:ln w="9525">
                <a:solidFill>
                  <a:schemeClr val="tx1"/>
                </a:solidFill>
                <a:round/>
                <a:headEnd/>
                <a:tailEnd/>
              </a:ln>
            </p:spPr>
            <p:txBody>
              <a:bodyPr/>
              <a:lstStyle/>
              <a:p>
                <a:endParaRPr lang="en-US"/>
              </a:p>
            </p:txBody>
          </p:sp>
          <p:sp>
            <p:nvSpPr>
              <p:cNvPr id="7217" name="Line 22"/>
              <p:cNvSpPr>
                <a:spLocks noChangeShapeType="1"/>
              </p:cNvSpPr>
              <p:nvPr/>
            </p:nvSpPr>
            <p:spPr bwMode="auto">
              <a:xfrm>
                <a:off x="1596" y="2220"/>
                <a:ext cx="0" cy="96"/>
              </a:xfrm>
              <a:prstGeom prst="line">
                <a:avLst/>
              </a:prstGeom>
              <a:noFill/>
              <a:ln w="9525">
                <a:solidFill>
                  <a:schemeClr val="tx1"/>
                </a:solidFill>
                <a:round/>
                <a:headEnd/>
                <a:tailEnd/>
              </a:ln>
            </p:spPr>
            <p:txBody>
              <a:bodyPr/>
              <a:lstStyle/>
              <a:p>
                <a:endParaRPr lang="en-US"/>
              </a:p>
            </p:txBody>
          </p:sp>
          <p:sp>
            <p:nvSpPr>
              <p:cNvPr id="7218" name="Line 23"/>
              <p:cNvSpPr>
                <a:spLocks noChangeShapeType="1"/>
              </p:cNvSpPr>
              <p:nvPr/>
            </p:nvSpPr>
            <p:spPr bwMode="auto">
              <a:xfrm>
                <a:off x="1692" y="2220"/>
                <a:ext cx="0" cy="96"/>
              </a:xfrm>
              <a:prstGeom prst="line">
                <a:avLst/>
              </a:prstGeom>
              <a:noFill/>
              <a:ln w="9525">
                <a:solidFill>
                  <a:schemeClr val="tx1"/>
                </a:solidFill>
                <a:round/>
                <a:headEnd/>
                <a:tailEnd/>
              </a:ln>
            </p:spPr>
            <p:txBody>
              <a:bodyPr/>
              <a:lstStyle/>
              <a:p>
                <a:endParaRPr lang="en-US"/>
              </a:p>
            </p:txBody>
          </p:sp>
          <p:sp>
            <p:nvSpPr>
              <p:cNvPr id="7219" name="Line 24"/>
              <p:cNvSpPr>
                <a:spLocks noChangeShapeType="1"/>
              </p:cNvSpPr>
              <p:nvPr/>
            </p:nvSpPr>
            <p:spPr bwMode="auto">
              <a:xfrm>
                <a:off x="1788" y="2220"/>
                <a:ext cx="0" cy="96"/>
              </a:xfrm>
              <a:prstGeom prst="line">
                <a:avLst/>
              </a:prstGeom>
              <a:noFill/>
              <a:ln w="9525">
                <a:solidFill>
                  <a:schemeClr val="tx1"/>
                </a:solidFill>
                <a:round/>
                <a:headEnd/>
                <a:tailEnd/>
              </a:ln>
            </p:spPr>
            <p:txBody>
              <a:bodyPr/>
              <a:lstStyle/>
              <a:p>
                <a:endParaRPr lang="en-US"/>
              </a:p>
            </p:txBody>
          </p:sp>
          <p:sp>
            <p:nvSpPr>
              <p:cNvPr id="7220" name="Line 25"/>
              <p:cNvSpPr>
                <a:spLocks noChangeShapeType="1"/>
              </p:cNvSpPr>
              <p:nvPr/>
            </p:nvSpPr>
            <p:spPr bwMode="auto">
              <a:xfrm>
                <a:off x="1884" y="2220"/>
                <a:ext cx="0" cy="96"/>
              </a:xfrm>
              <a:prstGeom prst="line">
                <a:avLst/>
              </a:prstGeom>
              <a:noFill/>
              <a:ln w="9525">
                <a:solidFill>
                  <a:schemeClr val="tx1"/>
                </a:solidFill>
                <a:round/>
                <a:headEnd/>
                <a:tailEnd/>
              </a:ln>
            </p:spPr>
            <p:txBody>
              <a:bodyPr/>
              <a:lstStyle/>
              <a:p>
                <a:endParaRPr lang="en-US"/>
              </a:p>
            </p:txBody>
          </p:sp>
          <p:sp>
            <p:nvSpPr>
              <p:cNvPr id="7221" name="Line 26"/>
              <p:cNvSpPr>
                <a:spLocks noChangeShapeType="1"/>
              </p:cNvSpPr>
              <p:nvPr/>
            </p:nvSpPr>
            <p:spPr bwMode="auto">
              <a:xfrm>
                <a:off x="1980" y="2220"/>
                <a:ext cx="0" cy="96"/>
              </a:xfrm>
              <a:prstGeom prst="line">
                <a:avLst/>
              </a:prstGeom>
              <a:noFill/>
              <a:ln w="9525">
                <a:solidFill>
                  <a:schemeClr val="tx1"/>
                </a:solidFill>
                <a:round/>
                <a:headEnd/>
                <a:tailEnd/>
              </a:ln>
            </p:spPr>
            <p:txBody>
              <a:bodyPr/>
              <a:lstStyle/>
              <a:p>
                <a:endParaRPr lang="en-US"/>
              </a:p>
            </p:txBody>
          </p:sp>
          <p:sp>
            <p:nvSpPr>
              <p:cNvPr id="7222" name="Line 27"/>
              <p:cNvSpPr>
                <a:spLocks noChangeShapeType="1"/>
              </p:cNvSpPr>
              <p:nvPr/>
            </p:nvSpPr>
            <p:spPr bwMode="auto">
              <a:xfrm>
                <a:off x="2076" y="2220"/>
                <a:ext cx="0" cy="96"/>
              </a:xfrm>
              <a:prstGeom prst="line">
                <a:avLst/>
              </a:prstGeom>
              <a:noFill/>
              <a:ln w="9525">
                <a:solidFill>
                  <a:schemeClr val="tx1"/>
                </a:solidFill>
                <a:round/>
                <a:headEnd/>
                <a:tailEnd/>
              </a:ln>
            </p:spPr>
            <p:txBody>
              <a:bodyPr/>
              <a:lstStyle/>
              <a:p>
                <a:endParaRPr lang="en-US"/>
              </a:p>
            </p:txBody>
          </p:sp>
          <p:sp>
            <p:nvSpPr>
              <p:cNvPr id="7223" name="Line 28"/>
              <p:cNvSpPr>
                <a:spLocks noChangeShapeType="1"/>
              </p:cNvSpPr>
              <p:nvPr/>
            </p:nvSpPr>
            <p:spPr bwMode="auto">
              <a:xfrm>
                <a:off x="2172" y="2220"/>
                <a:ext cx="0" cy="96"/>
              </a:xfrm>
              <a:prstGeom prst="line">
                <a:avLst/>
              </a:prstGeom>
              <a:noFill/>
              <a:ln w="9525">
                <a:solidFill>
                  <a:schemeClr val="tx1"/>
                </a:solidFill>
                <a:round/>
                <a:headEnd/>
                <a:tailEnd/>
              </a:ln>
            </p:spPr>
            <p:txBody>
              <a:bodyPr/>
              <a:lstStyle/>
              <a:p>
                <a:endParaRPr lang="en-US"/>
              </a:p>
            </p:txBody>
          </p:sp>
          <p:sp>
            <p:nvSpPr>
              <p:cNvPr id="7224" name="Line 29"/>
              <p:cNvSpPr>
                <a:spLocks noChangeShapeType="1"/>
              </p:cNvSpPr>
              <p:nvPr/>
            </p:nvSpPr>
            <p:spPr bwMode="auto">
              <a:xfrm>
                <a:off x="2268" y="2220"/>
                <a:ext cx="0" cy="96"/>
              </a:xfrm>
              <a:prstGeom prst="line">
                <a:avLst/>
              </a:prstGeom>
              <a:noFill/>
              <a:ln w="9525">
                <a:solidFill>
                  <a:schemeClr val="tx1"/>
                </a:solidFill>
                <a:round/>
                <a:headEnd/>
                <a:tailEnd/>
              </a:ln>
            </p:spPr>
            <p:txBody>
              <a:bodyPr/>
              <a:lstStyle/>
              <a:p>
                <a:endParaRPr lang="en-US"/>
              </a:p>
            </p:txBody>
          </p:sp>
          <p:sp>
            <p:nvSpPr>
              <p:cNvPr id="7225" name="Line 30"/>
              <p:cNvSpPr>
                <a:spLocks noChangeShapeType="1"/>
              </p:cNvSpPr>
              <p:nvPr/>
            </p:nvSpPr>
            <p:spPr bwMode="auto">
              <a:xfrm>
                <a:off x="2364" y="2220"/>
                <a:ext cx="0" cy="96"/>
              </a:xfrm>
              <a:prstGeom prst="line">
                <a:avLst/>
              </a:prstGeom>
              <a:noFill/>
              <a:ln w="9525">
                <a:solidFill>
                  <a:schemeClr val="tx1"/>
                </a:solidFill>
                <a:round/>
                <a:headEnd/>
                <a:tailEnd/>
              </a:ln>
            </p:spPr>
            <p:txBody>
              <a:bodyPr/>
              <a:lstStyle/>
              <a:p>
                <a:endParaRPr lang="en-US"/>
              </a:p>
            </p:txBody>
          </p:sp>
          <p:sp>
            <p:nvSpPr>
              <p:cNvPr id="7226" name="Line 31"/>
              <p:cNvSpPr>
                <a:spLocks noChangeShapeType="1"/>
              </p:cNvSpPr>
              <p:nvPr/>
            </p:nvSpPr>
            <p:spPr bwMode="auto">
              <a:xfrm>
                <a:off x="2460" y="2220"/>
                <a:ext cx="0" cy="96"/>
              </a:xfrm>
              <a:prstGeom prst="line">
                <a:avLst/>
              </a:prstGeom>
              <a:noFill/>
              <a:ln w="9525">
                <a:solidFill>
                  <a:schemeClr val="tx1"/>
                </a:solidFill>
                <a:round/>
                <a:headEnd/>
                <a:tailEnd/>
              </a:ln>
            </p:spPr>
            <p:txBody>
              <a:bodyPr/>
              <a:lstStyle/>
              <a:p>
                <a:endParaRPr lang="en-US"/>
              </a:p>
            </p:txBody>
          </p:sp>
          <p:sp>
            <p:nvSpPr>
              <p:cNvPr id="7227" name="Line 32"/>
              <p:cNvSpPr>
                <a:spLocks noChangeShapeType="1"/>
              </p:cNvSpPr>
              <p:nvPr/>
            </p:nvSpPr>
            <p:spPr bwMode="auto">
              <a:xfrm>
                <a:off x="2556" y="2220"/>
                <a:ext cx="0" cy="96"/>
              </a:xfrm>
              <a:prstGeom prst="line">
                <a:avLst/>
              </a:prstGeom>
              <a:noFill/>
              <a:ln w="9525">
                <a:solidFill>
                  <a:schemeClr val="tx1"/>
                </a:solidFill>
                <a:round/>
                <a:headEnd/>
                <a:tailEnd/>
              </a:ln>
            </p:spPr>
            <p:txBody>
              <a:bodyPr/>
              <a:lstStyle/>
              <a:p>
                <a:endParaRPr lang="en-US"/>
              </a:p>
            </p:txBody>
          </p:sp>
          <p:sp>
            <p:nvSpPr>
              <p:cNvPr id="7228" name="Line 33"/>
              <p:cNvSpPr>
                <a:spLocks noChangeShapeType="1"/>
              </p:cNvSpPr>
              <p:nvPr/>
            </p:nvSpPr>
            <p:spPr bwMode="auto">
              <a:xfrm>
                <a:off x="2652" y="2220"/>
                <a:ext cx="0" cy="96"/>
              </a:xfrm>
              <a:prstGeom prst="line">
                <a:avLst/>
              </a:prstGeom>
              <a:noFill/>
              <a:ln w="9525">
                <a:solidFill>
                  <a:schemeClr val="tx1"/>
                </a:solidFill>
                <a:round/>
                <a:headEnd/>
                <a:tailEnd/>
              </a:ln>
            </p:spPr>
            <p:txBody>
              <a:bodyPr/>
              <a:lstStyle/>
              <a:p>
                <a:endParaRPr lang="en-US"/>
              </a:p>
            </p:txBody>
          </p:sp>
          <p:sp>
            <p:nvSpPr>
              <p:cNvPr id="7229" name="Line 34"/>
              <p:cNvSpPr>
                <a:spLocks noChangeShapeType="1"/>
              </p:cNvSpPr>
              <p:nvPr/>
            </p:nvSpPr>
            <p:spPr bwMode="auto">
              <a:xfrm>
                <a:off x="2748" y="2220"/>
                <a:ext cx="0" cy="96"/>
              </a:xfrm>
              <a:prstGeom prst="line">
                <a:avLst/>
              </a:prstGeom>
              <a:noFill/>
              <a:ln w="9525">
                <a:solidFill>
                  <a:schemeClr val="tx1"/>
                </a:solidFill>
                <a:round/>
                <a:headEnd/>
                <a:tailEnd/>
              </a:ln>
            </p:spPr>
            <p:txBody>
              <a:bodyPr/>
              <a:lstStyle/>
              <a:p>
                <a:endParaRPr lang="en-US"/>
              </a:p>
            </p:txBody>
          </p:sp>
          <p:sp>
            <p:nvSpPr>
              <p:cNvPr id="7230" name="AutoShape 35"/>
              <p:cNvSpPr>
                <a:spLocks/>
              </p:cNvSpPr>
              <p:nvPr/>
            </p:nvSpPr>
            <p:spPr bwMode="auto">
              <a:xfrm rot="1700630">
                <a:off x="2071" y="1574"/>
                <a:ext cx="145" cy="545"/>
              </a:xfrm>
              <a:prstGeom prst="leftBrace">
                <a:avLst>
                  <a:gd name="adj1" fmla="val 31322"/>
                  <a:gd name="adj2" fmla="val 50000"/>
                </a:avLst>
              </a:prstGeom>
              <a:noFill/>
              <a:ln w="9525">
                <a:solidFill>
                  <a:schemeClr val="tx1"/>
                </a:solidFill>
                <a:round/>
                <a:headEnd/>
                <a:tailEnd/>
              </a:ln>
            </p:spPr>
            <p:txBody>
              <a:bodyPr wrap="none" anchor="ctr"/>
              <a:lstStyle/>
              <a:p>
                <a:endParaRPr lang="en-US"/>
              </a:p>
            </p:txBody>
          </p:sp>
          <p:sp>
            <p:nvSpPr>
              <p:cNvPr id="7231" name="AutoShape 36"/>
              <p:cNvSpPr>
                <a:spLocks/>
              </p:cNvSpPr>
              <p:nvPr/>
            </p:nvSpPr>
            <p:spPr bwMode="auto">
              <a:xfrm rot="1098663">
                <a:off x="2364" y="780"/>
                <a:ext cx="192" cy="816"/>
              </a:xfrm>
              <a:prstGeom prst="leftBrace">
                <a:avLst>
                  <a:gd name="adj1" fmla="val 35417"/>
                  <a:gd name="adj2" fmla="val 50000"/>
                </a:avLst>
              </a:prstGeom>
              <a:noFill/>
              <a:ln w="9525">
                <a:solidFill>
                  <a:schemeClr val="tx1"/>
                </a:solidFill>
                <a:round/>
                <a:headEnd/>
                <a:tailEnd/>
              </a:ln>
            </p:spPr>
            <p:txBody>
              <a:bodyPr wrap="none" anchor="ctr"/>
              <a:lstStyle/>
              <a:p>
                <a:endParaRPr lang="en-US"/>
              </a:p>
            </p:txBody>
          </p:sp>
          <p:sp>
            <p:nvSpPr>
              <p:cNvPr id="7232" name="AutoShape 37"/>
              <p:cNvSpPr>
                <a:spLocks/>
              </p:cNvSpPr>
              <p:nvPr/>
            </p:nvSpPr>
            <p:spPr bwMode="auto">
              <a:xfrm>
                <a:off x="2604" y="492"/>
                <a:ext cx="144" cy="288"/>
              </a:xfrm>
              <a:prstGeom prst="leftBrace">
                <a:avLst>
                  <a:gd name="adj1" fmla="val 16667"/>
                  <a:gd name="adj2" fmla="val 50000"/>
                </a:avLst>
              </a:prstGeom>
              <a:noFill/>
              <a:ln w="9525">
                <a:solidFill>
                  <a:schemeClr val="tx1"/>
                </a:solidFill>
                <a:round/>
                <a:headEnd/>
                <a:tailEnd/>
              </a:ln>
            </p:spPr>
            <p:txBody>
              <a:bodyPr wrap="none" anchor="ctr"/>
              <a:lstStyle/>
              <a:p>
                <a:endParaRPr lang="en-US"/>
              </a:p>
            </p:txBody>
          </p:sp>
          <p:sp>
            <p:nvSpPr>
              <p:cNvPr id="7233" name="Text Box 38"/>
              <p:cNvSpPr txBox="1">
                <a:spLocks noChangeArrowheads="1"/>
              </p:cNvSpPr>
              <p:nvPr/>
            </p:nvSpPr>
            <p:spPr bwMode="auto">
              <a:xfrm>
                <a:off x="1248" y="1452"/>
                <a:ext cx="912" cy="326"/>
              </a:xfrm>
              <a:prstGeom prst="rect">
                <a:avLst/>
              </a:prstGeom>
              <a:noFill/>
              <a:ln w="9525">
                <a:noFill/>
                <a:miter lim="800000"/>
                <a:headEnd/>
                <a:tailEnd/>
              </a:ln>
            </p:spPr>
            <p:txBody>
              <a:bodyPr>
                <a:spAutoFit/>
              </a:bodyPr>
              <a:lstStyle/>
              <a:p>
                <a:pPr algn="ctr"/>
                <a:r>
                  <a:rPr lang="en-US" sz="1400"/>
                  <a:t>Exponential product growth</a:t>
                </a:r>
              </a:p>
            </p:txBody>
          </p:sp>
          <p:sp>
            <p:nvSpPr>
              <p:cNvPr id="7234" name="Text Box 39"/>
              <p:cNvSpPr txBox="1">
                <a:spLocks noChangeArrowheads="1"/>
              </p:cNvSpPr>
              <p:nvPr/>
            </p:nvSpPr>
            <p:spPr bwMode="auto">
              <a:xfrm>
                <a:off x="1500" y="934"/>
                <a:ext cx="864" cy="326"/>
              </a:xfrm>
              <a:prstGeom prst="rect">
                <a:avLst/>
              </a:prstGeom>
              <a:noFill/>
              <a:ln w="9525">
                <a:noFill/>
                <a:miter lim="800000"/>
                <a:headEnd/>
                <a:tailEnd/>
              </a:ln>
            </p:spPr>
            <p:txBody>
              <a:bodyPr>
                <a:spAutoFit/>
              </a:bodyPr>
              <a:lstStyle/>
              <a:p>
                <a:pPr algn="ctr"/>
                <a:r>
                  <a:rPr lang="en-US" sz="1400"/>
                  <a:t>Linear </a:t>
                </a:r>
              </a:p>
              <a:p>
                <a:pPr algn="ctr"/>
                <a:r>
                  <a:rPr lang="en-US" sz="1400"/>
                  <a:t>product growth</a:t>
                </a:r>
              </a:p>
            </p:txBody>
          </p:sp>
          <p:sp>
            <p:nvSpPr>
              <p:cNvPr id="7235" name="Text Box 40"/>
              <p:cNvSpPr txBox="1">
                <a:spLocks noChangeArrowheads="1"/>
              </p:cNvSpPr>
              <p:nvPr/>
            </p:nvSpPr>
            <p:spPr bwMode="auto">
              <a:xfrm>
                <a:off x="1884" y="492"/>
                <a:ext cx="912" cy="192"/>
              </a:xfrm>
              <a:prstGeom prst="rect">
                <a:avLst/>
              </a:prstGeom>
              <a:noFill/>
              <a:ln w="9525">
                <a:noFill/>
                <a:miter lim="800000"/>
                <a:headEnd/>
                <a:tailEnd/>
              </a:ln>
            </p:spPr>
            <p:txBody>
              <a:bodyPr>
                <a:spAutoFit/>
              </a:bodyPr>
              <a:lstStyle/>
              <a:p>
                <a:pPr algn="ctr"/>
                <a:r>
                  <a:rPr lang="en-US" sz="1400"/>
                  <a:t>Plateau</a:t>
                </a:r>
              </a:p>
            </p:txBody>
          </p:sp>
          <p:sp>
            <p:nvSpPr>
              <p:cNvPr id="7236" name="Text Box 41"/>
              <p:cNvSpPr txBox="1">
                <a:spLocks noChangeArrowheads="1"/>
              </p:cNvSpPr>
              <p:nvPr/>
            </p:nvSpPr>
            <p:spPr bwMode="auto">
              <a:xfrm>
                <a:off x="216" y="948"/>
                <a:ext cx="658" cy="231"/>
              </a:xfrm>
              <a:prstGeom prst="rect">
                <a:avLst/>
              </a:prstGeom>
              <a:noFill/>
              <a:ln w="9525">
                <a:noFill/>
                <a:miter lim="800000"/>
                <a:headEnd/>
                <a:tailEnd/>
              </a:ln>
            </p:spPr>
            <p:txBody>
              <a:bodyPr>
                <a:spAutoFit/>
              </a:bodyPr>
              <a:lstStyle/>
              <a:p>
                <a:r>
                  <a:rPr lang="el-GR">
                    <a:cs typeface="Arial" charset="0"/>
                  </a:rPr>
                  <a:t>Δ</a:t>
                </a:r>
                <a:r>
                  <a:rPr lang="en-US"/>
                  <a:t>R</a:t>
                </a:r>
                <a:r>
                  <a:rPr lang="en-US" sz="2400" baseline="-26000"/>
                  <a:t>n</a:t>
                </a:r>
              </a:p>
            </p:txBody>
          </p:sp>
          <p:sp>
            <p:nvSpPr>
              <p:cNvPr id="7237" name="Freeform 42"/>
              <p:cNvSpPr>
                <a:spLocks/>
              </p:cNvSpPr>
              <p:nvPr/>
            </p:nvSpPr>
            <p:spPr bwMode="auto">
              <a:xfrm>
                <a:off x="809" y="588"/>
                <a:ext cx="2659" cy="1545"/>
              </a:xfrm>
              <a:custGeom>
                <a:avLst/>
                <a:gdLst>
                  <a:gd name="T0" fmla="*/ 0 w 2713"/>
                  <a:gd name="T1" fmla="*/ 1507 h 1545"/>
                  <a:gd name="T2" fmla="*/ 996 w 2713"/>
                  <a:gd name="T3" fmla="*/ 1545 h 1545"/>
                  <a:gd name="T4" fmla="*/ 1389 w 2713"/>
                  <a:gd name="T5" fmla="*/ 1532 h 1545"/>
                  <a:gd name="T6" fmla="*/ 1512 w 2713"/>
                  <a:gd name="T7" fmla="*/ 1494 h 1545"/>
                  <a:gd name="T8" fmla="*/ 1586 w 2713"/>
                  <a:gd name="T9" fmla="*/ 1443 h 1545"/>
                  <a:gd name="T10" fmla="*/ 1611 w 2713"/>
                  <a:gd name="T11" fmla="*/ 1366 h 1545"/>
                  <a:gd name="T12" fmla="*/ 1660 w 2713"/>
                  <a:gd name="T13" fmla="*/ 1289 h 1545"/>
                  <a:gd name="T14" fmla="*/ 1734 w 2713"/>
                  <a:gd name="T15" fmla="*/ 1135 h 1545"/>
                  <a:gd name="T16" fmla="*/ 1783 w 2713"/>
                  <a:gd name="T17" fmla="*/ 1020 h 1545"/>
                  <a:gd name="T18" fmla="*/ 1845 w 2713"/>
                  <a:gd name="T19" fmla="*/ 828 h 1545"/>
                  <a:gd name="T20" fmla="*/ 1943 w 2713"/>
                  <a:gd name="T21" fmla="*/ 521 h 1545"/>
                  <a:gd name="T22" fmla="*/ 2091 w 2713"/>
                  <a:gd name="T23" fmla="*/ 214 h 1545"/>
                  <a:gd name="T24" fmla="*/ 2164 w 2713"/>
                  <a:gd name="T25" fmla="*/ 150 h 1545"/>
                  <a:gd name="T26" fmla="*/ 2238 w 2713"/>
                  <a:gd name="T27" fmla="*/ 86 h 1545"/>
                  <a:gd name="T28" fmla="*/ 2360 w 2713"/>
                  <a:gd name="T29" fmla="*/ 47 h 1545"/>
                  <a:gd name="T30" fmla="*/ 2606 w 2713"/>
                  <a:gd name="T31" fmla="*/ 73 h 15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13"/>
                  <a:gd name="T49" fmla="*/ 0 h 1545"/>
                  <a:gd name="T50" fmla="*/ 2713 w 2713"/>
                  <a:gd name="T51" fmla="*/ 1545 h 15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13" h="1545">
                    <a:moveTo>
                      <a:pt x="0" y="1507"/>
                    </a:moveTo>
                    <a:cubicBezTo>
                      <a:pt x="348" y="1516"/>
                      <a:pt x="689" y="1535"/>
                      <a:pt x="1037" y="1545"/>
                    </a:cubicBezTo>
                    <a:cubicBezTo>
                      <a:pt x="1173" y="1541"/>
                      <a:pt x="1310" y="1540"/>
                      <a:pt x="1446" y="1532"/>
                    </a:cubicBezTo>
                    <a:cubicBezTo>
                      <a:pt x="1479" y="1530"/>
                      <a:pt x="1544" y="1511"/>
                      <a:pt x="1574" y="1494"/>
                    </a:cubicBezTo>
                    <a:cubicBezTo>
                      <a:pt x="1601" y="1479"/>
                      <a:pt x="1651" y="1443"/>
                      <a:pt x="1651" y="1443"/>
                    </a:cubicBezTo>
                    <a:cubicBezTo>
                      <a:pt x="1660" y="1417"/>
                      <a:pt x="1662" y="1389"/>
                      <a:pt x="1677" y="1366"/>
                    </a:cubicBezTo>
                    <a:cubicBezTo>
                      <a:pt x="1694" y="1340"/>
                      <a:pt x="1718" y="1318"/>
                      <a:pt x="1728" y="1289"/>
                    </a:cubicBezTo>
                    <a:cubicBezTo>
                      <a:pt x="1746" y="1236"/>
                      <a:pt x="1774" y="1182"/>
                      <a:pt x="1805" y="1135"/>
                    </a:cubicBezTo>
                    <a:cubicBezTo>
                      <a:pt x="1866" y="950"/>
                      <a:pt x="1797" y="1136"/>
                      <a:pt x="1856" y="1020"/>
                    </a:cubicBezTo>
                    <a:cubicBezTo>
                      <a:pt x="1886" y="962"/>
                      <a:pt x="1899" y="890"/>
                      <a:pt x="1920" y="828"/>
                    </a:cubicBezTo>
                    <a:cubicBezTo>
                      <a:pt x="1954" y="726"/>
                      <a:pt x="1992" y="624"/>
                      <a:pt x="2022" y="521"/>
                    </a:cubicBezTo>
                    <a:cubicBezTo>
                      <a:pt x="2054" y="411"/>
                      <a:pt x="2072" y="280"/>
                      <a:pt x="2176" y="214"/>
                    </a:cubicBezTo>
                    <a:cubicBezTo>
                      <a:pt x="2269" y="89"/>
                      <a:pt x="2164" y="210"/>
                      <a:pt x="2253" y="150"/>
                    </a:cubicBezTo>
                    <a:cubicBezTo>
                      <a:pt x="2338" y="93"/>
                      <a:pt x="2246" y="127"/>
                      <a:pt x="2329" y="86"/>
                    </a:cubicBezTo>
                    <a:cubicBezTo>
                      <a:pt x="2368" y="67"/>
                      <a:pt x="2416" y="61"/>
                      <a:pt x="2457" y="47"/>
                    </a:cubicBezTo>
                    <a:cubicBezTo>
                      <a:pt x="2707" y="60"/>
                      <a:pt x="2646" y="0"/>
                      <a:pt x="2713" y="73"/>
                    </a:cubicBezTo>
                  </a:path>
                </a:pathLst>
              </a:custGeom>
              <a:noFill/>
              <a:ln w="38100" cmpd="sng">
                <a:solidFill>
                  <a:schemeClr val="bg2"/>
                </a:solidFill>
                <a:round/>
                <a:headEnd/>
                <a:tailEnd/>
              </a:ln>
            </p:spPr>
            <p:txBody>
              <a:bodyPr/>
              <a:lstStyle/>
              <a:p>
                <a:endParaRPr lang="en-US"/>
              </a:p>
            </p:txBody>
          </p:sp>
          <p:sp>
            <p:nvSpPr>
              <p:cNvPr id="7238" name="Freeform 43"/>
              <p:cNvSpPr>
                <a:spLocks/>
              </p:cNvSpPr>
              <p:nvPr/>
            </p:nvSpPr>
            <p:spPr bwMode="auto">
              <a:xfrm>
                <a:off x="905" y="588"/>
                <a:ext cx="2755" cy="1545"/>
              </a:xfrm>
              <a:custGeom>
                <a:avLst/>
                <a:gdLst>
                  <a:gd name="T0" fmla="*/ 0 w 2713"/>
                  <a:gd name="T1" fmla="*/ 1507 h 1545"/>
                  <a:gd name="T2" fmla="*/ 1069 w 2713"/>
                  <a:gd name="T3" fmla="*/ 1545 h 1545"/>
                  <a:gd name="T4" fmla="*/ 1491 w 2713"/>
                  <a:gd name="T5" fmla="*/ 1532 h 1545"/>
                  <a:gd name="T6" fmla="*/ 1623 w 2713"/>
                  <a:gd name="T7" fmla="*/ 1494 h 1545"/>
                  <a:gd name="T8" fmla="*/ 1703 w 2713"/>
                  <a:gd name="T9" fmla="*/ 1443 h 1545"/>
                  <a:gd name="T10" fmla="*/ 1729 w 2713"/>
                  <a:gd name="T11" fmla="*/ 1366 h 1545"/>
                  <a:gd name="T12" fmla="*/ 1782 w 2713"/>
                  <a:gd name="T13" fmla="*/ 1289 h 1545"/>
                  <a:gd name="T14" fmla="*/ 1861 w 2713"/>
                  <a:gd name="T15" fmla="*/ 1135 h 1545"/>
                  <a:gd name="T16" fmla="*/ 1914 w 2713"/>
                  <a:gd name="T17" fmla="*/ 1020 h 1545"/>
                  <a:gd name="T18" fmla="*/ 1980 w 2713"/>
                  <a:gd name="T19" fmla="*/ 828 h 1545"/>
                  <a:gd name="T20" fmla="*/ 2085 w 2713"/>
                  <a:gd name="T21" fmla="*/ 521 h 1545"/>
                  <a:gd name="T22" fmla="*/ 2244 w 2713"/>
                  <a:gd name="T23" fmla="*/ 214 h 1545"/>
                  <a:gd name="T24" fmla="*/ 2323 w 2713"/>
                  <a:gd name="T25" fmla="*/ 150 h 1545"/>
                  <a:gd name="T26" fmla="*/ 2402 w 2713"/>
                  <a:gd name="T27" fmla="*/ 86 h 1545"/>
                  <a:gd name="T28" fmla="*/ 2534 w 2713"/>
                  <a:gd name="T29" fmla="*/ 47 h 1545"/>
                  <a:gd name="T30" fmla="*/ 2798 w 2713"/>
                  <a:gd name="T31" fmla="*/ 73 h 15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13"/>
                  <a:gd name="T49" fmla="*/ 0 h 1545"/>
                  <a:gd name="T50" fmla="*/ 2713 w 2713"/>
                  <a:gd name="T51" fmla="*/ 1545 h 15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13" h="1545">
                    <a:moveTo>
                      <a:pt x="0" y="1507"/>
                    </a:moveTo>
                    <a:cubicBezTo>
                      <a:pt x="348" y="1516"/>
                      <a:pt x="689" y="1535"/>
                      <a:pt x="1037" y="1545"/>
                    </a:cubicBezTo>
                    <a:cubicBezTo>
                      <a:pt x="1173" y="1541"/>
                      <a:pt x="1310" y="1540"/>
                      <a:pt x="1446" y="1532"/>
                    </a:cubicBezTo>
                    <a:cubicBezTo>
                      <a:pt x="1479" y="1530"/>
                      <a:pt x="1544" y="1511"/>
                      <a:pt x="1574" y="1494"/>
                    </a:cubicBezTo>
                    <a:cubicBezTo>
                      <a:pt x="1601" y="1479"/>
                      <a:pt x="1651" y="1443"/>
                      <a:pt x="1651" y="1443"/>
                    </a:cubicBezTo>
                    <a:cubicBezTo>
                      <a:pt x="1660" y="1417"/>
                      <a:pt x="1662" y="1389"/>
                      <a:pt x="1677" y="1366"/>
                    </a:cubicBezTo>
                    <a:cubicBezTo>
                      <a:pt x="1694" y="1340"/>
                      <a:pt x="1718" y="1318"/>
                      <a:pt x="1728" y="1289"/>
                    </a:cubicBezTo>
                    <a:cubicBezTo>
                      <a:pt x="1746" y="1236"/>
                      <a:pt x="1774" y="1182"/>
                      <a:pt x="1805" y="1135"/>
                    </a:cubicBezTo>
                    <a:cubicBezTo>
                      <a:pt x="1866" y="950"/>
                      <a:pt x="1797" y="1136"/>
                      <a:pt x="1856" y="1020"/>
                    </a:cubicBezTo>
                    <a:cubicBezTo>
                      <a:pt x="1886" y="962"/>
                      <a:pt x="1899" y="890"/>
                      <a:pt x="1920" y="828"/>
                    </a:cubicBezTo>
                    <a:cubicBezTo>
                      <a:pt x="1954" y="726"/>
                      <a:pt x="1992" y="624"/>
                      <a:pt x="2022" y="521"/>
                    </a:cubicBezTo>
                    <a:cubicBezTo>
                      <a:pt x="2054" y="411"/>
                      <a:pt x="2072" y="280"/>
                      <a:pt x="2176" y="214"/>
                    </a:cubicBezTo>
                    <a:cubicBezTo>
                      <a:pt x="2269" y="89"/>
                      <a:pt x="2164" y="210"/>
                      <a:pt x="2253" y="150"/>
                    </a:cubicBezTo>
                    <a:cubicBezTo>
                      <a:pt x="2338" y="93"/>
                      <a:pt x="2246" y="127"/>
                      <a:pt x="2329" y="86"/>
                    </a:cubicBezTo>
                    <a:cubicBezTo>
                      <a:pt x="2368" y="67"/>
                      <a:pt x="2416" y="61"/>
                      <a:pt x="2457" y="47"/>
                    </a:cubicBezTo>
                    <a:cubicBezTo>
                      <a:pt x="2707" y="60"/>
                      <a:pt x="2646" y="0"/>
                      <a:pt x="2713" y="73"/>
                    </a:cubicBezTo>
                  </a:path>
                </a:pathLst>
              </a:custGeom>
              <a:noFill/>
              <a:ln w="38100" cmpd="sng">
                <a:solidFill>
                  <a:schemeClr val="bg2"/>
                </a:solidFill>
                <a:round/>
                <a:headEnd/>
                <a:tailEnd/>
              </a:ln>
            </p:spPr>
            <p:txBody>
              <a:bodyPr/>
              <a:lstStyle/>
              <a:p>
                <a:endParaRPr lang="en-US"/>
              </a:p>
            </p:txBody>
          </p:sp>
          <p:sp>
            <p:nvSpPr>
              <p:cNvPr id="7239" name="Freeform 44"/>
              <p:cNvSpPr>
                <a:spLocks/>
              </p:cNvSpPr>
              <p:nvPr/>
            </p:nvSpPr>
            <p:spPr bwMode="auto">
              <a:xfrm>
                <a:off x="828" y="588"/>
                <a:ext cx="2995" cy="1545"/>
              </a:xfrm>
              <a:custGeom>
                <a:avLst/>
                <a:gdLst>
                  <a:gd name="T0" fmla="*/ 0 w 2713"/>
                  <a:gd name="T1" fmla="*/ 1507 h 1545"/>
                  <a:gd name="T2" fmla="*/ 1264 w 2713"/>
                  <a:gd name="T3" fmla="*/ 1545 h 1545"/>
                  <a:gd name="T4" fmla="*/ 1762 w 2713"/>
                  <a:gd name="T5" fmla="*/ 1532 h 1545"/>
                  <a:gd name="T6" fmla="*/ 1919 w 2713"/>
                  <a:gd name="T7" fmla="*/ 1494 h 1545"/>
                  <a:gd name="T8" fmla="*/ 2012 w 2713"/>
                  <a:gd name="T9" fmla="*/ 1443 h 1545"/>
                  <a:gd name="T10" fmla="*/ 2043 w 2713"/>
                  <a:gd name="T11" fmla="*/ 1366 h 1545"/>
                  <a:gd name="T12" fmla="*/ 2106 w 2713"/>
                  <a:gd name="T13" fmla="*/ 1289 h 1545"/>
                  <a:gd name="T14" fmla="*/ 2200 w 2713"/>
                  <a:gd name="T15" fmla="*/ 1135 h 1545"/>
                  <a:gd name="T16" fmla="*/ 2262 w 2713"/>
                  <a:gd name="T17" fmla="*/ 1020 h 1545"/>
                  <a:gd name="T18" fmla="*/ 2340 w 2713"/>
                  <a:gd name="T19" fmla="*/ 828 h 1545"/>
                  <a:gd name="T20" fmla="*/ 2464 w 2713"/>
                  <a:gd name="T21" fmla="*/ 521 h 1545"/>
                  <a:gd name="T22" fmla="*/ 2652 w 2713"/>
                  <a:gd name="T23" fmla="*/ 214 h 1545"/>
                  <a:gd name="T24" fmla="*/ 2746 w 2713"/>
                  <a:gd name="T25" fmla="*/ 150 h 1545"/>
                  <a:gd name="T26" fmla="*/ 2838 w 2713"/>
                  <a:gd name="T27" fmla="*/ 86 h 1545"/>
                  <a:gd name="T28" fmla="*/ 2994 w 2713"/>
                  <a:gd name="T29" fmla="*/ 47 h 1545"/>
                  <a:gd name="T30" fmla="*/ 3306 w 2713"/>
                  <a:gd name="T31" fmla="*/ 73 h 15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13"/>
                  <a:gd name="T49" fmla="*/ 0 h 1545"/>
                  <a:gd name="T50" fmla="*/ 2713 w 2713"/>
                  <a:gd name="T51" fmla="*/ 1545 h 15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13" h="1545">
                    <a:moveTo>
                      <a:pt x="0" y="1507"/>
                    </a:moveTo>
                    <a:cubicBezTo>
                      <a:pt x="348" y="1516"/>
                      <a:pt x="689" y="1535"/>
                      <a:pt x="1037" y="1545"/>
                    </a:cubicBezTo>
                    <a:cubicBezTo>
                      <a:pt x="1173" y="1541"/>
                      <a:pt x="1310" y="1540"/>
                      <a:pt x="1446" y="1532"/>
                    </a:cubicBezTo>
                    <a:cubicBezTo>
                      <a:pt x="1479" y="1530"/>
                      <a:pt x="1544" y="1511"/>
                      <a:pt x="1574" y="1494"/>
                    </a:cubicBezTo>
                    <a:cubicBezTo>
                      <a:pt x="1601" y="1479"/>
                      <a:pt x="1651" y="1443"/>
                      <a:pt x="1651" y="1443"/>
                    </a:cubicBezTo>
                    <a:cubicBezTo>
                      <a:pt x="1660" y="1417"/>
                      <a:pt x="1662" y="1389"/>
                      <a:pt x="1677" y="1366"/>
                    </a:cubicBezTo>
                    <a:cubicBezTo>
                      <a:pt x="1694" y="1340"/>
                      <a:pt x="1718" y="1318"/>
                      <a:pt x="1728" y="1289"/>
                    </a:cubicBezTo>
                    <a:cubicBezTo>
                      <a:pt x="1746" y="1236"/>
                      <a:pt x="1774" y="1182"/>
                      <a:pt x="1805" y="1135"/>
                    </a:cubicBezTo>
                    <a:cubicBezTo>
                      <a:pt x="1866" y="950"/>
                      <a:pt x="1797" y="1136"/>
                      <a:pt x="1856" y="1020"/>
                    </a:cubicBezTo>
                    <a:cubicBezTo>
                      <a:pt x="1886" y="962"/>
                      <a:pt x="1899" y="890"/>
                      <a:pt x="1920" y="828"/>
                    </a:cubicBezTo>
                    <a:cubicBezTo>
                      <a:pt x="1954" y="726"/>
                      <a:pt x="1992" y="624"/>
                      <a:pt x="2022" y="521"/>
                    </a:cubicBezTo>
                    <a:cubicBezTo>
                      <a:pt x="2054" y="411"/>
                      <a:pt x="2072" y="280"/>
                      <a:pt x="2176" y="214"/>
                    </a:cubicBezTo>
                    <a:cubicBezTo>
                      <a:pt x="2269" y="89"/>
                      <a:pt x="2164" y="210"/>
                      <a:pt x="2253" y="150"/>
                    </a:cubicBezTo>
                    <a:cubicBezTo>
                      <a:pt x="2338" y="93"/>
                      <a:pt x="2246" y="127"/>
                      <a:pt x="2329" y="86"/>
                    </a:cubicBezTo>
                    <a:cubicBezTo>
                      <a:pt x="2368" y="67"/>
                      <a:pt x="2416" y="61"/>
                      <a:pt x="2457" y="47"/>
                    </a:cubicBezTo>
                    <a:cubicBezTo>
                      <a:pt x="2707" y="60"/>
                      <a:pt x="2646" y="0"/>
                      <a:pt x="2713" y="73"/>
                    </a:cubicBezTo>
                  </a:path>
                </a:pathLst>
              </a:custGeom>
              <a:noFill/>
              <a:ln w="38100" cmpd="sng">
                <a:solidFill>
                  <a:schemeClr val="bg2"/>
                </a:solidFill>
                <a:round/>
                <a:headEnd/>
                <a:tailEnd/>
              </a:ln>
            </p:spPr>
            <p:txBody>
              <a:bodyPr/>
              <a:lstStyle/>
              <a:p>
                <a:endParaRPr lang="en-US"/>
              </a:p>
            </p:txBody>
          </p:sp>
          <p:sp>
            <p:nvSpPr>
              <p:cNvPr id="7240" name="Freeform 45"/>
              <p:cNvSpPr>
                <a:spLocks/>
              </p:cNvSpPr>
              <p:nvPr/>
            </p:nvSpPr>
            <p:spPr bwMode="auto">
              <a:xfrm>
                <a:off x="1001" y="588"/>
                <a:ext cx="3043" cy="1545"/>
              </a:xfrm>
              <a:custGeom>
                <a:avLst/>
                <a:gdLst>
                  <a:gd name="T0" fmla="*/ 0 w 2713"/>
                  <a:gd name="T1" fmla="*/ 1507 h 1545"/>
                  <a:gd name="T2" fmla="*/ 1304 w 2713"/>
                  <a:gd name="T3" fmla="*/ 1545 h 1545"/>
                  <a:gd name="T4" fmla="*/ 1819 w 2713"/>
                  <a:gd name="T5" fmla="*/ 1532 h 1545"/>
                  <a:gd name="T6" fmla="*/ 1980 w 2713"/>
                  <a:gd name="T7" fmla="*/ 1494 h 1545"/>
                  <a:gd name="T8" fmla="*/ 2077 w 2713"/>
                  <a:gd name="T9" fmla="*/ 1443 h 1545"/>
                  <a:gd name="T10" fmla="*/ 2110 w 2713"/>
                  <a:gd name="T11" fmla="*/ 1366 h 1545"/>
                  <a:gd name="T12" fmla="*/ 2174 w 2713"/>
                  <a:gd name="T13" fmla="*/ 1289 h 1545"/>
                  <a:gd name="T14" fmla="*/ 2271 w 2713"/>
                  <a:gd name="T15" fmla="*/ 1135 h 1545"/>
                  <a:gd name="T16" fmla="*/ 2335 w 2713"/>
                  <a:gd name="T17" fmla="*/ 1020 h 1545"/>
                  <a:gd name="T18" fmla="*/ 2416 w 2713"/>
                  <a:gd name="T19" fmla="*/ 828 h 1545"/>
                  <a:gd name="T20" fmla="*/ 2544 w 2713"/>
                  <a:gd name="T21" fmla="*/ 521 h 1545"/>
                  <a:gd name="T22" fmla="*/ 2738 w 2713"/>
                  <a:gd name="T23" fmla="*/ 214 h 1545"/>
                  <a:gd name="T24" fmla="*/ 2834 w 2713"/>
                  <a:gd name="T25" fmla="*/ 150 h 1545"/>
                  <a:gd name="T26" fmla="*/ 2930 w 2713"/>
                  <a:gd name="T27" fmla="*/ 86 h 1545"/>
                  <a:gd name="T28" fmla="*/ 3091 w 2713"/>
                  <a:gd name="T29" fmla="*/ 47 h 1545"/>
                  <a:gd name="T30" fmla="*/ 3413 w 2713"/>
                  <a:gd name="T31" fmla="*/ 73 h 15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13"/>
                  <a:gd name="T49" fmla="*/ 0 h 1545"/>
                  <a:gd name="T50" fmla="*/ 2713 w 2713"/>
                  <a:gd name="T51" fmla="*/ 1545 h 15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13" h="1545">
                    <a:moveTo>
                      <a:pt x="0" y="1507"/>
                    </a:moveTo>
                    <a:cubicBezTo>
                      <a:pt x="348" y="1516"/>
                      <a:pt x="689" y="1535"/>
                      <a:pt x="1037" y="1545"/>
                    </a:cubicBezTo>
                    <a:cubicBezTo>
                      <a:pt x="1173" y="1541"/>
                      <a:pt x="1310" y="1540"/>
                      <a:pt x="1446" y="1532"/>
                    </a:cubicBezTo>
                    <a:cubicBezTo>
                      <a:pt x="1479" y="1530"/>
                      <a:pt x="1544" y="1511"/>
                      <a:pt x="1574" y="1494"/>
                    </a:cubicBezTo>
                    <a:cubicBezTo>
                      <a:pt x="1601" y="1479"/>
                      <a:pt x="1651" y="1443"/>
                      <a:pt x="1651" y="1443"/>
                    </a:cubicBezTo>
                    <a:cubicBezTo>
                      <a:pt x="1660" y="1417"/>
                      <a:pt x="1662" y="1389"/>
                      <a:pt x="1677" y="1366"/>
                    </a:cubicBezTo>
                    <a:cubicBezTo>
                      <a:pt x="1694" y="1340"/>
                      <a:pt x="1718" y="1318"/>
                      <a:pt x="1728" y="1289"/>
                    </a:cubicBezTo>
                    <a:cubicBezTo>
                      <a:pt x="1746" y="1236"/>
                      <a:pt x="1774" y="1182"/>
                      <a:pt x="1805" y="1135"/>
                    </a:cubicBezTo>
                    <a:cubicBezTo>
                      <a:pt x="1866" y="950"/>
                      <a:pt x="1797" y="1136"/>
                      <a:pt x="1856" y="1020"/>
                    </a:cubicBezTo>
                    <a:cubicBezTo>
                      <a:pt x="1886" y="962"/>
                      <a:pt x="1899" y="890"/>
                      <a:pt x="1920" y="828"/>
                    </a:cubicBezTo>
                    <a:cubicBezTo>
                      <a:pt x="1954" y="726"/>
                      <a:pt x="1992" y="624"/>
                      <a:pt x="2022" y="521"/>
                    </a:cubicBezTo>
                    <a:cubicBezTo>
                      <a:pt x="2054" y="411"/>
                      <a:pt x="2072" y="280"/>
                      <a:pt x="2176" y="214"/>
                    </a:cubicBezTo>
                    <a:cubicBezTo>
                      <a:pt x="2269" y="89"/>
                      <a:pt x="2164" y="210"/>
                      <a:pt x="2253" y="150"/>
                    </a:cubicBezTo>
                    <a:cubicBezTo>
                      <a:pt x="2338" y="93"/>
                      <a:pt x="2246" y="127"/>
                      <a:pt x="2329" y="86"/>
                    </a:cubicBezTo>
                    <a:cubicBezTo>
                      <a:pt x="2368" y="67"/>
                      <a:pt x="2416" y="61"/>
                      <a:pt x="2457" y="47"/>
                    </a:cubicBezTo>
                    <a:cubicBezTo>
                      <a:pt x="2707" y="60"/>
                      <a:pt x="2646" y="0"/>
                      <a:pt x="2713" y="73"/>
                    </a:cubicBezTo>
                  </a:path>
                </a:pathLst>
              </a:custGeom>
              <a:noFill/>
              <a:ln w="38100" cmpd="sng">
                <a:solidFill>
                  <a:schemeClr val="bg2"/>
                </a:solidFill>
                <a:round/>
                <a:headEnd/>
                <a:tailEnd/>
              </a:ln>
            </p:spPr>
            <p:txBody>
              <a:bodyPr/>
              <a:lstStyle/>
              <a:p>
                <a:endParaRPr lang="en-US"/>
              </a:p>
            </p:txBody>
          </p:sp>
          <p:sp>
            <p:nvSpPr>
              <p:cNvPr id="7241" name="Line 46"/>
              <p:cNvSpPr>
                <a:spLocks noChangeShapeType="1"/>
              </p:cNvSpPr>
              <p:nvPr/>
            </p:nvSpPr>
            <p:spPr bwMode="auto">
              <a:xfrm>
                <a:off x="2844" y="2220"/>
                <a:ext cx="0" cy="96"/>
              </a:xfrm>
              <a:prstGeom prst="line">
                <a:avLst/>
              </a:prstGeom>
              <a:noFill/>
              <a:ln w="9525">
                <a:solidFill>
                  <a:schemeClr val="tx1"/>
                </a:solidFill>
                <a:round/>
                <a:headEnd/>
                <a:tailEnd/>
              </a:ln>
            </p:spPr>
            <p:txBody>
              <a:bodyPr/>
              <a:lstStyle/>
              <a:p>
                <a:endParaRPr lang="en-US"/>
              </a:p>
            </p:txBody>
          </p:sp>
          <p:sp>
            <p:nvSpPr>
              <p:cNvPr id="7242" name="Line 47"/>
              <p:cNvSpPr>
                <a:spLocks noChangeShapeType="1"/>
              </p:cNvSpPr>
              <p:nvPr/>
            </p:nvSpPr>
            <p:spPr bwMode="auto">
              <a:xfrm>
                <a:off x="2934" y="2220"/>
                <a:ext cx="0" cy="96"/>
              </a:xfrm>
              <a:prstGeom prst="line">
                <a:avLst/>
              </a:prstGeom>
              <a:noFill/>
              <a:ln w="9525">
                <a:solidFill>
                  <a:schemeClr val="tx1"/>
                </a:solidFill>
                <a:round/>
                <a:headEnd/>
                <a:tailEnd/>
              </a:ln>
            </p:spPr>
            <p:txBody>
              <a:bodyPr/>
              <a:lstStyle/>
              <a:p>
                <a:endParaRPr lang="en-US"/>
              </a:p>
            </p:txBody>
          </p:sp>
          <p:sp>
            <p:nvSpPr>
              <p:cNvPr id="7243" name="Line 48"/>
              <p:cNvSpPr>
                <a:spLocks noChangeShapeType="1"/>
              </p:cNvSpPr>
              <p:nvPr/>
            </p:nvSpPr>
            <p:spPr bwMode="auto">
              <a:xfrm>
                <a:off x="3030" y="2220"/>
                <a:ext cx="0" cy="96"/>
              </a:xfrm>
              <a:prstGeom prst="line">
                <a:avLst/>
              </a:prstGeom>
              <a:noFill/>
              <a:ln w="9525">
                <a:solidFill>
                  <a:schemeClr val="tx1"/>
                </a:solidFill>
                <a:round/>
                <a:headEnd/>
                <a:tailEnd/>
              </a:ln>
            </p:spPr>
            <p:txBody>
              <a:bodyPr/>
              <a:lstStyle/>
              <a:p>
                <a:endParaRPr lang="en-US"/>
              </a:p>
            </p:txBody>
          </p:sp>
          <p:sp>
            <p:nvSpPr>
              <p:cNvPr id="7244" name="Line 49"/>
              <p:cNvSpPr>
                <a:spLocks noChangeShapeType="1"/>
              </p:cNvSpPr>
              <p:nvPr/>
            </p:nvSpPr>
            <p:spPr bwMode="auto">
              <a:xfrm>
                <a:off x="3126" y="2220"/>
                <a:ext cx="0" cy="96"/>
              </a:xfrm>
              <a:prstGeom prst="line">
                <a:avLst/>
              </a:prstGeom>
              <a:noFill/>
              <a:ln w="9525">
                <a:solidFill>
                  <a:schemeClr val="tx1"/>
                </a:solidFill>
                <a:round/>
                <a:headEnd/>
                <a:tailEnd/>
              </a:ln>
            </p:spPr>
            <p:txBody>
              <a:bodyPr/>
              <a:lstStyle/>
              <a:p>
                <a:endParaRPr lang="en-US"/>
              </a:p>
            </p:txBody>
          </p:sp>
          <p:sp>
            <p:nvSpPr>
              <p:cNvPr id="7245" name="Line 50"/>
              <p:cNvSpPr>
                <a:spLocks noChangeShapeType="1"/>
              </p:cNvSpPr>
              <p:nvPr/>
            </p:nvSpPr>
            <p:spPr bwMode="auto">
              <a:xfrm>
                <a:off x="3222" y="2220"/>
                <a:ext cx="0" cy="96"/>
              </a:xfrm>
              <a:prstGeom prst="line">
                <a:avLst/>
              </a:prstGeom>
              <a:noFill/>
              <a:ln w="9525">
                <a:solidFill>
                  <a:schemeClr val="tx1"/>
                </a:solidFill>
                <a:round/>
                <a:headEnd/>
                <a:tailEnd/>
              </a:ln>
            </p:spPr>
            <p:txBody>
              <a:bodyPr/>
              <a:lstStyle/>
              <a:p>
                <a:endParaRPr lang="en-US"/>
              </a:p>
            </p:txBody>
          </p:sp>
          <p:sp>
            <p:nvSpPr>
              <p:cNvPr id="7246" name="Line 51"/>
              <p:cNvSpPr>
                <a:spLocks noChangeShapeType="1"/>
              </p:cNvSpPr>
              <p:nvPr/>
            </p:nvSpPr>
            <p:spPr bwMode="auto">
              <a:xfrm>
                <a:off x="3324" y="2220"/>
                <a:ext cx="0" cy="96"/>
              </a:xfrm>
              <a:prstGeom prst="line">
                <a:avLst/>
              </a:prstGeom>
              <a:noFill/>
              <a:ln w="9525">
                <a:solidFill>
                  <a:schemeClr val="tx1"/>
                </a:solidFill>
                <a:round/>
                <a:headEnd/>
                <a:tailEnd/>
              </a:ln>
            </p:spPr>
            <p:txBody>
              <a:bodyPr/>
              <a:lstStyle/>
              <a:p>
                <a:endParaRPr lang="en-US"/>
              </a:p>
            </p:txBody>
          </p:sp>
          <p:sp>
            <p:nvSpPr>
              <p:cNvPr id="7247" name="Line 52"/>
              <p:cNvSpPr>
                <a:spLocks noChangeShapeType="1"/>
              </p:cNvSpPr>
              <p:nvPr/>
            </p:nvSpPr>
            <p:spPr bwMode="auto">
              <a:xfrm>
                <a:off x="3420" y="2220"/>
                <a:ext cx="0" cy="96"/>
              </a:xfrm>
              <a:prstGeom prst="line">
                <a:avLst/>
              </a:prstGeom>
              <a:noFill/>
              <a:ln w="9525">
                <a:solidFill>
                  <a:schemeClr val="tx1"/>
                </a:solidFill>
                <a:round/>
                <a:headEnd/>
                <a:tailEnd/>
              </a:ln>
            </p:spPr>
            <p:txBody>
              <a:bodyPr/>
              <a:lstStyle/>
              <a:p>
                <a:endParaRPr lang="en-US"/>
              </a:p>
            </p:txBody>
          </p:sp>
          <p:sp>
            <p:nvSpPr>
              <p:cNvPr id="7248" name="Line 53"/>
              <p:cNvSpPr>
                <a:spLocks noChangeShapeType="1"/>
              </p:cNvSpPr>
              <p:nvPr/>
            </p:nvSpPr>
            <p:spPr bwMode="auto">
              <a:xfrm>
                <a:off x="2328" y="1980"/>
                <a:ext cx="0" cy="282"/>
              </a:xfrm>
              <a:prstGeom prst="line">
                <a:avLst/>
              </a:prstGeom>
              <a:noFill/>
              <a:ln w="28575">
                <a:solidFill>
                  <a:schemeClr val="tx1"/>
                </a:solidFill>
                <a:round/>
                <a:headEnd/>
                <a:tailEnd type="triangle" w="med" len="med"/>
              </a:ln>
            </p:spPr>
            <p:txBody>
              <a:bodyPr/>
              <a:lstStyle/>
              <a:p>
                <a:endParaRPr lang="en-US"/>
              </a:p>
            </p:txBody>
          </p:sp>
          <p:sp>
            <p:nvSpPr>
              <p:cNvPr id="7249" name="Line 54"/>
              <p:cNvSpPr>
                <a:spLocks noChangeShapeType="1"/>
              </p:cNvSpPr>
              <p:nvPr/>
            </p:nvSpPr>
            <p:spPr bwMode="auto">
              <a:xfrm>
                <a:off x="2442" y="1992"/>
                <a:ext cx="0" cy="282"/>
              </a:xfrm>
              <a:prstGeom prst="line">
                <a:avLst/>
              </a:prstGeom>
              <a:noFill/>
              <a:ln w="28575">
                <a:solidFill>
                  <a:schemeClr val="tx1"/>
                </a:solidFill>
                <a:round/>
                <a:headEnd/>
                <a:tailEnd type="triangle" w="med" len="med"/>
              </a:ln>
            </p:spPr>
            <p:txBody>
              <a:bodyPr/>
              <a:lstStyle/>
              <a:p>
                <a:endParaRPr lang="en-US"/>
              </a:p>
            </p:txBody>
          </p:sp>
          <p:sp>
            <p:nvSpPr>
              <p:cNvPr id="7250" name="Line 55"/>
              <p:cNvSpPr>
                <a:spLocks noChangeShapeType="1"/>
              </p:cNvSpPr>
              <p:nvPr/>
            </p:nvSpPr>
            <p:spPr bwMode="auto">
              <a:xfrm>
                <a:off x="2598" y="1986"/>
                <a:ext cx="0" cy="282"/>
              </a:xfrm>
              <a:prstGeom prst="line">
                <a:avLst/>
              </a:prstGeom>
              <a:noFill/>
              <a:ln w="28575">
                <a:solidFill>
                  <a:schemeClr val="tx1"/>
                </a:solidFill>
                <a:round/>
                <a:headEnd/>
                <a:tailEnd type="triangle" w="med" len="med"/>
              </a:ln>
            </p:spPr>
            <p:txBody>
              <a:bodyPr/>
              <a:lstStyle/>
              <a:p>
                <a:endParaRPr lang="en-US"/>
              </a:p>
            </p:txBody>
          </p:sp>
          <p:sp>
            <p:nvSpPr>
              <p:cNvPr id="7251" name="Line 56"/>
              <p:cNvSpPr>
                <a:spLocks noChangeShapeType="1"/>
              </p:cNvSpPr>
              <p:nvPr/>
            </p:nvSpPr>
            <p:spPr bwMode="auto">
              <a:xfrm>
                <a:off x="2676" y="1992"/>
                <a:ext cx="0" cy="282"/>
              </a:xfrm>
              <a:prstGeom prst="line">
                <a:avLst/>
              </a:prstGeom>
              <a:noFill/>
              <a:ln w="28575">
                <a:solidFill>
                  <a:schemeClr val="tx1"/>
                </a:solidFill>
                <a:round/>
                <a:headEnd/>
                <a:tailEnd type="triangle" w="med" len="med"/>
              </a:ln>
            </p:spPr>
            <p:txBody>
              <a:bodyPr/>
              <a:lstStyle/>
              <a:p>
                <a:endParaRPr lang="en-US"/>
              </a:p>
            </p:txBody>
          </p:sp>
          <p:sp>
            <p:nvSpPr>
              <p:cNvPr id="7252" name="Line 57"/>
              <p:cNvSpPr>
                <a:spLocks noChangeShapeType="1"/>
              </p:cNvSpPr>
              <p:nvPr/>
            </p:nvSpPr>
            <p:spPr bwMode="auto">
              <a:xfrm>
                <a:off x="2868" y="1998"/>
                <a:ext cx="0" cy="282"/>
              </a:xfrm>
              <a:prstGeom prst="line">
                <a:avLst/>
              </a:prstGeom>
              <a:noFill/>
              <a:ln w="28575">
                <a:solidFill>
                  <a:schemeClr val="tx1"/>
                </a:solidFill>
                <a:round/>
                <a:headEnd/>
                <a:tailEnd type="triangle" w="med" len="med"/>
              </a:ln>
            </p:spPr>
            <p:txBody>
              <a:bodyPr/>
              <a:lstStyle/>
              <a:p>
                <a:endParaRPr lang="en-US"/>
              </a:p>
            </p:txBody>
          </p:sp>
          <p:sp>
            <p:nvSpPr>
              <p:cNvPr id="7253" name="Line 58"/>
              <p:cNvSpPr>
                <a:spLocks noChangeShapeType="1"/>
              </p:cNvSpPr>
              <p:nvPr/>
            </p:nvSpPr>
            <p:spPr bwMode="auto">
              <a:xfrm>
                <a:off x="2520" y="1989"/>
                <a:ext cx="0" cy="315"/>
              </a:xfrm>
              <a:prstGeom prst="line">
                <a:avLst/>
              </a:prstGeom>
              <a:noFill/>
              <a:ln w="38100">
                <a:solidFill>
                  <a:schemeClr val="accent2"/>
                </a:solidFill>
                <a:round/>
                <a:headEnd/>
                <a:tailEnd type="triangle" w="med" len="med"/>
              </a:ln>
            </p:spPr>
            <p:txBody>
              <a:bodyPr/>
              <a:lstStyle/>
              <a:p>
                <a:endParaRPr lang="en-US"/>
              </a:p>
            </p:txBody>
          </p:sp>
          <p:sp>
            <p:nvSpPr>
              <p:cNvPr id="7254" name="Text Box 59"/>
              <p:cNvSpPr txBox="1">
                <a:spLocks noChangeArrowheads="1"/>
              </p:cNvSpPr>
              <p:nvPr/>
            </p:nvSpPr>
            <p:spPr bwMode="auto">
              <a:xfrm>
                <a:off x="3050" y="2049"/>
                <a:ext cx="867" cy="154"/>
              </a:xfrm>
              <a:prstGeom prst="rect">
                <a:avLst/>
              </a:prstGeom>
              <a:noFill/>
              <a:ln w="9525">
                <a:noFill/>
                <a:miter lim="800000"/>
                <a:headEnd/>
                <a:tailEnd/>
              </a:ln>
            </p:spPr>
            <p:txBody>
              <a:bodyPr>
                <a:spAutoFit/>
              </a:bodyPr>
              <a:lstStyle/>
              <a:p>
                <a:r>
                  <a:rPr lang="en-US" sz="1000">
                    <a:solidFill>
                      <a:schemeClr val="bg2"/>
                    </a:solidFill>
                  </a:rPr>
                  <a:t>Negative control</a:t>
                </a:r>
              </a:p>
            </p:txBody>
          </p:sp>
        </p:grpSp>
        <p:sp>
          <p:nvSpPr>
            <p:cNvPr id="7194" name="Text Box 60"/>
            <p:cNvSpPr txBox="1">
              <a:spLocks noChangeArrowheads="1"/>
            </p:cNvSpPr>
            <p:nvPr/>
          </p:nvSpPr>
          <p:spPr bwMode="auto">
            <a:xfrm>
              <a:off x="2234" y="2301"/>
              <a:ext cx="169" cy="173"/>
            </a:xfrm>
            <a:prstGeom prst="rect">
              <a:avLst/>
            </a:prstGeom>
            <a:noFill/>
            <a:ln w="9525">
              <a:noFill/>
              <a:miter lim="800000"/>
              <a:headEnd/>
              <a:tailEnd/>
            </a:ln>
          </p:spPr>
          <p:txBody>
            <a:bodyPr wrap="none">
              <a:spAutoFit/>
            </a:bodyPr>
            <a:lstStyle/>
            <a:p>
              <a:r>
                <a:rPr lang="en-US" sz="1200"/>
                <a:t>a</a:t>
              </a:r>
            </a:p>
          </p:txBody>
        </p:sp>
        <p:sp>
          <p:nvSpPr>
            <p:cNvPr id="7195" name="Text Box 61"/>
            <p:cNvSpPr txBox="1">
              <a:spLocks noChangeArrowheads="1"/>
            </p:cNvSpPr>
            <p:nvPr/>
          </p:nvSpPr>
          <p:spPr bwMode="auto">
            <a:xfrm>
              <a:off x="2360" y="2301"/>
              <a:ext cx="175" cy="173"/>
            </a:xfrm>
            <a:prstGeom prst="rect">
              <a:avLst/>
            </a:prstGeom>
            <a:noFill/>
            <a:ln w="9525">
              <a:noFill/>
              <a:miter lim="800000"/>
              <a:headEnd/>
              <a:tailEnd/>
            </a:ln>
          </p:spPr>
          <p:txBody>
            <a:bodyPr wrap="none">
              <a:spAutoFit/>
            </a:bodyPr>
            <a:lstStyle/>
            <a:p>
              <a:r>
                <a:rPr lang="en-US" sz="1200"/>
                <a:t>b</a:t>
              </a:r>
            </a:p>
          </p:txBody>
        </p:sp>
        <p:sp>
          <p:nvSpPr>
            <p:cNvPr id="7196" name="Text Box 62"/>
            <p:cNvSpPr txBox="1">
              <a:spLocks noChangeArrowheads="1"/>
            </p:cNvSpPr>
            <p:nvPr/>
          </p:nvSpPr>
          <p:spPr bwMode="auto">
            <a:xfrm>
              <a:off x="2492" y="2295"/>
              <a:ext cx="169" cy="173"/>
            </a:xfrm>
            <a:prstGeom prst="rect">
              <a:avLst/>
            </a:prstGeom>
            <a:noFill/>
            <a:ln w="9525">
              <a:noFill/>
              <a:miter lim="800000"/>
              <a:headEnd/>
              <a:tailEnd/>
            </a:ln>
          </p:spPr>
          <p:txBody>
            <a:bodyPr wrap="none">
              <a:spAutoFit/>
            </a:bodyPr>
            <a:lstStyle/>
            <a:p>
              <a:r>
                <a:rPr lang="en-US" sz="1200"/>
                <a:t>c</a:t>
              </a:r>
            </a:p>
          </p:txBody>
        </p:sp>
        <p:sp>
          <p:nvSpPr>
            <p:cNvPr id="7197" name="Text Box 63"/>
            <p:cNvSpPr txBox="1">
              <a:spLocks noChangeArrowheads="1"/>
            </p:cNvSpPr>
            <p:nvPr/>
          </p:nvSpPr>
          <p:spPr bwMode="auto">
            <a:xfrm>
              <a:off x="2606" y="2295"/>
              <a:ext cx="175" cy="173"/>
            </a:xfrm>
            <a:prstGeom prst="rect">
              <a:avLst/>
            </a:prstGeom>
            <a:noFill/>
            <a:ln w="9525">
              <a:noFill/>
              <a:miter lim="800000"/>
              <a:headEnd/>
              <a:tailEnd/>
            </a:ln>
          </p:spPr>
          <p:txBody>
            <a:bodyPr wrap="none">
              <a:spAutoFit/>
            </a:bodyPr>
            <a:lstStyle/>
            <a:p>
              <a:r>
                <a:rPr lang="en-US" sz="1200"/>
                <a:t>d</a:t>
              </a:r>
            </a:p>
          </p:txBody>
        </p:sp>
        <p:sp>
          <p:nvSpPr>
            <p:cNvPr id="7198" name="Text Box 64"/>
            <p:cNvSpPr txBox="1">
              <a:spLocks noChangeArrowheads="1"/>
            </p:cNvSpPr>
            <p:nvPr/>
          </p:nvSpPr>
          <p:spPr bwMode="auto">
            <a:xfrm>
              <a:off x="2774" y="2301"/>
              <a:ext cx="169" cy="173"/>
            </a:xfrm>
            <a:prstGeom prst="rect">
              <a:avLst/>
            </a:prstGeom>
            <a:noFill/>
            <a:ln w="9525">
              <a:noFill/>
              <a:miter lim="800000"/>
              <a:headEnd/>
              <a:tailEnd/>
            </a:ln>
          </p:spPr>
          <p:txBody>
            <a:bodyPr wrap="none">
              <a:spAutoFit/>
            </a:bodyPr>
            <a:lstStyle/>
            <a:p>
              <a:r>
                <a:rPr lang="en-US" sz="1200"/>
                <a:t>e</a:t>
              </a:r>
            </a:p>
          </p:txBody>
        </p:sp>
      </p:grpSp>
      <p:grpSp>
        <p:nvGrpSpPr>
          <p:cNvPr id="4" name="Group 65"/>
          <p:cNvGrpSpPr>
            <a:grpSpLocks/>
          </p:cNvGrpSpPr>
          <p:nvPr/>
        </p:nvGrpSpPr>
        <p:grpSpPr bwMode="auto">
          <a:xfrm>
            <a:off x="5200650" y="3314700"/>
            <a:ext cx="3562350" cy="3097213"/>
            <a:chOff x="3276" y="2088"/>
            <a:chExt cx="2244" cy="1951"/>
          </a:xfrm>
        </p:grpSpPr>
        <p:grpSp>
          <p:nvGrpSpPr>
            <p:cNvPr id="5" name="Group 66"/>
            <p:cNvGrpSpPr>
              <a:grpSpLocks/>
            </p:cNvGrpSpPr>
            <p:nvPr/>
          </p:nvGrpSpPr>
          <p:grpSpPr bwMode="auto">
            <a:xfrm>
              <a:off x="3649" y="2432"/>
              <a:ext cx="1871" cy="1307"/>
              <a:chOff x="576" y="672"/>
              <a:chExt cx="2736" cy="2160"/>
            </a:xfrm>
          </p:grpSpPr>
          <p:sp>
            <p:nvSpPr>
              <p:cNvPr id="7191" name="Line 67"/>
              <p:cNvSpPr>
                <a:spLocks noChangeShapeType="1"/>
              </p:cNvSpPr>
              <p:nvPr/>
            </p:nvSpPr>
            <p:spPr bwMode="auto">
              <a:xfrm>
                <a:off x="576" y="2832"/>
                <a:ext cx="2736" cy="0"/>
              </a:xfrm>
              <a:prstGeom prst="line">
                <a:avLst/>
              </a:prstGeom>
              <a:noFill/>
              <a:ln w="28575">
                <a:solidFill>
                  <a:schemeClr val="tx1"/>
                </a:solidFill>
                <a:round/>
                <a:headEnd/>
                <a:tailEnd/>
              </a:ln>
            </p:spPr>
            <p:txBody>
              <a:bodyPr/>
              <a:lstStyle/>
              <a:p>
                <a:endParaRPr lang="en-US"/>
              </a:p>
            </p:txBody>
          </p:sp>
          <p:sp>
            <p:nvSpPr>
              <p:cNvPr id="7192" name="Line 68"/>
              <p:cNvSpPr>
                <a:spLocks noChangeShapeType="1"/>
              </p:cNvSpPr>
              <p:nvPr/>
            </p:nvSpPr>
            <p:spPr bwMode="auto">
              <a:xfrm flipV="1">
                <a:off x="576" y="672"/>
                <a:ext cx="0" cy="2160"/>
              </a:xfrm>
              <a:prstGeom prst="line">
                <a:avLst/>
              </a:prstGeom>
              <a:noFill/>
              <a:ln w="28575">
                <a:solidFill>
                  <a:schemeClr val="tx1"/>
                </a:solidFill>
                <a:round/>
                <a:headEnd/>
                <a:tailEnd/>
              </a:ln>
            </p:spPr>
            <p:txBody>
              <a:bodyPr/>
              <a:lstStyle/>
              <a:p>
                <a:endParaRPr lang="en-US"/>
              </a:p>
            </p:txBody>
          </p:sp>
        </p:grpSp>
        <p:sp>
          <p:nvSpPr>
            <p:cNvPr id="7175" name="Text Box 69"/>
            <p:cNvSpPr txBox="1">
              <a:spLocks noChangeArrowheads="1"/>
            </p:cNvSpPr>
            <p:nvPr/>
          </p:nvSpPr>
          <p:spPr bwMode="auto">
            <a:xfrm>
              <a:off x="3948" y="2088"/>
              <a:ext cx="1093" cy="231"/>
            </a:xfrm>
            <a:prstGeom prst="rect">
              <a:avLst/>
            </a:prstGeom>
            <a:noFill/>
            <a:ln w="9525">
              <a:noFill/>
              <a:miter lim="800000"/>
              <a:headEnd/>
              <a:tailEnd/>
            </a:ln>
          </p:spPr>
          <p:txBody>
            <a:bodyPr wrap="none">
              <a:spAutoFit/>
            </a:bodyPr>
            <a:lstStyle/>
            <a:p>
              <a:r>
                <a:rPr lang="en-US"/>
                <a:t>Standard curve</a:t>
              </a:r>
            </a:p>
          </p:txBody>
        </p:sp>
        <p:sp>
          <p:nvSpPr>
            <p:cNvPr id="7176" name="Text Box 70"/>
            <p:cNvSpPr txBox="1">
              <a:spLocks noChangeArrowheads="1"/>
            </p:cNvSpPr>
            <p:nvPr/>
          </p:nvSpPr>
          <p:spPr bwMode="auto">
            <a:xfrm>
              <a:off x="3276" y="3045"/>
              <a:ext cx="363" cy="250"/>
            </a:xfrm>
            <a:prstGeom prst="rect">
              <a:avLst/>
            </a:prstGeom>
            <a:noFill/>
            <a:ln w="9525">
              <a:noFill/>
              <a:miter lim="800000"/>
              <a:headEnd/>
              <a:tailEnd/>
            </a:ln>
          </p:spPr>
          <p:txBody>
            <a:bodyPr>
              <a:spAutoFit/>
            </a:bodyPr>
            <a:lstStyle/>
            <a:p>
              <a:r>
                <a:rPr lang="en-US" sz="2000"/>
                <a:t>C</a:t>
              </a:r>
              <a:r>
                <a:rPr lang="en-US" sz="2000" baseline="-25000"/>
                <a:t>T</a:t>
              </a:r>
            </a:p>
          </p:txBody>
        </p:sp>
        <p:sp>
          <p:nvSpPr>
            <p:cNvPr id="7177" name="Text Box 71"/>
            <p:cNvSpPr txBox="1">
              <a:spLocks noChangeArrowheads="1"/>
            </p:cNvSpPr>
            <p:nvPr/>
          </p:nvSpPr>
          <p:spPr bwMode="auto">
            <a:xfrm>
              <a:off x="4496" y="3808"/>
              <a:ext cx="740" cy="231"/>
            </a:xfrm>
            <a:prstGeom prst="rect">
              <a:avLst/>
            </a:prstGeom>
            <a:noFill/>
            <a:ln w="9525">
              <a:noFill/>
              <a:miter lim="800000"/>
              <a:headEnd/>
              <a:tailEnd/>
            </a:ln>
          </p:spPr>
          <p:txBody>
            <a:bodyPr wrap="none">
              <a:spAutoFit/>
            </a:bodyPr>
            <a:lstStyle/>
            <a:p>
              <a:r>
                <a:rPr lang="en-US"/>
                <a:t>Log[DNA]</a:t>
              </a:r>
            </a:p>
          </p:txBody>
        </p:sp>
        <p:sp>
          <p:nvSpPr>
            <p:cNvPr id="7178" name="Rectangle 72"/>
            <p:cNvSpPr>
              <a:spLocks noChangeArrowheads="1"/>
            </p:cNvSpPr>
            <p:nvPr/>
          </p:nvSpPr>
          <p:spPr bwMode="auto">
            <a:xfrm>
              <a:off x="4033" y="2611"/>
              <a:ext cx="62" cy="6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79" name="Rectangle 73"/>
            <p:cNvSpPr>
              <a:spLocks noChangeArrowheads="1"/>
            </p:cNvSpPr>
            <p:nvPr/>
          </p:nvSpPr>
          <p:spPr bwMode="auto">
            <a:xfrm>
              <a:off x="4453" y="2839"/>
              <a:ext cx="62" cy="6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0" name="Rectangle 74"/>
            <p:cNvSpPr>
              <a:spLocks noChangeArrowheads="1"/>
            </p:cNvSpPr>
            <p:nvPr/>
          </p:nvSpPr>
          <p:spPr bwMode="auto">
            <a:xfrm>
              <a:off x="4626" y="3024"/>
              <a:ext cx="63" cy="6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1" name="Rectangle 75"/>
            <p:cNvSpPr>
              <a:spLocks noChangeArrowheads="1"/>
            </p:cNvSpPr>
            <p:nvPr/>
          </p:nvSpPr>
          <p:spPr bwMode="auto">
            <a:xfrm>
              <a:off x="5021" y="3257"/>
              <a:ext cx="62" cy="69"/>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2" name="Rectangle 76"/>
            <p:cNvSpPr>
              <a:spLocks noChangeArrowheads="1"/>
            </p:cNvSpPr>
            <p:nvPr/>
          </p:nvSpPr>
          <p:spPr bwMode="auto">
            <a:xfrm>
              <a:off x="5271" y="3464"/>
              <a:ext cx="62" cy="6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3" name="Line 77"/>
            <p:cNvSpPr>
              <a:spLocks noChangeShapeType="1"/>
            </p:cNvSpPr>
            <p:nvPr/>
          </p:nvSpPr>
          <p:spPr bwMode="auto">
            <a:xfrm>
              <a:off x="3898" y="2501"/>
              <a:ext cx="1497" cy="1031"/>
            </a:xfrm>
            <a:prstGeom prst="line">
              <a:avLst/>
            </a:prstGeom>
            <a:noFill/>
            <a:ln w="19050">
              <a:solidFill>
                <a:schemeClr val="tx1"/>
              </a:solidFill>
              <a:round/>
              <a:headEnd/>
              <a:tailEnd/>
            </a:ln>
          </p:spPr>
          <p:txBody>
            <a:bodyPr/>
            <a:lstStyle/>
            <a:p>
              <a:endParaRPr lang="en-US"/>
            </a:p>
          </p:txBody>
        </p:sp>
        <p:sp>
          <p:nvSpPr>
            <p:cNvPr id="7184" name="Line 78"/>
            <p:cNvSpPr>
              <a:spLocks noChangeShapeType="1"/>
            </p:cNvSpPr>
            <p:nvPr/>
          </p:nvSpPr>
          <p:spPr bwMode="auto">
            <a:xfrm flipV="1">
              <a:off x="3655" y="3153"/>
              <a:ext cx="1173" cy="6"/>
            </a:xfrm>
            <a:prstGeom prst="line">
              <a:avLst/>
            </a:prstGeom>
            <a:noFill/>
            <a:ln w="9525">
              <a:solidFill>
                <a:schemeClr val="tx1"/>
              </a:solidFill>
              <a:round/>
              <a:headEnd/>
              <a:tailEnd type="triangle" w="med" len="med"/>
            </a:ln>
          </p:spPr>
          <p:txBody>
            <a:bodyPr/>
            <a:lstStyle/>
            <a:p>
              <a:endParaRPr lang="en-US"/>
            </a:p>
          </p:txBody>
        </p:sp>
        <p:sp>
          <p:nvSpPr>
            <p:cNvPr id="7185" name="Line 79"/>
            <p:cNvSpPr>
              <a:spLocks noChangeShapeType="1"/>
            </p:cNvSpPr>
            <p:nvPr/>
          </p:nvSpPr>
          <p:spPr bwMode="auto">
            <a:xfrm>
              <a:off x="4816" y="3153"/>
              <a:ext cx="6" cy="586"/>
            </a:xfrm>
            <a:prstGeom prst="line">
              <a:avLst/>
            </a:prstGeom>
            <a:noFill/>
            <a:ln w="9525">
              <a:solidFill>
                <a:schemeClr val="tx1"/>
              </a:solidFill>
              <a:prstDash val="dash"/>
              <a:round/>
              <a:headEnd/>
              <a:tailEnd type="triangle" w="med" len="med"/>
            </a:ln>
          </p:spPr>
          <p:txBody>
            <a:bodyPr/>
            <a:lstStyle/>
            <a:p>
              <a:endParaRPr lang="en-US"/>
            </a:p>
          </p:txBody>
        </p:sp>
        <p:sp>
          <p:nvSpPr>
            <p:cNvPr id="7186" name="Text Box 80"/>
            <p:cNvSpPr txBox="1">
              <a:spLocks noChangeArrowheads="1"/>
            </p:cNvSpPr>
            <p:nvPr/>
          </p:nvSpPr>
          <p:spPr bwMode="auto">
            <a:xfrm>
              <a:off x="5300" y="3279"/>
              <a:ext cx="169" cy="173"/>
            </a:xfrm>
            <a:prstGeom prst="rect">
              <a:avLst/>
            </a:prstGeom>
            <a:noFill/>
            <a:ln w="9525">
              <a:noFill/>
              <a:miter lim="800000"/>
              <a:headEnd/>
              <a:tailEnd/>
            </a:ln>
          </p:spPr>
          <p:txBody>
            <a:bodyPr wrap="none">
              <a:spAutoFit/>
            </a:bodyPr>
            <a:lstStyle/>
            <a:p>
              <a:r>
                <a:rPr lang="en-US" sz="1200"/>
                <a:t>a</a:t>
              </a:r>
            </a:p>
          </p:txBody>
        </p:sp>
        <p:sp>
          <p:nvSpPr>
            <p:cNvPr id="7187" name="Text Box 81"/>
            <p:cNvSpPr txBox="1">
              <a:spLocks noChangeArrowheads="1"/>
            </p:cNvSpPr>
            <p:nvPr/>
          </p:nvSpPr>
          <p:spPr bwMode="auto">
            <a:xfrm>
              <a:off x="5030" y="3063"/>
              <a:ext cx="175" cy="173"/>
            </a:xfrm>
            <a:prstGeom prst="rect">
              <a:avLst/>
            </a:prstGeom>
            <a:noFill/>
            <a:ln w="9525">
              <a:noFill/>
              <a:miter lim="800000"/>
              <a:headEnd/>
              <a:tailEnd/>
            </a:ln>
          </p:spPr>
          <p:txBody>
            <a:bodyPr wrap="none">
              <a:spAutoFit/>
            </a:bodyPr>
            <a:lstStyle/>
            <a:p>
              <a:r>
                <a:rPr lang="en-US" sz="1200"/>
                <a:t>b</a:t>
              </a:r>
            </a:p>
          </p:txBody>
        </p:sp>
        <p:sp>
          <p:nvSpPr>
            <p:cNvPr id="7188" name="Text Box 82"/>
            <p:cNvSpPr txBox="1">
              <a:spLocks noChangeArrowheads="1"/>
            </p:cNvSpPr>
            <p:nvPr/>
          </p:nvSpPr>
          <p:spPr bwMode="auto">
            <a:xfrm>
              <a:off x="4622" y="2847"/>
              <a:ext cx="169" cy="173"/>
            </a:xfrm>
            <a:prstGeom prst="rect">
              <a:avLst/>
            </a:prstGeom>
            <a:noFill/>
            <a:ln w="9525">
              <a:noFill/>
              <a:miter lim="800000"/>
              <a:headEnd/>
              <a:tailEnd/>
            </a:ln>
          </p:spPr>
          <p:txBody>
            <a:bodyPr wrap="none">
              <a:spAutoFit/>
            </a:bodyPr>
            <a:lstStyle/>
            <a:p>
              <a:r>
                <a:rPr lang="en-US" sz="1200"/>
                <a:t>c</a:t>
              </a:r>
            </a:p>
          </p:txBody>
        </p:sp>
        <p:sp>
          <p:nvSpPr>
            <p:cNvPr id="7189" name="Text Box 83"/>
            <p:cNvSpPr txBox="1">
              <a:spLocks noChangeArrowheads="1"/>
            </p:cNvSpPr>
            <p:nvPr/>
          </p:nvSpPr>
          <p:spPr bwMode="auto">
            <a:xfrm>
              <a:off x="4448" y="2697"/>
              <a:ext cx="175" cy="173"/>
            </a:xfrm>
            <a:prstGeom prst="rect">
              <a:avLst/>
            </a:prstGeom>
            <a:noFill/>
            <a:ln w="9525">
              <a:noFill/>
              <a:miter lim="800000"/>
              <a:headEnd/>
              <a:tailEnd/>
            </a:ln>
          </p:spPr>
          <p:txBody>
            <a:bodyPr wrap="none">
              <a:spAutoFit/>
            </a:bodyPr>
            <a:lstStyle/>
            <a:p>
              <a:r>
                <a:rPr lang="en-US" sz="1200"/>
                <a:t>d</a:t>
              </a:r>
            </a:p>
          </p:txBody>
        </p:sp>
        <p:sp>
          <p:nvSpPr>
            <p:cNvPr id="7190" name="Text Box 84"/>
            <p:cNvSpPr txBox="1">
              <a:spLocks noChangeArrowheads="1"/>
            </p:cNvSpPr>
            <p:nvPr/>
          </p:nvSpPr>
          <p:spPr bwMode="auto">
            <a:xfrm>
              <a:off x="4034" y="2427"/>
              <a:ext cx="169" cy="173"/>
            </a:xfrm>
            <a:prstGeom prst="rect">
              <a:avLst/>
            </a:prstGeom>
            <a:noFill/>
            <a:ln w="9525">
              <a:noFill/>
              <a:miter lim="800000"/>
              <a:headEnd/>
              <a:tailEnd/>
            </a:ln>
          </p:spPr>
          <p:txBody>
            <a:bodyPr wrap="none">
              <a:spAutoFit/>
            </a:bodyPr>
            <a:lstStyle/>
            <a:p>
              <a:r>
                <a:rPr lang="en-US" sz="1200"/>
                <a:t>e</a:t>
              </a:r>
            </a:p>
          </p:txBody>
        </p:sp>
      </p:grpSp>
      <p:sp>
        <p:nvSpPr>
          <p:cNvPr id="7172" name="Text Box 85"/>
          <p:cNvSpPr txBox="1">
            <a:spLocks noChangeArrowheads="1"/>
          </p:cNvSpPr>
          <p:nvPr/>
        </p:nvSpPr>
        <p:spPr bwMode="auto">
          <a:xfrm>
            <a:off x="1403350" y="4559300"/>
            <a:ext cx="2992438" cy="579438"/>
          </a:xfrm>
          <a:prstGeom prst="rect">
            <a:avLst/>
          </a:prstGeom>
          <a:noFill/>
          <a:ln w="9525">
            <a:noFill/>
            <a:miter lim="800000"/>
            <a:headEnd/>
            <a:tailEnd/>
          </a:ln>
        </p:spPr>
        <p:txBody>
          <a:bodyPr wrap="none">
            <a:spAutoFit/>
          </a:bodyPr>
          <a:lstStyle/>
          <a:p>
            <a:r>
              <a:rPr lang="en-US" sz="3200"/>
              <a:t>N</a:t>
            </a:r>
            <a:r>
              <a:rPr lang="en-US" sz="3200" baseline="-25000"/>
              <a:t>c</a:t>
            </a:r>
            <a:r>
              <a:rPr lang="en-US" sz="3200"/>
              <a:t> = N</a:t>
            </a:r>
            <a:r>
              <a:rPr lang="en-US" sz="3200" baseline="-25000"/>
              <a:t>o</a:t>
            </a:r>
            <a:r>
              <a:rPr lang="en-US" sz="3200"/>
              <a:t> (1 + E)</a:t>
            </a:r>
            <a:r>
              <a:rPr lang="en-US" sz="3200" baseline="30000"/>
              <a:t>c</a:t>
            </a:r>
          </a:p>
        </p:txBody>
      </p:sp>
      <p:sp>
        <p:nvSpPr>
          <p:cNvPr id="7173" name="Text Box 86"/>
          <p:cNvSpPr txBox="1">
            <a:spLocks noChangeArrowheads="1"/>
          </p:cNvSpPr>
          <p:nvPr/>
        </p:nvSpPr>
        <p:spPr bwMode="auto">
          <a:xfrm>
            <a:off x="1193800" y="5257800"/>
            <a:ext cx="3530600" cy="1069975"/>
          </a:xfrm>
          <a:prstGeom prst="rect">
            <a:avLst/>
          </a:prstGeom>
          <a:noFill/>
          <a:ln w="9525">
            <a:noFill/>
            <a:miter lim="800000"/>
            <a:headEnd/>
            <a:tailEnd/>
          </a:ln>
        </p:spPr>
        <p:txBody>
          <a:bodyPr>
            <a:spAutoFit/>
          </a:bodyPr>
          <a:lstStyle/>
          <a:p>
            <a:r>
              <a:rPr lang="en-US" sz="1600"/>
              <a:t>If efficiency is close to 100% (E = 1), then the product copy number (N</a:t>
            </a:r>
            <a:r>
              <a:rPr lang="en-US" sz="1600" baseline="-25000"/>
              <a:t>c</a:t>
            </a:r>
            <a:r>
              <a:rPr lang="en-US" sz="1600"/>
              <a:t>) doubles the target copy number (N</a:t>
            </a:r>
            <a:r>
              <a:rPr lang="en-US" sz="1600" baseline="-25000"/>
              <a:t>o</a:t>
            </a:r>
            <a:r>
              <a:rPr lang="en-US" sz="1600"/>
              <a:t>) with each cycle (c).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latin typeface="Arial" charset="0"/>
                <a:cs typeface="Arial" charset="0"/>
              </a:rPr>
              <a:t>Chapter 1 – Sample Collection &amp; Characterization</a:t>
            </a:r>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439738" y="1030288"/>
            <a:ext cx="1295400" cy="701675"/>
          </a:xfrm>
          <a:prstGeom prst="rect">
            <a:avLst/>
          </a:prstGeom>
          <a:noFill/>
          <a:ln w="9525">
            <a:noFill/>
            <a:miter lim="800000"/>
            <a:headEnd/>
            <a:tailEnd/>
          </a:ln>
        </p:spPr>
        <p:txBody>
          <a:bodyPr>
            <a:spAutoFit/>
          </a:bodyPr>
          <a:lstStyle/>
          <a:p>
            <a:pPr algn="ctr">
              <a:spcBef>
                <a:spcPct val="50000"/>
              </a:spcBef>
            </a:pPr>
            <a:r>
              <a:rPr lang="en-US" sz="2000" b="1"/>
              <a:t>1 ng sample</a:t>
            </a:r>
          </a:p>
        </p:txBody>
      </p:sp>
      <p:pic>
        <p:nvPicPr>
          <p:cNvPr id="8195" name="Picture 4"/>
          <p:cNvPicPr>
            <a:picLocks noChangeAspect="1" noChangeArrowheads="1"/>
          </p:cNvPicPr>
          <p:nvPr/>
        </p:nvPicPr>
        <p:blipFill>
          <a:blip r:embed="rId3" cstate="print"/>
          <a:srcRect/>
          <a:stretch>
            <a:fillRect/>
          </a:stretch>
        </p:blipFill>
        <p:spPr bwMode="auto">
          <a:xfrm>
            <a:off x="457200" y="2357438"/>
            <a:ext cx="8501063" cy="4195762"/>
          </a:xfrm>
          <a:prstGeom prst="rect">
            <a:avLst/>
          </a:prstGeom>
          <a:noFill/>
          <a:ln w="9525">
            <a:noFill/>
            <a:miter lim="800000"/>
            <a:headEnd/>
            <a:tailEnd/>
          </a:ln>
        </p:spPr>
      </p:pic>
      <p:sp>
        <p:nvSpPr>
          <p:cNvPr id="8196" name="Text Box 5"/>
          <p:cNvSpPr txBox="1">
            <a:spLocks noChangeArrowheads="1"/>
          </p:cNvSpPr>
          <p:nvPr/>
        </p:nvSpPr>
        <p:spPr bwMode="auto">
          <a:xfrm>
            <a:off x="288925" y="315913"/>
            <a:ext cx="496888" cy="400050"/>
          </a:xfrm>
          <a:prstGeom prst="rect">
            <a:avLst/>
          </a:prstGeom>
          <a:noFill/>
          <a:ln w="9525">
            <a:noFill/>
            <a:miter lim="800000"/>
            <a:headEnd/>
            <a:tailEnd/>
          </a:ln>
        </p:spPr>
        <p:txBody>
          <a:bodyPr wrap="none">
            <a:spAutoFit/>
          </a:bodyPr>
          <a:lstStyle/>
          <a:p>
            <a:r>
              <a:rPr lang="en-US" sz="2000" b="1"/>
              <a:t>(a)</a:t>
            </a:r>
          </a:p>
        </p:txBody>
      </p:sp>
      <p:sp>
        <p:nvSpPr>
          <p:cNvPr id="8197" name="Text Box 6"/>
          <p:cNvSpPr txBox="1">
            <a:spLocks noChangeArrowheads="1"/>
          </p:cNvSpPr>
          <p:nvPr/>
        </p:nvSpPr>
        <p:spPr bwMode="auto">
          <a:xfrm>
            <a:off x="304800" y="2286000"/>
            <a:ext cx="609600" cy="396875"/>
          </a:xfrm>
          <a:prstGeom prst="rect">
            <a:avLst/>
          </a:prstGeom>
          <a:noFill/>
          <a:ln w="9525">
            <a:noFill/>
            <a:miter lim="800000"/>
            <a:headEnd/>
            <a:tailEnd/>
          </a:ln>
        </p:spPr>
        <p:txBody>
          <a:bodyPr>
            <a:spAutoFit/>
          </a:bodyPr>
          <a:lstStyle/>
          <a:p>
            <a:r>
              <a:rPr lang="en-US" sz="2000" b="1"/>
              <a:t>(b)</a:t>
            </a:r>
          </a:p>
        </p:txBody>
      </p:sp>
      <p:pic>
        <p:nvPicPr>
          <p:cNvPr id="8198" name="Picture 2"/>
          <p:cNvPicPr>
            <a:picLocks noChangeAspect="1" noChangeArrowheads="1"/>
          </p:cNvPicPr>
          <p:nvPr/>
        </p:nvPicPr>
        <p:blipFill>
          <a:blip r:embed="rId4" cstate="print"/>
          <a:srcRect r="76231"/>
          <a:stretch>
            <a:fillRect/>
          </a:stretch>
        </p:blipFill>
        <p:spPr bwMode="auto">
          <a:xfrm rot="5400000">
            <a:off x="4881563" y="-1684337"/>
            <a:ext cx="2052637" cy="631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cstate="print"/>
          <a:srcRect l="66232" b="20297"/>
          <a:stretch>
            <a:fillRect/>
          </a:stretch>
        </p:blipFill>
        <p:spPr bwMode="auto">
          <a:xfrm>
            <a:off x="960438" y="1368425"/>
            <a:ext cx="7221537" cy="3965575"/>
          </a:xfrm>
          <a:prstGeom prst="rect">
            <a:avLst/>
          </a:prstGeom>
          <a:noFill/>
          <a:ln w="9525">
            <a:noFill/>
            <a:miter lim="800000"/>
            <a:headEnd/>
            <a:tailEnd/>
          </a:ln>
        </p:spPr>
      </p:pic>
      <p:sp>
        <p:nvSpPr>
          <p:cNvPr id="9219" name="Text Box 6"/>
          <p:cNvSpPr txBox="1">
            <a:spLocks noChangeArrowheads="1"/>
          </p:cNvSpPr>
          <p:nvPr/>
        </p:nvSpPr>
        <p:spPr bwMode="auto">
          <a:xfrm>
            <a:off x="3330575" y="5272088"/>
            <a:ext cx="2460625" cy="519112"/>
          </a:xfrm>
          <a:prstGeom prst="rect">
            <a:avLst/>
          </a:prstGeom>
          <a:noFill/>
          <a:ln w="9525">
            <a:noFill/>
            <a:miter lim="800000"/>
            <a:headEnd/>
            <a:tailEnd/>
          </a:ln>
        </p:spPr>
        <p:txBody>
          <a:bodyPr wrap="none">
            <a:spAutoFit/>
          </a:bodyPr>
          <a:lstStyle/>
          <a:p>
            <a:r>
              <a:rPr lang="en-US" sz="2800" b="1"/>
              <a:t>Concordance</a:t>
            </a:r>
          </a:p>
        </p:txBody>
      </p:sp>
      <p:grpSp>
        <p:nvGrpSpPr>
          <p:cNvPr id="2" name="Group 7"/>
          <p:cNvGrpSpPr>
            <a:grpSpLocks/>
          </p:cNvGrpSpPr>
          <p:nvPr/>
        </p:nvGrpSpPr>
        <p:grpSpPr bwMode="auto">
          <a:xfrm>
            <a:off x="623888" y="1371600"/>
            <a:ext cx="519112" cy="3524250"/>
            <a:chOff x="249" y="960"/>
            <a:chExt cx="327" cy="2220"/>
          </a:xfrm>
        </p:grpSpPr>
        <p:sp>
          <p:nvSpPr>
            <p:cNvPr id="9222" name="Text Box 8"/>
            <p:cNvSpPr txBox="1">
              <a:spLocks noChangeArrowheads="1"/>
            </p:cNvSpPr>
            <p:nvPr/>
          </p:nvSpPr>
          <p:spPr bwMode="auto">
            <a:xfrm rot="-5400000">
              <a:off x="-673" y="1930"/>
              <a:ext cx="2172" cy="327"/>
            </a:xfrm>
            <a:prstGeom prst="rect">
              <a:avLst/>
            </a:prstGeom>
            <a:noFill/>
            <a:ln w="9525">
              <a:noFill/>
              <a:miter lim="800000"/>
              <a:headEnd/>
              <a:tailEnd/>
            </a:ln>
          </p:spPr>
          <p:txBody>
            <a:bodyPr wrap="none">
              <a:spAutoFit/>
            </a:bodyPr>
            <a:lstStyle/>
            <a:p>
              <a:r>
                <a:rPr lang="en-US" sz="2800" b="1"/>
                <a:t>Apparent Precision</a:t>
              </a:r>
            </a:p>
          </p:txBody>
        </p:sp>
        <p:sp>
          <p:nvSpPr>
            <p:cNvPr id="9223" name="Line 9"/>
            <p:cNvSpPr>
              <a:spLocks noChangeShapeType="1"/>
            </p:cNvSpPr>
            <p:nvPr/>
          </p:nvSpPr>
          <p:spPr bwMode="auto">
            <a:xfrm flipV="1">
              <a:off x="576" y="960"/>
              <a:ext cx="0" cy="2064"/>
            </a:xfrm>
            <a:prstGeom prst="line">
              <a:avLst/>
            </a:prstGeom>
            <a:noFill/>
            <a:ln w="50800">
              <a:solidFill>
                <a:schemeClr val="tx1"/>
              </a:solidFill>
              <a:round/>
              <a:headEnd/>
              <a:tailEnd type="triangle" w="med" len="med"/>
            </a:ln>
          </p:spPr>
          <p:txBody>
            <a:bodyPr/>
            <a:lstStyle/>
            <a:p>
              <a:endParaRPr lang="en-US"/>
            </a:p>
          </p:txBody>
        </p:sp>
      </p:grpSp>
      <p:sp>
        <p:nvSpPr>
          <p:cNvPr id="9221" name="Rectangle 17"/>
          <p:cNvSpPr>
            <a:spLocks noChangeArrowheads="1"/>
          </p:cNvSpPr>
          <p:nvPr/>
        </p:nvSpPr>
        <p:spPr bwMode="auto">
          <a:xfrm>
            <a:off x="1320800" y="1498600"/>
            <a:ext cx="990600" cy="1003300"/>
          </a:xfrm>
          <a:prstGeom prst="rect">
            <a:avLst/>
          </a:prstGeom>
          <a:solidFill>
            <a:srgbClr val="FFFFFF"/>
          </a:solidFill>
          <a:ln w="9525">
            <a:noFill/>
            <a:miter lim="800000"/>
            <a:headEnd/>
            <a:tailEnd/>
          </a:ln>
        </p:spPr>
        <p:txBody>
          <a:bodyPr wrap="none" rIns="0" anchor="ctr"/>
          <a:lstStyle/>
          <a:p>
            <a:pPr algn="ctr"/>
            <a:r>
              <a:rPr lang="en-US" sz="1400" b="1"/>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2697163" y="228600"/>
            <a:ext cx="6294437" cy="3135313"/>
            <a:chOff x="1828800" y="300038"/>
            <a:chExt cx="6294522" cy="3134915"/>
          </a:xfrm>
        </p:grpSpPr>
        <p:sp>
          <p:nvSpPr>
            <p:cNvPr id="10260" name="TextBox 1"/>
            <p:cNvSpPr txBox="1">
              <a:spLocks noChangeArrowheads="1"/>
            </p:cNvSpPr>
            <p:nvPr/>
          </p:nvSpPr>
          <p:spPr bwMode="auto">
            <a:xfrm>
              <a:off x="1828800" y="300038"/>
              <a:ext cx="3762375" cy="461962"/>
            </a:xfrm>
            <a:prstGeom prst="rect">
              <a:avLst/>
            </a:prstGeom>
            <a:noFill/>
            <a:ln w="9525">
              <a:noFill/>
              <a:miter lim="800000"/>
              <a:headEnd/>
              <a:tailEnd/>
            </a:ln>
          </p:spPr>
          <p:txBody>
            <a:bodyPr wrap="none">
              <a:spAutoFit/>
            </a:bodyPr>
            <a:lstStyle/>
            <a:p>
              <a:r>
                <a:rPr lang="en-US" sz="2400" b="1"/>
                <a:t>3,068 casework samples</a:t>
              </a:r>
            </a:p>
          </p:txBody>
        </p:sp>
        <p:sp>
          <p:nvSpPr>
            <p:cNvPr id="10261" name="TextBox 2"/>
            <p:cNvSpPr txBox="1">
              <a:spLocks noChangeArrowheads="1"/>
            </p:cNvSpPr>
            <p:nvPr/>
          </p:nvSpPr>
          <p:spPr bwMode="auto">
            <a:xfrm>
              <a:off x="2456163" y="1295400"/>
              <a:ext cx="2496837" cy="461665"/>
            </a:xfrm>
            <a:prstGeom prst="rect">
              <a:avLst/>
            </a:prstGeom>
            <a:noFill/>
            <a:ln w="9525">
              <a:noFill/>
              <a:miter lim="800000"/>
              <a:headEnd/>
              <a:tailEnd/>
            </a:ln>
          </p:spPr>
          <p:txBody>
            <a:bodyPr wrap="none">
              <a:spAutoFit/>
            </a:bodyPr>
            <a:lstStyle/>
            <a:p>
              <a:r>
                <a:rPr lang="en-US" sz="2400"/>
                <a:t>DNA quantitation</a:t>
              </a:r>
            </a:p>
          </p:txBody>
        </p:sp>
        <p:sp>
          <p:nvSpPr>
            <p:cNvPr id="10262" name="TextBox 3"/>
            <p:cNvSpPr txBox="1">
              <a:spLocks noChangeArrowheads="1"/>
            </p:cNvSpPr>
            <p:nvPr/>
          </p:nvSpPr>
          <p:spPr bwMode="auto">
            <a:xfrm>
              <a:off x="2362200" y="2373312"/>
              <a:ext cx="2598788" cy="461665"/>
            </a:xfrm>
            <a:prstGeom prst="rect">
              <a:avLst/>
            </a:prstGeom>
            <a:noFill/>
            <a:ln w="9525">
              <a:noFill/>
              <a:miter lim="800000"/>
              <a:headEnd/>
              <a:tailEnd/>
            </a:ln>
          </p:spPr>
          <p:txBody>
            <a:bodyPr wrap="none">
              <a:spAutoFit/>
            </a:bodyPr>
            <a:lstStyle/>
            <a:p>
              <a:r>
                <a:rPr lang="en-US" sz="2400"/>
                <a:t>STR amplification</a:t>
              </a:r>
            </a:p>
          </p:txBody>
        </p:sp>
        <p:cxnSp>
          <p:nvCxnSpPr>
            <p:cNvPr id="10" name="Elbow Connector 9"/>
            <p:cNvCxnSpPr/>
            <p:nvPr/>
          </p:nvCxnSpPr>
          <p:spPr>
            <a:xfrm rot="5400000">
              <a:off x="3393340" y="1026227"/>
              <a:ext cx="533332" cy="476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64" name="TextBox 11"/>
            <p:cNvSpPr txBox="1">
              <a:spLocks noChangeArrowheads="1"/>
            </p:cNvSpPr>
            <p:nvPr/>
          </p:nvSpPr>
          <p:spPr bwMode="auto">
            <a:xfrm>
              <a:off x="3886200" y="838200"/>
              <a:ext cx="4237122" cy="369332"/>
            </a:xfrm>
            <a:prstGeom prst="rect">
              <a:avLst/>
            </a:prstGeom>
            <a:noFill/>
            <a:ln w="9525">
              <a:noFill/>
              <a:miter lim="800000"/>
              <a:headEnd/>
              <a:tailEnd/>
            </a:ln>
          </p:spPr>
          <p:txBody>
            <a:bodyPr wrap="none">
              <a:spAutoFit/>
            </a:bodyPr>
            <a:lstStyle/>
            <a:p>
              <a:r>
                <a:rPr lang="en-US"/>
                <a:t>EZ1 DNA extraction (no inhibitors seen)</a:t>
              </a:r>
            </a:p>
          </p:txBody>
        </p:sp>
        <p:cxnSp>
          <p:nvCxnSpPr>
            <p:cNvPr id="13" name="Elbow Connector 12"/>
            <p:cNvCxnSpPr/>
            <p:nvPr/>
          </p:nvCxnSpPr>
          <p:spPr>
            <a:xfrm rot="5400000">
              <a:off x="3393340" y="3083366"/>
              <a:ext cx="533332" cy="476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66" name="TextBox 13"/>
            <p:cNvSpPr txBox="1">
              <a:spLocks noChangeArrowheads="1"/>
            </p:cNvSpPr>
            <p:nvPr/>
          </p:nvSpPr>
          <p:spPr bwMode="auto">
            <a:xfrm>
              <a:off x="3886200" y="1715869"/>
              <a:ext cx="3352799" cy="646331"/>
            </a:xfrm>
            <a:prstGeom prst="rect">
              <a:avLst/>
            </a:prstGeom>
            <a:noFill/>
            <a:ln w="9525">
              <a:noFill/>
              <a:miter lim="800000"/>
              <a:headEnd/>
              <a:tailEnd/>
            </a:ln>
          </p:spPr>
          <p:txBody>
            <a:bodyPr>
              <a:spAutoFit/>
            </a:bodyPr>
            <a:lstStyle/>
            <a:p>
              <a:r>
                <a:rPr lang="en-US" b="1"/>
                <a:t>Quantifiler</a:t>
              </a:r>
              <a:r>
                <a:rPr lang="en-US"/>
                <a:t> (performed twice and results averaged)</a:t>
              </a:r>
            </a:p>
          </p:txBody>
        </p:sp>
        <p:cxnSp>
          <p:nvCxnSpPr>
            <p:cNvPr id="17" name="Elbow Connector 9"/>
            <p:cNvCxnSpPr/>
            <p:nvPr/>
          </p:nvCxnSpPr>
          <p:spPr>
            <a:xfrm rot="5400000">
              <a:off x="3393340" y="2016702"/>
              <a:ext cx="533332" cy="476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68" name="TextBox 17"/>
            <p:cNvSpPr txBox="1">
              <a:spLocks noChangeArrowheads="1"/>
            </p:cNvSpPr>
            <p:nvPr/>
          </p:nvSpPr>
          <p:spPr bwMode="auto">
            <a:xfrm>
              <a:off x="3886200" y="2819400"/>
              <a:ext cx="3017922" cy="615553"/>
            </a:xfrm>
            <a:prstGeom prst="rect">
              <a:avLst/>
            </a:prstGeom>
            <a:noFill/>
            <a:ln w="9525">
              <a:noFill/>
              <a:miter lim="800000"/>
              <a:headEnd/>
              <a:tailEnd/>
            </a:ln>
          </p:spPr>
          <p:txBody>
            <a:bodyPr>
              <a:spAutoFit/>
            </a:bodyPr>
            <a:lstStyle/>
            <a:p>
              <a:r>
                <a:rPr lang="en-US" b="1"/>
                <a:t>Nanoplex</a:t>
              </a:r>
              <a:r>
                <a:rPr lang="en-US" b="1" baseline="30000"/>
                <a:t>QS</a:t>
              </a:r>
              <a:r>
                <a:rPr lang="en-US"/>
                <a:t> and </a:t>
              </a:r>
              <a:r>
                <a:rPr lang="en-US" b="1"/>
                <a:t>SEfiler</a:t>
              </a:r>
              <a:r>
                <a:rPr lang="en-US"/>
                <a:t> </a:t>
              </a:r>
              <a:r>
                <a:rPr lang="en-US" sz="1600"/>
                <a:t>(with up to 500 pg DNA added)</a:t>
              </a:r>
              <a:endParaRPr lang="en-US"/>
            </a:p>
          </p:txBody>
        </p:sp>
      </p:grpSp>
      <p:sp>
        <p:nvSpPr>
          <p:cNvPr id="10243" name="TextBox 18"/>
          <p:cNvSpPr txBox="1">
            <a:spLocks noChangeArrowheads="1"/>
          </p:cNvSpPr>
          <p:nvPr/>
        </p:nvSpPr>
        <p:spPr bwMode="auto">
          <a:xfrm>
            <a:off x="762000" y="3810000"/>
            <a:ext cx="2189163" cy="1016000"/>
          </a:xfrm>
          <a:prstGeom prst="rect">
            <a:avLst/>
          </a:prstGeom>
          <a:noFill/>
          <a:ln w="9525">
            <a:noFill/>
            <a:miter lim="800000"/>
            <a:headEnd/>
            <a:tailEnd/>
          </a:ln>
        </p:spPr>
        <p:txBody>
          <a:bodyPr wrap="none">
            <a:spAutoFit/>
          </a:bodyPr>
          <a:lstStyle/>
          <a:p>
            <a:pPr algn="ctr"/>
            <a:r>
              <a:rPr lang="en-US" b="1" u="sng"/>
              <a:t>Group 1</a:t>
            </a:r>
          </a:p>
          <a:p>
            <a:pPr algn="ctr"/>
            <a:r>
              <a:rPr lang="en-US"/>
              <a:t>0-5 pg/µL</a:t>
            </a:r>
          </a:p>
          <a:p>
            <a:pPr algn="ctr"/>
            <a:r>
              <a:rPr lang="en-US" sz="2400"/>
              <a:t>1564 samples </a:t>
            </a:r>
          </a:p>
        </p:txBody>
      </p:sp>
      <p:sp>
        <p:nvSpPr>
          <p:cNvPr id="10244" name="TextBox 19"/>
          <p:cNvSpPr txBox="1">
            <a:spLocks noChangeArrowheads="1"/>
          </p:cNvSpPr>
          <p:nvPr/>
        </p:nvSpPr>
        <p:spPr bwMode="auto">
          <a:xfrm>
            <a:off x="3013075" y="3810000"/>
            <a:ext cx="2016125" cy="1016000"/>
          </a:xfrm>
          <a:prstGeom prst="rect">
            <a:avLst/>
          </a:prstGeom>
          <a:noFill/>
          <a:ln w="9525">
            <a:noFill/>
            <a:miter lim="800000"/>
            <a:headEnd/>
            <a:tailEnd/>
          </a:ln>
        </p:spPr>
        <p:txBody>
          <a:bodyPr wrap="none">
            <a:spAutoFit/>
          </a:bodyPr>
          <a:lstStyle/>
          <a:p>
            <a:pPr algn="ctr"/>
            <a:r>
              <a:rPr lang="en-US" b="1" u="sng"/>
              <a:t>Group 2</a:t>
            </a:r>
          </a:p>
          <a:p>
            <a:pPr algn="ctr"/>
            <a:r>
              <a:rPr lang="en-US"/>
              <a:t>5-10 pg/µL</a:t>
            </a:r>
          </a:p>
          <a:p>
            <a:pPr algn="ctr"/>
            <a:r>
              <a:rPr lang="en-US" sz="2400"/>
              <a:t>279 samples </a:t>
            </a:r>
          </a:p>
        </p:txBody>
      </p:sp>
      <p:sp>
        <p:nvSpPr>
          <p:cNvPr id="10245" name="TextBox 20"/>
          <p:cNvSpPr txBox="1">
            <a:spLocks noChangeArrowheads="1"/>
          </p:cNvSpPr>
          <p:nvPr/>
        </p:nvSpPr>
        <p:spPr bwMode="auto">
          <a:xfrm>
            <a:off x="5070475" y="3810000"/>
            <a:ext cx="2016125" cy="1016000"/>
          </a:xfrm>
          <a:prstGeom prst="rect">
            <a:avLst/>
          </a:prstGeom>
          <a:noFill/>
          <a:ln w="9525">
            <a:noFill/>
            <a:miter lim="800000"/>
            <a:headEnd/>
            <a:tailEnd/>
          </a:ln>
        </p:spPr>
        <p:txBody>
          <a:bodyPr wrap="none">
            <a:spAutoFit/>
          </a:bodyPr>
          <a:lstStyle/>
          <a:p>
            <a:pPr algn="ctr"/>
            <a:r>
              <a:rPr lang="en-US" b="1" u="sng"/>
              <a:t>Group 3</a:t>
            </a:r>
          </a:p>
          <a:p>
            <a:pPr algn="ctr"/>
            <a:r>
              <a:rPr lang="en-US"/>
              <a:t>10-30 pg/µL</a:t>
            </a:r>
          </a:p>
          <a:p>
            <a:pPr algn="ctr"/>
            <a:r>
              <a:rPr lang="en-US" sz="2400"/>
              <a:t>371 samples </a:t>
            </a:r>
          </a:p>
        </p:txBody>
      </p:sp>
      <p:sp>
        <p:nvSpPr>
          <p:cNvPr id="10246" name="TextBox 21"/>
          <p:cNvSpPr txBox="1">
            <a:spLocks noChangeArrowheads="1"/>
          </p:cNvSpPr>
          <p:nvPr/>
        </p:nvSpPr>
        <p:spPr bwMode="auto">
          <a:xfrm>
            <a:off x="7127875" y="3810000"/>
            <a:ext cx="2016125" cy="1016000"/>
          </a:xfrm>
          <a:prstGeom prst="rect">
            <a:avLst/>
          </a:prstGeom>
          <a:noFill/>
          <a:ln w="9525">
            <a:noFill/>
            <a:miter lim="800000"/>
            <a:headEnd/>
            <a:tailEnd/>
          </a:ln>
        </p:spPr>
        <p:txBody>
          <a:bodyPr wrap="none">
            <a:spAutoFit/>
          </a:bodyPr>
          <a:lstStyle/>
          <a:p>
            <a:pPr algn="ctr"/>
            <a:r>
              <a:rPr lang="en-US" b="1" u="sng"/>
              <a:t>Group 4</a:t>
            </a:r>
          </a:p>
          <a:p>
            <a:pPr algn="ctr"/>
            <a:r>
              <a:rPr lang="en-US"/>
              <a:t>&gt;30 pg/µL</a:t>
            </a:r>
          </a:p>
          <a:p>
            <a:pPr algn="ctr"/>
            <a:r>
              <a:rPr lang="en-US" sz="2400"/>
              <a:t>854 samples </a:t>
            </a:r>
          </a:p>
        </p:txBody>
      </p:sp>
      <p:sp>
        <p:nvSpPr>
          <p:cNvPr id="10247" name="TextBox 25"/>
          <p:cNvSpPr txBox="1">
            <a:spLocks noChangeArrowheads="1"/>
          </p:cNvSpPr>
          <p:nvPr/>
        </p:nvSpPr>
        <p:spPr bwMode="auto">
          <a:xfrm>
            <a:off x="68263" y="4953000"/>
            <a:ext cx="1531937" cy="923925"/>
          </a:xfrm>
          <a:prstGeom prst="rect">
            <a:avLst/>
          </a:prstGeom>
          <a:noFill/>
          <a:ln w="9525">
            <a:noFill/>
            <a:miter lim="800000"/>
            <a:headEnd/>
            <a:tailEnd/>
          </a:ln>
        </p:spPr>
        <p:txBody>
          <a:bodyPr wrap="none">
            <a:spAutoFit/>
          </a:bodyPr>
          <a:lstStyle/>
          <a:p>
            <a:pPr algn="r"/>
            <a:r>
              <a:rPr lang="en-US"/>
              <a:t>No results</a:t>
            </a:r>
          </a:p>
          <a:p>
            <a:pPr algn="r"/>
            <a:r>
              <a:rPr lang="en-US" b="1"/>
              <a:t>Full profile</a:t>
            </a:r>
          </a:p>
          <a:p>
            <a:pPr algn="r"/>
            <a:r>
              <a:rPr lang="en-US"/>
              <a:t>Partial profile</a:t>
            </a:r>
          </a:p>
        </p:txBody>
      </p:sp>
      <p:sp>
        <p:nvSpPr>
          <p:cNvPr id="10248" name="TextBox 26"/>
          <p:cNvSpPr txBox="1">
            <a:spLocks noChangeArrowheads="1"/>
          </p:cNvSpPr>
          <p:nvPr/>
        </p:nvSpPr>
        <p:spPr bwMode="auto">
          <a:xfrm>
            <a:off x="1752600" y="4953000"/>
            <a:ext cx="646113" cy="923925"/>
          </a:xfrm>
          <a:prstGeom prst="rect">
            <a:avLst/>
          </a:prstGeom>
          <a:noFill/>
          <a:ln w="9525">
            <a:noFill/>
            <a:miter lim="800000"/>
            <a:headEnd/>
            <a:tailEnd/>
          </a:ln>
        </p:spPr>
        <p:txBody>
          <a:bodyPr wrap="none">
            <a:spAutoFit/>
          </a:bodyPr>
          <a:lstStyle/>
          <a:p>
            <a:pPr algn="r"/>
            <a:r>
              <a:rPr lang="en-US"/>
              <a:t>96%</a:t>
            </a:r>
          </a:p>
          <a:p>
            <a:pPr algn="r"/>
            <a:r>
              <a:rPr lang="en-US" b="1"/>
              <a:t>3%</a:t>
            </a:r>
          </a:p>
          <a:p>
            <a:pPr algn="r"/>
            <a:r>
              <a:rPr lang="en-US"/>
              <a:t>1%</a:t>
            </a:r>
          </a:p>
        </p:txBody>
      </p:sp>
      <p:sp>
        <p:nvSpPr>
          <p:cNvPr id="10249" name="TextBox 27"/>
          <p:cNvSpPr txBox="1">
            <a:spLocks noChangeArrowheads="1"/>
          </p:cNvSpPr>
          <p:nvPr/>
        </p:nvSpPr>
        <p:spPr bwMode="auto">
          <a:xfrm>
            <a:off x="3810000" y="4953000"/>
            <a:ext cx="646113" cy="923925"/>
          </a:xfrm>
          <a:prstGeom prst="rect">
            <a:avLst/>
          </a:prstGeom>
          <a:noFill/>
          <a:ln w="9525">
            <a:noFill/>
            <a:miter lim="800000"/>
            <a:headEnd/>
            <a:tailEnd/>
          </a:ln>
        </p:spPr>
        <p:txBody>
          <a:bodyPr wrap="none">
            <a:spAutoFit/>
          </a:bodyPr>
          <a:lstStyle/>
          <a:p>
            <a:pPr algn="r"/>
            <a:r>
              <a:rPr lang="en-US"/>
              <a:t>67%</a:t>
            </a:r>
          </a:p>
          <a:p>
            <a:pPr algn="r"/>
            <a:r>
              <a:rPr lang="en-US" b="1"/>
              <a:t>23%</a:t>
            </a:r>
          </a:p>
          <a:p>
            <a:pPr algn="r"/>
            <a:r>
              <a:rPr lang="en-US"/>
              <a:t>10%</a:t>
            </a:r>
          </a:p>
        </p:txBody>
      </p:sp>
      <p:sp>
        <p:nvSpPr>
          <p:cNvPr id="10250" name="TextBox 28"/>
          <p:cNvSpPr txBox="1">
            <a:spLocks noChangeArrowheads="1"/>
          </p:cNvSpPr>
          <p:nvPr/>
        </p:nvSpPr>
        <p:spPr bwMode="auto">
          <a:xfrm>
            <a:off x="5867400" y="4953000"/>
            <a:ext cx="646113" cy="923925"/>
          </a:xfrm>
          <a:prstGeom prst="rect">
            <a:avLst/>
          </a:prstGeom>
          <a:noFill/>
          <a:ln w="9525">
            <a:noFill/>
            <a:miter lim="800000"/>
            <a:headEnd/>
            <a:tailEnd/>
          </a:ln>
        </p:spPr>
        <p:txBody>
          <a:bodyPr wrap="none">
            <a:spAutoFit/>
          </a:bodyPr>
          <a:lstStyle/>
          <a:p>
            <a:pPr algn="r"/>
            <a:r>
              <a:rPr lang="en-US"/>
              <a:t>26%</a:t>
            </a:r>
          </a:p>
          <a:p>
            <a:pPr algn="r"/>
            <a:r>
              <a:rPr lang="en-US" b="1"/>
              <a:t>67%</a:t>
            </a:r>
          </a:p>
          <a:p>
            <a:pPr algn="r"/>
            <a:r>
              <a:rPr lang="en-US"/>
              <a:t>7%</a:t>
            </a:r>
          </a:p>
        </p:txBody>
      </p:sp>
      <p:sp>
        <p:nvSpPr>
          <p:cNvPr id="10251" name="TextBox 29"/>
          <p:cNvSpPr txBox="1">
            <a:spLocks noChangeArrowheads="1"/>
          </p:cNvSpPr>
          <p:nvPr/>
        </p:nvSpPr>
        <p:spPr bwMode="auto">
          <a:xfrm>
            <a:off x="7848600" y="4953000"/>
            <a:ext cx="646113" cy="923925"/>
          </a:xfrm>
          <a:prstGeom prst="rect">
            <a:avLst/>
          </a:prstGeom>
          <a:noFill/>
          <a:ln w="9525">
            <a:noFill/>
            <a:miter lim="800000"/>
            <a:headEnd/>
            <a:tailEnd/>
          </a:ln>
        </p:spPr>
        <p:txBody>
          <a:bodyPr wrap="none">
            <a:spAutoFit/>
          </a:bodyPr>
          <a:lstStyle/>
          <a:p>
            <a:pPr algn="r"/>
            <a:r>
              <a:rPr lang="en-US"/>
              <a:t>3%</a:t>
            </a:r>
          </a:p>
          <a:p>
            <a:pPr algn="r"/>
            <a:r>
              <a:rPr lang="en-US" b="1"/>
              <a:t>96%</a:t>
            </a:r>
          </a:p>
          <a:p>
            <a:pPr algn="r"/>
            <a:r>
              <a:rPr lang="en-US"/>
              <a:t>1%</a:t>
            </a:r>
          </a:p>
        </p:txBody>
      </p:sp>
      <p:sp>
        <p:nvSpPr>
          <p:cNvPr id="31" name="Rectangle 30"/>
          <p:cNvSpPr/>
          <p:nvPr/>
        </p:nvSpPr>
        <p:spPr>
          <a:xfrm>
            <a:off x="152400" y="5257800"/>
            <a:ext cx="2286000" cy="609600"/>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0"/>
          <p:cNvGrpSpPr>
            <a:grpSpLocks/>
          </p:cNvGrpSpPr>
          <p:nvPr/>
        </p:nvGrpSpPr>
        <p:grpSpPr bwMode="auto">
          <a:xfrm>
            <a:off x="1828800" y="3505200"/>
            <a:ext cx="6324600" cy="306388"/>
            <a:chOff x="1828800" y="3505200"/>
            <a:chExt cx="6324600" cy="305594"/>
          </a:xfrm>
        </p:grpSpPr>
        <p:cxnSp>
          <p:nvCxnSpPr>
            <p:cNvPr id="16" name="Straight Connector 15"/>
            <p:cNvCxnSpPr/>
            <p:nvPr/>
          </p:nvCxnSpPr>
          <p:spPr>
            <a:xfrm>
              <a:off x="1828800" y="3505200"/>
              <a:ext cx="6324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4038996" y="3657201"/>
              <a:ext cx="304010" cy="317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1677589" y="3656411"/>
              <a:ext cx="30401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5868589" y="3656411"/>
              <a:ext cx="30401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8000602" y="3656411"/>
              <a:ext cx="304010" cy="158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254" name="Rectangle 27"/>
          <p:cNvSpPr>
            <a:spLocks noChangeArrowheads="1"/>
          </p:cNvSpPr>
          <p:nvPr/>
        </p:nvSpPr>
        <p:spPr bwMode="auto">
          <a:xfrm>
            <a:off x="228600" y="6411913"/>
            <a:ext cx="2198688" cy="369887"/>
          </a:xfrm>
          <a:prstGeom prst="rect">
            <a:avLst/>
          </a:prstGeom>
          <a:noFill/>
          <a:ln w="9525">
            <a:noFill/>
            <a:miter lim="800000"/>
            <a:headEnd/>
            <a:tailEnd/>
          </a:ln>
        </p:spPr>
        <p:txBody>
          <a:bodyPr wrap="none">
            <a:spAutoFit/>
          </a:bodyPr>
          <a:lstStyle/>
          <a:p>
            <a:r>
              <a:rPr lang="en-US"/>
              <a:t>Kremser et al. 2009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09600" y="2209800"/>
          <a:ext cx="8077200" cy="2072640"/>
        </p:xfrm>
        <a:graphic>
          <a:graphicData uri="http://schemas.openxmlformats.org/drawingml/2006/table">
            <a:tbl>
              <a:tblPr firstRow="1" bandRow="1">
                <a:tableStyleId>{2D5ABB26-0587-4C30-8999-92F81FD0307C}</a:tableStyleId>
              </a:tblPr>
              <a:tblGrid>
                <a:gridCol w="3505200"/>
                <a:gridCol w="1600200"/>
                <a:gridCol w="1524000"/>
                <a:gridCol w="1447800"/>
              </a:tblGrid>
              <a:tr h="370840">
                <a:tc>
                  <a:txBody>
                    <a:bodyPr/>
                    <a:lstStyle/>
                    <a:p>
                      <a:endParaRPr lang="en-US" sz="2800" dirty="0">
                        <a:latin typeface="Arial" pitchFamily="34" charset="0"/>
                        <a:cs typeface="Arial" pitchFamily="34" charset="0"/>
                      </a:endParaRPr>
                    </a:p>
                  </a:txBody>
                  <a:tcPr/>
                </a:tc>
                <a:tc>
                  <a:txBody>
                    <a:bodyPr/>
                    <a:lstStyle/>
                    <a:p>
                      <a:pPr algn="ctr"/>
                      <a:r>
                        <a:rPr lang="en-US" sz="2800" b="1" u="sng" dirty="0" smtClean="0">
                          <a:latin typeface="Arial" pitchFamily="34" charset="0"/>
                          <a:cs typeface="Arial" pitchFamily="34" charset="0"/>
                        </a:rPr>
                        <a:t>0,0</a:t>
                      </a:r>
                      <a:endParaRPr lang="en-US" sz="2800" b="1" u="sng" dirty="0">
                        <a:latin typeface="Arial" pitchFamily="34" charset="0"/>
                        <a:cs typeface="Arial" pitchFamily="34" charset="0"/>
                      </a:endParaRPr>
                    </a:p>
                  </a:txBody>
                  <a:tcPr/>
                </a:tc>
                <a:tc>
                  <a:txBody>
                    <a:bodyPr/>
                    <a:lstStyle/>
                    <a:p>
                      <a:pPr algn="ctr"/>
                      <a:r>
                        <a:rPr lang="en-US" sz="2800" b="1" u="sng" dirty="0" smtClean="0">
                          <a:latin typeface="Arial" pitchFamily="34" charset="0"/>
                          <a:cs typeface="Arial" pitchFamily="34" charset="0"/>
                        </a:rPr>
                        <a:t>0,&gt;0</a:t>
                      </a:r>
                      <a:endParaRPr lang="en-US" sz="2800" b="1" u="sng" dirty="0">
                        <a:latin typeface="Arial" pitchFamily="34" charset="0"/>
                        <a:cs typeface="Arial" pitchFamily="34" charset="0"/>
                      </a:endParaRPr>
                    </a:p>
                  </a:txBody>
                  <a:tcPr/>
                </a:tc>
                <a:tc>
                  <a:txBody>
                    <a:bodyPr/>
                    <a:lstStyle/>
                    <a:p>
                      <a:pPr algn="ctr"/>
                      <a:r>
                        <a:rPr lang="en-US" sz="2800" b="1" u="sng" dirty="0" smtClean="0">
                          <a:latin typeface="Arial" pitchFamily="34" charset="0"/>
                          <a:cs typeface="Arial" pitchFamily="34" charset="0"/>
                        </a:rPr>
                        <a:t>&gt;0,&gt;0</a:t>
                      </a:r>
                      <a:endParaRPr lang="en-US" sz="2800" b="1" u="sng" dirty="0">
                        <a:latin typeface="Arial" pitchFamily="34" charset="0"/>
                        <a:cs typeface="Arial" pitchFamily="34" charset="0"/>
                      </a:endParaRPr>
                    </a:p>
                  </a:txBody>
                  <a:tcPr/>
                </a:tc>
              </a:tr>
              <a:tr h="370840">
                <a:tc>
                  <a:txBody>
                    <a:bodyPr/>
                    <a:lstStyle/>
                    <a:p>
                      <a:r>
                        <a:rPr lang="en-US" sz="2800" dirty="0" smtClean="0">
                          <a:latin typeface="Arial" pitchFamily="34" charset="0"/>
                          <a:cs typeface="Arial" pitchFamily="34" charset="0"/>
                        </a:rPr>
                        <a:t>Number of Samples</a:t>
                      </a:r>
                      <a:endParaRPr lang="en-US" sz="2800" dirty="0">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750</a:t>
                      </a:r>
                      <a:endParaRPr lang="en-US" sz="2800" dirty="0">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478</a:t>
                      </a:r>
                      <a:endParaRPr lang="en-US" sz="2800" dirty="0">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336</a:t>
                      </a:r>
                      <a:endParaRPr lang="en-US" sz="2800" dirty="0">
                        <a:latin typeface="Arial" pitchFamily="34" charset="0"/>
                        <a:cs typeface="Arial" pitchFamily="34" charset="0"/>
                      </a:endParaRPr>
                    </a:p>
                  </a:txBody>
                  <a:tcPr/>
                </a:tc>
              </a:tr>
              <a:tr h="370840">
                <a:tc>
                  <a:txBody>
                    <a:bodyPr/>
                    <a:lstStyle/>
                    <a:p>
                      <a:r>
                        <a:rPr lang="en-US" sz="2800" dirty="0" smtClean="0">
                          <a:latin typeface="Arial" pitchFamily="34" charset="0"/>
                          <a:cs typeface="Arial" pitchFamily="34" charset="0"/>
                        </a:rPr>
                        <a:t>Positive</a:t>
                      </a:r>
                      <a:r>
                        <a:rPr lang="en-US" sz="2800" baseline="0" dirty="0" smtClean="0">
                          <a:latin typeface="Arial" pitchFamily="34" charset="0"/>
                          <a:cs typeface="Arial" pitchFamily="34" charset="0"/>
                        </a:rPr>
                        <a:t> results</a:t>
                      </a:r>
                      <a:endParaRPr lang="en-US" sz="2800" dirty="0">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0%</a:t>
                      </a:r>
                      <a:endParaRPr lang="en-US" sz="2800" dirty="0">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7%</a:t>
                      </a:r>
                      <a:endParaRPr lang="en-US" sz="2800" dirty="0">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27%</a:t>
                      </a:r>
                      <a:endParaRPr lang="en-US" sz="2800" dirty="0">
                        <a:latin typeface="Arial" pitchFamily="34" charset="0"/>
                        <a:cs typeface="Arial" pitchFamily="34" charset="0"/>
                      </a:endParaRPr>
                    </a:p>
                  </a:txBody>
                  <a:tcPr/>
                </a:tc>
              </a:tr>
              <a:tr h="370840">
                <a:tc>
                  <a:txBody>
                    <a:bodyPr/>
                    <a:lstStyle/>
                    <a:p>
                      <a:r>
                        <a:rPr lang="en-US" sz="2800" dirty="0" smtClean="0">
                          <a:latin typeface="Arial" pitchFamily="34" charset="0"/>
                          <a:cs typeface="Arial" pitchFamily="34" charset="0"/>
                        </a:rPr>
                        <a:t>Negative</a:t>
                      </a:r>
                      <a:r>
                        <a:rPr lang="en-US" sz="2800" baseline="0" dirty="0" smtClean="0">
                          <a:latin typeface="Arial" pitchFamily="34" charset="0"/>
                          <a:cs typeface="Arial" pitchFamily="34" charset="0"/>
                        </a:rPr>
                        <a:t> results</a:t>
                      </a:r>
                      <a:endParaRPr lang="en-US" sz="2800" dirty="0">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100%</a:t>
                      </a:r>
                      <a:endParaRPr lang="en-US" sz="2800" dirty="0">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93%</a:t>
                      </a:r>
                      <a:endParaRPr lang="en-US" sz="2800" dirty="0">
                        <a:latin typeface="Arial" pitchFamily="34" charset="0"/>
                        <a:cs typeface="Arial" pitchFamily="34" charset="0"/>
                      </a:endParaRPr>
                    </a:p>
                  </a:txBody>
                  <a:tcPr/>
                </a:tc>
                <a:tc>
                  <a:txBody>
                    <a:bodyPr/>
                    <a:lstStyle/>
                    <a:p>
                      <a:pPr algn="ctr"/>
                      <a:r>
                        <a:rPr lang="en-US" sz="2800" dirty="0" smtClean="0">
                          <a:latin typeface="Arial" pitchFamily="34" charset="0"/>
                          <a:cs typeface="Arial" pitchFamily="34" charset="0"/>
                        </a:rPr>
                        <a:t>63%</a:t>
                      </a:r>
                      <a:endParaRPr lang="en-US" sz="2800" dirty="0">
                        <a:latin typeface="Arial" pitchFamily="34" charset="0"/>
                        <a:cs typeface="Arial" pitchFamily="34" charset="0"/>
                      </a:endParaRPr>
                    </a:p>
                  </a:txBody>
                  <a:tcPr/>
                </a:tc>
              </a:tr>
            </a:tbl>
          </a:graphicData>
        </a:graphic>
      </p:graphicFrame>
      <p:sp>
        <p:nvSpPr>
          <p:cNvPr id="11283" name="TextBox 5"/>
          <p:cNvSpPr txBox="1">
            <a:spLocks noChangeArrowheads="1"/>
          </p:cNvSpPr>
          <p:nvPr/>
        </p:nvSpPr>
        <p:spPr bwMode="auto">
          <a:xfrm>
            <a:off x="3235325" y="1165225"/>
            <a:ext cx="5451475" cy="892175"/>
          </a:xfrm>
          <a:prstGeom prst="rect">
            <a:avLst/>
          </a:prstGeom>
          <a:noFill/>
          <a:ln w="9525">
            <a:noFill/>
            <a:miter lim="800000"/>
            <a:headEnd/>
            <a:tailEnd/>
          </a:ln>
        </p:spPr>
        <p:txBody>
          <a:bodyPr>
            <a:spAutoFit/>
          </a:bodyPr>
          <a:lstStyle/>
          <a:p>
            <a:pPr algn="ctr"/>
            <a:r>
              <a:rPr lang="en-US" sz="2800"/>
              <a:t>1564 Samples </a:t>
            </a:r>
          </a:p>
          <a:p>
            <a:pPr algn="ctr"/>
            <a:r>
              <a:rPr lang="en-US" sz="2400"/>
              <a:t>with ‘Zero’ Quantifiler Results (pg/µL)</a:t>
            </a:r>
          </a:p>
        </p:txBody>
      </p:sp>
      <p:sp>
        <p:nvSpPr>
          <p:cNvPr id="11284" name="Rectangle 6"/>
          <p:cNvSpPr>
            <a:spLocks noChangeArrowheads="1"/>
          </p:cNvSpPr>
          <p:nvPr/>
        </p:nvSpPr>
        <p:spPr bwMode="auto">
          <a:xfrm>
            <a:off x="457200" y="6172200"/>
            <a:ext cx="2198688" cy="369888"/>
          </a:xfrm>
          <a:prstGeom prst="rect">
            <a:avLst/>
          </a:prstGeom>
          <a:noFill/>
          <a:ln w="9525">
            <a:noFill/>
            <a:miter lim="800000"/>
            <a:headEnd/>
            <a:tailEnd/>
          </a:ln>
        </p:spPr>
        <p:txBody>
          <a:bodyPr wrap="none">
            <a:spAutoFit/>
          </a:bodyPr>
          <a:lstStyle/>
          <a:p>
            <a:r>
              <a:rPr lang="en-US"/>
              <a:t>Kremser et al. 2009</a:t>
            </a:r>
          </a:p>
        </p:txBody>
      </p:sp>
      <p:sp>
        <p:nvSpPr>
          <p:cNvPr id="11285" name="TextBox 7"/>
          <p:cNvSpPr txBox="1">
            <a:spLocks noChangeArrowheads="1"/>
          </p:cNvSpPr>
          <p:nvPr/>
        </p:nvSpPr>
        <p:spPr bwMode="auto">
          <a:xfrm>
            <a:off x="457200" y="5037138"/>
            <a:ext cx="8229600" cy="830262"/>
          </a:xfrm>
          <a:prstGeom prst="rect">
            <a:avLst/>
          </a:prstGeom>
          <a:noFill/>
          <a:ln w="9525">
            <a:noFill/>
            <a:miter lim="800000"/>
            <a:headEnd/>
            <a:tailEnd/>
          </a:ln>
        </p:spPr>
        <p:txBody>
          <a:bodyPr>
            <a:spAutoFit/>
          </a:bodyPr>
          <a:lstStyle/>
          <a:p>
            <a:r>
              <a:rPr lang="en-US" sz="2400">
                <a:solidFill>
                  <a:srgbClr val="0000FF"/>
                </a:solidFill>
              </a:rPr>
              <a:t>When both Quantifiler results were zero, then all subsequent STR testing failed to obtain a result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latin typeface="Arial" charset="0"/>
                <a:cs typeface="Arial" charset="0"/>
              </a:rPr>
              <a:t>Chapter 4 – PCR Amplification</a:t>
            </a:r>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endParaRPr lang="en-US"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1241425"/>
            <a:ext cx="7600950" cy="4830763"/>
            <a:chOff x="792" y="1882"/>
            <a:chExt cx="3168" cy="2053"/>
          </a:xfrm>
        </p:grpSpPr>
        <p:sp>
          <p:nvSpPr>
            <p:cNvPr id="3076" name="Rectangle 3"/>
            <p:cNvSpPr>
              <a:spLocks noChangeArrowheads="1"/>
            </p:cNvSpPr>
            <p:nvPr/>
          </p:nvSpPr>
          <p:spPr bwMode="auto">
            <a:xfrm>
              <a:off x="979" y="1896"/>
              <a:ext cx="2938" cy="1152"/>
            </a:xfrm>
            <a:prstGeom prst="rect">
              <a:avLst/>
            </a:prstGeom>
            <a:noFill/>
            <a:ln w="9525">
              <a:solidFill>
                <a:srgbClr val="000000"/>
              </a:solidFill>
              <a:miter lim="800000"/>
              <a:headEnd/>
              <a:tailEnd/>
            </a:ln>
          </p:spPr>
          <p:txBody>
            <a:bodyPr/>
            <a:lstStyle/>
            <a:p>
              <a:endParaRPr lang="en-US"/>
            </a:p>
          </p:txBody>
        </p:sp>
        <p:sp>
          <p:nvSpPr>
            <p:cNvPr id="3077" name="Freeform 4"/>
            <p:cNvSpPr>
              <a:spLocks/>
            </p:cNvSpPr>
            <p:nvPr/>
          </p:nvSpPr>
          <p:spPr bwMode="auto">
            <a:xfrm>
              <a:off x="1037" y="2069"/>
              <a:ext cx="2822" cy="864"/>
            </a:xfrm>
            <a:custGeom>
              <a:avLst/>
              <a:gdLst>
                <a:gd name="T0" fmla="*/ 0 w 7056"/>
                <a:gd name="T1" fmla="*/ 346 h 2160"/>
                <a:gd name="T2" fmla="*/ 46 w 7056"/>
                <a:gd name="T3" fmla="*/ 346 h 2160"/>
                <a:gd name="T4" fmla="*/ 69 w 7056"/>
                <a:gd name="T5" fmla="*/ 0 h 2160"/>
                <a:gd name="T6" fmla="*/ 138 w 7056"/>
                <a:gd name="T7" fmla="*/ 0 h 2160"/>
                <a:gd name="T8" fmla="*/ 184 w 7056"/>
                <a:gd name="T9" fmla="*/ 207 h 2160"/>
                <a:gd name="T10" fmla="*/ 254 w 7056"/>
                <a:gd name="T11" fmla="*/ 207 h 2160"/>
                <a:gd name="T12" fmla="*/ 276 w 7056"/>
                <a:gd name="T13" fmla="*/ 138 h 2160"/>
                <a:gd name="T14" fmla="*/ 346 w 7056"/>
                <a:gd name="T15" fmla="*/ 138 h 2160"/>
                <a:gd name="T16" fmla="*/ 368 w 7056"/>
                <a:gd name="T17" fmla="*/ 0 h 2160"/>
                <a:gd name="T18" fmla="*/ 438 w 7056"/>
                <a:gd name="T19" fmla="*/ 0 h 2160"/>
                <a:gd name="T20" fmla="*/ 484 w 7056"/>
                <a:gd name="T21" fmla="*/ 207 h 2160"/>
                <a:gd name="T22" fmla="*/ 553 w 7056"/>
                <a:gd name="T23" fmla="*/ 207 h 2160"/>
                <a:gd name="T24" fmla="*/ 576 w 7056"/>
                <a:gd name="T25" fmla="*/ 138 h 2160"/>
                <a:gd name="T26" fmla="*/ 622 w 7056"/>
                <a:gd name="T27" fmla="*/ 138 h 2160"/>
                <a:gd name="T28" fmla="*/ 645 w 7056"/>
                <a:gd name="T29" fmla="*/ 138 h 2160"/>
                <a:gd name="T30" fmla="*/ 668 w 7056"/>
                <a:gd name="T31" fmla="*/ 0 h 2160"/>
                <a:gd name="T32" fmla="*/ 737 w 7056"/>
                <a:gd name="T33" fmla="*/ 0 h 2160"/>
                <a:gd name="T34" fmla="*/ 783 w 7056"/>
                <a:gd name="T35" fmla="*/ 207 h 2160"/>
                <a:gd name="T36" fmla="*/ 852 w 7056"/>
                <a:gd name="T37" fmla="*/ 207 h 2160"/>
                <a:gd name="T38" fmla="*/ 875 w 7056"/>
                <a:gd name="T39" fmla="*/ 138 h 2160"/>
                <a:gd name="T40" fmla="*/ 944 w 7056"/>
                <a:gd name="T41" fmla="*/ 138 h 2160"/>
                <a:gd name="T42" fmla="*/ 967 w 7056"/>
                <a:gd name="T43" fmla="*/ 0 h 2160"/>
                <a:gd name="T44" fmla="*/ 1037 w 7056"/>
                <a:gd name="T45" fmla="*/ 0 h 2160"/>
                <a:gd name="T46" fmla="*/ 1083 w 7056"/>
                <a:gd name="T47" fmla="*/ 207 h 2160"/>
                <a:gd name="T48" fmla="*/ 1129 w 7056"/>
                <a:gd name="T49" fmla="*/ 207 h 21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56"/>
                <a:gd name="T76" fmla="*/ 0 h 2160"/>
                <a:gd name="T77" fmla="*/ 7056 w 7056"/>
                <a:gd name="T78" fmla="*/ 2160 h 21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56" h="2160">
                  <a:moveTo>
                    <a:pt x="0" y="2160"/>
                  </a:moveTo>
                  <a:lnTo>
                    <a:pt x="288" y="2160"/>
                  </a:lnTo>
                  <a:lnTo>
                    <a:pt x="432" y="0"/>
                  </a:lnTo>
                  <a:lnTo>
                    <a:pt x="864" y="0"/>
                  </a:lnTo>
                  <a:lnTo>
                    <a:pt x="1152" y="1296"/>
                  </a:lnTo>
                  <a:lnTo>
                    <a:pt x="1584" y="1296"/>
                  </a:lnTo>
                  <a:lnTo>
                    <a:pt x="1728" y="864"/>
                  </a:lnTo>
                  <a:lnTo>
                    <a:pt x="2160" y="864"/>
                  </a:lnTo>
                  <a:lnTo>
                    <a:pt x="2304" y="0"/>
                  </a:lnTo>
                  <a:lnTo>
                    <a:pt x="2736" y="0"/>
                  </a:lnTo>
                  <a:lnTo>
                    <a:pt x="3024" y="1296"/>
                  </a:lnTo>
                  <a:lnTo>
                    <a:pt x="3456" y="1296"/>
                  </a:lnTo>
                  <a:lnTo>
                    <a:pt x="3600" y="864"/>
                  </a:lnTo>
                  <a:lnTo>
                    <a:pt x="3888" y="864"/>
                  </a:lnTo>
                  <a:lnTo>
                    <a:pt x="4032" y="864"/>
                  </a:lnTo>
                  <a:lnTo>
                    <a:pt x="4176" y="0"/>
                  </a:lnTo>
                  <a:lnTo>
                    <a:pt x="4608" y="0"/>
                  </a:lnTo>
                  <a:lnTo>
                    <a:pt x="4896" y="1296"/>
                  </a:lnTo>
                  <a:lnTo>
                    <a:pt x="5328" y="1296"/>
                  </a:lnTo>
                  <a:lnTo>
                    <a:pt x="5472" y="864"/>
                  </a:lnTo>
                  <a:lnTo>
                    <a:pt x="5904" y="864"/>
                  </a:lnTo>
                  <a:lnTo>
                    <a:pt x="6048" y="0"/>
                  </a:lnTo>
                  <a:lnTo>
                    <a:pt x="6480" y="0"/>
                  </a:lnTo>
                  <a:lnTo>
                    <a:pt x="6768" y="1296"/>
                  </a:lnTo>
                  <a:lnTo>
                    <a:pt x="7056" y="1296"/>
                  </a:lnTo>
                </a:path>
              </a:pathLst>
            </a:custGeom>
            <a:noFill/>
            <a:ln w="19050">
              <a:solidFill>
                <a:srgbClr val="000000"/>
              </a:solidFill>
              <a:round/>
              <a:headEnd/>
              <a:tailEnd/>
            </a:ln>
          </p:spPr>
          <p:txBody>
            <a:bodyPr/>
            <a:lstStyle/>
            <a:p>
              <a:endParaRPr lang="en-US"/>
            </a:p>
          </p:txBody>
        </p:sp>
        <p:sp>
          <p:nvSpPr>
            <p:cNvPr id="3078" name="Text Box 5"/>
            <p:cNvSpPr txBox="1">
              <a:spLocks noChangeArrowheads="1"/>
            </p:cNvSpPr>
            <p:nvPr/>
          </p:nvSpPr>
          <p:spPr bwMode="auto">
            <a:xfrm>
              <a:off x="1085" y="1882"/>
              <a:ext cx="439" cy="173"/>
            </a:xfrm>
            <a:prstGeom prst="rect">
              <a:avLst/>
            </a:prstGeom>
            <a:noFill/>
            <a:ln w="9525">
              <a:noFill/>
              <a:miter lim="800000"/>
              <a:headEnd/>
              <a:tailEnd/>
            </a:ln>
          </p:spPr>
          <p:txBody>
            <a:bodyPr/>
            <a:lstStyle/>
            <a:p>
              <a:pPr algn="ctr"/>
              <a:r>
                <a:rPr lang="en-US"/>
                <a:t>94 </a:t>
              </a:r>
              <a:r>
                <a:rPr lang="en-US" baseline="30000"/>
                <a:t>o</a:t>
              </a:r>
              <a:r>
                <a:rPr lang="en-US"/>
                <a:t>C</a:t>
              </a:r>
              <a:endParaRPr lang="en-US" sz="2800"/>
            </a:p>
          </p:txBody>
        </p:sp>
        <p:sp>
          <p:nvSpPr>
            <p:cNvPr id="3079" name="Text Box 6"/>
            <p:cNvSpPr txBox="1">
              <a:spLocks noChangeArrowheads="1"/>
            </p:cNvSpPr>
            <p:nvPr/>
          </p:nvSpPr>
          <p:spPr bwMode="auto">
            <a:xfrm>
              <a:off x="1360" y="2562"/>
              <a:ext cx="426" cy="173"/>
            </a:xfrm>
            <a:prstGeom prst="rect">
              <a:avLst/>
            </a:prstGeom>
            <a:noFill/>
            <a:ln w="9525">
              <a:noFill/>
              <a:miter lim="800000"/>
              <a:headEnd/>
              <a:tailEnd/>
            </a:ln>
          </p:spPr>
          <p:txBody>
            <a:bodyPr/>
            <a:lstStyle/>
            <a:p>
              <a:pPr algn="ctr"/>
              <a:r>
                <a:rPr lang="en-US"/>
                <a:t>60 </a:t>
              </a:r>
              <a:r>
                <a:rPr lang="en-US" baseline="30000"/>
                <a:t>o</a:t>
              </a:r>
              <a:r>
                <a:rPr lang="en-US"/>
                <a:t>C</a:t>
              </a:r>
              <a:endParaRPr lang="en-US" sz="2800"/>
            </a:p>
          </p:txBody>
        </p:sp>
        <p:sp>
          <p:nvSpPr>
            <p:cNvPr id="3080" name="Text Box 7"/>
            <p:cNvSpPr txBox="1">
              <a:spLocks noChangeArrowheads="1"/>
            </p:cNvSpPr>
            <p:nvPr/>
          </p:nvSpPr>
          <p:spPr bwMode="auto">
            <a:xfrm>
              <a:off x="1532" y="2242"/>
              <a:ext cx="426" cy="173"/>
            </a:xfrm>
            <a:prstGeom prst="rect">
              <a:avLst/>
            </a:prstGeom>
            <a:noFill/>
            <a:ln w="9525">
              <a:noFill/>
              <a:miter lim="800000"/>
              <a:headEnd/>
              <a:tailEnd/>
            </a:ln>
          </p:spPr>
          <p:txBody>
            <a:bodyPr/>
            <a:lstStyle/>
            <a:p>
              <a:pPr algn="ctr"/>
              <a:r>
                <a:rPr lang="en-US"/>
                <a:t>72 </a:t>
              </a:r>
              <a:r>
                <a:rPr lang="en-US" baseline="30000"/>
                <a:t>o</a:t>
              </a:r>
              <a:r>
                <a:rPr lang="en-US"/>
                <a:t>C</a:t>
              </a:r>
              <a:endParaRPr lang="en-US" sz="2800"/>
            </a:p>
          </p:txBody>
        </p:sp>
        <p:sp>
          <p:nvSpPr>
            <p:cNvPr id="3081" name="Line 8"/>
            <p:cNvSpPr>
              <a:spLocks noChangeShapeType="1"/>
            </p:cNvSpPr>
            <p:nvPr/>
          </p:nvSpPr>
          <p:spPr bwMode="auto">
            <a:xfrm>
              <a:off x="1958" y="1954"/>
              <a:ext cx="0" cy="1037"/>
            </a:xfrm>
            <a:prstGeom prst="line">
              <a:avLst/>
            </a:prstGeom>
            <a:noFill/>
            <a:ln w="12700">
              <a:solidFill>
                <a:srgbClr val="000000"/>
              </a:solidFill>
              <a:prstDash val="sysDot"/>
              <a:round/>
              <a:headEnd/>
              <a:tailEnd/>
            </a:ln>
          </p:spPr>
          <p:txBody>
            <a:bodyPr/>
            <a:lstStyle/>
            <a:p>
              <a:endParaRPr lang="en-US"/>
            </a:p>
          </p:txBody>
        </p:sp>
        <p:sp>
          <p:nvSpPr>
            <p:cNvPr id="3082" name="Line 9"/>
            <p:cNvSpPr>
              <a:spLocks noChangeShapeType="1"/>
            </p:cNvSpPr>
            <p:nvPr/>
          </p:nvSpPr>
          <p:spPr bwMode="auto">
            <a:xfrm>
              <a:off x="2707" y="1954"/>
              <a:ext cx="0" cy="1037"/>
            </a:xfrm>
            <a:prstGeom prst="line">
              <a:avLst/>
            </a:prstGeom>
            <a:noFill/>
            <a:ln w="12700">
              <a:solidFill>
                <a:srgbClr val="000000"/>
              </a:solidFill>
              <a:prstDash val="sysDot"/>
              <a:round/>
              <a:headEnd/>
              <a:tailEnd/>
            </a:ln>
          </p:spPr>
          <p:txBody>
            <a:bodyPr/>
            <a:lstStyle/>
            <a:p>
              <a:endParaRPr lang="en-US"/>
            </a:p>
          </p:txBody>
        </p:sp>
        <p:sp>
          <p:nvSpPr>
            <p:cNvPr id="3083" name="Text Box 10"/>
            <p:cNvSpPr txBox="1">
              <a:spLocks noChangeArrowheads="1"/>
            </p:cNvSpPr>
            <p:nvPr/>
          </p:nvSpPr>
          <p:spPr bwMode="auto">
            <a:xfrm>
              <a:off x="1786" y="3048"/>
              <a:ext cx="1324" cy="173"/>
            </a:xfrm>
            <a:prstGeom prst="rect">
              <a:avLst/>
            </a:prstGeom>
            <a:noFill/>
            <a:ln w="9525">
              <a:noFill/>
              <a:miter lim="800000"/>
              <a:headEnd/>
              <a:tailEnd/>
            </a:ln>
          </p:spPr>
          <p:txBody>
            <a:bodyPr/>
            <a:lstStyle/>
            <a:p>
              <a:pPr algn="ctr"/>
              <a:r>
                <a:rPr lang="en-US" i="1"/>
                <a:t>Time</a:t>
              </a:r>
              <a:endParaRPr lang="en-US" sz="2800"/>
            </a:p>
          </p:txBody>
        </p:sp>
        <p:sp>
          <p:nvSpPr>
            <p:cNvPr id="3084" name="Text Box 11"/>
            <p:cNvSpPr txBox="1">
              <a:spLocks noChangeArrowheads="1"/>
            </p:cNvSpPr>
            <p:nvPr/>
          </p:nvSpPr>
          <p:spPr bwMode="auto">
            <a:xfrm rot="-5400000">
              <a:off x="378" y="2334"/>
              <a:ext cx="1044" cy="216"/>
            </a:xfrm>
            <a:prstGeom prst="rect">
              <a:avLst/>
            </a:prstGeom>
            <a:noFill/>
            <a:ln w="9525">
              <a:noFill/>
              <a:miter lim="800000"/>
              <a:headEnd/>
              <a:tailEnd/>
            </a:ln>
          </p:spPr>
          <p:txBody>
            <a:bodyPr/>
            <a:lstStyle/>
            <a:p>
              <a:pPr algn="ctr"/>
              <a:r>
                <a:rPr lang="en-US" sz="2000"/>
                <a:t>Temperature</a:t>
              </a:r>
              <a:endParaRPr lang="en-US" sz="2800"/>
            </a:p>
          </p:txBody>
        </p:sp>
        <p:sp>
          <p:nvSpPr>
            <p:cNvPr id="3085" name="Text Box 12"/>
            <p:cNvSpPr txBox="1">
              <a:spLocks noChangeArrowheads="1"/>
            </p:cNvSpPr>
            <p:nvPr/>
          </p:nvSpPr>
          <p:spPr bwMode="auto">
            <a:xfrm>
              <a:off x="2016" y="2727"/>
              <a:ext cx="634" cy="288"/>
            </a:xfrm>
            <a:prstGeom prst="rect">
              <a:avLst/>
            </a:prstGeom>
            <a:noFill/>
            <a:ln w="9525">
              <a:noFill/>
              <a:miter lim="800000"/>
              <a:headEnd/>
              <a:tailEnd/>
            </a:ln>
          </p:spPr>
          <p:txBody>
            <a:bodyPr/>
            <a:lstStyle/>
            <a:p>
              <a:pPr algn="ctr"/>
              <a:r>
                <a:rPr lang="en-US"/>
                <a:t>Single Cycle</a:t>
              </a:r>
              <a:endParaRPr lang="en-US" sz="2800"/>
            </a:p>
          </p:txBody>
        </p:sp>
        <p:sp>
          <p:nvSpPr>
            <p:cNvPr id="3086" name="Line 13"/>
            <p:cNvSpPr>
              <a:spLocks noChangeShapeType="1"/>
            </p:cNvSpPr>
            <p:nvPr/>
          </p:nvSpPr>
          <p:spPr bwMode="auto">
            <a:xfrm>
              <a:off x="1958" y="2953"/>
              <a:ext cx="749" cy="0"/>
            </a:xfrm>
            <a:prstGeom prst="line">
              <a:avLst/>
            </a:prstGeom>
            <a:noFill/>
            <a:ln w="9525">
              <a:solidFill>
                <a:srgbClr val="000000"/>
              </a:solidFill>
              <a:round/>
              <a:headEnd type="triangle" w="med" len="med"/>
              <a:tailEnd type="triangle" w="med" len="med"/>
            </a:ln>
          </p:spPr>
          <p:txBody>
            <a:bodyPr/>
            <a:lstStyle/>
            <a:p>
              <a:endParaRPr lang="en-US"/>
            </a:p>
          </p:txBody>
        </p:sp>
        <p:sp>
          <p:nvSpPr>
            <p:cNvPr id="3087" name="Text Box 14"/>
            <p:cNvSpPr txBox="1">
              <a:spLocks noChangeArrowheads="1"/>
            </p:cNvSpPr>
            <p:nvPr/>
          </p:nvSpPr>
          <p:spPr bwMode="auto">
            <a:xfrm>
              <a:off x="2832" y="3073"/>
              <a:ext cx="1128" cy="346"/>
            </a:xfrm>
            <a:prstGeom prst="rect">
              <a:avLst/>
            </a:prstGeom>
            <a:noFill/>
            <a:ln w="9525">
              <a:noFill/>
              <a:miter lim="800000"/>
              <a:headEnd/>
              <a:tailEnd/>
            </a:ln>
          </p:spPr>
          <p:txBody>
            <a:bodyPr/>
            <a:lstStyle/>
            <a:p>
              <a:pPr algn="ctr"/>
              <a:r>
                <a:rPr lang="en-US" i="1"/>
                <a:t>Typically 25-35 cycles performed during PCR</a:t>
              </a:r>
              <a:endParaRPr lang="en-US" sz="2800"/>
            </a:p>
          </p:txBody>
        </p:sp>
        <p:sp>
          <p:nvSpPr>
            <p:cNvPr id="3088" name="Text Box 15"/>
            <p:cNvSpPr txBox="1">
              <a:spLocks noChangeArrowheads="1"/>
            </p:cNvSpPr>
            <p:nvPr/>
          </p:nvSpPr>
          <p:spPr bwMode="auto">
            <a:xfrm>
              <a:off x="1901" y="2035"/>
              <a:ext cx="230" cy="231"/>
            </a:xfrm>
            <a:prstGeom prst="rect">
              <a:avLst/>
            </a:prstGeom>
            <a:noFill/>
            <a:ln w="9525">
              <a:noFill/>
              <a:miter lim="800000"/>
              <a:headEnd/>
              <a:tailEnd/>
            </a:ln>
          </p:spPr>
          <p:txBody>
            <a:bodyPr/>
            <a:lstStyle/>
            <a:p>
              <a:endParaRPr lang="en-US" sz="2800"/>
            </a:p>
          </p:txBody>
        </p:sp>
        <p:sp>
          <p:nvSpPr>
            <p:cNvPr id="3089" name="Text Box 16"/>
            <p:cNvSpPr txBox="1">
              <a:spLocks noChangeArrowheads="1"/>
            </p:cNvSpPr>
            <p:nvPr/>
          </p:nvSpPr>
          <p:spPr bwMode="auto">
            <a:xfrm>
              <a:off x="1904" y="1891"/>
              <a:ext cx="440" cy="173"/>
            </a:xfrm>
            <a:prstGeom prst="rect">
              <a:avLst/>
            </a:prstGeom>
            <a:noFill/>
            <a:ln w="9525">
              <a:noFill/>
              <a:miter lim="800000"/>
              <a:headEnd/>
              <a:tailEnd/>
            </a:ln>
          </p:spPr>
          <p:txBody>
            <a:bodyPr/>
            <a:lstStyle/>
            <a:p>
              <a:pPr algn="ctr"/>
              <a:r>
                <a:rPr lang="en-US"/>
                <a:t>94 </a:t>
              </a:r>
              <a:r>
                <a:rPr lang="en-US" baseline="30000"/>
                <a:t>o</a:t>
              </a:r>
              <a:r>
                <a:rPr lang="en-US"/>
                <a:t>C</a:t>
              </a:r>
              <a:endParaRPr lang="en-US" sz="2800"/>
            </a:p>
          </p:txBody>
        </p:sp>
        <p:sp>
          <p:nvSpPr>
            <p:cNvPr id="3090" name="Text Box 17"/>
            <p:cNvSpPr txBox="1">
              <a:spLocks noChangeArrowheads="1"/>
            </p:cNvSpPr>
            <p:nvPr/>
          </p:nvSpPr>
          <p:spPr bwMode="auto">
            <a:xfrm>
              <a:off x="2623" y="1887"/>
              <a:ext cx="439" cy="173"/>
            </a:xfrm>
            <a:prstGeom prst="rect">
              <a:avLst/>
            </a:prstGeom>
            <a:noFill/>
            <a:ln w="9525">
              <a:noFill/>
              <a:miter lim="800000"/>
              <a:headEnd/>
              <a:tailEnd/>
            </a:ln>
          </p:spPr>
          <p:txBody>
            <a:bodyPr/>
            <a:lstStyle/>
            <a:p>
              <a:pPr algn="ctr"/>
              <a:r>
                <a:rPr lang="en-US"/>
                <a:t>94 </a:t>
              </a:r>
              <a:r>
                <a:rPr lang="en-US" baseline="30000"/>
                <a:t>o</a:t>
              </a:r>
              <a:r>
                <a:rPr lang="en-US"/>
                <a:t>C</a:t>
              </a:r>
              <a:endParaRPr lang="en-US" sz="2800"/>
            </a:p>
          </p:txBody>
        </p:sp>
        <p:sp>
          <p:nvSpPr>
            <p:cNvPr id="3091" name="Text Box 18"/>
            <p:cNvSpPr txBox="1">
              <a:spLocks noChangeArrowheads="1"/>
            </p:cNvSpPr>
            <p:nvPr/>
          </p:nvSpPr>
          <p:spPr bwMode="auto">
            <a:xfrm>
              <a:off x="3322" y="1882"/>
              <a:ext cx="439" cy="173"/>
            </a:xfrm>
            <a:prstGeom prst="rect">
              <a:avLst/>
            </a:prstGeom>
            <a:noFill/>
            <a:ln w="9525">
              <a:noFill/>
              <a:miter lim="800000"/>
              <a:headEnd/>
              <a:tailEnd/>
            </a:ln>
          </p:spPr>
          <p:txBody>
            <a:bodyPr/>
            <a:lstStyle/>
            <a:p>
              <a:pPr algn="ctr"/>
              <a:r>
                <a:rPr lang="en-US"/>
                <a:t>94 </a:t>
              </a:r>
              <a:r>
                <a:rPr lang="en-US" baseline="30000"/>
                <a:t>o</a:t>
              </a:r>
              <a:r>
                <a:rPr lang="en-US"/>
                <a:t>C</a:t>
              </a:r>
              <a:endParaRPr lang="en-US" sz="2800"/>
            </a:p>
          </p:txBody>
        </p:sp>
        <p:sp>
          <p:nvSpPr>
            <p:cNvPr id="3092" name="Text Box 19"/>
            <p:cNvSpPr txBox="1">
              <a:spLocks noChangeArrowheads="1"/>
            </p:cNvSpPr>
            <p:nvPr/>
          </p:nvSpPr>
          <p:spPr bwMode="auto">
            <a:xfrm>
              <a:off x="2869" y="2584"/>
              <a:ext cx="426" cy="173"/>
            </a:xfrm>
            <a:prstGeom prst="rect">
              <a:avLst/>
            </a:prstGeom>
            <a:noFill/>
            <a:ln w="9525">
              <a:noFill/>
              <a:miter lim="800000"/>
              <a:headEnd/>
              <a:tailEnd/>
            </a:ln>
          </p:spPr>
          <p:txBody>
            <a:bodyPr/>
            <a:lstStyle/>
            <a:p>
              <a:pPr algn="ctr"/>
              <a:r>
                <a:rPr lang="en-US"/>
                <a:t>60 </a:t>
              </a:r>
              <a:r>
                <a:rPr lang="en-US" baseline="30000"/>
                <a:t>o</a:t>
              </a:r>
              <a:r>
                <a:rPr lang="en-US"/>
                <a:t>C</a:t>
              </a:r>
              <a:endParaRPr lang="en-US" sz="2800"/>
            </a:p>
          </p:txBody>
        </p:sp>
        <p:sp>
          <p:nvSpPr>
            <p:cNvPr id="3093" name="Text Box 20"/>
            <p:cNvSpPr txBox="1">
              <a:spLocks noChangeArrowheads="1"/>
            </p:cNvSpPr>
            <p:nvPr/>
          </p:nvSpPr>
          <p:spPr bwMode="auto">
            <a:xfrm>
              <a:off x="2094" y="2573"/>
              <a:ext cx="426" cy="173"/>
            </a:xfrm>
            <a:prstGeom prst="rect">
              <a:avLst/>
            </a:prstGeom>
            <a:noFill/>
            <a:ln w="9525">
              <a:noFill/>
              <a:miter lim="800000"/>
              <a:headEnd/>
              <a:tailEnd/>
            </a:ln>
          </p:spPr>
          <p:txBody>
            <a:bodyPr/>
            <a:lstStyle/>
            <a:p>
              <a:pPr algn="ctr"/>
              <a:r>
                <a:rPr lang="en-US"/>
                <a:t>60 </a:t>
              </a:r>
              <a:r>
                <a:rPr lang="en-US" baseline="30000"/>
                <a:t>o</a:t>
              </a:r>
              <a:r>
                <a:rPr lang="en-US"/>
                <a:t>C</a:t>
              </a:r>
              <a:endParaRPr lang="en-US" sz="2800"/>
            </a:p>
          </p:txBody>
        </p:sp>
        <p:sp>
          <p:nvSpPr>
            <p:cNvPr id="3094" name="Text Box 21"/>
            <p:cNvSpPr txBox="1">
              <a:spLocks noChangeArrowheads="1"/>
            </p:cNvSpPr>
            <p:nvPr/>
          </p:nvSpPr>
          <p:spPr bwMode="auto">
            <a:xfrm>
              <a:off x="3015" y="2244"/>
              <a:ext cx="426" cy="173"/>
            </a:xfrm>
            <a:prstGeom prst="rect">
              <a:avLst/>
            </a:prstGeom>
            <a:noFill/>
            <a:ln w="9525">
              <a:noFill/>
              <a:miter lim="800000"/>
              <a:headEnd/>
              <a:tailEnd/>
            </a:ln>
          </p:spPr>
          <p:txBody>
            <a:bodyPr/>
            <a:lstStyle/>
            <a:p>
              <a:pPr algn="ctr"/>
              <a:r>
                <a:rPr lang="en-US"/>
                <a:t>72 </a:t>
              </a:r>
              <a:r>
                <a:rPr lang="en-US" baseline="30000"/>
                <a:t>o</a:t>
              </a:r>
              <a:r>
                <a:rPr lang="en-US"/>
                <a:t>C</a:t>
              </a:r>
              <a:endParaRPr lang="en-US" sz="2800"/>
            </a:p>
          </p:txBody>
        </p:sp>
        <p:sp>
          <p:nvSpPr>
            <p:cNvPr id="3095" name="Text Box 22"/>
            <p:cNvSpPr txBox="1">
              <a:spLocks noChangeArrowheads="1"/>
            </p:cNvSpPr>
            <p:nvPr/>
          </p:nvSpPr>
          <p:spPr bwMode="auto">
            <a:xfrm>
              <a:off x="2260" y="2240"/>
              <a:ext cx="426" cy="173"/>
            </a:xfrm>
            <a:prstGeom prst="rect">
              <a:avLst/>
            </a:prstGeom>
            <a:noFill/>
            <a:ln w="9525">
              <a:noFill/>
              <a:miter lim="800000"/>
              <a:headEnd/>
              <a:tailEnd/>
            </a:ln>
          </p:spPr>
          <p:txBody>
            <a:bodyPr/>
            <a:lstStyle/>
            <a:p>
              <a:pPr algn="ctr"/>
              <a:r>
                <a:rPr lang="en-US"/>
                <a:t>72 </a:t>
              </a:r>
              <a:r>
                <a:rPr lang="en-US" baseline="30000"/>
                <a:t>o</a:t>
              </a:r>
              <a:r>
                <a:rPr lang="en-US"/>
                <a:t>C</a:t>
              </a:r>
              <a:endParaRPr lang="en-US" sz="2800"/>
            </a:p>
          </p:txBody>
        </p:sp>
        <p:sp>
          <p:nvSpPr>
            <p:cNvPr id="3096" name="Line 23"/>
            <p:cNvSpPr>
              <a:spLocks noChangeShapeType="1"/>
            </p:cNvSpPr>
            <p:nvPr/>
          </p:nvSpPr>
          <p:spPr bwMode="auto">
            <a:xfrm flipH="1" flipV="1">
              <a:off x="1293" y="2133"/>
              <a:ext cx="60" cy="1286"/>
            </a:xfrm>
            <a:prstGeom prst="line">
              <a:avLst/>
            </a:prstGeom>
            <a:noFill/>
            <a:ln w="9525">
              <a:solidFill>
                <a:srgbClr val="000000"/>
              </a:solidFill>
              <a:round/>
              <a:headEnd/>
              <a:tailEnd type="triangle" w="med" len="med"/>
            </a:ln>
          </p:spPr>
          <p:txBody>
            <a:bodyPr/>
            <a:lstStyle/>
            <a:p>
              <a:endParaRPr lang="en-US"/>
            </a:p>
          </p:txBody>
        </p:sp>
        <p:sp>
          <p:nvSpPr>
            <p:cNvPr id="3097" name="Text Box 24"/>
            <p:cNvSpPr txBox="1">
              <a:spLocks noChangeArrowheads="1"/>
            </p:cNvSpPr>
            <p:nvPr/>
          </p:nvSpPr>
          <p:spPr bwMode="auto">
            <a:xfrm>
              <a:off x="904" y="3426"/>
              <a:ext cx="1514" cy="509"/>
            </a:xfrm>
            <a:prstGeom prst="rect">
              <a:avLst/>
            </a:prstGeom>
            <a:solidFill>
              <a:srgbClr val="FFFFFF"/>
            </a:solidFill>
            <a:ln w="9525">
              <a:solidFill>
                <a:srgbClr val="000000"/>
              </a:solidFill>
              <a:miter lim="800000"/>
              <a:headEnd/>
              <a:tailEnd/>
            </a:ln>
          </p:spPr>
          <p:txBody>
            <a:bodyPr/>
            <a:lstStyle/>
            <a:p>
              <a:r>
                <a:rPr lang="en-US" sz="1700"/>
                <a:t>The denaturation time in the first cycle is lengthened to ≈10 minutes when using AmpliTaq Gold to perform a ‘hot-start’ PCR </a:t>
              </a:r>
              <a:endParaRPr lang="en-US" sz="2800"/>
            </a:p>
          </p:txBody>
        </p:sp>
      </p:grpSp>
      <p:sp>
        <p:nvSpPr>
          <p:cNvPr id="3075" name="Text Box 25"/>
          <p:cNvSpPr txBox="1">
            <a:spLocks noChangeArrowheads="1"/>
          </p:cNvSpPr>
          <p:nvPr/>
        </p:nvSpPr>
        <p:spPr bwMode="auto">
          <a:xfrm>
            <a:off x="136525" y="265113"/>
            <a:ext cx="8931275" cy="274637"/>
          </a:xfrm>
          <a:prstGeom prst="rect">
            <a:avLst/>
          </a:prstGeom>
          <a:noFill/>
          <a:ln w="9525">
            <a:noFill/>
            <a:miter lim="800000"/>
            <a:headEnd/>
            <a:tailEnd/>
          </a:ln>
        </p:spPr>
        <p:txBody>
          <a:bodyPr>
            <a:spAutoFit/>
          </a:bodyPr>
          <a:lstStyle/>
          <a:p>
            <a:endParaRPr lang="en-US" sz="1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82725" y="0"/>
            <a:ext cx="6556375" cy="6530975"/>
            <a:chOff x="744" y="356"/>
            <a:chExt cx="3722" cy="3970"/>
          </a:xfrm>
        </p:grpSpPr>
        <p:grpSp>
          <p:nvGrpSpPr>
            <p:cNvPr id="3" name="Group 3"/>
            <p:cNvGrpSpPr>
              <a:grpSpLocks/>
            </p:cNvGrpSpPr>
            <p:nvPr/>
          </p:nvGrpSpPr>
          <p:grpSpPr bwMode="auto">
            <a:xfrm>
              <a:off x="1824" y="452"/>
              <a:ext cx="1267" cy="314"/>
              <a:chOff x="3600" y="3600"/>
              <a:chExt cx="3168" cy="784"/>
            </a:xfrm>
          </p:grpSpPr>
          <p:grpSp>
            <p:nvGrpSpPr>
              <p:cNvPr id="4" name="Group 4"/>
              <p:cNvGrpSpPr>
                <a:grpSpLocks/>
              </p:cNvGrpSpPr>
              <p:nvPr/>
            </p:nvGrpSpPr>
            <p:grpSpPr bwMode="auto">
              <a:xfrm>
                <a:off x="3600" y="3600"/>
                <a:ext cx="3168" cy="352"/>
                <a:chOff x="3600" y="3600"/>
                <a:chExt cx="3168" cy="352"/>
              </a:xfrm>
            </p:grpSpPr>
            <p:sp>
              <p:nvSpPr>
                <p:cNvPr id="4274" name="Line 5"/>
                <p:cNvSpPr>
                  <a:spLocks noChangeShapeType="1"/>
                </p:cNvSpPr>
                <p:nvPr/>
              </p:nvSpPr>
              <p:spPr bwMode="auto">
                <a:xfrm>
                  <a:off x="3600" y="3600"/>
                  <a:ext cx="3168" cy="0"/>
                </a:xfrm>
                <a:prstGeom prst="line">
                  <a:avLst/>
                </a:prstGeom>
                <a:noFill/>
                <a:ln w="38100">
                  <a:solidFill>
                    <a:srgbClr val="000000"/>
                  </a:solidFill>
                  <a:round/>
                  <a:headEnd/>
                  <a:tailEnd/>
                </a:ln>
              </p:spPr>
              <p:txBody>
                <a:bodyPr/>
                <a:lstStyle/>
                <a:p>
                  <a:endParaRPr lang="en-US"/>
                </a:p>
              </p:txBody>
            </p:sp>
            <p:sp>
              <p:nvSpPr>
                <p:cNvPr id="4275" name="Line 6"/>
                <p:cNvSpPr>
                  <a:spLocks noChangeShapeType="1"/>
                </p:cNvSpPr>
                <p:nvPr/>
              </p:nvSpPr>
              <p:spPr bwMode="auto">
                <a:xfrm>
                  <a:off x="3888" y="3600"/>
                  <a:ext cx="0" cy="352"/>
                </a:xfrm>
                <a:prstGeom prst="line">
                  <a:avLst/>
                </a:prstGeom>
                <a:noFill/>
                <a:ln w="38100">
                  <a:solidFill>
                    <a:srgbClr val="000000"/>
                  </a:solidFill>
                  <a:round/>
                  <a:headEnd/>
                  <a:tailEnd/>
                </a:ln>
              </p:spPr>
              <p:txBody>
                <a:bodyPr/>
                <a:lstStyle/>
                <a:p>
                  <a:endParaRPr lang="en-US"/>
                </a:p>
              </p:txBody>
            </p:sp>
            <p:sp>
              <p:nvSpPr>
                <p:cNvPr id="4276" name="Line 7"/>
                <p:cNvSpPr>
                  <a:spLocks noChangeShapeType="1"/>
                </p:cNvSpPr>
                <p:nvPr/>
              </p:nvSpPr>
              <p:spPr bwMode="auto">
                <a:xfrm>
                  <a:off x="4176" y="3600"/>
                  <a:ext cx="0" cy="352"/>
                </a:xfrm>
                <a:prstGeom prst="line">
                  <a:avLst/>
                </a:prstGeom>
                <a:noFill/>
                <a:ln w="38100">
                  <a:solidFill>
                    <a:srgbClr val="000000"/>
                  </a:solidFill>
                  <a:round/>
                  <a:headEnd/>
                  <a:tailEnd/>
                </a:ln>
              </p:spPr>
              <p:txBody>
                <a:bodyPr/>
                <a:lstStyle/>
                <a:p>
                  <a:endParaRPr lang="en-US"/>
                </a:p>
              </p:txBody>
            </p:sp>
            <p:sp>
              <p:nvSpPr>
                <p:cNvPr id="4277" name="Line 8"/>
                <p:cNvSpPr>
                  <a:spLocks noChangeShapeType="1"/>
                </p:cNvSpPr>
                <p:nvPr/>
              </p:nvSpPr>
              <p:spPr bwMode="auto">
                <a:xfrm>
                  <a:off x="4464" y="3600"/>
                  <a:ext cx="0" cy="352"/>
                </a:xfrm>
                <a:prstGeom prst="line">
                  <a:avLst/>
                </a:prstGeom>
                <a:noFill/>
                <a:ln w="38100">
                  <a:solidFill>
                    <a:srgbClr val="000000"/>
                  </a:solidFill>
                  <a:round/>
                  <a:headEnd/>
                  <a:tailEnd/>
                </a:ln>
              </p:spPr>
              <p:txBody>
                <a:bodyPr/>
                <a:lstStyle/>
                <a:p>
                  <a:endParaRPr lang="en-US"/>
                </a:p>
              </p:txBody>
            </p:sp>
            <p:sp>
              <p:nvSpPr>
                <p:cNvPr id="4278" name="Line 9"/>
                <p:cNvSpPr>
                  <a:spLocks noChangeShapeType="1"/>
                </p:cNvSpPr>
                <p:nvPr/>
              </p:nvSpPr>
              <p:spPr bwMode="auto">
                <a:xfrm>
                  <a:off x="4752" y="3600"/>
                  <a:ext cx="0" cy="352"/>
                </a:xfrm>
                <a:prstGeom prst="line">
                  <a:avLst/>
                </a:prstGeom>
                <a:noFill/>
                <a:ln w="38100">
                  <a:solidFill>
                    <a:srgbClr val="000000"/>
                  </a:solidFill>
                  <a:round/>
                  <a:headEnd/>
                  <a:tailEnd/>
                </a:ln>
              </p:spPr>
              <p:txBody>
                <a:bodyPr/>
                <a:lstStyle/>
                <a:p>
                  <a:endParaRPr lang="en-US"/>
                </a:p>
              </p:txBody>
            </p:sp>
            <p:sp>
              <p:nvSpPr>
                <p:cNvPr id="4279" name="Line 10"/>
                <p:cNvSpPr>
                  <a:spLocks noChangeShapeType="1"/>
                </p:cNvSpPr>
                <p:nvPr/>
              </p:nvSpPr>
              <p:spPr bwMode="auto">
                <a:xfrm>
                  <a:off x="5040" y="3600"/>
                  <a:ext cx="0" cy="352"/>
                </a:xfrm>
                <a:prstGeom prst="line">
                  <a:avLst/>
                </a:prstGeom>
                <a:noFill/>
                <a:ln w="38100">
                  <a:solidFill>
                    <a:srgbClr val="000000"/>
                  </a:solidFill>
                  <a:round/>
                  <a:headEnd/>
                  <a:tailEnd/>
                </a:ln>
              </p:spPr>
              <p:txBody>
                <a:bodyPr/>
                <a:lstStyle/>
                <a:p>
                  <a:endParaRPr lang="en-US"/>
                </a:p>
              </p:txBody>
            </p:sp>
            <p:sp>
              <p:nvSpPr>
                <p:cNvPr id="4280" name="Line 11"/>
                <p:cNvSpPr>
                  <a:spLocks noChangeShapeType="1"/>
                </p:cNvSpPr>
                <p:nvPr/>
              </p:nvSpPr>
              <p:spPr bwMode="auto">
                <a:xfrm>
                  <a:off x="5328" y="3600"/>
                  <a:ext cx="0" cy="352"/>
                </a:xfrm>
                <a:prstGeom prst="line">
                  <a:avLst/>
                </a:prstGeom>
                <a:noFill/>
                <a:ln w="38100">
                  <a:solidFill>
                    <a:srgbClr val="000000"/>
                  </a:solidFill>
                  <a:round/>
                  <a:headEnd/>
                  <a:tailEnd/>
                </a:ln>
              </p:spPr>
              <p:txBody>
                <a:bodyPr/>
                <a:lstStyle/>
                <a:p>
                  <a:endParaRPr lang="en-US"/>
                </a:p>
              </p:txBody>
            </p:sp>
            <p:sp>
              <p:nvSpPr>
                <p:cNvPr id="4281" name="Line 12"/>
                <p:cNvSpPr>
                  <a:spLocks noChangeShapeType="1"/>
                </p:cNvSpPr>
                <p:nvPr/>
              </p:nvSpPr>
              <p:spPr bwMode="auto">
                <a:xfrm>
                  <a:off x="5616" y="3600"/>
                  <a:ext cx="0" cy="352"/>
                </a:xfrm>
                <a:prstGeom prst="line">
                  <a:avLst/>
                </a:prstGeom>
                <a:noFill/>
                <a:ln w="38100">
                  <a:solidFill>
                    <a:srgbClr val="000000"/>
                  </a:solidFill>
                  <a:round/>
                  <a:headEnd/>
                  <a:tailEnd/>
                </a:ln>
              </p:spPr>
              <p:txBody>
                <a:bodyPr/>
                <a:lstStyle/>
                <a:p>
                  <a:endParaRPr lang="en-US"/>
                </a:p>
              </p:txBody>
            </p:sp>
            <p:sp>
              <p:nvSpPr>
                <p:cNvPr id="4282" name="Line 13"/>
                <p:cNvSpPr>
                  <a:spLocks noChangeShapeType="1"/>
                </p:cNvSpPr>
                <p:nvPr/>
              </p:nvSpPr>
              <p:spPr bwMode="auto">
                <a:xfrm>
                  <a:off x="5904" y="3600"/>
                  <a:ext cx="0" cy="352"/>
                </a:xfrm>
                <a:prstGeom prst="line">
                  <a:avLst/>
                </a:prstGeom>
                <a:noFill/>
                <a:ln w="38100">
                  <a:solidFill>
                    <a:srgbClr val="000000"/>
                  </a:solidFill>
                  <a:round/>
                  <a:headEnd/>
                  <a:tailEnd/>
                </a:ln>
              </p:spPr>
              <p:txBody>
                <a:bodyPr/>
                <a:lstStyle/>
                <a:p>
                  <a:endParaRPr lang="en-US"/>
                </a:p>
              </p:txBody>
            </p:sp>
            <p:sp>
              <p:nvSpPr>
                <p:cNvPr id="4283" name="Line 14"/>
                <p:cNvSpPr>
                  <a:spLocks noChangeShapeType="1"/>
                </p:cNvSpPr>
                <p:nvPr/>
              </p:nvSpPr>
              <p:spPr bwMode="auto">
                <a:xfrm>
                  <a:off x="6192" y="3600"/>
                  <a:ext cx="0" cy="352"/>
                </a:xfrm>
                <a:prstGeom prst="line">
                  <a:avLst/>
                </a:prstGeom>
                <a:noFill/>
                <a:ln w="38100">
                  <a:solidFill>
                    <a:srgbClr val="000000"/>
                  </a:solidFill>
                  <a:round/>
                  <a:headEnd/>
                  <a:tailEnd/>
                </a:ln>
              </p:spPr>
              <p:txBody>
                <a:bodyPr/>
                <a:lstStyle/>
                <a:p>
                  <a:endParaRPr lang="en-US"/>
                </a:p>
              </p:txBody>
            </p:sp>
            <p:sp>
              <p:nvSpPr>
                <p:cNvPr id="4284" name="Line 15"/>
                <p:cNvSpPr>
                  <a:spLocks noChangeShapeType="1"/>
                </p:cNvSpPr>
                <p:nvPr/>
              </p:nvSpPr>
              <p:spPr bwMode="auto">
                <a:xfrm>
                  <a:off x="6480" y="3600"/>
                  <a:ext cx="0" cy="352"/>
                </a:xfrm>
                <a:prstGeom prst="line">
                  <a:avLst/>
                </a:prstGeom>
                <a:noFill/>
                <a:ln w="38100">
                  <a:solidFill>
                    <a:srgbClr val="000000"/>
                  </a:solidFill>
                  <a:round/>
                  <a:headEnd/>
                  <a:tailEnd/>
                </a:ln>
              </p:spPr>
              <p:txBody>
                <a:bodyPr/>
                <a:lstStyle/>
                <a:p>
                  <a:endParaRPr lang="en-US"/>
                </a:p>
              </p:txBody>
            </p:sp>
          </p:grpSp>
          <p:grpSp>
            <p:nvGrpSpPr>
              <p:cNvPr id="5" name="Group 16"/>
              <p:cNvGrpSpPr>
                <a:grpSpLocks/>
              </p:cNvGrpSpPr>
              <p:nvPr/>
            </p:nvGrpSpPr>
            <p:grpSpPr bwMode="auto">
              <a:xfrm rot="-10795504">
                <a:off x="3600" y="4032"/>
                <a:ext cx="3168" cy="352"/>
                <a:chOff x="3600" y="3600"/>
                <a:chExt cx="3168" cy="352"/>
              </a:xfrm>
            </p:grpSpPr>
            <p:sp>
              <p:nvSpPr>
                <p:cNvPr id="4263" name="Line 17"/>
                <p:cNvSpPr>
                  <a:spLocks noChangeShapeType="1"/>
                </p:cNvSpPr>
                <p:nvPr/>
              </p:nvSpPr>
              <p:spPr bwMode="auto">
                <a:xfrm>
                  <a:off x="3600" y="3600"/>
                  <a:ext cx="3168" cy="0"/>
                </a:xfrm>
                <a:prstGeom prst="line">
                  <a:avLst/>
                </a:prstGeom>
                <a:noFill/>
                <a:ln w="38100">
                  <a:solidFill>
                    <a:srgbClr val="000000"/>
                  </a:solidFill>
                  <a:round/>
                  <a:headEnd/>
                  <a:tailEnd/>
                </a:ln>
              </p:spPr>
              <p:txBody>
                <a:bodyPr/>
                <a:lstStyle/>
                <a:p>
                  <a:endParaRPr lang="en-US"/>
                </a:p>
              </p:txBody>
            </p:sp>
            <p:sp>
              <p:nvSpPr>
                <p:cNvPr id="4264" name="Line 18"/>
                <p:cNvSpPr>
                  <a:spLocks noChangeShapeType="1"/>
                </p:cNvSpPr>
                <p:nvPr/>
              </p:nvSpPr>
              <p:spPr bwMode="auto">
                <a:xfrm>
                  <a:off x="3888" y="3600"/>
                  <a:ext cx="0" cy="352"/>
                </a:xfrm>
                <a:prstGeom prst="line">
                  <a:avLst/>
                </a:prstGeom>
                <a:noFill/>
                <a:ln w="38100">
                  <a:solidFill>
                    <a:srgbClr val="000000"/>
                  </a:solidFill>
                  <a:round/>
                  <a:headEnd/>
                  <a:tailEnd/>
                </a:ln>
              </p:spPr>
              <p:txBody>
                <a:bodyPr/>
                <a:lstStyle/>
                <a:p>
                  <a:endParaRPr lang="en-US"/>
                </a:p>
              </p:txBody>
            </p:sp>
            <p:sp>
              <p:nvSpPr>
                <p:cNvPr id="4265" name="Line 19"/>
                <p:cNvSpPr>
                  <a:spLocks noChangeShapeType="1"/>
                </p:cNvSpPr>
                <p:nvPr/>
              </p:nvSpPr>
              <p:spPr bwMode="auto">
                <a:xfrm>
                  <a:off x="4176" y="3600"/>
                  <a:ext cx="0" cy="352"/>
                </a:xfrm>
                <a:prstGeom prst="line">
                  <a:avLst/>
                </a:prstGeom>
                <a:noFill/>
                <a:ln w="38100">
                  <a:solidFill>
                    <a:srgbClr val="000000"/>
                  </a:solidFill>
                  <a:round/>
                  <a:headEnd/>
                  <a:tailEnd/>
                </a:ln>
              </p:spPr>
              <p:txBody>
                <a:bodyPr/>
                <a:lstStyle/>
                <a:p>
                  <a:endParaRPr lang="en-US"/>
                </a:p>
              </p:txBody>
            </p:sp>
            <p:sp>
              <p:nvSpPr>
                <p:cNvPr id="4266" name="Line 20"/>
                <p:cNvSpPr>
                  <a:spLocks noChangeShapeType="1"/>
                </p:cNvSpPr>
                <p:nvPr/>
              </p:nvSpPr>
              <p:spPr bwMode="auto">
                <a:xfrm>
                  <a:off x="4464" y="3600"/>
                  <a:ext cx="0" cy="352"/>
                </a:xfrm>
                <a:prstGeom prst="line">
                  <a:avLst/>
                </a:prstGeom>
                <a:noFill/>
                <a:ln w="38100">
                  <a:solidFill>
                    <a:srgbClr val="000000"/>
                  </a:solidFill>
                  <a:round/>
                  <a:headEnd/>
                  <a:tailEnd/>
                </a:ln>
              </p:spPr>
              <p:txBody>
                <a:bodyPr/>
                <a:lstStyle/>
                <a:p>
                  <a:endParaRPr lang="en-US"/>
                </a:p>
              </p:txBody>
            </p:sp>
            <p:sp>
              <p:nvSpPr>
                <p:cNvPr id="4267" name="Line 21"/>
                <p:cNvSpPr>
                  <a:spLocks noChangeShapeType="1"/>
                </p:cNvSpPr>
                <p:nvPr/>
              </p:nvSpPr>
              <p:spPr bwMode="auto">
                <a:xfrm>
                  <a:off x="4752" y="3600"/>
                  <a:ext cx="0" cy="352"/>
                </a:xfrm>
                <a:prstGeom prst="line">
                  <a:avLst/>
                </a:prstGeom>
                <a:noFill/>
                <a:ln w="38100">
                  <a:solidFill>
                    <a:srgbClr val="000000"/>
                  </a:solidFill>
                  <a:round/>
                  <a:headEnd/>
                  <a:tailEnd/>
                </a:ln>
              </p:spPr>
              <p:txBody>
                <a:bodyPr/>
                <a:lstStyle/>
                <a:p>
                  <a:endParaRPr lang="en-US"/>
                </a:p>
              </p:txBody>
            </p:sp>
            <p:sp>
              <p:nvSpPr>
                <p:cNvPr id="4268" name="Line 22"/>
                <p:cNvSpPr>
                  <a:spLocks noChangeShapeType="1"/>
                </p:cNvSpPr>
                <p:nvPr/>
              </p:nvSpPr>
              <p:spPr bwMode="auto">
                <a:xfrm>
                  <a:off x="5040" y="3600"/>
                  <a:ext cx="0" cy="352"/>
                </a:xfrm>
                <a:prstGeom prst="line">
                  <a:avLst/>
                </a:prstGeom>
                <a:noFill/>
                <a:ln w="38100">
                  <a:solidFill>
                    <a:srgbClr val="000000"/>
                  </a:solidFill>
                  <a:round/>
                  <a:headEnd/>
                  <a:tailEnd/>
                </a:ln>
              </p:spPr>
              <p:txBody>
                <a:bodyPr/>
                <a:lstStyle/>
                <a:p>
                  <a:endParaRPr lang="en-US"/>
                </a:p>
              </p:txBody>
            </p:sp>
            <p:sp>
              <p:nvSpPr>
                <p:cNvPr id="4269" name="Line 23"/>
                <p:cNvSpPr>
                  <a:spLocks noChangeShapeType="1"/>
                </p:cNvSpPr>
                <p:nvPr/>
              </p:nvSpPr>
              <p:spPr bwMode="auto">
                <a:xfrm>
                  <a:off x="5328" y="3600"/>
                  <a:ext cx="0" cy="352"/>
                </a:xfrm>
                <a:prstGeom prst="line">
                  <a:avLst/>
                </a:prstGeom>
                <a:noFill/>
                <a:ln w="38100">
                  <a:solidFill>
                    <a:srgbClr val="000000"/>
                  </a:solidFill>
                  <a:round/>
                  <a:headEnd/>
                  <a:tailEnd/>
                </a:ln>
              </p:spPr>
              <p:txBody>
                <a:bodyPr/>
                <a:lstStyle/>
                <a:p>
                  <a:endParaRPr lang="en-US"/>
                </a:p>
              </p:txBody>
            </p:sp>
            <p:sp>
              <p:nvSpPr>
                <p:cNvPr id="4270" name="Line 24"/>
                <p:cNvSpPr>
                  <a:spLocks noChangeShapeType="1"/>
                </p:cNvSpPr>
                <p:nvPr/>
              </p:nvSpPr>
              <p:spPr bwMode="auto">
                <a:xfrm>
                  <a:off x="5616" y="3600"/>
                  <a:ext cx="0" cy="352"/>
                </a:xfrm>
                <a:prstGeom prst="line">
                  <a:avLst/>
                </a:prstGeom>
                <a:noFill/>
                <a:ln w="38100">
                  <a:solidFill>
                    <a:srgbClr val="000000"/>
                  </a:solidFill>
                  <a:round/>
                  <a:headEnd/>
                  <a:tailEnd/>
                </a:ln>
              </p:spPr>
              <p:txBody>
                <a:bodyPr/>
                <a:lstStyle/>
                <a:p>
                  <a:endParaRPr lang="en-US"/>
                </a:p>
              </p:txBody>
            </p:sp>
            <p:sp>
              <p:nvSpPr>
                <p:cNvPr id="4271" name="Line 25"/>
                <p:cNvSpPr>
                  <a:spLocks noChangeShapeType="1"/>
                </p:cNvSpPr>
                <p:nvPr/>
              </p:nvSpPr>
              <p:spPr bwMode="auto">
                <a:xfrm>
                  <a:off x="5904" y="3600"/>
                  <a:ext cx="0" cy="352"/>
                </a:xfrm>
                <a:prstGeom prst="line">
                  <a:avLst/>
                </a:prstGeom>
                <a:noFill/>
                <a:ln w="38100">
                  <a:solidFill>
                    <a:srgbClr val="000000"/>
                  </a:solidFill>
                  <a:round/>
                  <a:headEnd/>
                  <a:tailEnd/>
                </a:ln>
              </p:spPr>
              <p:txBody>
                <a:bodyPr/>
                <a:lstStyle/>
                <a:p>
                  <a:endParaRPr lang="en-US"/>
                </a:p>
              </p:txBody>
            </p:sp>
            <p:sp>
              <p:nvSpPr>
                <p:cNvPr id="4272" name="Line 26"/>
                <p:cNvSpPr>
                  <a:spLocks noChangeShapeType="1"/>
                </p:cNvSpPr>
                <p:nvPr/>
              </p:nvSpPr>
              <p:spPr bwMode="auto">
                <a:xfrm>
                  <a:off x="6192" y="3600"/>
                  <a:ext cx="0" cy="352"/>
                </a:xfrm>
                <a:prstGeom prst="line">
                  <a:avLst/>
                </a:prstGeom>
                <a:noFill/>
                <a:ln w="38100">
                  <a:solidFill>
                    <a:srgbClr val="000000"/>
                  </a:solidFill>
                  <a:round/>
                  <a:headEnd/>
                  <a:tailEnd/>
                </a:ln>
              </p:spPr>
              <p:txBody>
                <a:bodyPr/>
                <a:lstStyle/>
                <a:p>
                  <a:endParaRPr lang="en-US"/>
                </a:p>
              </p:txBody>
            </p:sp>
            <p:sp>
              <p:nvSpPr>
                <p:cNvPr id="4273" name="Line 27"/>
                <p:cNvSpPr>
                  <a:spLocks noChangeShapeType="1"/>
                </p:cNvSpPr>
                <p:nvPr/>
              </p:nvSpPr>
              <p:spPr bwMode="auto">
                <a:xfrm>
                  <a:off x="6480" y="3600"/>
                  <a:ext cx="0" cy="352"/>
                </a:xfrm>
                <a:prstGeom prst="line">
                  <a:avLst/>
                </a:prstGeom>
                <a:noFill/>
                <a:ln w="38100">
                  <a:solidFill>
                    <a:srgbClr val="000000"/>
                  </a:solidFill>
                  <a:round/>
                  <a:headEnd/>
                  <a:tailEnd/>
                </a:ln>
              </p:spPr>
              <p:txBody>
                <a:bodyPr/>
                <a:lstStyle/>
                <a:p>
                  <a:endParaRPr lang="en-US"/>
                </a:p>
              </p:txBody>
            </p:sp>
          </p:grpSp>
        </p:grpSp>
        <p:grpSp>
          <p:nvGrpSpPr>
            <p:cNvPr id="6" name="Group 28"/>
            <p:cNvGrpSpPr>
              <a:grpSpLocks/>
            </p:cNvGrpSpPr>
            <p:nvPr/>
          </p:nvGrpSpPr>
          <p:grpSpPr bwMode="auto">
            <a:xfrm>
              <a:off x="902" y="1676"/>
              <a:ext cx="3341" cy="328"/>
              <a:chOff x="2016" y="7452"/>
              <a:chExt cx="8352" cy="820"/>
            </a:xfrm>
          </p:grpSpPr>
          <p:grpSp>
            <p:nvGrpSpPr>
              <p:cNvPr id="7" name="Group 29"/>
              <p:cNvGrpSpPr>
                <a:grpSpLocks/>
              </p:cNvGrpSpPr>
              <p:nvPr/>
            </p:nvGrpSpPr>
            <p:grpSpPr bwMode="auto">
              <a:xfrm rot="-10795504">
                <a:off x="2016" y="7920"/>
                <a:ext cx="3168" cy="352"/>
                <a:chOff x="3600" y="3600"/>
                <a:chExt cx="3168" cy="352"/>
              </a:xfrm>
            </p:grpSpPr>
            <p:sp>
              <p:nvSpPr>
                <p:cNvPr id="4250" name="Line 30"/>
                <p:cNvSpPr>
                  <a:spLocks noChangeShapeType="1"/>
                </p:cNvSpPr>
                <p:nvPr/>
              </p:nvSpPr>
              <p:spPr bwMode="auto">
                <a:xfrm>
                  <a:off x="3600" y="3600"/>
                  <a:ext cx="3168" cy="0"/>
                </a:xfrm>
                <a:prstGeom prst="line">
                  <a:avLst/>
                </a:prstGeom>
                <a:noFill/>
                <a:ln w="38100">
                  <a:solidFill>
                    <a:srgbClr val="000000"/>
                  </a:solidFill>
                  <a:round/>
                  <a:headEnd/>
                  <a:tailEnd/>
                </a:ln>
              </p:spPr>
              <p:txBody>
                <a:bodyPr/>
                <a:lstStyle/>
                <a:p>
                  <a:endParaRPr lang="en-US"/>
                </a:p>
              </p:txBody>
            </p:sp>
            <p:sp>
              <p:nvSpPr>
                <p:cNvPr id="4251" name="Line 31"/>
                <p:cNvSpPr>
                  <a:spLocks noChangeShapeType="1"/>
                </p:cNvSpPr>
                <p:nvPr/>
              </p:nvSpPr>
              <p:spPr bwMode="auto">
                <a:xfrm>
                  <a:off x="3888" y="3600"/>
                  <a:ext cx="0" cy="352"/>
                </a:xfrm>
                <a:prstGeom prst="line">
                  <a:avLst/>
                </a:prstGeom>
                <a:noFill/>
                <a:ln w="38100">
                  <a:solidFill>
                    <a:srgbClr val="000000"/>
                  </a:solidFill>
                  <a:round/>
                  <a:headEnd/>
                  <a:tailEnd/>
                </a:ln>
              </p:spPr>
              <p:txBody>
                <a:bodyPr/>
                <a:lstStyle/>
                <a:p>
                  <a:endParaRPr lang="en-US"/>
                </a:p>
              </p:txBody>
            </p:sp>
            <p:sp>
              <p:nvSpPr>
                <p:cNvPr id="4252" name="Line 32"/>
                <p:cNvSpPr>
                  <a:spLocks noChangeShapeType="1"/>
                </p:cNvSpPr>
                <p:nvPr/>
              </p:nvSpPr>
              <p:spPr bwMode="auto">
                <a:xfrm>
                  <a:off x="4176" y="3600"/>
                  <a:ext cx="0" cy="352"/>
                </a:xfrm>
                <a:prstGeom prst="line">
                  <a:avLst/>
                </a:prstGeom>
                <a:noFill/>
                <a:ln w="38100">
                  <a:solidFill>
                    <a:srgbClr val="000000"/>
                  </a:solidFill>
                  <a:round/>
                  <a:headEnd/>
                  <a:tailEnd/>
                </a:ln>
              </p:spPr>
              <p:txBody>
                <a:bodyPr/>
                <a:lstStyle/>
                <a:p>
                  <a:endParaRPr lang="en-US"/>
                </a:p>
              </p:txBody>
            </p:sp>
            <p:sp>
              <p:nvSpPr>
                <p:cNvPr id="4253" name="Line 33"/>
                <p:cNvSpPr>
                  <a:spLocks noChangeShapeType="1"/>
                </p:cNvSpPr>
                <p:nvPr/>
              </p:nvSpPr>
              <p:spPr bwMode="auto">
                <a:xfrm>
                  <a:off x="4464" y="3600"/>
                  <a:ext cx="0" cy="352"/>
                </a:xfrm>
                <a:prstGeom prst="line">
                  <a:avLst/>
                </a:prstGeom>
                <a:noFill/>
                <a:ln w="38100">
                  <a:solidFill>
                    <a:srgbClr val="000000"/>
                  </a:solidFill>
                  <a:round/>
                  <a:headEnd/>
                  <a:tailEnd/>
                </a:ln>
              </p:spPr>
              <p:txBody>
                <a:bodyPr/>
                <a:lstStyle/>
                <a:p>
                  <a:endParaRPr lang="en-US"/>
                </a:p>
              </p:txBody>
            </p:sp>
            <p:sp>
              <p:nvSpPr>
                <p:cNvPr id="4254" name="Line 34"/>
                <p:cNvSpPr>
                  <a:spLocks noChangeShapeType="1"/>
                </p:cNvSpPr>
                <p:nvPr/>
              </p:nvSpPr>
              <p:spPr bwMode="auto">
                <a:xfrm>
                  <a:off x="4752" y="3600"/>
                  <a:ext cx="0" cy="352"/>
                </a:xfrm>
                <a:prstGeom prst="line">
                  <a:avLst/>
                </a:prstGeom>
                <a:noFill/>
                <a:ln w="38100">
                  <a:solidFill>
                    <a:srgbClr val="000000"/>
                  </a:solidFill>
                  <a:round/>
                  <a:headEnd/>
                  <a:tailEnd/>
                </a:ln>
              </p:spPr>
              <p:txBody>
                <a:bodyPr/>
                <a:lstStyle/>
                <a:p>
                  <a:endParaRPr lang="en-US"/>
                </a:p>
              </p:txBody>
            </p:sp>
            <p:sp>
              <p:nvSpPr>
                <p:cNvPr id="4255" name="Line 35"/>
                <p:cNvSpPr>
                  <a:spLocks noChangeShapeType="1"/>
                </p:cNvSpPr>
                <p:nvPr/>
              </p:nvSpPr>
              <p:spPr bwMode="auto">
                <a:xfrm>
                  <a:off x="5040" y="3600"/>
                  <a:ext cx="0" cy="352"/>
                </a:xfrm>
                <a:prstGeom prst="line">
                  <a:avLst/>
                </a:prstGeom>
                <a:noFill/>
                <a:ln w="38100">
                  <a:solidFill>
                    <a:srgbClr val="000000"/>
                  </a:solidFill>
                  <a:round/>
                  <a:headEnd/>
                  <a:tailEnd/>
                </a:ln>
              </p:spPr>
              <p:txBody>
                <a:bodyPr/>
                <a:lstStyle/>
                <a:p>
                  <a:endParaRPr lang="en-US"/>
                </a:p>
              </p:txBody>
            </p:sp>
            <p:sp>
              <p:nvSpPr>
                <p:cNvPr id="4256" name="Line 36"/>
                <p:cNvSpPr>
                  <a:spLocks noChangeShapeType="1"/>
                </p:cNvSpPr>
                <p:nvPr/>
              </p:nvSpPr>
              <p:spPr bwMode="auto">
                <a:xfrm>
                  <a:off x="5328" y="3600"/>
                  <a:ext cx="0" cy="352"/>
                </a:xfrm>
                <a:prstGeom prst="line">
                  <a:avLst/>
                </a:prstGeom>
                <a:noFill/>
                <a:ln w="38100">
                  <a:solidFill>
                    <a:srgbClr val="000000"/>
                  </a:solidFill>
                  <a:round/>
                  <a:headEnd/>
                  <a:tailEnd/>
                </a:ln>
              </p:spPr>
              <p:txBody>
                <a:bodyPr/>
                <a:lstStyle/>
                <a:p>
                  <a:endParaRPr lang="en-US"/>
                </a:p>
              </p:txBody>
            </p:sp>
            <p:sp>
              <p:nvSpPr>
                <p:cNvPr id="4257" name="Line 37"/>
                <p:cNvSpPr>
                  <a:spLocks noChangeShapeType="1"/>
                </p:cNvSpPr>
                <p:nvPr/>
              </p:nvSpPr>
              <p:spPr bwMode="auto">
                <a:xfrm>
                  <a:off x="5616" y="3600"/>
                  <a:ext cx="0" cy="352"/>
                </a:xfrm>
                <a:prstGeom prst="line">
                  <a:avLst/>
                </a:prstGeom>
                <a:noFill/>
                <a:ln w="38100">
                  <a:solidFill>
                    <a:srgbClr val="000000"/>
                  </a:solidFill>
                  <a:round/>
                  <a:headEnd/>
                  <a:tailEnd/>
                </a:ln>
              </p:spPr>
              <p:txBody>
                <a:bodyPr/>
                <a:lstStyle/>
                <a:p>
                  <a:endParaRPr lang="en-US"/>
                </a:p>
              </p:txBody>
            </p:sp>
            <p:sp>
              <p:nvSpPr>
                <p:cNvPr id="4258" name="Line 38"/>
                <p:cNvSpPr>
                  <a:spLocks noChangeShapeType="1"/>
                </p:cNvSpPr>
                <p:nvPr/>
              </p:nvSpPr>
              <p:spPr bwMode="auto">
                <a:xfrm>
                  <a:off x="5904" y="3600"/>
                  <a:ext cx="0" cy="352"/>
                </a:xfrm>
                <a:prstGeom prst="line">
                  <a:avLst/>
                </a:prstGeom>
                <a:noFill/>
                <a:ln w="38100">
                  <a:solidFill>
                    <a:srgbClr val="000000"/>
                  </a:solidFill>
                  <a:round/>
                  <a:headEnd/>
                  <a:tailEnd/>
                </a:ln>
              </p:spPr>
              <p:txBody>
                <a:bodyPr/>
                <a:lstStyle/>
                <a:p>
                  <a:endParaRPr lang="en-US"/>
                </a:p>
              </p:txBody>
            </p:sp>
            <p:sp>
              <p:nvSpPr>
                <p:cNvPr id="4259" name="Line 39"/>
                <p:cNvSpPr>
                  <a:spLocks noChangeShapeType="1"/>
                </p:cNvSpPr>
                <p:nvPr/>
              </p:nvSpPr>
              <p:spPr bwMode="auto">
                <a:xfrm>
                  <a:off x="6192" y="3600"/>
                  <a:ext cx="0" cy="352"/>
                </a:xfrm>
                <a:prstGeom prst="line">
                  <a:avLst/>
                </a:prstGeom>
                <a:noFill/>
                <a:ln w="38100">
                  <a:solidFill>
                    <a:srgbClr val="000000"/>
                  </a:solidFill>
                  <a:round/>
                  <a:headEnd/>
                  <a:tailEnd/>
                </a:ln>
              </p:spPr>
              <p:txBody>
                <a:bodyPr/>
                <a:lstStyle/>
                <a:p>
                  <a:endParaRPr lang="en-US"/>
                </a:p>
              </p:txBody>
            </p:sp>
            <p:sp>
              <p:nvSpPr>
                <p:cNvPr id="4260" name="Line 40"/>
                <p:cNvSpPr>
                  <a:spLocks noChangeShapeType="1"/>
                </p:cNvSpPr>
                <p:nvPr/>
              </p:nvSpPr>
              <p:spPr bwMode="auto">
                <a:xfrm>
                  <a:off x="6480" y="3600"/>
                  <a:ext cx="0" cy="352"/>
                </a:xfrm>
                <a:prstGeom prst="line">
                  <a:avLst/>
                </a:prstGeom>
                <a:noFill/>
                <a:ln w="38100">
                  <a:solidFill>
                    <a:srgbClr val="000000"/>
                  </a:solidFill>
                  <a:round/>
                  <a:headEnd/>
                  <a:tailEnd/>
                </a:ln>
              </p:spPr>
              <p:txBody>
                <a:bodyPr/>
                <a:lstStyle/>
                <a:p>
                  <a:endParaRPr lang="en-US"/>
                </a:p>
              </p:txBody>
            </p:sp>
          </p:grpSp>
          <p:sp>
            <p:nvSpPr>
              <p:cNvPr id="4236" name="Rectangle 41"/>
              <p:cNvSpPr>
                <a:spLocks noChangeArrowheads="1"/>
              </p:cNvSpPr>
              <p:nvPr/>
            </p:nvSpPr>
            <p:spPr bwMode="auto">
              <a:xfrm>
                <a:off x="2016" y="7452"/>
                <a:ext cx="720" cy="288"/>
              </a:xfrm>
              <a:prstGeom prst="rect">
                <a:avLst/>
              </a:prstGeom>
              <a:solidFill>
                <a:srgbClr val="FFFFFF"/>
              </a:solidFill>
              <a:ln w="28575">
                <a:solidFill>
                  <a:srgbClr val="000000"/>
                </a:solidFill>
                <a:miter lim="800000"/>
                <a:headEnd/>
                <a:tailEnd/>
              </a:ln>
            </p:spPr>
            <p:txBody>
              <a:bodyPr/>
              <a:lstStyle/>
              <a:p>
                <a:endParaRPr lang="en-US"/>
              </a:p>
            </p:txBody>
          </p:sp>
          <p:grpSp>
            <p:nvGrpSpPr>
              <p:cNvPr id="8" name="Group 42"/>
              <p:cNvGrpSpPr>
                <a:grpSpLocks/>
              </p:cNvGrpSpPr>
              <p:nvPr/>
            </p:nvGrpSpPr>
            <p:grpSpPr bwMode="auto">
              <a:xfrm>
                <a:off x="7200" y="7452"/>
                <a:ext cx="3168" cy="352"/>
                <a:chOff x="3600" y="3600"/>
                <a:chExt cx="3168" cy="352"/>
              </a:xfrm>
            </p:grpSpPr>
            <p:sp>
              <p:nvSpPr>
                <p:cNvPr id="4239" name="Line 43"/>
                <p:cNvSpPr>
                  <a:spLocks noChangeShapeType="1"/>
                </p:cNvSpPr>
                <p:nvPr/>
              </p:nvSpPr>
              <p:spPr bwMode="auto">
                <a:xfrm>
                  <a:off x="3600" y="3600"/>
                  <a:ext cx="3168" cy="0"/>
                </a:xfrm>
                <a:prstGeom prst="line">
                  <a:avLst/>
                </a:prstGeom>
                <a:noFill/>
                <a:ln w="38100">
                  <a:solidFill>
                    <a:srgbClr val="000000"/>
                  </a:solidFill>
                  <a:round/>
                  <a:headEnd/>
                  <a:tailEnd/>
                </a:ln>
              </p:spPr>
              <p:txBody>
                <a:bodyPr/>
                <a:lstStyle/>
                <a:p>
                  <a:endParaRPr lang="en-US"/>
                </a:p>
              </p:txBody>
            </p:sp>
            <p:sp>
              <p:nvSpPr>
                <p:cNvPr id="4240" name="Line 44"/>
                <p:cNvSpPr>
                  <a:spLocks noChangeShapeType="1"/>
                </p:cNvSpPr>
                <p:nvPr/>
              </p:nvSpPr>
              <p:spPr bwMode="auto">
                <a:xfrm>
                  <a:off x="3888" y="3600"/>
                  <a:ext cx="0" cy="352"/>
                </a:xfrm>
                <a:prstGeom prst="line">
                  <a:avLst/>
                </a:prstGeom>
                <a:noFill/>
                <a:ln w="38100">
                  <a:solidFill>
                    <a:srgbClr val="000000"/>
                  </a:solidFill>
                  <a:round/>
                  <a:headEnd/>
                  <a:tailEnd/>
                </a:ln>
              </p:spPr>
              <p:txBody>
                <a:bodyPr/>
                <a:lstStyle/>
                <a:p>
                  <a:endParaRPr lang="en-US"/>
                </a:p>
              </p:txBody>
            </p:sp>
            <p:sp>
              <p:nvSpPr>
                <p:cNvPr id="4241" name="Line 45"/>
                <p:cNvSpPr>
                  <a:spLocks noChangeShapeType="1"/>
                </p:cNvSpPr>
                <p:nvPr/>
              </p:nvSpPr>
              <p:spPr bwMode="auto">
                <a:xfrm>
                  <a:off x="4176" y="3600"/>
                  <a:ext cx="0" cy="352"/>
                </a:xfrm>
                <a:prstGeom prst="line">
                  <a:avLst/>
                </a:prstGeom>
                <a:noFill/>
                <a:ln w="38100">
                  <a:solidFill>
                    <a:srgbClr val="000000"/>
                  </a:solidFill>
                  <a:round/>
                  <a:headEnd/>
                  <a:tailEnd/>
                </a:ln>
              </p:spPr>
              <p:txBody>
                <a:bodyPr/>
                <a:lstStyle/>
                <a:p>
                  <a:endParaRPr lang="en-US"/>
                </a:p>
              </p:txBody>
            </p:sp>
            <p:sp>
              <p:nvSpPr>
                <p:cNvPr id="4242" name="Line 46"/>
                <p:cNvSpPr>
                  <a:spLocks noChangeShapeType="1"/>
                </p:cNvSpPr>
                <p:nvPr/>
              </p:nvSpPr>
              <p:spPr bwMode="auto">
                <a:xfrm>
                  <a:off x="4464" y="3600"/>
                  <a:ext cx="0" cy="352"/>
                </a:xfrm>
                <a:prstGeom prst="line">
                  <a:avLst/>
                </a:prstGeom>
                <a:noFill/>
                <a:ln w="38100">
                  <a:solidFill>
                    <a:srgbClr val="000000"/>
                  </a:solidFill>
                  <a:round/>
                  <a:headEnd/>
                  <a:tailEnd/>
                </a:ln>
              </p:spPr>
              <p:txBody>
                <a:bodyPr/>
                <a:lstStyle/>
                <a:p>
                  <a:endParaRPr lang="en-US"/>
                </a:p>
              </p:txBody>
            </p:sp>
            <p:sp>
              <p:nvSpPr>
                <p:cNvPr id="4243" name="Line 47"/>
                <p:cNvSpPr>
                  <a:spLocks noChangeShapeType="1"/>
                </p:cNvSpPr>
                <p:nvPr/>
              </p:nvSpPr>
              <p:spPr bwMode="auto">
                <a:xfrm>
                  <a:off x="4752" y="3600"/>
                  <a:ext cx="0" cy="352"/>
                </a:xfrm>
                <a:prstGeom prst="line">
                  <a:avLst/>
                </a:prstGeom>
                <a:noFill/>
                <a:ln w="38100">
                  <a:solidFill>
                    <a:srgbClr val="000000"/>
                  </a:solidFill>
                  <a:round/>
                  <a:headEnd/>
                  <a:tailEnd/>
                </a:ln>
              </p:spPr>
              <p:txBody>
                <a:bodyPr/>
                <a:lstStyle/>
                <a:p>
                  <a:endParaRPr lang="en-US"/>
                </a:p>
              </p:txBody>
            </p:sp>
            <p:sp>
              <p:nvSpPr>
                <p:cNvPr id="4244" name="Line 48"/>
                <p:cNvSpPr>
                  <a:spLocks noChangeShapeType="1"/>
                </p:cNvSpPr>
                <p:nvPr/>
              </p:nvSpPr>
              <p:spPr bwMode="auto">
                <a:xfrm>
                  <a:off x="5040" y="3600"/>
                  <a:ext cx="0" cy="352"/>
                </a:xfrm>
                <a:prstGeom prst="line">
                  <a:avLst/>
                </a:prstGeom>
                <a:noFill/>
                <a:ln w="38100">
                  <a:solidFill>
                    <a:srgbClr val="000000"/>
                  </a:solidFill>
                  <a:round/>
                  <a:headEnd/>
                  <a:tailEnd/>
                </a:ln>
              </p:spPr>
              <p:txBody>
                <a:bodyPr/>
                <a:lstStyle/>
                <a:p>
                  <a:endParaRPr lang="en-US"/>
                </a:p>
              </p:txBody>
            </p:sp>
            <p:sp>
              <p:nvSpPr>
                <p:cNvPr id="4245" name="Line 49"/>
                <p:cNvSpPr>
                  <a:spLocks noChangeShapeType="1"/>
                </p:cNvSpPr>
                <p:nvPr/>
              </p:nvSpPr>
              <p:spPr bwMode="auto">
                <a:xfrm>
                  <a:off x="5328" y="3600"/>
                  <a:ext cx="0" cy="352"/>
                </a:xfrm>
                <a:prstGeom prst="line">
                  <a:avLst/>
                </a:prstGeom>
                <a:noFill/>
                <a:ln w="38100">
                  <a:solidFill>
                    <a:srgbClr val="000000"/>
                  </a:solidFill>
                  <a:round/>
                  <a:headEnd/>
                  <a:tailEnd/>
                </a:ln>
              </p:spPr>
              <p:txBody>
                <a:bodyPr/>
                <a:lstStyle/>
                <a:p>
                  <a:endParaRPr lang="en-US"/>
                </a:p>
              </p:txBody>
            </p:sp>
            <p:sp>
              <p:nvSpPr>
                <p:cNvPr id="4246" name="Line 50"/>
                <p:cNvSpPr>
                  <a:spLocks noChangeShapeType="1"/>
                </p:cNvSpPr>
                <p:nvPr/>
              </p:nvSpPr>
              <p:spPr bwMode="auto">
                <a:xfrm>
                  <a:off x="5616" y="3600"/>
                  <a:ext cx="0" cy="352"/>
                </a:xfrm>
                <a:prstGeom prst="line">
                  <a:avLst/>
                </a:prstGeom>
                <a:noFill/>
                <a:ln w="38100">
                  <a:solidFill>
                    <a:srgbClr val="000000"/>
                  </a:solidFill>
                  <a:round/>
                  <a:headEnd/>
                  <a:tailEnd/>
                </a:ln>
              </p:spPr>
              <p:txBody>
                <a:bodyPr/>
                <a:lstStyle/>
                <a:p>
                  <a:endParaRPr lang="en-US"/>
                </a:p>
              </p:txBody>
            </p:sp>
            <p:sp>
              <p:nvSpPr>
                <p:cNvPr id="4247" name="Line 51"/>
                <p:cNvSpPr>
                  <a:spLocks noChangeShapeType="1"/>
                </p:cNvSpPr>
                <p:nvPr/>
              </p:nvSpPr>
              <p:spPr bwMode="auto">
                <a:xfrm>
                  <a:off x="5904" y="3600"/>
                  <a:ext cx="0" cy="352"/>
                </a:xfrm>
                <a:prstGeom prst="line">
                  <a:avLst/>
                </a:prstGeom>
                <a:noFill/>
                <a:ln w="38100">
                  <a:solidFill>
                    <a:srgbClr val="000000"/>
                  </a:solidFill>
                  <a:round/>
                  <a:headEnd/>
                  <a:tailEnd/>
                </a:ln>
              </p:spPr>
              <p:txBody>
                <a:bodyPr/>
                <a:lstStyle/>
                <a:p>
                  <a:endParaRPr lang="en-US"/>
                </a:p>
              </p:txBody>
            </p:sp>
            <p:sp>
              <p:nvSpPr>
                <p:cNvPr id="4248" name="Line 52"/>
                <p:cNvSpPr>
                  <a:spLocks noChangeShapeType="1"/>
                </p:cNvSpPr>
                <p:nvPr/>
              </p:nvSpPr>
              <p:spPr bwMode="auto">
                <a:xfrm>
                  <a:off x="6192" y="3600"/>
                  <a:ext cx="0" cy="352"/>
                </a:xfrm>
                <a:prstGeom prst="line">
                  <a:avLst/>
                </a:prstGeom>
                <a:noFill/>
                <a:ln w="38100">
                  <a:solidFill>
                    <a:srgbClr val="000000"/>
                  </a:solidFill>
                  <a:round/>
                  <a:headEnd/>
                  <a:tailEnd/>
                </a:ln>
              </p:spPr>
              <p:txBody>
                <a:bodyPr/>
                <a:lstStyle/>
                <a:p>
                  <a:endParaRPr lang="en-US"/>
                </a:p>
              </p:txBody>
            </p:sp>
            <p:sp>
              <p:nvSpPr>
                <p:cNvPr id="4249" name="Line 53"/>
                <p:cNvSpPr>
                  <a:spLocks noChangeShapeType="1"/>
                </p:cNvSpPr>
                <p:nvPr/>
              </p:nvSpPr>
              <p:spPr bwMode="auto">
                <a:xfrm>
                  <a:off x="6480" y="3600"/>
                  <a:ext cx="0" cy="352"/>
                </a:xfrm>
                <a:prstGeom prst="line">
                  <a:avLst/>
                </a:prstGeom>
                <a:noFill/>
                <a:ln w="38100">
                  <a:solidFill>
                    <a:srgbClr val="000000"/>
                  </a:solidFill>
                  <a:round/>
                  <a:headEnd/>
                  <a:tailEnd/>
                </a:ln>
              </p:spPr>
              <p:txBody>
                <a:bodyPr/>
                <a:lstStyle/>
                <a:p>
                  <a:endParaRPr lang="en-US"/>
                </a:p>
              </p:txBody>
            </p:sp>
          </p:grpSp>
          <p:sp>
            <p:nvSpPr>
              <p:cNvPr id="4238" name="Rectangle 54"/>
              <p:cNvSpPr>
                <a:spLocks noChangeArrowheads="1"/>
              </p:cNvSpPr>
              <p:nvPr/>
            </p:nvSpPr>
            <p:spPr bwMode="auto">
              <a:xfrm>
                <a:off x="9648" y="7884"/>
                <a:ext cx="720" cy="288"/>
              </a:xfrm>
              <a:prstGeom prst="rect">
                <a:avLst/>
              </a:prstGeom>
              <a:solidFill>
                <a:srgbClr val="FFFFFF"/>
              </a:solidFill>
              <a:ln w="28575">
                <a:solidFill>
                  <a:srgbClr val="000000"/>
                </a:solidFill>
                <a:miter lim="800000"/>
                <a:headEnd/>
                <a:tailEnd/>
              </a:ln>
            </p:spPr>
            <p:txBody>
              <a:bodyPr/>
              <a:lstStyle/>
              <a:p>
                <a:endParaRPr lang="en-US"/>
              </a:p>
            </p:txBody>
          </p:sp>
        </p:grpSp>
        <p:sp>
          <p:nvSpPr>
            <p:cNvPr id="4101" name="Line 55"/>
            <p:cNvSpPr>
              <a:spLocks noChangeShapeType="1"/>
            </p:cNvSpPr>
            <p:nvPr/>
          </p:nvSpPr>
          <p:spPr bwMode="auto">
            <a:xfrm flipH="1">
              <a:off x="1997" y="913"/>
              <a:ext cx="518" cy="691"/>
            </a:xfrm>
            <a:prstGeom prst="line">
              <a:avLst/>
            </a:prstGeom>
            <a:noFill/>
            <a:ln w="19050">
              <a:solidFill>
                <a:srgbClr val="000000"/>
              </a:solidFill>
              <a:round/>
              <a:headEnd/>
              <a:tailEnd type="triangle" w="med" len="med"/>
            </a:ln>
          </p:spPr>
          <p:txBody>
            <a:bodyPr/>
            <a:lstStyle/>
            <a:p>
              <a:endParaRPr lang="en-US"/>
            </a:p>
          </p:txBody>
        </p:sp>
        <p:sp>
          <p:nvSpPr>
            <p:cNvPr id="4102" name="Line 56"/>
            <p:cNvSpPr>
              <a:spLocks noChangeShapeType="1"/>
            </p:cNvSpPr>
            <p:nvPr/>
          </p:nvSpPr>
          <p:spPr bwMode="auto">
            <a:xfrm rot="17463179" flipH="1">
              <a:off x="2544" y="884"/>
              <a:ext cx="461" cy="749"/>
            </a:xfrm>
            <a:prstGeom prst="line">
              <a:avLst/>
            </a:prstGeom>
            <a:noFill/>
            <a:ln w="19050">
              <a:solidFill>
                <a:srgbClr val="000000"/>
              </a:solidFill>
              <a:round/>
              <a:headEnd/>
              <a:tailEnd type="triangle" w="med" len="med"/>
            </a:ln>
          </p:spPr>
          <p:txBody>
            <a:bodyPr/>
            <a:lstStyle/>
            <a:p>
              <a:endParaRPr lang="en-US"/>
            </a:p>
          </p:txBody>
        </p:sp>
        <p:sp>
          <p:nvSpPr>
            <p:cNvPr id="4103" name="Text Box 57"/>
            <p:cNvSpPr txBox="1">
              <a:spLocks noChangeArrowheads="1"/>
            </p:cNvSpPr>
            <p:nvPr/>
          </p:nvSpPr>
          <p:spPr bwMode="auto">
            <a:xfrm>
              <a:off x="2112" y="1216"/>
              <a:ext cx="806" cy="518"/>
            </a:xfrm>
            <a:prstGeom prst="rect">
              <a:avLst/>
            </a:prstGeom>
            <a:noFill/>
            <a:ln w="9525">
              <a:noFill/>
              <a:miter lim="800000"/>
              <a:headEnd/>
              <a:tailEnd/>
            </a:ln>
          </p:spPr>
          <p:txBody>
            <a:bodyPr/>
            <a:lstStyle/>
            <a:p>
              <a:pPr algn="ctr"/>
              <a:r>
                <a:rPr lang="en-US" sz="1600"/>
                <a:t>Separate strands (</a:t>
              </a:r>
              <a:r>
                <a:rPr lang="en-US" sz="1600" b="1"/>
                <a:t>denature</a:t>
              </a:r>
              <a:r>
                <a:rPr lang="en-US" sz="1600"/>
                <a:t>)</a:t>
              </a:r>
              <a:endParaRPr lang="en-US" sz="2000"/>
            </a:p>
          </p:txBody>
        </p:sp>
        <p:sp>
          <p:nvSpPr>
            <p:cNvPr id="4104" name="Text Box 58"/>
            <p:cNvSpPr txBox="1">
              <a:spLocks noChangeArrowheads="1"/>
            </p:cNvSpPr>
            <p:nvPr/>
          </p:nvSpPr>
          <p:spPr bwMode="auto">
            <a:xfrm>
              <a:off x="2170" y="1849"/>
              <a:ext cx="806" cy="403"/>
            </a:xfrm>
            <a:prstGeom prst="rect">
              <a:avLst/>
            </a:prstGeom>
            <a:noFill/>
            <a:ln w="9525">
              <a:noFill/>
              <a:miter lim="800000"/>
              <a:headEnd/>
              <a:tailEnd/>
            </a:ln>
          </p:spPr>
          <p:txBody>
            <a:bodyPr/>
            <a:lstStyle/>
            <a:p>
              <a:pPr algn="ctr"/>
              <a:r>
                <a:rPr lang="en-US" sz="1600"/>
                <a:t>Add primers (</a:t>
              </a:r>
              <a:r>
                <a:rPr lang="en-US" sz="1600" b="1"/>
                <a:t>anneal</a:t>
              </a:r>
              <a:r>
                <a:rPr lang="en-US" sz="1600"/>
                <a:t>)</a:t>
              </a:r>
              <a:endParaRPr lang="en-US" sz="2000"/>
            </a:p>
          </p:txBody>
        </p:sp>
        <p:sp>
          <p:nvSpPr>
            <p:cNvPr id="4105" name="Text Box 59"/>
            <p:cNvSpPr txBox="1">
              <a:spLocks noChangeArrowheads="1"/>
            </p:cNvSpPr>
            <p:nvPr/>
          </p:nvSpPr>
          <p:spPr bwMode="auto">
            <a:xfrm>
              <a:off x="2112" y="2540"/>
              <a:ext cx="1037" cy="519"/>
            </a:xfrm>
            <a:prstGeom prst="rect">
              <a:avLst/>
            </a:prstGeom>
            <a:noFill/>
            <a:ln w="9525">
              <a:noFill/>
              <a:miter lim="800000"/>
              <a:headEnd/>
              <a:tailEnd/>
            </a:ln>
          </p:spPr>
          <p:txBody>
            <a:bodyPr/>
            <a:lstStyle/>
            <a:p>
              <a:pPr algn="ctr"/>
              <a:r>
                <a:rPr lang="en-US" sz="1600"/>
                <a:t>Make copies (</a:t>
              </a:r>
              <a:r>
                <a:rPr lang="en-US" sz="1600" b="1"/>
                <a:t>extend primers</a:t>
              </a:r>
              <a:r>
                <a:rPr lang="en-US" sz="1600"/>
                <a:t>)</a:t>
              </a:r>
              <a:endParaRPr lang="en-US" sz="2000"/>
            </a:p>
          </p:txBody>
        </p:sp>
        <p:grpSp>
          <p:nvGrpSpPr>
            <p:cNvPr id="9" name="Group 60"/>
            <p:cNvGrpSpPr>
              <a:grpSpLocks/>
            </p:cNvGrpSpPr>
            <p:nvPr/>
          </p:nvGrpSpPr>
          <p:grpSpPr bwMode="auto">
            <a:xfrm>
              <a:off x="3091" y="2540"/>
              <a:ext cx="1267" cy="141"/>
              <a:chOff x="3600" y="3600"/>
              <a:chExt cx="3168" cy="352"/>
            </a:xfrm>
          </p:grpSpPr>
          <p:sp>
            <p:nvSpPr>
              <p:cNvPr id="4224" name="Line 61"/>
              <p:cNvSpPr>
                <a:spLocks noChangeShapeType="1"/>
              </p:cNvSpPr>
              <p:nvPr/>
            </p:nvSpPr>
            <p:spPr bwMode="auto">
              <a:xfrm>
                <a:off x="3600" y="3600"/>
                <a:ext cx="3168" cy="0"/>
              </a:xfrm>
              <a:prstGeom prst="line">
                <a:avLst/>
              </a:prstGeom>
              <a:noFill/>
              <a:ln w="38100">
                <a:solidFill>
                  <a:srgbClr val="000000"/>
                </a:solidFill>
                <a:round/>
                <a:headEnd/>
                <a:tailEnd/>
              </a:ln>
            </p:spPr>
            <p:txBody>
              <a:bodyPr/>
              <a:lstStyle/>
              <a:p>
                <a:endParaRPr lang="en-US"/>
              </a:p>
            </p:txBody>
          </p:sp>
          <p:sp>
            <p:nvSpPr>
              <p:cNvPr id="4225" name="Line 62"/>
              <p:cNvSpPr>
                <a:spLocks noChangeShapeType="1"/>
              </p:cNvSpPr>
              <p:nvPr/>
            </p:nvSpPr>
            <p:spPr bwMode="auto">
              <a:xfrm>
                <a:off x="3888" y="3600"/>
                <a:ext cx="0" cy="352"/>
              </a:xfrm>
              <a:prstGeom prst="line">
                <a:avLst/>
              </a:prstGeom>
              <a:noFill/>
              <a:ln w="38100">
                <a:solidFill>
                  <a:srgbClr val="000000"/>
                </a:solidFill>
                <a:round/>
                <a:headEnd/>
                <a:tailEnd/>
              </a:ln>
            </p:spPr>
            <p:txBody>
              <a:bodyPr/>
              <a:lstStyle/>
              <a:p>
                <a:endParaRPr lang="en-US"/>
              </a:p>
            </p:txBody>
          </p:sp>
          <p:sp>
            <p:nvSpPr>
              <p:cNvPr id="4226" name="Line 63"/>
              <p:cNvSpPr>
                <a:spLocks noChangeShapeType="1"/>
              </p:cNvSpPr>
              <p:nvPr/>
            </p:nvSpPr>
            <p:spPr bwMode="auto">
              <a:xfrm>
                <a:off x="4176" y="3600"/>
                <a:ext cx="0" cy="352"/>
              </a:xfrm>
              <a:prstGeom prst="line">
                <a:avLst/>
              </a:prstGeom>
              <a:noFill/>
              <a:ln w="38100">
                <a:solidFill>
                  <a:srgbClr val="000000"/>
                </a:solidFill>
                <a:round/>
                <a:headEnd/>
                <a:tailEnd/>
              </a:ln>
            </p:spPr>
            <p:txBody>
              <a:bodyPr/>
              <a:lstStyle/>
              <a:p>
                <a:endParaRPr lang="en-US"/>
              </a:p>
            </p:txBody>
          </p:sp>
          <p:sp>
            <p:nvSpPr>
              <p:cNvPr id="4227" name="Line 64"/>
              <p:cNvSpPr>
                <a:spLocks noChangeShapeType="1"/>
              </p:cNvSpPr>
              <p:nvPr/>
            </p:nvSpPr>
            <p:spPr bwMode="auto">
              <a:xfrm>
                <a:off x="4464" y="3600"/>
                <a:ext cx="0" cy="352"/>
              </a:xfrm>
              <a:prstGeom prst="line">
                <a:avLst/>
              </a:prstGeom>
              <a:noFill/>
              <a:ln w="38100">
                <a:solidFill>
                  <a:srgbClr val="000000"/>
                </a:solidFill>
                <a:round/>
                <a:headEnd/>
                <a:tailEnd/>
              </a:ln>
            </p:spPr>
            <p:txBody>
              <a:bodyPr/>
              <a:lstStyle/>
              <a:p>
                <a:endParaRPr lang="en-US"/>
              </a:p>
            </p:txBody>
          </p:sp>
          <p:sp>
            <p:nvSpPr>
              <p:cNvPr id="4228" name="Line 65"/>
              <p:cNvSpPr>
                <a:spLocks noChangeShapeType="1"/>
              </p:cNvSpPr>
              <p:nvPr/>
            </p:nvSpPr>
            <p:spPr bwMode="auto">
              <a:xfrm>
                <a:off x="4752" y="3600"/>
                <a:ext cx="0" cy="352"/>
              </a:xfrm>
              <a:prstGeom prst="line">
                <a:avLst/>
              </a:prstGeom>
              <a:noFill/>
              <a:ln w="38100">
                <a:solidFill>
                  <a:srgbClr val="000000"/>
                </a:solidFill>
                <a:round/>
                <a:headEnd/>
                <a:tailEnd/>
              </a:ln>
            </p:spPr>
            <p:txBody>
              <a:bodyPr/>
              <a:lstStyle/>
              <a:p>
                <a:endParaRPr lang="en-US"/>
              </a:p>
            </p:txBody>
          </p:sp>
          <p:sp>
            <p:nvSpPr>
              <p:cNvPr id="4229" name="Line 66"/>
              <p:cNvSpPr>
                <a:spLocks noChangeShapeType="1"/>
              </p:cNvSpPr>
              <p:nvPr/>
            </p:nvSpPr>
            <p:spPr bwMode="auto">
              <a:xfrm>
                <a:off x="5040" y="3600"/>
                <a:ext cx="0" cy="352"/>
              </a:xfrm>
              <a:prstGeom prst="line">
                <a:avLst/>
              </a:prstGeom>
              <a:noFill/>
              <a:ln w="38100">
                <a:solidFill>
                  <a:srgbClr val="000000"/>
                </a:solidFill>
                <a:round/>
                <a:headEnd/>
                <a:tailEnd/>
              </a:ln>
            </p:spPr>
            <p:txBody>
              <a:bodyPr/>
              <a:lstStyle/>
              <a:p>
                <a:endParaRPr lang="en-US"/>
              </a:p>
            </p:txBody>
          </p:sp>
          <p:sp>
            <p:nvSpPr>
              <p:cNvPr id="4230" name="Line 67"/>
              <p:cNvSpPr>
                <a:spLocks noChangeShapeType="1"/>
              </p:cNvSpPr>
              <p:nvPr/>
            </p:nvSpPr>
            <p:spPr bwMode="auto">
              <a:xfrm>
                <a:off x="5328" y="3600"/>
                <a:ext cx="0" cy="352"/>
              </a:xfrm>
              <a:prstGeom prst="line">
                <a:avLst/>
              </a:prstGeom>
              <a:noFill/>
              <a:ln w="38100">
                <a:solidFill>
                  <a:srgbClr val="000000"/>
                </a:solidFill>
                <a:round/>
                <a:headEnd/>
                <a:tailEnd/>
              </a:ln>
            </p:spPr>
            <p:txBody>
              <a:bodyPr/>
              <a:lstStyle/>
              <a:p>
                <a:endParaRPr lang="en-US"/>
              </a:p>
            </p:txBody>
          </p:sp>
          <p:sp>
            <p:nvSpPr>
              <p:cNvPr id="4231" name="Line 68"/>
              <p:cNvSpPr>
                <a:spLocks noChangeShapeType="1"/>
              </p:cNvSpPr>
              <p:nvPr/>
            </p:nvSpPr>
            <p:spPr bwMode="auto">
              <a:xfrm>
                <a:off x="5616" y="3600"/>
                <a:ext cx="0" cy="352"/>
              </a:xfrm>
              <a:prstGeom prst="line">
                <a:avLst/>
              </a:prstGeom>
              <a:noFill/>
              <a:ln w="38100">
                <a:solidFill>
                  <a:srgbClr val="000000"/>
                </a:solidFill>
                <a:round/>
                <a:headEnd/>
                <a:tailEnd/>
              </a:ln>
            </p:spPr>
            <p:txBody>
              <a:bodyPr/>
              <a:lstStyle/>
              <a:p>
                <a:endParaRPr lang="en-US"/>
              </a:p>
            </p:txBody>
          </p:sp>
          <p:sp>
            <p:nvSpPr>
              <p:cNvPr id="4232" name="Line 69"/>
              <p:cNvSpPr>
                <a:spLocks noChangeShapeType="1"/>
              </p:cNvSpPr>
              <p:nvPr/>
            </p:nvSpPr>
            <p:spPr bwMode="auto">
              <a:xfrm>
                <a:off x="5904" y="3600"/>
                <a:ext cx="0" cy="352"/>
              </a:xfrm>
              <a:prstGeom prst="line">
                <a:avLst/>
              </a:prstGeom>
              <a:noFill/>
              <a:ln w="38100">
                <a:solidFill>
                  <a:srgbClr val="000000"/>
                </a:solidFill>
                <a:round/>
                <a:headEnd/>
                <a:tailEnd/>
              </a:ln>
            </p:spPr>
            <p:txBody>
              <a:bodyPr/>
              <a:lstStyle/>
              <a:p>
                <a:endParaRPr lang="en-US"/>
              </a:p>
            </p:txBody>
          </p:sp>
          <p:sp>
            <p:nvSpPr>
              <p:cNvPr id="4233" name="Line 70"/>
              <p:cNvSpPr>
                <a:spLocks noChangeShapeType="1"/>
              </p:cNvSpPr>
              <p:nvPr/>
            </p:nvSpPr>
            <p:spPr bwMode="auto">
              <a:xfrm>
                <a:off x="6192" y="3600"/>
                <a:ext cx="0" cy="352"/>
              </a:xfrm>
              <a:prstGeom prst="line">
                <a:avLst/>
              </a:prstGeom>
              <a:noFill/>
              <a:ln w="38100">
                <a:solidFill>
                  <a:srgbClr val="000000"/>
                </a:solidFill>
                <a:round/>
                <a:headEnd/>
                <a:tailEnd/>
              </a:ln>
            </p:spPr>
            <p:txBody>
              <a:bodyPr/>
              <a:lstStyle/>
              <a:p>
                <a:endParaRPr lang="en-US"/>
              </a:p>
            </p:txBody>
          </p:sp>
          <p:sp>
            <p:nvSpPr>
              <p:cNvPr id="4234" name="Line 71"/>
              <p:cNvSpPr>
                <a:spLocks noChangeShapeType="1"/>
              </p:cNvSpPr>
              <p:nvPr/>
            </p:nvSpPr>
            <p:spPr bwMode="auto">
              <a:xfrm>
                <a:off x="6480" y="3600"/>
                <a:ext cx="0" cy="352"/>
              </a:xfrm>
              <a:prstGeom prst="line">
                <a:avLst/>
              </a:prstGeom>
              <a:noFill/>
              <a:ln w="38100">
                <a:solidFill>
                  <a:srgbClr val="000000"/>
                </a:solidFill>
                <a:round/>
                <a:headEnd/>
                <a:tailEnd/>
              </a:ln>
            </p:spPr>
            <p:txBody>
              <a:bodyPr/>
              <a:lstStyle/>
              <a:p>
                <a:endParaRPr lang="en-US"/>
              </a:p>
            </p:txBody>
          </p:sp>
        </p:grpSp>
        <p:sp>
          <p:nvSpPr>
            <p:cNvPr id="4107" name="Rectangle 72"/>
            <p:cNvSpPr>
              <a:spLocks noChangeArrowheads="1"/>
            </p:cNvSpPr>
            <p:nvPr/>
          </p:nvSpPr>
          <p:spPr bwMode="auto">
            <a:xfrm>
              <a:off x="4070" y="2713"/>
              <a:ext cx="288" cy="115"/>
            </a:xfrm>
            <a:prstGeom prst="rect">
              <a:avLst/>
            </a:prstGeom>
            <a:solidFill>
              <a:srgbClr val="FFFFFF"/>
            </a:solidFill>
            <a:ln w="28575">
              <a:solidFill>
                <a:srgbClr val="000000"/>
              </a:solidFill>
              <a:miter lim="800000"/>
              <a:headEnd/>
              <a:tailEnd/>
            </a:ln>
          </p:spPr>
          <p:txBody>
            <a:bodyPr/>
            <a:lstStyle/>
            <a:p>
              <a:endParaRPr lang="en-US"/>
            </a:p>
          </p:txBody>
        </p:sp>
        <p:grpSp>
          <p:nvGrpSpPr>
            <p:cNvPr id="10" name="Group 73"/>
            <p:cNvGrpSpPr>
              <a:grpSpLocks/>
            </p:cNvGrpSpPr>
            <p:nvPr/>
          </p:nvGrpSpPr>
          <p:grpSpPr bwMode="auto">
            <a:xfrm>
              <a:off x="902" y="3001"/>
              <a:ext cx="1210" cy="1325"/>
              <a:chOff x="2304" y="9792"/>
              <a:chExt cx="3024" cy="3312"/>
            </a:xfrm>
          </p:grpSpPr>
          <p:grpSp>
            <p:nvGrpSpPr>
              <p:cNvPr id="11" name="Group 74"/>
              <p:cNvGrpSpPr>
                <a:grpSpLocks/>
              </p:cNvGrpSpPr>
              <p:nvPr/>
            </p:nvGrpSpPr>
            <p:grpSpPr bwMode="auto">
              <a:xfrm>
                <a:off x="2592" y="11520"/>
                <a:ext cx="864" cy="864"/>
                <a:chOff x="3168" y="9792"/>
                <a:chExt cx="576" cy="576"/>
              </a:xfrm>
            </p:grpSpPr>
            <p:sp>
              <p:nvSpPr>
                <p:cNvPr id="4222" name="Line 75"/>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223" name="Line 76"/>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nvGrpSpPr>
              <p:cNvPr id="12" name="Group 77"/>
              <p:cNvGrpSpPr>
                <a:grpSpLocks/>
              </p:cNvGrpSpPr>
              <p:nvPr/>
            </p:nvGrpSpPr>
            <p:grpSpPr bwMode="auto">
              <a:xfrm>
                <a:off x="4752" y="12528"/>
                <a:ext cx="576" cy="576"/>
                <a:chOff x="3168" y="9792"/>
                <a:chExt cx="576" cy="576"/>
              </a:xfrm>
            </p:grpSpPr>
            <p:sp>
              <p:nvSpPr>
                <p:cNvPr id="4220" name="Line 78"/>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221" name="Line 79"/>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nvGrpSpPr>
              <p:cNvPr id="13" name="Group 80"/>
              <p:cNvGrpSpPr>
                <a:grpSpLocks/>
              </p:cNvGrpSpPr>
              <p:nvPr/>
            </p:nvGrpSpPr>
            <p:grpSpPr bwMode="auto">
              <a:xfrm>
                <a:off x="4032" y="12528"/>
                <a:ext cx="576" cy="576"/>
                <a:chOff x="3168" y="9792"/>
                <a:chExt cx="576" cy="576"/>
              </a:xfrm>
            </p:grpSpPr>
            <p:sp>
              <p:nvSpPr>
                <p:cNvPr id="4218" name="Line 81"/>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219" name="Line 82"/>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nvGrpSpPr>
              <p:cNvPr id="14" name="Group 83"/>
              <p:cNvGrpSpPr>
                <a:grpSpLocks/>
              </p:cNvGrpSpPr>
              <p:nvPr/>
            </p:nvGrpSpPr>
            <p:grpSpPr bwMode="auto">
              <a:xfrm>
                <a:off x="3168" y="12528"/>
                <a:ext cx="576" cy="576"/>
                <a:chOff x="3168" y="9792"/>
                <a:chExt cx="576" cy="576"/>
              </a:xfrm>
            </p:grpSpPr>
            <p:sp>
              <p:nvSpPr>
                <p:cNvPr id="4216" name="Line 84"/>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217" name="Line 85"/>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nvGrpSpPr>
              <p:cNvPr id="15" name="Group 86"/>
              <p:cNvGrpSpPr>
                <a:grpSpLocks/>
              </p:cNvGrpSpPr>
              <p:nvPr/>
            </p:nvGrpSpPr>
            <p:grpSpPr bwMode="auto">
              <a:xfrm>
                <a:off x="2304" y="12528"/>
                <a:ext cx="576" cy="576"/>
                <a:chOff x="3168" y="9792"/>
                <a:chExt cx="576" cy="576"/>
              </a:xfrm>
            </p:grpSpPr>
            <p:sp>
              <p:nvSpPr>
                <p:cNvPr id="4214" name="Line 87"/>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215" name="Line 88"/>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nvGrpSpPr>
              <p:cNvPr id="16" name="Group 89"/>
              <p:cNvGrpSpPr>
                <a:grpSpLocks/>
              </p:cNvGrpSpPr>
              <p:nvPr/>
            </p:nvGrpSpPr>
            <p:grpSpPr bwMode="auto">
              <a:xfrm>
                <a:off x="4176" y="11520"/>
                <a:ext cx="864" cy="864"/>
                <a:chOff x="3168" y="9792"/>
                <a:chExt cx="576" cy="576"/>
              </a:xfrm>
            </p:grpSpPr>
            <p:sp>
              <p:nvSpPr>
                <p:cNvPr id="4212" name="Line 90"/>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213" name="Line 91"/>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nvGrpSpPr>
              <p:cNvPr id="17" name="Group 92"/>
              <p:cNvGrpSpPr>
                <a:grpSpLocks/>
              </p:cNvGrpSpPr>
              <p:nvPr/>
            </p:nvGrpSpPr>
            <p:grpSpPr bwMode="auto">
              <a:xfrm>
                <a:off x="3024" y="9792"/>
                <a:ext cx="1584" cy="1584"/>
                <a:chOff x="3168" y="9792"/>
                <a:chExt cx="576" cy="576"/>
              </a:xfrm>
            </p:grpSpPr>
            <p:sp>
              <p:nvSpPr>
                <p:cNvPr id="4210" name="Line 93"/>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211" name="Line 94"/>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grpSp>
          <p:nvGrpSpPr>
            <p:cNvPr id="18" name="Group 95"/>
            <p:cNvGrpSpPr>
              <a:grpSpLocks/>
            </p:cNvGrpSpPr>
            <p:nvPr/>
          </p:nvGrpSpPr>
          <p:grpSpPr bwMode="auto">
            <a:xfrm>
              <a:off x="3091" y="2944"/>
              <a:ext cx="1210" cy="1324"/>
              <a:chOff x="2304" y="9792"/>
              <a:chExt cx="3024" cy="3312"/>
            </a:xfrm>
          </p:grpSpPr>
          <p:grpSp>
            <p:nvGrpSpPr>
              <p:cNvPr id="19" name="Group 96"/>
              <p:cNvGrpSpPr>
                <a:grpSpLocks/>
              </p:cNvGrpSpPr>
              <p:nvPr/>
            </p:nvGrpSpPr>
            <p:grpSpPr bwMode="auto">
              <a:xfrm>
                <a:off x="2592" y="11520"/>
                <a:ext cx="864" cy="864"/>
                <a:chOff x="3168" y="9792"/>
                <a:chExt cx="576" cy="576"/>
              </a:xfrm>
            </p:grpSpPr>
            <p:sp>
              <p:nvSpPr>
                <p:cNvPr id="4201" name="Line 97"/>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202" name="Line 98"/>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nvGrpSpPr>
              <p:cNvPr id="20" name="Group 99"/>
              <p:cNvGrpSpPr>
                <a:grpSpLocks/>
              </p:cNvGrpSpPr>
              <p:nvPr/>
            </p:nvGrpSpPr>
            <p:grpSpPr bwMode="auto">
              <a:xfrm>
                <a:off x="4752" y="12528"/>
                <a:ext cx="576" cy="576"/>
                <a:chOff x="3168" y="9792"/>
                <a:chExt cx="576" cy="576"/>
              </a:xfrm>
            </p:grpSpPr>
            <p:sp>
              <p:nvSpPr>
                <p:cNvPr id="4199" name="Line 100"/>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200" name="Line 101"/>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nvGrpSpPr>
              <p:cNvPr id="21" name="Group 102"/>
              <p:cNvGrpSpPr>
                <a:grpSpLocks/>
              </p:cNvGrpSpPr>
              <p:nvPr/>
            </p:nvGrpSpPr>
            <p:grpSpPr bwMode="auto">
              <a:xfrm>
                <a:off x="4032" y="12528"/>
                <a:ext cx="576" cy="576"/>
                <a:chOff x="3168" y="9792"/>
                <a:chExt cx="576" cy="576"/>
              </a:xfrm>
            </p:grpSpPr>
            <p:sp>
              <p:nvSpPr>
                <p:cNvPr id="4197" name="Line 103"/>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198" name="Line 104"/>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nvGrpSpPr>
              <p:cNvPr id="22" name="Group 105"/>
              <p:cNvGrpSpPr>
                <a:grpSpLocks/>
              </p:cNvGrpSpPr>
              <p:nvPr/>
            </p:nvGrpSpPr>
            <p:grpSpPr bwMode="auto">
              <a:xfrm>
                <a:off x="3168" y="12528"/>
                <a:ext cx="576" cy="576"/>
                <a:chOff x="3168" y="9792"/>
                <a:chExt cx="576" cy="576"/>
              </a:xfrm>
            </p:grpSpPr>
            <p:sp>
              <p:nvSpPr>
                <p:cNvPr id="4195" name="Line 106"/>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196" name="Line 107"/>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nvGrpSpPr>
              <p:cNvPr id="23" name="Group 108"/>
              <p:cNvGrpSpPr>
                <a:grpSpLocks/>
              </p:cNvGrpSpPr>
              <p:nvPr/>
            </p:nvGrpSpPr>
            <p:grpSpPr bwMode="auto">
              <a:xfrm>
                <a:off x="2304" y="12528"/>
                <a:ext cx="576" cy="576"/>
                <a:chOff x="3168" y="9792"/>
                <a:chExt cx="576" cy="576"/>
              </a:xfrm>
            </p:grpSpPr>
            <p:sp>
              <p:nvSpPr>
                <p:cNvPr id="4193" name="Line 109"/>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194" name="Line 110"/>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nvGrpSpPr>
              <p:cNvPr id="24" name="Group 111"/>
              <p:cNvGrpSpPr>
                <a:grpSpLocks/>
              </p:cNvGrpSpPr>
              <p:nvPr/>
            </p:nvGrpSpPr>
            <p:grpSpPr bwMode="auto">
              <a:xfrm>
                <a:off x="4176" y="11520"/>
                <a:ext cx="864" cy="864"/>
                <a:chOff x="3168" y="9792"/>
                <a:chExt cx="576" cy="576"/>
              </a:xfrm>
            </p:grpSpPr>
            <p:sp>
              <p:nvSpPr>
                <p:cNvPr id="4191" name="Line 112"/>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192" name="Line 113"/>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nvGrpSpPr>
              <p:cNvPr id="25" name="Group 114"/>
              <p:cNvGrpSpPr>
                <a:grpSpLocks/>
              </p:cNvGrpSpPr>
              <p:nvPr/>
            </p:nvGrpSpPr>
            <p:grpSpPr bwMode="auto">
              <a:xfrm>
                <a:off x="3024" y="9792"/>
                <a:ext cx="1584" cy="1584"/>
                <a:chOff x="3168" y="9792"/>
                <a:chExt cx="576" cy="576"/>
              </a:xfrm>
            </p:grpSpPr>
            <p:sp>
              <p:nvSpPr>
                <p:cNvPr id="4189" name="Line 115"/>
                <p:cNvSpPr>
                  <a:spLocks noChangeShapeType="1"/>
                </p:cNvSpPr>
                <p:nvPr/>
              </p:nvSpPr>
              <p:spPr bwMode="auto">
                <a:xfrm flipH="1">
                  <a:off x="3168" y="9792"/>
                  <a:ext cx="288" cy="576"/>
                </a:xfrm>
                <a:prstGeom prst="line">
                  <a:avLst/>
                </a:prstGeom>
                <a:noFill/>
                <a:ln w="28575">
                  <a:solidFill>
                    <a:srgbClr val="000000"/>
                  </a:solidFill>
                  <a:round/>
                  <a:headEnd/>
                  <a:tailEnd type="triangle" w="med" len="med"/>
                </a:ln>
              </p:spPr>
              <p:txBody>
                <a:bodyPr/>
                <a:lstStyle/>
                <a:p>
                  <a:endParaRPr lang="en-US"/>
                </a:p>
              </p:txBody>
            </p:sp>
            <p:sp>
              <p:nvSpPr>
                <p:cNvPr id="4190" name="Line 116"/>
                <p:cNvSpPr>
                  <a:spLocks noChangeShapeType="1"/>
                </p:cNvSpPr>
                <p:nvPr/>
              </p:nvSpPr>
              <p:spPr bwMode="auto">
                <a:xfrm>
                  <a:off x="3456" y="9792"/>
                  <a:ext cx="288" cy="576"/>
                </a:xfrm>
                <a:prstGeom prst="line">
                  <a:avLst/>
                </a:prstGeom>
                <a:noFill/>
                <a:ln w="28575">
                  <a:solidFill>
                    <a:srgbClr val="000000"/>
                  </a:solidFill>
                  <a:round/>
                  <a:headEnd/>
                  <a:tailEnd type="triangle" w="med" len="med"/>
                </a:ln>
              </p:spPr>
              <p:txBody>
                <a:bodyPr/>
                <a:lstStyle/>
                <a:p>
                  <a:endParaRPr lang="en-US"/>
                </a:p>
              </p:txBody>
            </p:sp>
          </p:grpSp>
        </p:grpSp>
        <p:sp>
          <p:nvSpPr>
            <p:cNvPr id="4110" name="Text Box 117"/>
            <p:cNvSpPr txBox="1">
              <a:spLocks noChangeArrowheads="1"/>
            </p:cNvSpPr>
            <p:nvPr/>
          </p:nvSpPr>
          <p:spPr bwMode="auto">
            <a:xfrm>
              <a:off x="2112" y="3347"/>
              <a:ext cx="979" cy="518"/>
            </a:xfrm>
            <a:prstGeom prst="rect">
              <a:avLst/>
            </a:prstGeom>
            <a:noFill/>
            <a:ln w="9525">
              <a:noFill/>
              <a:miter lim="800000"/>
              <a:headEnd/>
              <a:tailEnd/>
            </a:ln>
          </p:spPr>
          <p:txBody>
            <a:bodyPr/>
            <a:lstStyle/>
            <a:p>
              <a:pPr algn="ctr"/>
              <a:r>
                <a:rPr lang="en-US" sz="1600"/>
                <a:t>Repeat Cycle, Copying DNA Exponentially</a:t>
              </a:r>
              <a:endParaRPr lang="en-US" sz="2000"/>
            </a:p>
          </p:txBody>
        </p:sp>
        <p:grpSp>
          <p:nvGrpSpPr>
            <p:cNvPr id="26" name="Group 118"/>
            <p:cNvGrpSpPr>
              <a:grpSpLocks/>
            </p:cNvGrpSpPr>
            <p:nvPr/>
          </p:nvGrpSpPr>
          <p:grpSpPr bwMode="auto">
            <a:xfrm>
              <a:off x="902" y="2368"/>
              <a:ext cx="1325" cy="486"/>
              <a:chOff x="2160" y="8928"/>
              <a:chExt cx="3312" cy="1216"/>
            </a:xfrm>
          </p:grpSpPr>
          <p:grpSp>
            <p:nvGrpSpPr>
              <p:cNvPr id="27" name="Group 119"/>
              <p:cNvGrpSpPr>
                <a:grpSpLocks/>
              </p:cNvGrpSpPr>
              <p:nvPr/>
            </p:nvGrpSpPr>
            <p:grpSpPr bwMode="auto">
              <a:xfrm rot="-10795504">
                <a:off x="2160" y="9792"/>
                <a:ext cx="3168" cy="352"/>
                <a:chOff x="3600" y="3600"/>
                <a:chExt cx="3168" cy="352"/>
              </a:xfrm>
            </p:grpSpPr>
            <p:sp>
              <p:nvSpPr>
                <p:cNvPr id="4171" name="Line 120"/>
                <p:cNvSpPr>
                  <a:spLocks noChangeShapeType="1"/>
                </p:cNvSpPr>
                <p:nvPr/>
              </p:nvSpPr>
              <p:spPr bwMode="auto">
                <a:xfrm>
                  <a:off x="3600" y="3600"/>
                  <a:ext cx="3168" cy="0"/>
                </a:xfrm>
                <a:prstGeom prst="line">
                  <a:avLst/>
                </a:prstGeom>
                <a:noFill/>
                <a:ln w="38100">
                  <a:solidFill>
                    <a:srgbClr val="000000"/>
                  </a:solidFill>
                  <a:round/>
                  <a:headEnd/>
                  <a:tailEnd/>
                </a:ln>
              </p:spPr>
              <p:txBody>
                <a:bodyPr/>
                <a:lstStyle/>
                <a:p>
                  <a:endParaRPr lang="en-US"/>
                </a:p>
              </p:txBody>
            </p:sp>
            <p:sp>
              <p:nvSpPr>
                <p:cNvPr id="4172" name="Line 121"/>
                <p:cNvSpPr>
                  <a:spLocks noChangeShapeType="1"/>
                </p:cNvSpPr>
                <p:nvPr/>
              </p:nvSpPr>
              <p:spPr bwMode="auto">
                <a:xfrm>
                  <a:off x="3888" y="3600"/>
                  <a:ext cx="0" cy="352"/>
                </a:xfrm>
                <a:prstGeom prst="line">
                  <a:avLst/>
                </a:prstGeom>
                <a:noFill/>
                <a:ln w="38100">
                  <a:solidFill>
                    <a:srgbClr val="000000"/>
                  </a:solidFill>
                  <a:round/>
                  <a:headEnd/>
                  <a:tailEnd/>
                </a:ln>
              </p:spPr>
              <p:txBody>
                <a:bodyPr/>
                <a:lstStyle/>
                <a:p>
                  <a:endParaRPr lang="en-US"/>
                </a:p>
              </p:txBody>
            </p:sp>
            <p:sp>
              <p:nvSpPr>
                <p:cNvPr id="4173" name="Line 122"/>
                <p:cNvSpPr>
                  <a:spLocks noChangeShapeType="1"/>
                </p:cNvSpPr>
                <p:nvPr/>
              </p:nvSpPr>
              <p:spPr bwMode="auto">
                <a:xfrm>
                  <a:off x="4176" y="3600"/>
                  <a:ext cx="0" cy="352"/>
                </a:xfrm>
                <a:prstGeom prst="line">
                  <a:avLst/>
                </a:prstGeom>
                <a:noFill/>
                <a:ln w="38100">
                  <a:solidFill>
                    <a:srgbClr val="000000"/>
                  </a:solidFill>
                  <a:round/>
                  <a:headEnd/>
                  <a:tailEnd/>
                </a:ln>
              </p:spPr>
              <p:txBody>
                <a:bodyPr/>
                <a:lstStyle/>
                <a:p>
                  <a:endParaRPr lang="en-US"/>
                </a:p>
              </p:txBody>
            </p:sp>
            <p:sp>
              <p:nvSpPr>
                <p:cNvPr id="4174" name="Line 123"/>
                <p:cNvSpPr>
                  <a:spLocks noChangeShapeType="1"/>
                </p:cNvSpPr>
                <p:nvPr/>
              </p:nvSpPr>
              <p:spPr bwMode="auto">
                <a:xfrm>
                  <a:off x="4464" y="3600"/>
                  <a:ext cx="0" cy="352"/>
                </a:xfrm>
                <a:prstGeom prst="line">
                  <a:avLst/>
                </a:prstGeom>
                <a:noFill/>
                <a:ln w="38100">
                  <a:solidFill>
                    <a:srgbClr val="000000"/>
                  </a:solidFill>
                  <a:round/>
                  <a:headEnd/>
                  <a:tailEnd/>
                </a:ln>
              </p:spPr>
              <p:txBody>
                <a:bodyPr/>
                <a:lstStyle/>
                <a:p>
                  <a:endParaRPr lang="en-US"/>
                </a:p>
              </p:txBody>
            </p:sp>
            <p:sp>
              <p:nvSpPr>
                <p:cNvPr id="4175" name="Line 124"/>
                <p:cNvSpPr>
                  <a:spLocks noChangeShapeType="1"/>
                </p:cNvSpPr>
                <p:nvPr/>
              </p:nvSpPr>
              <p:spPr bwMode="auto">
                <a:xfrm>
                  <a:off x="4752" y="3600"/>
                  <a:ext cx="0" cy="352"/>
                </a:xfrm>
                <a:prstGeom prst="line">
                  <a:avLst/>
                </a:prstGeom>
                <a:noFill/>
                <a:ln w="38100">
                  <a:solidFill>
                    <a:srgbClr val="000000"/>
                  </a:solidFill>
                  <a:round/>
                  <a:headEnd/>
                  <a:tailEnd/>
                </a:ln>
              </p:spPr>
              <p:txBody>
                <a:bodyPr/>
                <a:lstStyle/>
                <a:p>
                  <a:endParaRPr lang="en-US"/>
                </a:p>
              </p:txBody>
            </p:sp>
            <p:sp>
              <p:nvSpPr>
                <p:cNvPr id="4176" name="Line 125"/>
                <p:cNvSpPr>
                  <a:spLocks noChangeShapeType="1"/>
                </p:cNvSpPr>
                <p:nvPr/>
              </p:nvSpPr>
              <p:spPr bwMode="auto">
                <a:xfrm>
                  <a:off x="5040" y="3600"/>
                  <a:ext cx="0" cy="352"/>
                </a:xfrm>
                <a:prstGeom prst="line">
                  <a:avLst/>
                </a:prstGeom>
                <a:noFill/>
                <a:ln w="38100">
                  <a:solidFill>
                    <a:srgbClr val="000000"/>
                  </a:solidFill>
                  <a:round/>
                  <a:headEnd/>
                  <a:tailEnd/>
                </a:ln>
              </p:spPr>
              <p:txBody>
                <a:bodyPr/>
                <a:lstStyle/>
                <a:p>
                  <a:endParaRPr lang="en-US"/>
                </a:p>
              </p:txBody>
            </p:sp>
            <p:sp>
              <p:nvSpPr>
                <p:cNvPr id="4177" name="Line 126"/>
                <p:cNvSpPr>
                  <a:spLocks noChangeShapeType="1"/>
                </p:cNvSpPr>
                <p:nvPr/>
              </p:nvSpPr>
              <p:spPr bwMode="auto">
                <a:xfrm>
                  <a:off x="5328" y="3600"/>
                  <a:ext cx="0" cy="352"/>
                </a:xfrm>
                <a:prstGeom prst="line">
                  <a:avLst/>
                </a:prstGeom>
                <a:noFill/>
                <a:ln w="38100">
                  <a:solidFill>
                    <a:srgbClr val="000000"/>
                  </a:solidFill>
                  <a:round/>
                  <a:headEnd/>
                  <a:tailEnd/>
                </a:ln>
              </p:spPr>
              <p:txBody>
                <a:bodyPr/>
                <a:lstStyle/>
                <a:p>
                  <a:endParaRPr lang="en-US"/>
                </a:p>
              </p:txBody>
            </p:sp>
            <p:sp>
              <p:nvSpPr>
                <p:cNvPr id="4178" name="Line 127"/>
                <p:cNvSpPr>
                  <a:spLocks noChangeShapeType="1"/>
                </p:cNvSpPr>
                <p:nvPr/>
              </p:nvSpPr>
              <p:spPr bwMode="auto">
                <a:xfrm>
                  <a:off x="5616" y="3600"/>
                  <a:ext cx="0" cy="352"/>
                </a:xfrm>
                <a:prstGeom prst="line">
                  <a:avLst/>
                </a:prstGeom>
                <a:noFill/>
                <a:ln w="38100">
                  <a:solidFill>
                    <a:srgbClr val="000000"/>
                  </a:solidFill>
                  <a:round/>
                  <a:headEnd/>
                  <a:tailEnd/>
                </a:ln>
              </p:spPr>
              <p:txBody>
                <a:bodyPr/>
                <a:lstStyle/>
                <a:p>
                  <a:endParaRPr lang="en-US"/>
                </a:p>
              </p:txBody>
            </p:sp>
            <p:sp>
              <p:nvSpPr>
                <p:cNvPr id="4179" name="Line 128"/>
                <p:cNvSpPr>
                  <a:spLocks noChangeShapeType="1"/>
                </p:cNvSpPr>
                <p:nvPr/>
              </p:nvSpPr>
              <p:spPr bwMode="auto">
                <a:xfrm>
                  <a:off x="5904" y="3600"/>
                  <a:ext cx="0" cy="352"/>
                </a:xfrm>
                <a:prstGeom prst="line">
                  <a:avLst/>
                </a:prstGeom>
                <a:noFill/>
                <a:ln w="38100">
                  <a:solidFill>
                    <a:srgbClr val="000000"/>
                  </a:solidFill>
                  <a:round/>
                  <a:headEnd/>
                  <a:tailEnd/>
                </a:ln>
              </p:spPr>
              <p:txBody>
                <a:bodyPr/>
                <a:lstStyle/>
                <a:p>
                  <a:endParaRPr lang="en-US"/>
                </a:p>
              </p:txBody>
            </p:sp>
            <p:sp>
              <p:nvSpPr>
                <p:cNvPr id="4180" name="Line 129"/>
                <p:cNvSpPr>
                  <a:spLocks noChangeShapeType="1"/>
                </p:cNvSpPr>
                <p:nvPr/>
              </p:nvSpPr>
              <p:spPr bwMode="auto">
                <a:xfrm>
                  <a:off x="6192" y="3600"/>
                  <a:ext cx="0" cy="352"/>
                </a:xfrm>
                <a:prstGeom prst="line">
                  <a:avLst/>
                </a:prstGeom>
                <a:noFill/>
                <a:ln w="38100">
                  <a:solidFill>
                    <a:srgbClr val="000000"/>
                  </a:solidFill>
                  <a:round/>
                  <a:headEnd/>
                  <a:tailEnd/>
                </a:ln>
              </p:spPr>
              <p:txBody>
                <a:bodyPr/>
                <a:lstStyle/>
                <a:p>
                  <a:endParaRPr lang="en-US"/>
                </a:p>
              </p:txBody>
            </p:sp>
            <p:sp>
              <p:nvSpPr>
                <p:cNvPr id="4181" name="Line 130"/>
                <p:cNvSpPr>
                  <a:spLocks noChangeShapeType="1"/>
                </p:cNvSpPr>
                <p:nvPr/>
              </p:nvSpPr>
              <p:spPr bwMode="auto">
                <a:xfrm>
                  <a:off x="6480" y="3600"/>
                  <a:ext cx="0" cy="352"/>
                </a:xfrm>
                <a:prstGeom prst="line">
                  <a:avLst/>
                </a:prstGeom>
                <a:noFill/>
                <a:ln w="38100">
                  <a:solidFill>
                    <a:srgbClr val="000000"/>
                  </a:solidFill>
                  <a:round/>
                  <a:headEnd/>
                  <a:tailEnd/>
                </a:ln>
              </p:spPr>
              <p:txBody>
                <a:bodyPr/>
                <a:lstStyle/>
                <a:p>
                  <a:endParaRPr lang="en-US"/>
                </a:p>
              </p:txBody>
            </p:sp>
          </p:grpSp>
          <p:sp>
            <p:nvSpPr>
              <p:cNvPr id="4146" name="Rectangle 131"/>
              <p:cNvSpPr>
                <a:spLocks noChangeArrowheads="1"/>
              </p:cNvSpPr>
              <p:nvPr/>
            </p:nvSpPr>
            <p:spPr bwMode="auto">
              <a:xfrm>
                <a:off x="2160" y="9360"/>
                <a:ext cx="720" cy="288"/>
              </a:xfrm>
              <a:prstGeom prst="rect">
                <a:avLst/>
              </a:prstGeom>
              <a:solidFill>
                <a:srgbClr val="FFFFFF"/>
              </a:solidFill>
              <a:ln w="38100">
                <a:solidFill>
                  <a:srgbClr val="000000"/>
                </a:solidFill>
                <a:miter lim="800000"/>
                <a:headEnd/>
                <a:tailEnd/>
              </a:ln>
            </p:spPr>
            <p:txBody>
              <a:bodyPr/>
              <a:lstStyle/>
              <a:p>
                <a:endParaRPr lang="en-US"/>
              </a:p>
            </p:txBody>
          </p:sp>
          <p:grpSp>
            <p:nvGrpSpPr>
              <p:cNvPr id="28" name="Group 132"/>
              <p:cNvGrpSpPr>
                <a:grpSpLocks/>
              </p:cNvGrpSpPr>
              <p:nvPr/>
            </p:nvGrpSpPr>
            <p:grpSpPr bwMode="auto">
              <a:xfrm>
                <a:off x="4176" y="9360"/>
                <a:ext cx="432" cy="288"/>
                <a:chOff x="4752" y="7776"/>
                <a:chExt cx="432" cy="288"/>
              </a:xfrm>
            </p:grpSpPr>
            <p:sp>
              <p:nvSpPr>
                <p:cNvPr id="4169" name="Line 133"/>
                <p:cNvSpPr>
                  <a:spLocks noChangeShapeType="1"/>
                </p:cNvSpPr>
                <p:nvPr/>
              </p:nvSpPr>
              <p:spPr bwMode="auto">
                <a:xfrm>
                  <a:off x="4752" y="7776"/>
                  <a:ext cx="432" cy="0"/>
                </a:xfrm>
                <a:prstGeom prst="line">
                  <a:avLst/>
                </a:prstGeom>
                <a:noFill/>
                <a:ln w="38100">
                  <a:solidFill>
                    <a:srgbClr val="000000"/>
                  </a:solidFill>
                  <a:round/>
                  <a:headEnd/>
                  <a:tailEnd/>
                </a:ln>
              </p:spPr>
              <p:txBody>
                <a:bodyPr/>
                <a:lstStyle/>
                <a:p>
                  <a:endParaRPr lang="en-US"/>
                </a:p>
              </p:txBody>
            </p:sp>
            <p:sp>
              <p:nvSpPr>
                <p:cNvPr id="4170" name="Line 134"/>
                <p:cNvSpPr>
                  <a:spLocks noChangeShapeType="1"/>
                </p:cNvSpPr>
                <p:nvPr/>
              </p:nvSpPr>
              <p:spPr bwMode="auto">
                <a:xfrm>
                  <a:off x="5040" y="7776"/>
                  <a:ext cx="0" cy="288"/>
                </a:xfrm>
                <a:prstGeom prst="line">
                  <a:avLst/>
                </a:prstGeom>
                <a:noFill/>
                <a:ln w="38100">
                  <a:solidFill>
                    <a:srgbClr val="000000"/>
                  </a:solidFill>
                  <a:round/>
                  <a:headEnd/>
                  <a:tailEnd/>
                </a:ln>
              </p:spPr>
              <p:txBody>
                <a:bodyPr/>
                <a:lstStyle/>
                <a:p>
                  <a:endParaRPr lang="en-US"/>
                </a:p>
              </p:txBody>
            </p:sp>
          </p:grpSp>
          <p:grpSp>
            <p:nvGrpSpPr>
              <p:cNvPr id="29" name="Group 135"/>
              <p:cNvGrpSpPr>
                <a:grpSpLocks/>
              </p:cNvGrpSpPr>
              <p:nvPr/>
            </p:nvGrpSpPr>
            <p:grpSpPr bwMode="auto">
              <a:xfrm>
                <a:off x="3888" y="9360"/>
                <a:ext cx="432" cy="288"/>
                <a:chOff x="4752" y="7776"/>
                <a:chExt cx="432" cy="288"/>
              </a:xfrm>
            </p:grpSpPr>
            <p:sp>
              <p:nvSpPr>
                <p:cNvPr id="4167" name="Line 136"/>
                <p:cNvSpPr>
                  <a:spLocks noChangeShapeType="1"/>
                </p:cNvSpPr>
                <p:nvPr/>
              </p:nvSpPr>
              <p:spPr bwMode="auto">
                <a:xfrm>
                  <a:off x="4752" y="7776"/>
                  <a:ext cx="432" cy="0"/>
                </a:xfrm>
                <a:prstGeom prst="line">
                  <a:avLst/>
                </a:prstGeom>
                <a:noFill/>
                <a:ln w="38100">
                  <a:solidFill>
                    <a:srgbClr val="000000"/>
                  </a:solidFill>
                  <a:round/>
                  <a:headEnd/>
                  <a:tailEnd/>
                </a:ln>
              </p:spPr>
              <p:txBody>
                <a:bodyPr/>
                <a:lstStyle/>
                <a:p>
                  <a:endParaRPr lang="en-US"/>
                </a:p>
              </p:txBody>
            </p:sp>
            <p:sp>
              <p:nvSpPr>
                <p:cNvPr id="4168" name="Line 137"/>
                <p:cNvSpPr>
                  <a:spLocks noChangeShapeType="1"/>
                </p:cNvSpPr>
                <p:nvPr/>
              </p:nvSpPr>
              <p:spPr bwMode="auto">
                <a:xfrm>
                  <a:off x="5040" y="7776"/>
                  <a:ext cx="0" cy="288"/>
                </a:xfrm>
                <a:prstGeom prst="line">
                  <a:avLst/>
                </a:prstGeom>
                <a:noFill/>
                <a:ln w="38100">
                  <a:solidFill>
                    <a:srgbClr val="000000"/>
                  </a:solidFill>
                  <a:round/>
                  <a:headEnd/>
                  <a:tailEnd/>
                </a:ln>
              </p:spPr>
              <p:txBody>
                <a:bodyPr/>
                <a:lstStyle/>
                <a:p>
                  <a:endParaRPr lang="en-US"/>
                </a:p>
              </p:txBody>
            </p:sp>
          </p:grpSp>
          <p:grpSp>
            <p:nvGrpSpPr>
              <p:cNvPr id="30" name="Group 138"/>
              <p:cNvGrpSpPr>
                <a:grpSpLocks/>
              </p:cNvGrpSpPr>
              <p:nvPr/>
            </p:nvGrpSpPr>
            <p:grpSpPr bwMode="auto">
              <a:xfrm>
                <a:off x="3600" y="9360"/>
                <a:ext cx="432" cy="288"/>
                <a:chOff x="4752" y="7776"/>
                <a:chExt cx="432" cy="288"/>
              </a:xfrm>
            </p:grpSpPr>
            <p:sp>
              <p:nvSpPr>
                <p:cNvPr id="4165" name="Line 139"/>
                <p:cNvSpPr>
                  <a:spLocks noChangeShapeType="1"/>
                </p:cNvSpPr>
                <p:nvPr/>
              </p:nvSpPr>
              <p:spPr bwMode="auto">
                <a:xfrm>
                  <a:off x="4752" y="7776"/>
                  <a:ext cx="432" cy="0"/>
                </a:xfrm>
                <a:prstGeom prst="line">
                  <a:avLst/>
                </a:prstGeom>
                <a:noFill/>
                <a:ln w="38100">
                  <a:solidFill>
                    <a:srgbClr val="000000"/>
                  </a:solidFill>
                  <a:round/>
                  <a:headEnd/>
                  <a:tailEnd/>
                </a:ln>
              </p:spPr>
              <p:txBody>
                <a:bodyPr/>
                <a:lstStyle/>
                <a:p>
                  <a:endParaRPr lang="en-US"/>
                </a:p>
              </p:txBody>
            </p:sp>
            <p:sp>
              <p:nvSpPr>
                <p:cNvPr id="4166" name="Line 140"/>
                <p:cNvSpPr>
                  <a:spLocks noChangeShapeType="1"/>
                </p:cNvSpPr>
                <p:nvPr/>
              </p:nvSpPr>
              <p:spPr bwMode="auto">
                <a:xfrm>
                  <a:off x="5040" y="7776"/>
                  <a:ext cx="0" cy="288"/>
                </a:xfrm>
                <a:prstGeom prst="line">
                  <a:avLst/>
                </a:prstGeom>
                <a:noFill/>
                <a:ln w="38100">
                  <a:solidFill>
                    <a:srgbClr val="000000"/>
                  </a:solidFill>
                  <a:round/>
                  <a:headEnd/>
                  <a:tailEnd/>
                </a:ln>
              </p:spPr>
              <p:txBody>
                <a:bodyPr/>
                <a:lstStyle/>
                <a:p>
                  <a:endParaRPr lang="en-US"/>
                </a:p>
              </p:txBody>
            </p:sp>
          </p:grpSp>
          <p:grpSp>
            <p:nvGrpSpPr>
              <p:cNvPr id="31" name="Group 141"/>
              <p:cNvGrpSpPr>
                <a:grpSpLocks/>
              </p:cNvGrpSpPr>
              <p:nvPr/>
            </p:nvGrpSpPr>
            <p:grpSpPr bwMode="auto">
              <a:xfrm>
                <a:off x="3312" y="9360"/>
                <a:ext cx="432" cy="288"/>
                <a:chOff x="4752" y="7776"/>
                <a:chExt cx="432" cy="288"/>
              </a:xfrm>
            </p:grpSpPr>
            <p:sp>
              <p:nvSpPr>
                <p:cNvPr id="4163" name="Line 142"/>
                <p:cNvSpPr>
                  <a:spLocks noChangeShapeType="1"/>
                </p:cNvSpPr>
                <p:nvPr/>
              </p:nvSpPr>
              <p:spPr bwMode="auto">
                <a:xfrm>
                  <a:off x="4752" y="7776"/>
                  <a:ext cx="432" cy="0"/>
                </a:xfrm>
                <a:prstGeom prst="line">
                  <a:avLst/>
                </a:prstGeom>
                <a:noFill/>
                <a:ln w="38100">
                  <a:solidFill>
                    <a:srgbClr val="000000"/>
                  </a:solidFill>
                  <a:round/>
                  <a:headEnd/>
                  <a:tailEnd/>
                </a:ln>
              </p:spPr>
              <p:txBody>
                <a:bodyPr/>
                <a:lstStyle/>
                <a:p>
                  <a:endParaRPr lang="en-US"/>
                </a:p>
              </p:txBody>
            </p:sp>
            <p:sp>
              <p:nvSpPr>
                <p:cNvPr id="4164" name="Line 143"/>
                <p:cNvSpPr>
                  <a:spLocks noChangeShapeType="1"/>
                </p:cNvSpPr>
                <p:nvPr/>
              </p:nvSpPr>
              <p:spPr bwMode="auto">
                <a:xfrm>
                  <a:off x="5040" y="7776"/>
                  <a:ext cx="0" cy="288"/>
                </a:xfrm>
                <a:prstGeom prst="line">
                  <a:avLst/>
                </a:prstGeom>
                <a:noFill/>
                <a:ln w="38100">
                  <a:solidFill>
                    <a:srgbClr val="000000"/>
                  </a:solidFill>
                  <a:round/>
                  <a:headEnd/>
                  <a:tailEnd/>
                </a:ln>
              </p:spPr>
              <p:txBody>
                <a:bodyPr/>
                <a:lstStyle/>
                <a:p>
                  <a:endParaRPr lang="en-US"/>
                </a:p>
              </p:txBody>
            </p:sp>
          </p:grpSp>
          <p:grpSp>
            <p:nvGrpSpPr>
              <p:cNvPr id="4261" name="Group 144"/>
              <p:cNvGrpSpPr>
                <a:grpSpLocks/>
              </p:cNvGrpSpPr>
              <p:nvPr/>
            </p:nvGrpSpPr>
            <p:grpSpPr bwMode="auto">
              <a:xfrm>
                <a:off x="3024" y="9360"/>
                <a:ext cx="432" cy="288"/>
                <a:chOff x="4752" y="7776"/>
                <a:chExt cx="432" cy="288"/>
              </a:xfrm>
            </p:grpSpPr>
            <p:sp>
              <p:nvSpPr>
                <p:cNvPr id="4161" name="Line 145"/>
                <p:cNvSpPr>
                  <a:spLocks noChangeShapeType="1"/>
                </p:cNvSpPr>
                <p:nvPr/>
              </p:nvSpPr>
              <p:spPr bwMode="auto">
                <a:xfrm>
                  <a:off x="4752" y="7776"/>
                  <a:ext cx="432" cy="0"/>
                </a:xfrm>
                <a:prstGeom prst="line">
                  <a:avLst/>
                </a:prstGeom>
                <a:noFill/>
                <a:ln w="38100">
                  <a:solidFill>
                    <a:srgbClr val="000000"/>
                  </a:solidFill>
                  <a:round/>
                  <a:headEnd/>
                  <a:tailEnd/>
                </a:ln>
              </p:spPr>
              <p:txBody>
                <a:bodyPr/>
                <a:lstStyle/>
                <a:p>
                  <a:endParaRPr lang="en-US"/>
                </a:p>
              </p:txBody>
            </p:sp>
            <p:sp>
              <p:nvSpPr>
                <p:cNvPr id="4162" name="Line 146"/>
                <p:cNvSpPr>
                  <a:spLocks noChangeShapeType="1"/>
                </p:cNvSpPr>
                <p:nvPr/>
              </p:nvSpPr>
              <p:spPr bwMode="auto">
                <a:xfrm>
                  <a:off x="5040" y="7776"/>
                  <a:ext cx="0" cy="288"/>
                </a:xfrm>
                <a:prstGeom prst="line">
                  <a:avLst/>
                </a:prstGeom>
                <a:noFill/>
                <a:ln w="38100">
                  <a:solidFill>
                    <a:srgbClr val="000000"/>
                  </a:solidFill>
                  <a:round/>
                  <a:headEnd/>
                  <a:tailEnd/>
                </a:ln>
              </p:spPr>
              <p:txBody>
                <a:bodyPr/>
                <a:lstStyle/>
                <a:p>
                  <a:endParaRPr lang="en-US"/>
                </a:p>
              </p:txBody>
            </p:sp>
          </p:grpSp>
          <p:grpSp>
            <p:nvGrpSpPr>
              <p:cNvPr id="4262" name="Group 147"/>
              <p:cNvGrpSpPr>
                <a:grpSpLocks/>
              </p:cNvGrpSpPr>
              <p:nvPr/>
            </p:nvGrpSpPr>
            <p:grpSpPr bwMode="auto">
              <a:xfrm>
                <a:off x="2736" y="9360"/>
                <a:ext cx="432" cy="288"/>
                <a:chOff x="4752" y="7776"/>
                <a:chExt cx="432" cy="288"/>
              </a:xfrm>
            </p:grpSpPr>
            <p:sp>
              <p:nvSpPr>
                <p:cNvPr id="4159" name="Line 148"/>
                <p:cNvSpPr>
                  <a:spLocks noChangeShapeType="1"/>
                </p:cNvSpPr>
                <p:nvPr/>
              </p:nvSpPr>
              <p:spPr bwMode="auto">
                <a:xfrm>
                  <a:off x="4752" y="7776"/>
                  <a:ext cx="432" cy="0"/>
                </a:xfrm>
                <a:prstGeom prst="line">
                  <a:avLst/>
                </a:prstGeom>
                <a:noFill/>
                <a:ln w="38100">
                  <a:solidFill>
                    <a:srgbClr val="000000"/>
                  </a:solidFill>
                  <a:round/>
                  <a:headEnd/>
                  <a:tailEnd/>
                </a:ln>
              </p:spPr>
              <p:txBody>
                <a:bodyPr/>
                <a:lstStyle/>
                <a:p>
                  <a:endParaRPr lang="en-US"/>
                </a:p>
              </p:txBody>
            </p:sp>
            <p:sp>
              <p:nvSpPr>
                <p:cNvPr id="4160" name="Line 149"/>
                <p:cNvSpPr>
                  <a:spLocks noChangeShapeType="1"/>
                </p:cNvSpPr>
                <p:nvPr/>
              </p:nvSpPr>
              <p:spPr bwMode="auto">
                <a:xfrm>
                  <a:off x="5040" y="7776"/>
                  <a:ext cx="0" cy="288"/>
                </a:xfrm>
                <a:prstGeom prst="line">
                  <a:avLst/>
                </a:prstGeom>
                <a:noFill/>
                <a:ln w="38100">
                  <a:solidFill>
                    <a:srgbClr val="000000"/>
                  </a:solidFill>
                  <a:round/>
                  <a:headEnd/>
                  <a:tailEnd/>
                </a:ln>
              </p:spPr>
              <p:txBody>
                <a:bodyPr/>
                <a:lstStyle/>
                <a:p>
                  <a:endParaRPr lang="en-US"/>
                </a:p>
              </p:txBody>
            </p:sp>
          </p:grpSp>
          <p:grpSp>
            <p:nvGrpSpPr>
              <p:cNvPr id="4285" name="Group 150"/>
              <p:cNvGrpSpPr>
                <a:grpSpLocks/>
              </p:cNvGrpSpPr>
              <p:nvPr/>
            </p:nvGrpSpPr>
            <p:grpSpPr bwMode="auto">
              <a:xfrm>
                <a:off x="5040" y="9072"/>
                <a:ext cx="432" cy="288"/>
                <a:chOff x="4752" y="7776"/>
                <a:chExt cx="432" cy="288"/>
              </a:xfrm>
            </p:grpSpPr>
            <p:sp>
              <p:nvSpPr>
                <p:cNvPr id="4157" name="Line 151"/>
                <p:cNvSpPr>
                  <a:spLocks noChangeShapeType="1"/>
                </p:cNvSpPr>
                <p:nvPr/>
              </p:nvSpPr>
              <p:spPr bwMode="auto">
                <a:xfrm>
                  <a:off x="4752" y="7776"/>
                  <a:ext cx="432" cy="0"/>
                </a:xfrm>
                <a:prstGeom prst="line">
                  <a:avLst/>
                </a:prstGeom>
                <a:noFill/>
                <a:ln w="38100">
                  <a:solidFill>
                    <a:srgbClr val="000000"/>
                  </a:solidFill>
                  <a:round/>
                  <a:headEnd/>
                  <a:tailEnd/>
                </a:ln>
              </p:spPr>
              <p:txBody>
                <a:bodyPr/>
                <a:lstStyle/>
                <a:p>
                  <a:endParaRPr lang="en-US"/>
                </a:p>
              </p:txBody>
            </p:sp>
            <p:sp>
              <p:nvSpPr>
                <p:cNvPr id="4158" name="Line 152"/>
                <p:cNvSpPr>
                  <a:spLocks noChangeShapeType="1"/>
                </p:cNvSpPr>
                <p:nvPr/>
              </p:nvSpPr>
              <p:spPr bwMode="auto">
                <a:xfrm>
                  <a:off x="5040" y="7776"/>
                  <a:ext cx="0" cy="288"/>
                </a:xfrm>
                <a:prstGeom prst="line">
                  <a:avLst/>
                </a:prstGeom>
                <a:noFill/>
                <a:ln w="38100">
                  <a:solidFill>
                    <a:srgbClr val="000000"/>
                  </a:solidFill>
                  <a:round/>
                  <a:headEnd/>
                  <a:tailEnd/>
                </a:ln>
              </p:spPr>
              <p:txBody>
                <a:bodyPr/>
                <a:lstStyle/>
                <a:p>
                  <a:endParaRPr lang="en-US"/>
                </a:p>
              </p:txBody>
            </p:sp>
          </p:grpSp>
          <p:grpSp>
            <p:nvGrpSpPr>
              <p:cNvPr id="4286" name="Group 153"/>
              <p:cNvGrpSpPr>
                <a:grpSpLocks/>
              </p:cNvGrpSpPr>
              <p:nvPr/>
            </p:nvGrpSpPr>
            <p:grpSpPr bwMode="auto">
              <a:xfrm>
                <a:off x="4464" y="8928"/>
                <a:ext cx="432" cy="288"/>
                <a:chOff x="4752" y="7776"/>
                <a:chExt cx="432" cy="288"/>
              </a:xfrm>
            </p:grpSpPr>
            <p:sp>
              <p:nvSpPr>
                <p:cNvPr id="4155" name="Line 154"/>
                <p:cNvSpPr>
                  <a:spLocks noChangeShapeType="1"/>
                </p:cNvSpPr>
                <p:nvPr/>
              </p:nvSpPr>
              <p:spPr bwMode="auto">
                <a:xfrm>
                  <a:off x="4752" y="7776"/>
                  <a:ext cx="432" cy="0"/>
                </a:xfrm>
                <a:prstGeom prst="line">
                  <a:avLst/>
                </a:prstGeom>
                <a:noFill/>
                <a:ln w="38100">
                  <a:solidFill>
                    <a:srgbClr val="000000"/>
                  </a:solidFill>
                  <a:round/>
                  <a:headEnd/>
                  <a:tailEnd/>
                </a:ln>
              </p:spPr>
              <p:txBody>
                <a:bodyPr/>
                <a:lstStyle/>
                <a:p>
                  <a:endParaRPr lang="en-US"/>
                </a:p>
              </p:txBody>
            </p:sp>
            <p:sp>
              <p:nvSpPr>
                <p:cNvPr id="4156" name="Line 155"/>
                <p:cNvSpPr>
                  <a:spLocks noChangeShapeType="1"/>
                </p:cNvSpPr>
                <p:nvPr/>
              </p:nvSpPr>
              <p:spPr bwMode="auto">
                <a:xfrm>
                  <a:off x="5040" y="7776"/>
                  <a:ext cx="0" cy="288"/>
                </a:xfrm>
                <a:prstGeom prst="line">
                  <a:avLst/>
                </a:prstGeom>
                <a:noFill/>
                <a:ln w="38100">
                  <a:solidFill>
                    <a:srgbClr val="000000"/>
                  </a:solidFill>
                  <a:round/>
                  <a:headEnd/>
                  <a:tailEnd/>
                </a:ln>
              </p:spPr>
              <p:txBody>
                <a:bodyPr/>
                <a:lstStyle/>
                <a:p>
                  <a:endParaRPr lang="en-US"/>
                </a:p>
              </p:txBody>
            </p:sp>
          </p:grpSp>
        </p:grpSp>
        <p:grpSp>
          <p:nvGrpSpPr>
            <p:cNvPr id="4287" name="Group 156"/>
            <p:cNvGrpSpPr>
              <a:grpSpLocks/>
            </p:cNvGrpSpPr>
            <p:nvPr/>
          </p:nvGrpSpPr>
          <p:grpSpPr bwMode="auto">
            <a:xfrm>
              <a:off x="3322" y="2771"/>
              <a:ext cx="172" cy="115"/>
              <a:chOff x="7488" y="9936"/>
              <a:chExt cx="432" cy="288"/>
            </a:xfrm>
          </p:grpSpPr>
          <p:sp>
            <p:nvSpPr>
              <p:cNvPr id="4143" name="Line 157"/>
              <p:cNvSpPr>
                <a:spLocks noChangeShapeType="1"/>
              </p:cNvSpPr>
              <p:nvPr/>
            </p:nvSpPr>
            <p:spPr bwMode="auto">
              <a:xfrm>
                <a:off x="7488" y="10224"/>
                <a:ext cx="432" cy="0"/>
              </a:xfrm>
              <a:prstGeom prst="line">
                <a:avLst/>
              </a:prstGeom>
              <a:noFill/>
              <a:ln w="38100">
                <a:solidFill>
                  <a:srgbClr val="000000"/>
                </a:solidFill>
                <a:round/>
                <a:headEnd/>
                <a:tailEnd/>
              </a:ln>
            </p:spPr>
            <p:txBody>
              <a:bodyPr/>
              <a:lstStyle/>
              <a:p>
                <a:endParaRPr lang="en-US"/>
              </a:p>
            </p:txBody>
          </p:sp>
          <p:sp>
            <p:nvSpPr>
              <p:cNvPr id="4144" name="Line 158"/>
              <p:cNvSpPr>
                <a:spLocks noChangeShapeType="1"/>
              </p:cNvSpPr>
              <p:nvPr/>
            </p:nvSpPr>
            <p:spPr bwMode="auto">
              <a:xfrm>
                <a:off x="7776" y="9936"/>
                <a:ext cx="0" cy="288"/>
              </a:xfrm>
              <a:prstGeom prst="line">
                <a:avLst/>
              </a:prstGeom>
              <a:noFill/>
              <a:ln w="38100">
                <a:solidFill>
                  <a:srgbClr val="000000"/>
                </a:solidFill>
                <a:round/>
                <a:headEnd/>
                <a:tailEnd/>
              </a:ln>
            </p:spPr>
            <p:txBody>
              <a:bodyPr/>
              <a:lstStyle/>
              <a:p>
                <a:endParaRPr lang="en-US"/>
              </a:p>
            </p:txBody>
          </p:sp>
        </p:grpSp>
        <p:grpSp>
          <p:nvGrpSpPr>
            <p:cNvPr id="4096" name="Group 159"/>
            <p:cNvGrpSpPr>
              <a:grpSpLocks/>
            </p:cNvGrpSpPr>
            <p:nvPr/>
          </p:nvGrpSpPr>
          <p:grpSpPr bwMode="auto">
            <a:xfrm>
              <a:off x="3782" y="2713"/>
              <a:ext cx="173" cy="115"/>
              <a:chOff x="7488" y="9936"/>
              <a:chExt cx="432" cy="288"/>
            </a:xfrm>
          </p:grpSpPr>
          <p:sp>
            <p:nvSpPr>
              <p:cNvPr id="4141" name="Line 160"/>
              <p:cNvSpPr>
                <a:spLocks noChangeShapeType="1"/>
              </p:cNvSpPr>
              <p:nvPr/>
            </p:nvSpPr>
            <p:spPr bwMode="auto">
              <a:xfrm>
                <a:off x="7488" y="10224"/>
                <a:ext cx="432" cy="0"/>
              </a:xfrm>
              <a:prstGeom prst="line">
                <a:avLst/>
              </a:prstGeom>
              <a:noFill/>
              <a:ln w="38100">
                <a:solidFill>
                  <a:srgbClr val="000000"/>
                </a:solidFill>
                <a:round/>
                <a:headEnd/>
                <a:tailEnd/>
              </a:ln>
            </p:spPr>
            <p:txBody>
              <a:bodyPr/>
              <a:lstStyle/>
              <a:p>
                <a:endParaRPr lang="en-US"/>
              </a:p>
            </p:txBody>
          </p:sp>
          <p:sp>
            <p:nvSpPr>
              <p:cNvPr id="4142" name="Line 161"/>
              <p:cNvSpPr>
                <a:spLocks noChangeShapeType="1"/>
              </p:cNvSpPr>
              <p:nvPr/>
            </p:nvSpPr>
            <p:spPr bwMode="auto">
              <a:xfrm>
                <a:off x="7776" y="9936"/>
                <a:ext cx="0" cy="288"/>
              </a:xfrm>
              <a:prstGeom prst="line">
                <a:avLst/>
              </a:prstGeom>
              <a:noFill/>
              <a:ln w="38100">
                <a:solidFill>
                  <a:srgbClr val="000000"/>
                </a:solidFill>
                <a:round/>
                <a:headEnd/>
                <a:tailEnd/>
              </a:ln>
            </p:spPr>
            <p:txBody>
              <a:bodyPr/>
              <a:lstStyle/>
              <a:p>
                <a:endParaRPr lang="en-US"/>
              </a:p>
            </p:txBody>
          </p:sp>
        </p:grpSp>
        <p:grpSp>
          <p:nvGrpSpPr>
            <p:cNvPr id="4097" name="Group 162"/>
            <p:cNvGrpSpPr>
              <a:grpSpLocks/>
            </p:cNvGrpSpPr>
            <p:nvPr/>
          </p:nvGrpSpPr>
          <p:grpSpPr bwMode="auto">
            <a:xfrm>
              <a:off x="3898" y="2713"/>
              <a:ext cx="172" cy="115"/>
              <a:chOff x="7488" y="9936"/>
              <a:chExt cx="432" cy="288"/>
            </a:xfrm>
          </p:grpSpPr>
          <p:sp>
            <p:nvSpPr>
              <p:cNvPr id="4139" name="Line 163"/>
              <p:cNvSpPr>
                <a:spLocks noChangeShapeType="1"/>
              </p:cNvSpPr>
              <p:nvPr/>
            </p:nvSpPr>
            <p:spPr bwMode="auto">
              <a:xfrm>
                <a:off x="7488" y="10224"/>
                <a:ext cx="432" cy="0"/>
              </a:xfrm>
              <a:prstGeom prst="line">
                <a:avLst/>
              </a:prstGeom>
              <a:noFill/>
              <a:ln w="38100">
                <a:solidFill>
                  <a:srgbClr val="000000"/>
                </a:solidFill>
                <a:round/>
                <a:headEnd/>
                <a:tailEnd/>
              </a:ln>
            </p:spPr>
            <p:txBody>
              <a:bodyPr/>
              <a:lstStyle/>
              <a:p>
                <a:endParaRPr lang="en-US"/>
              </a:p>
            </p:txBody>
          </p:sp>
          <p:sp>
            <p:nvSpPr>
              <p:cNvPr id="4140" name="Line 164"/>
              <p:cNvSpPr>
                <a:spLocks noChangeShapeType="1"/>
              </p:cNvSpPr>
              <p:nvPr/>
            </p:nvSpPr>
            <p:spPr bwMode="auto">
              <a:xfrm>
                <a:off x="7776" y="9936"/>
                <a:ext cx="0" cy="288"/>
              </a:xfrm>
              <a:prstGeom prst="line">
                <a:avLst/>
              </a:prstGeom>
              <a:noFill/>
              <a:ln w="38100">
                <a:solidFill>
                  <a:srgbClr val="000000"/>
                </a:solidFill>
                <a:round/>
                <a:headEnd/>
                <a:tailEnd/>
              </a:ln>
            </p:spPr>
            <p:txBody>
              <a:bodyPr/>
              <a:lstStyle/>
              <a:p>
                <a:endParaRPr lang="en-US"/>
              </a:p>
            </p:txBody>
          </p:sp>
        </p:grpSp>
        <p:grpSp>
          <p:nvGrpSpPr>
            <p:cNvPr id="4098" name="Group 165"/>
            <p:cNvGrpSpPr>
              <a:grpSpLocks/>
            </p:cNvGrpSpPr>
            <p:nvPr/>
          </p:nvGrpSpPr>
          <p:grpSpPr bwMode="auto">
            <a:xfrm>
              <a:off x="3552" y="2713"/>
              <a:ext cx="173" cy="115"/>
              <a:chOff x="7488" y="9936"/>
              <a:chExt cx="432" cy="288"/>
            </a:xfrm>
          </p:grpSpPr>
          <p:sp>
            <p:nvSpPr>
              <p:cNvPr id="4137" name="Line 166"/>
              <p:cNvSpPr>
                <a:spLocks noChangeShapeType="1"/>
              </p:cNvSpPr>
              <p:nvPr/>
            </p:nvSpPr>
            <p:spPr bwMode="auto">
              <a:xfrm>
                <a:off x="7488" y="10224"/>
                <a:ext cx="432" cy="0"/>
              </a:xfrm>
              <a:prstGeom prst="line">
                <a:avLst/>
              </a:prstGeom>
              <a:noFill/>
              <a:ln w="38100">
                <a:solidFill>
                  <a:srgbClr val="000000"/>
                </a:solidFill>
                <a:round/>
                <a:headEnd/>
                <a:tailEnd/>
              </a:ln>
            </p:spPr>
            <p:txBody>
              <a:bodyPr/>
              <a:lstStyle/>
              <a:p>
                <a:endParaRPr lang="en-US"/>
              </a:p>
            </p:txBody>
          </p:sp>
          <p:sp>
            <p:nvSpPr>
              <p:cNvPr id="4138" name="Line 167"/>
              <p:cNvSpPr>
                <a:spLocks noChangeShapeType="1"/>
              </p:cNvSpPr>
              <p:nvPr/>
            </p:nvSpPr>
            <p:spPr bwMode="auto">
              <a:xfrm>
                <a:off x="7776" y="9936"/>
                <a:ext cx="0" cy="288"/>
              </a:xfrm>
              <a:prstGeom prst="line">
                <a:avLst/>
              </a:prstGeom>
              <a:noFill/>
              <a:ln w="38100">
                <a:solidFill>
                  <a:srgbClr val="000000"/>
                </a:solidFill>
                <a:round/>
                <a:headEnd/>
                <a:tailEnd/>
              </a:ln>
            </p:spPr>
            <p:txBody>
              <a:bodyPr/>
              <a:lstStyle/>
              <a:p>
                <a:endParaRPr lang="en-US"/>
              </a:p>
            </p:txBody>
          </p:sp>
        </p:grpSp>
        <p:grpSp>
          <p:nvGrpSpPr>
            <p:cNvPr id="4099" name="Group 168"/>
            <p:cNvGrpSpPr>
              <a:grpSpLocks/>
            </p:cNvGrpSpPr>
            <p:nvPr/>
          </p:nvGrpSpPr>
          <p:grpSpPr bwMode="auto">
            <a:xfrm>
              <a:off x="3667" y="2713"/>
              <a:ext cx="173" cy="115"/>
              <a:chOff x="7488" y="9936"/>
              <a:chExt cx="432" cy="288"/>
            </a:xfrm>
          </p:grpSpPr>
          <p:sp>
            <p:nvSpPr>
              <p:cNvPr id="4135" name="Line 169"/>
              <p:cNvSpPr>
                <a:spLocks noChangeShapeType="1"/>
              </p:cNvSpPr>
              <p:nvPr/>
            </p:nvSpPr>
            <p:spPr bwMode="auto">
              <a:xfrm>
                <a:off x="7488" y="10224"/>
                <a:ext cx="432" cy="0"/>
              </a:xfrm>
              <a:prstGeom prst="line">
                <a:avLst/>
              </a:prstGeom>
              <a:noFill/>
              <a:ln w="38100">
                <a:solidFill>
                  <a:srgbClr val="000000"/>
                </a:solidFill>
                <a:round/>
                <a:headEnd/>
                <a:tailEnd/>
              </a:ln>
            </p:spPr>
            <p:txBody>
              <a:bodyPr/>
              <a:lstStyle/>
              <a:p>
                <a:endParaRPr lang="en-US"/>
              </a:p>
            </p:txBody>
          </p:sp>
          <p:sp>
            <p:nvSpPr>
              <p:cNvPr id="4136" name="Line 170"/>
              <p:cNvSpPr>
                <a:spLocks noChangeShapeType="1"/>
              </p:cNvSpPr>
              <p:nvPr/>
            </p:nvSpPr>
            <p:spPr bwMode="auto">
              <a:xfrm>
                <a:off x="7776" y="9936"/>
                <a:ext cx="0" cy="288"/>
              </a:xfrm>
              <a:prstGeom prst="line">
                <a:avLst/>
              </a:prstGeom>
              <a:noFill/>
              <a:ln w="38100">
                <a:solidFill>
                  <a:srgbClr val="000000"/>
                </a:solidFill>
                <a:round/>
                <a:headEnd/>
                <a:tailEnd/>
              </a:ln>
            </p:spPr>
            <p:txBody>
              <a:bodyPr/>
              <a:lstStyle/>
              <a:p>
                <a:endParaRPr lang="en-US"/>
              </a:p>
            </p:txBody>
          </p:sp>
        </p:grpSp>
        <p:grpSp>
          <p:nvGrpSpPr>
            <p:cNvPr id="4100" name="Group 171"/>
            <p:cNvGrpSpPr>
              <a:grpSpLocks/>
            </p:cNvGrpSpPr>
            <p:nvPr/>
          </p:nvGrpSpPr>
          <p:grpSpPr bwMode="auto">
            <a:xfrm>
              <a:off x="3149" y="2886"/>
              <a:ext cx="173" cy="115"/>
              <a:chOff x="7488" y="9936"/>
              <a:chExt cx="432" cy="288"/>
            </a:xfrm>
          </p:grpSpPr>
          <p:sp>
            <p:nvSpPr>
              <p:cNvPr id="4133" name="Line 172"/>
              <p:cNvSpPr>
                <a:spLocks noChangeShapeType="1"/>
              </p:cNvSpPr>
              <p:nvPr/>
            </p:nvSpPr>
            <p:spPr bwMode="auto">
              <a:xfrm>
                <a:off x="7488" y="10224"/>
                <a:ext cx="432" cy="0"/>
              </a:xfrm>
              <a:prstGeom prst="line">
                <a:avLst/>
              </a:prstGeom>
              <a:noFill/>
              <a:ln w="38100">
                <a:solidFill>
                  <a:srgbClr val="000000"/>
                </a:solidFill>
                <a:round/>
                <a:headEnd/>
                <a:tailEnd/>
              </a:ln>
            </p:spPr>
            <p:txBody>
              <a:bodyPr/>
              <a:lstStyle/>
              <a:p>
                <a:endParaRPr lang="en-US"/>
              </a:p>
            </p:txBody>
          </p:sp>
          <p:sp>
            <p:nvSpPr>
              <p:cNvPr id="4134" name="Line 173"/>
              <p:cNvSpPr>
                <a:spLocks noChangeShapeType="1"/>
              </p:cNvSpPr>
              <p:nvPr/>
            </p:nvSpPr>
            <p:spPr bwMode="auto">
              <a:xfrm>
                <a:off x="7776" y="9936"/>
                <a:ext cx="0" cy="288"/>
              </a:xfrm>
              <a:prstGeom prst="line">
                <a:avLst/>
              </a:prstGeom>
              <a:noFill/>
              <a:ln w="38100">
                <a:solidFill>
                  <a:srgbClr val="000000"/>
                </a:solidFill>
                <a:round/>
                <a:headEnd/>
                <a:tailEnd/>
              </a:ln>
            </p:spPr>
            <p:txBody>
              <a:bodyPr/>
              <a:lstStyle/>
              <a:p>
                <a:endParaRPr lang="en-US"/>
              </a:p>
            </p:txBody>
          </p:sp>
        </p:grpSp>
        <p:sp>
          <p:nvSpPr>
            <p:cNvPr id="4118" name="Text Box 174"/>
            <p:cNvSpPr txBox="1">
              <a:spLocks noChangeArrowheads="1"/>
            </p:cNvSpPr>
            <p:nvPr/>
          </p:nvSpPr>
          <p:spPr bwMode="auto">
            <a:xfrm>
              <a:off x="3206" y="467"/>
              <a:ext cx="807" cy="345"/>
            </a:xfrm>
            <a:prstGeom prst="rect">
              <a:avLst/>
            </a:prstGeom>
            <a:noFill/>
            <a:ln w="9525">
              <a:noFill/>
              <a:miter lim="800000"/>
              <a:headEnd/>
              <a:tailEnd/>
            </a:ln>
          </p:spPr>
          <p:txBody>
            <a:bodyPr/>
            <a:lstStyle/>
            <a:p>
              <a:pPr algn="ctr"/>
              <a:r>
                <a:rPr lang="en-US" sz="1400">
                  <a:latin typeface="Comic Sans MS" pitchFamily="66" charset="0"/>
                </a:rPr>
                <a:t>Starting DNA Template</a:t>
              </a:r>
              <a:endParaRPr lang="en-US" sz="2000"/>
            </a:p>
          </p:txBody>
        </p:sp>
        <p:sp>
          <p:nvSpPr>
            <p:cNvPr id="4119" name="Text Box 175"/>
            <p:cNvSpPr txBox="1">
              <a:spLocks noChangeArrowheads="1"/>
            </p:cNvSpPr>
            <p:nvPr/>
          </p:nvSpPr>
          <p:spPr bwMode="auto">
            <a:xfrm>
              <a:off x="1651" y="356"/>
              <a:ext cx="288" cy="231"/>
            </a:xfrm>
            <a:prstGeom prst="rect">
              <a:avLst/>
            </a:prstGeom>
            <a:noFill/>
            <a:ln w="9525">
              <a:noFill/>
              <a:miter lim="800000"/>
              <a:headEnd/>
              <a:tailEnd/>
            </a:ln>
          </p:spPr>
          <p:txBody>
            <a:bodyPr/>
            <a:lstStyle/>
            <a:p>
              <a:r>
                <a:rPr lang="en-US" sz="1600">
                  <a:latin typeface="Courier New" pitchFamily="49" charset="0"/>
                </a:rPr>
                <a:t>5’</a:t>
              </a:r>
              <a:endParaRPr lang="en-US" sz="2000"/>
            </a:p>
          </p:txBody>
        </p:sp>
        <p:sp>
          <p:nvSpPr>
            <p:cNvPr id="4120" name="Text Box 176"/>
            <p:cNvSpPr txBox="1">
              <a:spLocks noChangeArrowheads="1"/>
            </p:cNvSpPr>
            <p:nvPr/>
          </p:nvSpPr>
          <p:spPr bwMode="auto">
            <a:xfrm>
              <a:off x="3034" y="702"/>
              <a:ext cx="288" cy="230"/>
            </a:xfrm>
            <a:prstGeom prst="rect">
              <a:avLst/>
            </a:prstGeom>
            <a:noFill/>
            <a:ln w="9525">
              <a:noFill/>
              <a:miter lim="800000"/>
              <a:headEnd/>
              <a:tailEnd/>
            </a:ln>
          </p:spPr>
          <p:txBody>
            <a:bodyPr/>
            <a:lstStyle/>
            <a:p>
              <a:r>
                <a:rPr lang="en-US" sz="1600">
                  <a:latin typeface="Courier New" pitchFamily="49" charset="0"/>
                </a:rPr>
                <a:t>5’</a:t>
              </a:r>
              <a:endParaRPr lang="en-US" sz="2000"/>
            </a:p>
          </p:txBody>
        </p:sp>
        <p:sp>
          <p:nvSpPr>
            <p:cNvPr id="4121" name="Text Box 177"/>
            <p:cNvSpPr txBox="1">
              <a:spLocks noChangeArrowheads="1"/>
            </p:cNvSpPr>
            <p:nvPr/>
          </p:nvSpPr>
          <p:spPr bwMode="auto">
            <a:xfrm>
              <a:off x="3034" y="356"/>
              <a:ext cx="288" cy="231"/>
            </a:xfrm>
            <a:prstGeom prst="rect">
              <a:avLst/>
            </a:prstGeom>
            <a:noFill/>
            <a:ln w="9525">
              <a:noFill/>
              <a:miter lim="800000"/>
              <a:headEnd/>
              <a:tailEnd/>
            </a:ln>
          </p:spPr>
          <p:txBody>
            <a:bodyPr/>
            <a:lstStyle/>
            <a:p>
              <a:r>
                <a:rPr lang="en-US" sz="1600">
                  <a:latin typeface="Courier New" pitchFamily="49" charset="0"/>
                </a:rPr>
                <a:t>3’</a:t>
              </a:r>
              <a:endParaRPr lang="en-US" sz="2000"/>
            </a:p>
          </p:txBody>
        </p:sp>
        <p:sp>
          <p:nvSpPr>
            <p:cNvPr id="4122" name="Text Box 178"/>
            <p:cNvSpPr txBox="1">
              <a:spLocks noChangeArrowheads="1"/>
            </p:cNvSpPr>
            <p:nvPr/>
          </p:nvSpPr>
          <p:spPr bwMode="auto">
            <a:xfrm>
              <a:off x="1651" y="702"/>
              <a:ext cx="288" cy="230"/>
            </a:xfrm>
            <a:prstGeom prst="rect">
              <a:avLst/>
            </a:prstGeom>
            <a:noFill/>
            <a:ln w="9525">
              <a:noFill/>
              <a:miter lim="800000"/>
              <a:headEnd/>
              <a:tailEnd/>
            </a:ln>
          </p:spPr>
          <p:txBody>
            <a:bodyPr/>
            <a:lstStyle/>
            <a:p>
              <a:r>
                <a:rPr lang="en-US" sz="1600">
                  <a:latin typeface="Courier New" pitchFamily="49" charset="0"/>
                </a:rPr>
                <a:t>3’</a:t>
              </a:r>
              <a:endParaRPr lang="en-US" sz="2000"/>
            </a:p>
          </p:txBody>
        </p:sp>
        <p:sp>
          <p:nvSpPr>
            <p:cNvPr id="4123" name="Text Box 179"/>
            <p:cNvSpPr txBox="1">
              <a:spLocks noChangeArrowheads="1"/>
            </p:cNvSpPr>
            <p:nvPr/>
          </p:nvSpPr>
          <p:spPr bwMode="auto">
            <a:xfrm>
              <a:off x="2048" y="1980"/>
              <a:ext cx="288" cy="230"/>
            </a:xfrm>
            <a:prstGeom prst="rect">
              <a:avLst/>
            </a:prstGeom>
            <a:noFill/>
            <a:ln w="9525">
              <a:noFill/>
              <a:miter lim="800000"/>
              <a:headEnd/>
              <a:tailEnd/>
            </a:ln>
          </p:spPr>
          <p:txBody>
            <a:bodyPr/>
            <a:lstStyle/>
            <a:p>
              <a:r>
                <a:rPr lang="en-US" sz="1600">
                  <a:latin typeface="Courier New" pitchFamily="49" charset="0"/>
                </a:rPr>
                <a:t>5’</a:t>
              </a:r>
              <a:endParaRPr lang="en-US" sz="2000"/>
            </a:p>
          </p:txBody>
        </p:sp>
        <p:sp>
          <p:nvSpPr>
            <p:cNvPr id="4124" name="Text Box 180"/>
            <p:cNvSpPr txBox="1">
              <a:spLocks noChangeArrowheads="1"/>
            </p:cNvSpPr>
            <p:nvPr/>
          </p:nvSpPr>
          <p:spPr bwMode="auto">
            <a:xfrm>
              <a:off x="3006" y="1504"/>
              <a:ext cx="288" cy="230"/>
            </a:xfrm>
            <a:prstGeom prst="rect">
              <a:avLst/>
            </a:prstGeom>
            <a:noFill/>
            <a:ln w="9525">
              <a:noFill/>
              <a:miter lim="800000"/>
              <a:headEnd/>
              <a:tailEnd/>
            </a:ln>
          </p:spPr>
          <p:txBody>
            <a:bodyPr/>
            <a:lstStyle/>
            <a:p>
              <a:r>
                <a:rPr lang="en-US" sz="1600">
                  <a:latin typeface="Courier New" pitchFamily="49" charset="0"/>
                </a:rPr>
                <a:t>5’</a:t>
              </a:r>
              <a:endParaRPr lang="en-US" sz="2000"/>
            </a:p>
          </p:txBody>
        </p:sp>
        <p:sp>
          <p:nvSpPr>
            <p:cNvPr id="4125" name="Text Box 181"/>
            <p:cNvSpPr txBox="1">
              <a:spLocks noChangeArrowheads="1"/>
            </p:cNvSpPr>
            <p:nvPr/>
          </p:nvSpPr>
          <p:spPr bwMode="auto">
            <a:xfrm>
              <a:off x="4152" y="1926"/>
              <a:ext cx="288" cy="230"/>
            </a:xfrm>
            <a:prstGeom prst="rect">
              <a:avLst/>
            </a:prstGeom>
            <a:noFill/>
            <a:ln w="9525">
              <a:noFill/>
              <a:miter lim="800000"/>
              <a:headEnd/>
              <a:tailEnd/>
            </a:ln>
          </p:spPr>
          <p:txBody>
            <a:bodyPr/>
            <a:lstStyle/>
            <a:p>
              <a:r>
                <a:rPr lang="en-US" sz="1600">
                  <a:latin typeface="Courier New" pitchFamily="49" charset="0"/>
                </a:rPr>
                <a:t>5’</a:t>
              </a:r>
              <a:endParaRPr lang="en-US" sz="2000"/>
            </a:p>
          </p:txBody>
        </p:sp>
        <p:sp>
          <p:nvSpPr>
            <p:cNvPr id="4126" name="Text Box 182"/>
            <p:cNvSpPr txBox="1">
              <a:spLocks noChangeArrowheads="1"/>
            </p:cNvSpPr>
            <p:nvPr/>
          </p:nvSpPr>
          <p:spPr bwMode="auto">
            <a:xfrm>
              <a:off x="876" y="1990"/>
              <a:ext cx="288" cy="230"/>
            </a:xfrm>
            <a:prstGeom prst="rect">
              <a:avLst/>
            </a:prstGeom>
            <a:noFill/>
            <a:ln w="9525">
              <a:noFill/>
              <a:miter lim="800000"/>
              <a:headEnd/>
              <a:tailEnd/>
            </a:ln>
          </p:spPr>
          <p:txBody>
            <a:bodyPr/>
            <a:lstStyle/>
            <a:p>
              <a:r>
                <a:rPr lang="en-US" sz="1600">
                  <a:latin typeface="Courier New" pitchFamily="49" charset="0"/>
                </a:rPr>
                <a:t>3’</a:t>
              </a:r>
              <a:endParaRPr lang="en-US" sz="2000"/>
            </a:p>
          </p:txBody>
        </p:sp>
        <p:sp>
          <p:nvSpPr>
            <p:cNvPr id="4127" name="Text Box 183"/>
            <p:cNvSpPr txBox="1">
              <a:spLocks noChangeArrowheads="1"/>
            </p:cNvSpPr>
            <p:nvPr/>
          </p:nvSpPr>
          <p:spPr bwMode="auto">
            <a:xfrm>
              <a:off x="3824" y="1936"/>
              <a:ext cx="288" cy="231"/>
            </a:xfrm>
            <a:prstGeom prst="rect">
              <a:avLst/>
            </a:prstGeom>
            <a:noFill/>
            <a:ln w="9525">
              <a:noFill/>
              <a:miter lim="800000"/>
              <a:headEnd/>
              <a:tailEnd/>
            </a:ln>
          </p:spPr>
          <p:txBody>
            <a:bodyPr/>
            <a:lstStyle/>
            <a:p>
              <a:r>
                <a:rPr lang="en-US" sz="1600">
                  <a:latin typeface="Courier New" pitchFamily="49" charset="0"/>
                </a:rPr>
                <a:t>3’</a:t>
              </a:r>
              <a:endParaRPr lang="en-US" sz="2000"/>
            </a:p>
          </p:txBody>
        </p:sp>
        <p:sp>
          <p:nvSpPr>
            <p:cNvPr id="4128" name="Text Box 184"/>
            <p:cNvSpPr txBox="1">
              <a:spLocks noChangeArrowheads="1"/>
            </p:cNvSpPr>
            <p:nvPr/>
          </p:nvSpPr>
          <p:spPr bwMode="auto">
            <a:xfrm>
              <a:off x="4071" y="1514"/>
              <a:ext cx="288" cy="231"/>
            </a:xfrm>
            <a:prstGeom prst="rect">
              <a:avLst/>
            </a:prstGeom>
            <a:noFill/>
            <a:ln w="9525">
              <a:noFill/>
              <a:miter lim="800000"/>
              <a:headEnd/>
              <a:tailEnd/>
            </a:ln>
          </p:spPr>
          <p:txBody>
            <a:bodyPr/>
            <a:lstStyle/>
            <a:p>
              <a:r>
                <a:rPr lang="en-US" sz="1600">
                  <a:latin typeface="Courier New" pitchFamily="49" charset="0"/>
                </a:rPr>
                <a:t>3’</a:t>
              </a:r>
              <a:endParaRPr lang="en-US" sz="2000"/>
            </a:p>
          </p:txBody>
        </p:sp>
        <p:sp>
          <p:nvSpPr>
            <p:cNvPr id="4129" name="Text Box 185"/>
            <p:cNvSpPr txBox="1">
              <a:spLocks noChangeArrowheads="1"/>
            </p:cNvSpPr>
            <p:nvPr/>
          </p:nvSpPr>
          <p:spPr bwMode="auto">
            <a:xfrm>
              <a:off x="1113" y="1524"/>
              <a:ext cx="288" cy="230"/>
            </a:xfrm>
            <a:prstGeom prst="rect">
              <a:avLst/>
            </a:prstGeom>
            <a:noFill/>
            <a:ln w="9525">
              <a:noFill/>
              <a:miter lim="800000"/>
              <a:headEnd/>
              <a:tailEnd/>
            </a:ln>
          </p:spPr>
          <p:txBody>
            <a:bodyPr/>
            <a:lstStyle/>
            <a:p>
              <a:r>
                <a:rPr lang="en-US" sz="1600">
                  <a:latin typeface="Courier New" pitchFamily="49" charset="0"/>
                </a:rPr>
                <a:t>3’</a:t>
              </a:r>
              <a:endParaRPr lang="en-US" sz="2000"/>
            </a:p>
          </p:txBody>
        </p:sp>
        <p:sp>
          <p:nvSpPr>
            <p:cNvPr id="4130" name="Text Box 186"/>
            <p:cNvSpPr txBox="1">
              <a:spLocks noChangeArrowheads="1"/>
            </p:cNvSpPr>
            <p:nvPr/>
          </p:nvSpPr>
          <p:spPr bwMode="auto">
            <a:xfrm>
              <a:off x="791" y="1526"/>
              <a:ext cx="288" cy="231"/>
            </a:xfrm>
            <a:prstGeom prst="rect">
              <a:avLst/>
            </a:prstGeom>
            <a:noFill/>
            <a:ln w="9525">
              <a:noFill/>
              <a:miter lim="800000"/>
              <a:headEnd/>
              <a:tailEnd/>
            </a:ln>
          </p:spPr>
          <p:txBody>
            <a:bodyPr/>
            <a:lstStyle/>
            <a:p>
              <a:r>
                <a:rPr lang="en-US" sz="1600">
                  <a:latin typeface="Courier New" pitchFamily="49" charset="0"/>
                </a:rPr>
                <a:t>5’</a:t>
              </a:r>
              <a:endParaRPr lang="en-US" sz="2000"/>
            </a:p>
          </p:txBody>
        </p:sp>
        <p:sp>
          <p:nvSpPr>
            <p:cNvPr id="4131" name="Text Box 187"/>
            <p:cNvSpPr txBox="1">
              <a:spLocks noChangeArrowheads="1"/>
            </p:cNvSpPr>
            <p:nvPr/>
          </p:nvSpPr>
          <p:spPr bwMode="auto">
            <a:xfrm>
              <a:off x="744" y="1353"/>
              <a:ext cx="806" cy="225"/>
            </a:xfrm>
            <a:prstGeom prst="rect">
              <a:avLst/>
            </a:prstGeom>
            <a:noFill/>
            <a:ln w="9525">
              <a:noFill/>
              <a:miter lim="800000"/>
              <a:headEnd/>
              <a:tailEnd/>
            </a:ln>
          </p:spPr>
          <p:txBody>
            <a:bodyPr/>
            <a:lstStyle/>
            <a:p>
              <a:pPr algn="ctr"/>
              <a:r>
                <a:rPr lang="en-US" sz="1200">
                  <a:latin typeface="Comic Sans MS" pitchFamily="66" charset="0"/>
                </a:rPr>
                <a:t>Forward primer</a:t>
              </a:r>
              <a:endParaRPr lang="en-US"/>
            </a:p>
          </p:txBody>
        </p:sp>
        <p:sp>
          <p:nvSpPr>
            <p:cNvPr id="4132" name="Text Box 188"/>
            <p:cNvSpPr txBox="1">
              <a:spLocks noChangeArrowheads="1"/>
            </p:cNvSpPr>
            <p:nvPr/>
          </p:nvSpPr>
          <p:spPr bwMode="auto">
            <a:xfrm>
              <a:off x="3659" y="2099"/>
              <a:ext cx="807" cy="225"/>
            </a:xfrm>
            <a:prstGeom prst="rect">
              <a:avLst/>
            </a:prstGeom>
            <a:noFill/>
            <a:ln w="9525">
              <a:noFill/>
              <a:miter lim="800000"/>
              <a:headEnd/>
              <a:tailEnd/>
            </a:ln>
          </p:spPr>
          <p:txBody>
            <a:bodyPr/>
            <a:lstStyle/>
            <a:p>
              <a:pPr algn="ctr"/>
              <a:r>
                <a:rPr lang="en-US" sz="1200">
                  <a:latin typeface="Comic Sans MS" pitchFamily="66" charset="0"/>
                </a:rPr>
                <a:t>Reverse primer</a:t>
              </a:r>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47700" y="374650"/>
            <a:ext cx="7067550" cy="366713"/>
          </a:xfrm>
          <a:prstGeom prst="rect">
            <a:avLst/>
          </a:prstGeom>
          <a:noFill/>
          <a:ln w="9525">
            <a:noFill/>
            <a:miter lim="800000"/>
            <a:headEnd/>
            <a:tailEnd/>
          </a:ln>
        </p:spPr>
        <p:txBody>
          <a:bodyPr wrap="none">
            <a:spAutoFit/>
          </a:bodyPr>
          <a:lstStyle/>
          <a:p>
            <a:r>
              <a:rPr lang="en-US"/>
              <a:t>(a) Simultaneous amplification of three locations on a DNA template</a:t>
            </a:r>
          </a:p>
        </p:txBody>
      </p:sp>
      <p:sp>
        <p:nvSpPr>
          <p:cNvPr id="5123" name="Text Box 18"/>
          <p:cNvSpPr txBox="1">
            <a:spLocks noChangeArrowheads="1"/>
          </p:cNvSpPr>
          <p:nvPr/>
        </p:nvSpPr>
        <p:spPr bwMode="auto">
          <a:xfrm>
            <a:off x="647700" y="3573463"/>
            <a:ext cx="7029450" cy="366712"/>
          </a:xfrm>
          <a:prstGeom prst="rect">
            <a:avLst/>
          </a:prstGeom>
          <a:noFill/>
          <a:ln w="9525">
            <a:noFill/>
            <a:miter lim="800000"/>
            <a:headEnd/>
            <a:tailEnd/>
          </a:ln>
        </p:spPr>
        <p:txBody>
          <a:bodyPr wrap="none">
            <a:spAutoFit/>
          </a:bodyPr>
          <a:lstStyle/>
          <a:p>
            <a:r>
              <a:rPr lang="en-US"/>
              <a:t>(b) Resolution of PCR products with size-based separation method </a:t>
            </a:r>
          </a:p>
        </p:txBody>
      </p:sp>
      <p:grpSp>
        <p:nvGrpSpPr>
          <p:cNvPr id="2" name="Group 49"/>
          <p:cNvGrpSpPr>
            <a:grpSpLocks/>
          </p:cNvGrpSpPr>
          <p:nvPr/>
        </p:nvGrpSpPr>
        <p:grpSpPr bwMode="auto">
          <a:xfrm>
            <a:off x="1031875" y="1195388"/>
            <a:ext cx="6515100" cy="1927225"/>
            <a:chOff x="1032377" y="1194627"/>
            <a:chExt cx="6513847" cy="1927981"/>
          </a:xfrm>
        </p:grpSpPr>
        <p:sp>
          <p:nvSpPr>
            <p:cNvPr id="5134" name="Rectangle 4"/>
            <p:cNvSpPr>
              <a:spLocks noChangeArrowheads="1"/>
            </p:cNvSpPr>
            <p:nvPr/>
          </p:nvSpPr>
          <p:spPr bwMode="auto">
            <a:xfrm>
              <a:off x="4088197" y="2362195"/>
              <a:ext cx="1662545" cy="324256"/>
            </a:xfrm>
            <a:prstGeom prst="rect">
              <a:avLst/>
            </a:prstGeom>
            <a:solidFill>
              <a:srgbClr val="00CCFF"/>
            </a:solidFill>
            <a:ln w="9525">
              <a:noFill/>
              <a:miter lim="800000"/>
              <a:headEnd/>
              <a:tailEnd/>
            </a:ln>
          </p:spPr>
          <p:txBody>
            <a:bodyPr/>
            <a:lstStyle/>
            <a:p>
              <a:endParaRPr lang="en-US"/>
            </a:p>
          </p:txBody>
        </p:sp>
        <p:sp>
          <p:nvSpPr>
            <p:cNvPr id="5135" name="Rectangle 5"/>
            <p:cNvSpPr>
              <a:spLocks noChangeArrowheads="1"/>
            </p:cNvSpPr>
            <p:nvPr/>
          </p:nvSpPr>
          <p:spPr bwMode="auto">
            <a:xfrm>
              <a:off x="6231147" y="2364102"/>
              <a:ext cx="1122123" cy="324892"/>
            </a:xfrm>
            <a:prstGeom prst="rect">
              <a:avLst/>
            </a:prstGeom>
            <a:solidFill>
              <a:srgbClr val="00FF00"/>
            </a:solidFill>
            <a:ln w="9525">
              <a:noFill/>
              <a:miter lim="800000"/>
              <a:headEnd/>
              <a:tailEnd/>
            </a:ln>
          </p:spPr>
          <p:txBody>
            <a:bodyPr/>
            <a:lstStyle/>
            <a:p>
              <a:endParaRPr lang="en-US"/>
            </a:p>
          </p:txBody>
        </p:sp>
        <p:sp>
          <p:nvSpPr>
            <p:cNvPr id="5136" name="Rectangle 6"/>
            <p:cNvSpPr>
              <a:spLocks noChangeArrowheads="1"/>
            </p:cNvSpPr>
            <p:nvPr/>
          </p:nvSpPr>
          <p:spPr bwMode="auto">
            <a:xfrm>
              <a:off x="3096471" y="2375547"/>
              <a:ext cx="623613" cy="291195"/>
            </a:xfrm>
            <a:prstGeom prst="rect">
              <a:avLst/>
            </a:prstGeom>
            <a:solidFill>
              <a:srgbClr val="FFFF00"/>
            </a:solidFill>
            <a:ln w="9525">
              <a:noFill/>
              <a:miter lim="800000"/>
              <a:headEnd/>
              <a:tailEnd/>
            </a:ln>
          </p:spPr>
          <p:txBody>
            <a:bodyPr/>
            <a:lstStyle/>
            <a:p>
              <a:endParaRPr lang="en-US"/>
            </a:p>
          </p:txBody>
        </p:sp>
        <p:sp>
          <p:nvSpPr>
            <p:cNvPr id="5137" name="Line 7"/>
            <p:cNvSpPr>
              <a:spLocks noChangeShapeType="1"/>
            </p:cNvSpPr>
            <p:nvPr/>
          </p:nvSpPr>
          <p:spPr bwMode="auto">
            <a:xfrm>
              <a:off x="2963112" y="2483632"/>
              <a:ext cx="4572316" cy="0"/>
            </a:xfrm>
            <a:prstGeom prst="line">
              <a:avLst/>
            </a:prstGeom>
            <a:noFill/>
            <a:ln w="28575">
              <a:solidFill>
                <a:srgbClr val="000000"/>
              </a:solidFill>
              <a:round/>
              <a:headEnd/>
              <a:tailEnd/>
            </a:ln>
          </p:spPr>
          <p:txBody>
            <a:bodyPr/>
            <a:lstStyle/>
            <a:p>
              <a:endParaRPr lang="en-US"/>
            </a:p>
          </p:txBody>
        </p:sp>
        <p:sp>
          <p:nvSpPr>
            <p:cNvPr id="5138" name="Line 8"/>
            <p:cNvSpPr>
              <a:spLocks noChangeShapeType="1"/>
            </p:cNvSpPr>
            <p:nvPr/>
          </p:nvSpPr>
          <p:spPr bwMode="auto">
            <a:xfrm>
              <a:off x="2973908" y="2552934"/>
              <a:ext cx="4572316" cy="0"/>
            </a:xfrm>
            <a:prstGeom prst="line">
              <a:avLst/>
            </a:prstGeom>
            <a:noFill/>
            <a:ln w="28575">
              <a:solidFill>
                <a:srgbClr val="000000"/>
              </a:solidFill>
              <a:round/>
              <a:headEnd/>
              <a:tailEnd/>
            </a:ln>
          </p:spPr>
          <p:txBody>
            <a:bodyPr/>
            <a:lstStyle/>
            <a:p>
              <a:endParaRPr lang="en-US"/>
            </a:p>
          </p:txBody>
        </p:sp>
        <p:sp>
          <p:nvSpPr>
            <p:cNvPr id="5139" name="Line 9"/>
            <p:cNvSpPr>
              <a:spLocks noChangeShapeType="1"/>
            </p:cNvSpPr>
            <p:nvPr/>
          </p:nvSpPr>
          <p:spPr bwMode="auto">
            <a:xfrm>
              <a:off x="3112982" y="2417509"/>
              <a:ext cx="207659" cy="0"/>
            </a:xfrm>
            <a:prstGeom prst="line">
              <a:avLst/>
            </a:prstGeom>
            <a:noFill/>
            <a:ln w="9525">
              <a:solidFill>
                <a:srgbClr val="000000"/>
              </a:solidFill>
              <a:round/>
              <a:headEnd/>
              <a:tailEnd type="triangle" w="med" len="med"/>
            </a:ln>
          </p:spPr>
          <p:txBody>
            <a:bodyPr/>
            <a:lstStyle/>
            <a:p>
              <a:endParaRPr lang="en-US"/>
            </a:p>
          </p:txBody>
        </p:sp>
        <p:sp>
          <p:nvSpPr>
            <p:cNvPr id="5140" name="Line 10"/>
            <p:cNvSpPr>
              <a:spLocks noChangeShapeType="1"/>
            </p:cNvSpPr>
            <p:nvPr/>
          </p:nvSpPr>
          <p:spPr bwMode="auto">
            <a:xfrm flipH="1">
              <a:off x="3511790" y="2617150"/>
              <a:ext cx="200039" cy="0"/>
            </a:xfrm>
            <a:prstGeom prst="line">
              <a:avLst/>
            </a:prstGeom>
            <a:noFill/>
            <a:ln w="9525">
              <a:solidFill>
                <a:srgbClr val="000000"/>
              </a:solidFill>
              <a:round/>
              <a:headEnd/>
              <a:tailEnd type="triangle" w="med" len="med"/>
            </a:ln>
          </p:spPr>
          <p:txBody>
            <a:bodyPr/>
            <a:lstStyle/>
            <a:p>
              <a:endParaRPr lang="en-US"/>
            </a:p>
          </p:txBody>
        </p:sp>
        <p:sp>
          <p:nvSpPr>
            <p:cNvPr id="5141" name="Line 11"/>
            <p:cNvSpPr>
              <a:spLocks noChangeShapeType="1"/>
            </p:cNvSpPr>
            <p:nvPr/>
          </p:nvSpPr>
          <p:spPr bwMode="auto">
            <a:xfrm>
              <a:off x="4088197" y="2420688"/>
              <a:ext cx="207659" cy="0"/>
            </a:xfrm>
            <a:prstGeom prst="line">
              <a:avLst/>
            </a:prstGeom>
            <a:noFill/>
            <a:ln w="9525">
              <a:solidFill>
                <a:srgbClr val="000000"/>
              </a:solidFill>
              <a:round/>
              <a:headEnd/>
              <a:tailEnd type="triangle" w="med" len="med"/>
            </a:ln>
          </p:spPr>
          <p:txBody>
            <a:bodyPr/>
            <a:lstStyle/>
            <a:p>
              <a:endParaRPr lang="en-US"/>
            </a:p>
          </p:txBody>
        </p:sp>
        <p:sp>
          <p:nvSpPr>
            <p:cNvPr id="5142" name="Line 12"/>
            <p:cNvSpPr>
              <a:spLocks noChangeShapeType="1"/>
            </p:cNvSpPr>
            <p:nvPr/>
          </p:nvSpPr>
          <p:spPr bwMode="auto">
            <a:xfrm>
              <a:off x="6238767" y="2423231"/>
              <a:ext cx="207659" cy="0"/>
            </a:xfrm>
            <a:prstGeom prst="line">
              <a:avLst/>
            </a:prstGeom>
            <a:noFill/>
            <a:ln w="9525">
              <a:solidFill>
                <a:srgbClr val="000000"/>
              </a:solidFill>
              <a:round/>
              <a:headEnd/>
              <a:tailEnd type="triangle" w="med" len="med"/>
            </a:ln>
          </p:spPr>
          <p:txBody>
            <a:bodyPr/>
            <a:lstStyle/>
            <a:p>
              <a:endParaRPr lang="en-US"/>
            </a:p>
          </p:txBody>
        </p:sp>
        <p:sp>
          <p:nvSpPr>
            <p:cNvPr id="5143" name="Line 13"/>
            <p:cNvSpPr>
              <a:spLocks noChangeShapeType="1"/>
            </p:cNvSpPr>
            <p:nvPr/>
          </p:nvSpPr>
          <p:spPr bwMode="auto">
            <a:xfrm flipH="1">
              <a:off x="7150691" y="2628594"/>
              <a:ext cx="200039" cy="0"/>
            </a:xfrm>
            <a:prstGeom prst="line">
              <a:avLst/>
            </a:prstGeom>
            <a:noFill/>
            <a:ln w="9525">
              <a:solidFill>
                <a:srgbClr val="000000"/>
              </a:solidFill>
              <a:round/>
              <a:headEnd/>
              <a:tailEnd type="triangle" w="med" len="med"/>
            </a:ln>
          </p:spPr>
          <p:txBody>
            <a:bodyPr/>
            <a:lstStyle/>
            <a:p>
              <a:endParaRPr lang="en-US"/>
            </a:p>
          </p:txBody>
        </p:sp>
        <p:sp>
          <p:nvSpPr>
            <p:cNvPr id="5144" name="Line 14"/>
            <p:cNvSpPr>
              <a:spLocks noChangeShapeType="1"/>
            </p:cNvSpPr>
            <p:nvPr/>
          </p:nvSpPr>
          <p:spPr bwMode="auto">
            <a:xfrm flipH="1">
              <a:off x="5544987" y="2615242"/>
              <a:ext cx="200039" cy="0"/>
            </a:xfrm>
            <a:prstGeom prst="line">
              <a:avLst/>
            </a:prstGeom>
            <a:noFill/>
            <a:ln w="9525">
              <a:solidFill>
                <a:srgbClr val="000000"/>
              </a:solidFill>
              <a:round/>
              <a:headEnd/>
              <a:tailEnd type="triangle" w="med" len="med"/>
            </a:ln>
          </p:spPr>
          <p:txBody>
            <a:bodyPr/>
            <a:lstStyle/>
            <a:p>
              <a:endParaRPr lang="en-US"/>
            </a:p>
          </p:txBody>
        </p:sp>
        <p:sp>
          <p:nvSpPr>
            <p:cNvPr id="5145" name="Text Box 15"/>
            <p:cNvSpPr txBox="1">
              <a:spLocks noChangeArrowheads="1"/>
            </p:cNvSpPr>
            <p:nvPr/>
          </p:nvSpPr>
          <p:spPr bwMode="auto">
            <a:xfrm>
              <a:off x="3013916" y="2741766"/>
              <a:ext cx="798250" cy="375120"/>
            </a:xfrm>
            <a:prstGeom prst="rect">
              <a:avLst/>
            </a:prstGeom>
            <a:solidFill>
              <a:srgbClr val="FFFFFF"/>
            </a:solidFill>
            <a:ln w="9525">
              <a:noFill/>
              <a:miter lim="800000"/>
              <a:headEnd/>
              <a:tailEnd/>
            </a:ln>
          </p:spPr>
          <p:txBody>
            <a:bodyPr/>
            <a:lstStyle/>
            <a:p>
              <a:pPr algn="ctr"/>
              <a:r>
                <a:rPr lang="en-US" sz="1200"/>
                <a:t>Locus A</a:t>
              </a:r>
              <a:endParaRPr lang="en-US"/>
            </a:p>
          </p:txBody>
        </p:sp>
        <p:sp>
          <p:nvSpPr>
            <p:cNvPr id="5146" name="Text Box 16"/>
            <p:cNvSpPr txBox="1">
              <a:spLocks noChangeArrowheads="1"/>
            </p:cNvSpPr>
            <p:nvPr/>
          </p:nvSpPr>
          <p:spPr bwMode="auto">
            <a:xfrm>
              <a:off x="4455991" y="2727778"/>
              <a:ext cx="798250" cy="375120"/>
            </a:xfrm>
            <a:prstGeom prst="rect">
              <a:avLst/>
            </a:prstGeom>
            <a:solidFill>
              <a:srgbClr val="FFFFFF"/>
            </a:solidFill>
            <a:ln w="9525">
              <a:noFill/>
              <a:miter lim="800000"/>
              <a:headEnd/>
              <a:tailEnd/>
            </a:ln>
          </p:spPr>
          <p:txBody>
            <a:bodyPr/>
            <a:lstStyle/>
            <a:p>
              <a:pPr algn="ctr"/>
              <a:r>
                <a:rPr lang="en-US" sz="1200"/>
                <a:t>Locus B</a:t>
              </a:r>
              <a:endParaRPr lang="en-US"/>
            </a:p>
          </p:txBody>
        </p:sp>
        <p:sp>
          <p:nvSpPr>
            <p:cNvPr id="5147" name="Text Box 17"/>
            <p:cNvSpPr txBox="1">
              <a:spLocks noChangeArrowheads="1"/>
            </p:cNvSpPr>
            <p:nvPr/>
          </p:nvSpPr>
          <p:spPr bwMode="auto">
            <a:xfrm>
              <a:off x="6381017" y="2747488"/>
              <a:ext cx="798250" cy="375120"/>
            </a:xfrm>
            <a:prstGeom prst="rect">
              <a:avLst/>
            </a:prstGeom>
            <a:solidFill>
              <a:srgbClr val="FFFFFF"/>
            </a:solidFill>
            <a:ln w="9525">
              <a:noFill/>
              <a:miter lim="800000"/>
              <a:headEnd/>
              <a:tailEnd/>
            </a:ln>
          </p:spPr>
          <p:txBody>
            <a:bodyPr/>
            <a:lstStyle/>
            <a:p>
              <a:pPr algn="ctr"/>
              <a:r>
                <a:rPr lang="en-US" sz="1200"/>
                <a:t>Locus C</a:t>
              </a:r>
              <a:endParaRPr lang="en-US"/>
            </a:p>
          </p:txBody>
        </p:sp>
        <p:sp>
          <p:nvSpPr>
            <p:cNvPr id="5148" name="Line 9"/>
            <p:cNvSpPr>
              <a:spLocks noChangeShapeType="1"/>
            </p:cNvSpPr>
            <p:nvPr/>
          </p:nvSpPr>
          <p:spPr bwMode="auto">
            <a:xfrm>
              <a:off x="3103154" y="1434313"/>
              <a:ext cx="207659" cy="0"/>
            </a:xfrm>
            <a:prstGeom prst="line">
              <a:avLst/>
            </a:prstGeom>
            <a:noFill/>
            <a:ln w="9525">
              <a:solidFill>
                <a:srgbClr val="000000"/>
              </a:solidFill>
              <a:round/>
              <a:headEnd/>
              <a:tailEnd type="triangle" w="med" len="med"/>
            </a:ln>
          </p:spPr>
          <p:txBody>
            <a:bodyPr/>
            <a:lstStyle/>
            <a:p>
              <a:endParaRPr lang="en-US"/>
            </a:p>
          </p:txBody>
        </p:sp>
        <p:sp>
          <p:nvSpPr>
            <p:cNvPr id="33" name="Oval 32"/>
            <p:cNvSpPr/>
            <p:nvPr/>
          </p:nvSpPr>
          <p:spPr>
            <a:xfrm>
              <a:off x="2979865" y="1312148"/>
              <a:ext cx="146022" cy="147695"/>
            </a:xfrm>
            <a:prstGeom prst="ellipse">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50" name="Line 10"/>
            <p:cNvSpPr>
              <a:spLocks noChangeShapeType="1"/>
            </p:cNvSpPr>
            <p:nvPr/>
          </p:nvSpPr>
          <p:spPr bwMode="auto">
            <a:xfrm flipH="1">
              <a:off x="3516706" y="1545432"/>
              <a:ext cx="200039" cy="0"/>
            </a:xfrm>
            <a:prstGeom prst="line">
              <a:avLst/>
            </a:prstGeom>
            <a:noFill/>
            <a:ln w="9525">
              <a:solidFill>
                <a:srgbClr val="000000"/>
              </a:solidFill>
              <a:round/>
              <a:headEnd/>
              <a:tailEnd type="triangle" w="med" len="med"/>
            </a:ln>
          </p:spPr>
          <p:txBody>
            <a:bodyPr/>
            <a:lstStyle/>
            <a:p>
              <a:endParaRPr lang="en-US"/>
            </a:p>
          </p:txBody>
        </p:sp>
        <p:sp>
          <p:nvSpPr>
            <p:cNvPr id="5151" name="Line 9"/>
            <p:cNvSpPr>
              <a:spLocks noChangeShapeType="1"/>
            </p:cNvSpPr>
            <p:nvPr/>
          </p:nvSpPr>
          <p:spPr bwMode="auto">
            <a:xfrm>
              <a:off x="4199426" y="1439233"/>
              <a:ext cx="207659" cy="0"/>
            </a:xfrm>
            <a:prstGeom prst="line">
              <a:avLst/>
            </a:prstGeom>
            <a:noFill/>
            <a:ln w="9525">
              <a:solidFill>
                <a:srgbClr val="000000"/>
              </a:solidFill>
              <a:round/>
              <a:headEnd/>
              <a:tailEnd type="triangle" w="med" len="med"/>
            </a:ln>
          </p:spPr>
          <p:txBody>
            <a:bodyPr/>
            <a:lstStyle/>
            <a:p>
              <a:endParaRPr lang="en-US"/>
            </a:p>
          </p:txBody>
        </p:sp>
        <p:sp>
          <p:nvSpPr>
            <p:cNvPr id="36" name="Oval 35"/>
            <p:cNvSpPr/>
            <p:nvPr/>
          </p:nvSpPr>
          <p:spPr>
            <a:xfrm>
              <a:off x="4075030" y="1316912"/>
              <a:ext cx="147609" cy="147696"/>
            </a:xfrm>
            <a:prstGeom prst="ellipse">
              <a:avLst/>
            </a:prstGeom>
            <a:solidFill>
              <a:srgbClr val="00CC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53" name="Line 10"/>
            <p:cNvSpPr>
              <a:spLocks noChangeShapeType="1"/>
            </p:cNvSpPr>
            <p:nvPr/>
          </p:nvSpPr>
          <p:spPr bwMode="auto">
            <a:xfrm flipH="1">
              <a:off x="5497858" y="1550352"/>
              <a:ext cx="200039" cy="0"/>
            </a:xfrm>
            <a:prstGeom prst="line">
              <a:avLst/>
            </a:prstGeom>
            <a:noFill/>
            <a:ln w="9525">
              <a:solidFill>
                <a:srgbClr val="000000"/>
              </a:solidFill>
              <a:round/>
              <a:headEnd/>
              <a:tailEnd type="triangle" w="med" len="med"/>
            </a:ln>
          </p:spPr>
          <p:txBody>
            <a:bodyPr/>
            <a:lstStyle/>
            <a:p>
              <a:endParaRPr lang="en-US"/>
            </a:p>
          </p:txBody>
        </p:sp>
        <p:sp>
          <p:nvSpPr>
            <p:cNvPr id="5154" name="Line 9"/>
            <p:cNvSpPr>
              <a:spLocks noChangeShapeType="1"/>
            </p:cNvSpPr>
            <p:nvPr/>
          </p:nvSpPr>
          <p:spPr bwMode="auto">
            <a:xfrm>
              <a:off x="6313310" y="1444153"/>
              <a:ext cx="207659" cy="0"/>
            </a:xfrm>
            <a:prstGeom prst="line">
              <a:avLst/>
            </a:prstGeom>
            <a:noFill/>
            <a:ln w="9525">
              <a:solidFill>
                <a:srgbClr val="000000"/>
              </a:solidFill>
              <a:round/>
              <a:headEnd/>
              <a:tailEnd type="triangle" w="med" len="med"/>
            </a:ln>
          </p:spPr>
          <p:txBody>
            <a:bodyPr/>
            <a:lstStyle/>
            <a:p>
              <a:endParaRPr lang="en-US"/>
            </a:p>
          </p:txBody>
        </p:sp>
        <p:sp>
          <p:nvSpPr>
            <p:cNvPr id="39" name="Oval 38"/>
            <p:cNvSpPr/>
            <p:nvPr/>
          </p:nvSpPr>
          <p:spPr>
            <a:xfrm>
              <a:off x="6189173" y="1321677"/>
              <a:ext cx="147609" cy="147695"/>
            </a:xfrm>
            <a:prstGeom prst="ellipse">
              <a:avLst/>
            </a:prstGeom>
            <a:solidFill>
              <a:srgbClr val="00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56" name="Line 10"/>
            <p:cNvSpPr>
              <a:spLocks noChangeShapeType="1"/>
            </p:cNvSpPr>
            <p:nvPr/>
          </p:nvSpPr>
          <p:spPr bwMode="auto">
            <a:xfrm flipH="1">
              <a:off x="7095562" y="1555272"/>
              <a:ext cx="200039" cy="0"/>
            </a:xfrm>
            <a:prstGeom prst="line">
              <a:avLst/>
            </a:prstGeom>
            <a:noFill/>
            <a:ln w="9525">
              <a:solidFill>
                <a:srgbClr val="000000"/>
              </a:solidFill>
              <a:round/>
              <a:headEnd/>
              <a:tailEnd type="triangle" w="med" len="med"/>
            </a:ln>
          </p:spPr>
          <p:txBody>
            <a:bodyPr/>
            <a:lstStyle/>
            <a:p>
              <a:endParaRPr lang="en-US"/>
            </a:p>
          </p:txBody>
        </p:sp>
        <p:sp>
          <p:nvSpPr>
            <p:cNvPr id="5157" name="TextBox 40"/>
            <p:cNvSpPr txBox="1">
              <a:spLocks noChangeArrowheads="1"/>
            </p:cNvSpPr>
            <p:nvPr/>
          </p:nvSpPr>
          <p:spPr bwMode="auto">
            <a:xfrm>
              <a:off x="1032377" y="1194627"/>
              <a:ext cx="1607574" cy="646331"/>
            </a:xfrm>
            <a:prstGeom prst="rect">
              <a:avLst/>
            </a:prstGeom>
            <a:noFill/>
            <a:ln w="9525">
              <a:noFill/>
              <a:miter lim="800000"/>
              <a:headEnd/>
              <a:tailEnd/>
            </a:ln>
          </p:spPr>
          <p:txBody>
            <a:bodyPr>
              <a:spAutoFit/>
            </a:bodyPr>
            <a:lstStyle/>
            <a:p>
              <a:r>
                <a:rPr lang="en-US" i="1"/>
                <a:t>Dye- labeled </a:t>
              </a:r>
              <a:r>
                <a:rPr lang="en-US" b="1" i="1"/>
                <a:t>PCR primers</a:t>
              </a:r>
            </a:p>
          </p:txBody>
        </p:sp>
        <p:sp>
          <p:nvSpPr>
            <p:cNvPr id="5158" name="TextBox 41"/>
            <p:cNvSpPr txBox="1">
              <a:spLocks noChangeArrowheads="1"/>
            </p:cNvSpPr>
            <p:nvPr/>
          </p:nvSpPr>
          <p:spPr bwMode="auto">
            <a:xfrm>
              <a:off x="1032377" y="2217177"/>
              <a:ext cx="1755058" cy="646331"/>
            </a:xfrm>
            <a:prstGeom prst="rect">
              <a:avLst/>
            </a:prstGeom>
            <a:noFill/>
            <a:ln w="9525">
              <a:noFill/>
              <a:miter lim="800000"/>
              <a:headEnd/>
              <a:tailEnd/>
            </a:ln>
          </p:spPr>
          <p:txBody>
            <a:bodyPr>
              <a:spAutoFit/>
            </a:bodyPr>
            <a:lstStyle/>
            <a:p>
              <a:r>
                <a:rPr lang="en-US" i="1"/>
                <a:t>Dye-labeled </a:t>
              </a:r>
            </a:p>
            <a:p>
              <a:r>
                <a:rPr lang="en-US" b="1" i="1"/>
                <a:t>PCR products</a:t>
              </a:r>
            </a:p>
          </p:txBody>
        </p:sp>
      </p:grpSp>
      <p:grpSp>
        <p:nvGrpSpPr>
          <p:cNvPr id="3" name="Group 50"/>
          <p:cNvGrpSpPr>
            <a:grpSpLocks/>
          </p:cNvGrpSpPr>
          <p:nvPr/>
        </p:nvGrpSpPr>
        <p:grpSpPr bwMode="auto">
          <a:xfrm>
            <a:off x="1501775" y="4173538"/>
            <a:ext cx="5619750" cy="2273300"/>
            <a:chOff x="1280651" y="4173797"/>
            <a:chExt cx="5619367" cy="2273152"/>
          </a:xfrm>
        </p:grpSpPr>
        <p:sp>
          <p:nvSpPr>
            <p:cNvPr id="5126" name="Freeform 22"/>
            <p:cNvSpPr>
              <a:spLocks/>
            </p:cNvSpPr>
            <p:nvPr/>
          </p:nvSpPr>
          <p:spPr bwMode="auto">
            <a:xfrm>
              <a:off x="1280651" y="4725702"/>
              <a:ext cx="5619367" cy="1050624"/>
            </a:xfrm>
            <a:custGeom>
              <a:avLst/>
              <a:gdLst>
                <a:gd name="T0" fmla="*/ 0 w 3443"/>
                <a:gd name="T1" fmla="*/ 1258336204 h 864"/>
                <a:gd name="T2" fmla="*/ 2147483647 w 3443"/>
                <a:gd name="T3" fmla="*/ 1258336204 h 864"/>
                <a:gd name="T4" fmla="*/ 2147483647 w 3443"/>
                <a:gd name="T5" fmla="*/ 0 h 864"/>
                <a:gd name="T6" fmla="*/ 2147483647 w 3443"/>
                <a:gd name="T7" fmla="*/ 1258336204 h 864"/>
                <a:gd name="T8" fmla="*/ 2147483647 w 3443"/>
                <a:gd name="T9" fmla="*/ 1258336204 h 864"/>
                <a:gd name="T10" fmla="*/ 2147483647 w 3443"/>
                <a:gd name="T11" fmla="*/ 96112651 h 864"/>
                <a:gd name="T12" fmla="*/ 2147483647 w 3443"/>
                <a:gd name="T13" fmla="*/ 1277559031 h 864"/>
                <a:gd name="T14" fmla="*/ 2147483647 w 3443"/>
                <a:gd name="T15" fmla="*/ 1277559031 h 864"/>
                <a:gd name="T16" fmla="*/ 2147483647 w 3443"/>
                <a:gd name="T17" fmla="*/ 425852960 h 864"/>
                <a:gd name="T18" fmla="*/ 2147483647 w 3443"/>
                <a:gd name="T19" fmla="*/ 1277559031 h 864"/>
                <a:gd name="T20" fmla="*/ 2147483647 w 3443"/>
                <a:gd name="T21" fmla="*/ 1277559031 h 8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43"/>
                <a:gd name="T34" fmla="*/ 0 h 864"/>
                <a:gd name="T35" fmla="*/ 3443 w 3443"/>
                <a:gd name="T36" fmla="*/ 864 h 8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43" h="864">
                  <a:moveTo>
                    <a:pt x="0" y="851"/>
                  </a:moveTo>
                  <a:lnTo>
                    <a:pt x="1427" y="851"/>
                  </a:lnTo>
                  <a:lnTo>
                    <a:pt x="1506" y="0"/>
                  </a:lnTo>
                  <a:lnTo>
                    <a:pt x="1584" y="851"/>
                  </a:lnTo>
                  <a:lnTo>
                    <a:pt x="2095" y="851"/>
                  </a:lnTo>
                  <a:lnTo>
                    <a:pt x="2173" y="65"/>
                  </a:lnTo>
                  <a:lnTo>
                    <a:pt x="2252" y="864"/>
                  </a:lnTo>
                  <a:lnTo>
                    <a:pt x="2632" y="864"/>
                  </a:lnTo>
                  <a:lnTo>
                    <a:pt x="2697" y="288"/>
                  </a:lnTo>
                  <a:lnTo>
                    <a:pt x="2762" y="864"/>
                  </a:lnTo>
                  <a:lnTo>
                    <a:pt x="3443" y="864"/>
                  </a:lnTo>
                </a:path>
              </a:pathLst>
            </a:custGeom>
            <a:noFill/>
            <a:ln w="28575" cmpd="sng">
              <a:solidFill>
                <a:srgbClr val="000000"/>
              </a:solidFill>
              <a:round/>
              <a:headEnd/>
              <a:tailEnd/>
            </a:ln>
          </p:spPr>
          <p:txBody>
            <a:bodyPr/>
            <a:lstStyle/>
            <a:p>
              <a:endParaRPr lang="en-US"/>
            </a:p>
          </p:txBody>
        </p:sp>
        <p:sp>
          <p:nvSpPr>
            <p:cNvPr id="5127" name="TextBox 42"/>
            <p:cNvSpPr txBox="1">
              <a:spLocks noChangeArrowheads="1"/>
            </p:cNvSpPr>
            <p:nvPr/>
          </p:nvSpPr>
          <p:spPr bwMode="auto">
            <a:xfrm>
              <a:off x="3569109" y="4173797"/>
              <a:ext cx="351378" cy="369332"/>
            </a:xfrm>
            <a:prstGeom prst="rect">
              <a:avLst/>
            </a:prstGeom>
            <a:noFill/>
            <a:ln w="9525">
              <a:noFill/>
              <a:miter lim="800000"/>
              <a:headEnd/>
              <a:tailEnd/>
            </a:ln>
          </p:spPr>
          <p:txBody>
            <a:bodyPr wrap="none">
              <a:spAutoFit/>
            </a:bodyPr>
            <a:lstStyle/>
            <a:p>
              <a:r>
                <a:rPr lang="en-US" b="1"/>
                <a:t>A</a:t>
              </a:r>
            </a:p>
          </p:txBody>
        </p:sp>
        <p:sp>
          <p:nvSpPr>
            <p:cNvPr id="5128" name="TextBox 43"/>
            <p:cNvSpPr txBox="1">
              <a:spLocks noChangeArrowheads="1"/>
            </p:cNvSpPr>
            <p:nvPr/>
          </p:nvSpPr>
          <p:spPr bwMode="auto">
            <a:xfrm>
              <a:off x="4660491" y="4350778"/>
              <a:ext cx="351378" cy="369332"/>
            </a:xfrm>
            <a:prstGeom prst="rect">
              <a:avLst/>
            </a:prstGeom>
            <a:noFill/>
            <a:ln w="9525">
              <a:noFill/>
              <a:miter lim="800000"/>
              <a:headEnd/>
              <a:tailEnd/>
            </a:ln>
          </p:spPr>
          <p:txBody>
            <a:bodyPr wrap="none">
              <a:spAutoFit/>
            </a:bodyPr>
            <a:lstStyle/>
            <a:p>
              <a:r>
                <a:rPr lang="en-US" b="1"/>
                <a:t>C</a:t>
              </a:r>
            </a:p>
          </p:txBody>
        </p:sp>
        <p:sp>
          <p:nvSpPr>
            <p:cNvPr id="5129" name="TextBox 44"/>
            <p:cNvSpPr txBox="1">
              <a:spLocks noChangeArrowheads="1"/>
            </p:cNvSpPr>
            <p:nvPr/>
          </p:nvSpPr>
          <p:spPr bwMode="auto">
            <a:xfrm>
              <a:off x="5515898" y="4557259"/>
              <a:ext cx="351378" cy="369332"/>
            </a:xfrm>
            <a:prstGeom prst="rect">
              <a:avLst/>
            </a:prstGeom>
            <a:noFill/>
            <a:ln w="9525">
              <a:noFill/>
              <a:miter lim="800000"/>
              <a:headEnd/>
              <a:tailEnd/>
            </a:ln>
          </p:spPr>
          <p:txBody>
            <a:bodyPr wrap="none">
              <a:spAutoFit/>
            </a:bodyPr>
            <a:lstStyle/>
            <a:p>
              <a:r>
                <a:rPr lang="en-US" b="1"/>
                <a:t>B</a:t>
              </a:r>
            </a:p>
          </p:txBody>
        </p:sp>
        <p:sp>
          <p:nvSpPr>
            <p:cNvPr id="46" name="Isosceles Triangle 45"/>
            <p:cNvSpPr/>
            <p:nvPr/>
          </p:nvSpPr>
          <p:spPr>
            <a:xfrm>
              <a:off x="3628404" y="4823042"/>
              <a:ext cx="220647" cy="958788"/>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Isosceles Triangle 46"/>
            <p:cNvSpPr/>
            <p:nvPr/>
          </p:nvSpPr>
          <p:spPr>
            <a:xfrm>
              <a:off x="4723704" y="4842090"/>
              <a:ext cx="222235" cy="958788"/>
            </a:xfrm>
            <a:prstGeom prst="triangl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Isosceles Triangle 47"/>
            <p:cNvSpPr/>
            <p:nvPr/>
          </p:nvSpPr>
          <p:spPr>
            <a:xfrm>
              <a:off x="5595182" y="5146871"/>
              <a:ext cx="171438" cy="654007"/>
            </a:xfrm>
            <a:prstGeom prst="triangl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33" name="TextBox 48"/>
            <p:cNvSpPr txBox="1">
              <a:spLocks noChangeArrowheads="1"/>
            </p:cNvSpPr>
            <p:nvPr/>
          </p:nvSpPr>
          <p:spPr bwMode="auto">
            <a:xfrm>
              <a:off x="3362633" y="6046839"/>
              <a:ext cx="2287806" cy="400110"/>
            </a:xfrm>
            <a:prstGeom prst="rect">
              <a:avLst/>
            </a:prstGeom>
            <a:noFill/>
            <a:ln w="9525">
              <a:noFill/>
              <a:miter lim="800000"/>
              <a:headEnd/>
              <a:tailEnd/>
            </a:ln>
          </p:spPr>
          <p:txBody>
            <a:bodyPr wrap="none">
              <a:spAutoFit/>
            </a:bodyPr>
            <a:lstStyle/>
            <a:p>
              <a:r>
                <a:rPr lang="en-US" sz="2000" i="1"/>
                <a:t>smallest </a:t>
              </a:r>
              <a:r>
                <a:rPr lang="en-US" sz="2000" i="1">
                  <a:sym typeface="Wingdings" pitchFamily="2" charset="2"/>
                </a:rPr>
                <a:t> largest</a:t>
              </a:r>
              <a:endParaRPr lang="en-US" sz="2000" i="1"/>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906838" y="1752600"/>
            <a:ext cx="4803775" cy="646113"/>
            <a:chOff x="1676400" y="1752600"/>
            <a:chExt cx="4803559" cy="646331"/>
          </a:xfrm>
        </p:grpSpPr>
        <p:sp>
          <p:nvSpPr>
            <p:cNvPr id="6189" name="TextBox 1"/>
            <p:cNvSpPr txBox="1">
              <a:spLocks noChangeArrowheads="1"/>
            </p:cNvSpPr>
            <p:nvPr/>
          </p:nvSpPr>
          <p:spPr bwMode="auto">
            <a:xfrm>
              <a:off x="1676400" y="1752600"/>
              <a:ext cx="4803559" cy="646331"/>
            </a:xfrm>
            <a:prstGeom prst="rect">
              <a:avLst/>
            </a:prstGeom>
            <a:noFill/>
            <a:ln w="9525">
              <a:noFill/>
              <a:miter lim="800000"/>
              <a:headEnd/>
              <a:tailEnd/>
            </a:ln>
          </p:spPr>
          <p:txBody>
            <a:bodyPr wrap="none">
              <a:spAutoFit/>
            </a:bodyPr>
            <a:lstStyle/>
            <a:p>
              <a:r>
                <a:rPr lang="en-US" sz="3600"/>
                <a:t>A T G G C A T T A </a:t>
              </a:r>
              <a:r>
                <a:rPr lang="en-US" sz="3600" b="1" u="sng">
                  <a:solidFill>
                    <a:srgbClr val="0000FF"/>
                  </a:solidFill>
                </a:rPr>
                <a:t>C</a:t>
              </a:r>
              <a:r>
                <a:rPr lang="en-US" sz="3600"/>
                <a:t> G</a:t>
              </a:r>
            </a:p>
          </p:txBody>
        </p:sp>
        <p:sp>
          <p:nvSpPr>
            <p:cNvPr id="4" name="Rectangle 3"/>
            <p:cNvSpPr/>
            <p:nvPr/>
          </p:nvSpPr>
          <p:spPr>
            <a:xfrm>
              <a:off x="1711323" y="1828826"/>
              <a:ext cx="380983" cy="53358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3900387" y="1828826"/>
              <a:ext cx="380983" cy="53358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057623" y="1828826"/>
              <a:ext cx="380983" cy="53358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Oval 12"/>
          <p:cNvSpPr/>
          <p:nvPr/>
        </p:nvSpPr>
        <p:spPr>
          <a:xfrm>
            <a:off x="2825750" y="2001838"/>
            <a:ext cx="207963" cy="222250"/>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617788" y="2001838"/>
            <a:ext cx="207962" cy="222250"/>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3048000" y="2001838"/>
            <a:ext cx="207963" cy="222250"/>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3282950" y="2001838"/>
            <a:ext cx="207963" cy="222250"/>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490913" y="2001838"/>
            <a:ext cx="207962" cy="222250"/>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3713163" y="2001838"/>
            <a:ext cx="207962" cy="222250"/>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Sun 24"/>
          <p:cNvSpPr/>
          <p:nvPr/>
        </p:nvSpPr>
        <p:spPr>
          <a:xfrm>
            <a:off x="1233488" y="1177925"/>
            <a:ext cx="1384300" cy="1343025"/>
          </a:xfrm>
          <a:prstGeom prst="sun">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7"/>
          <p:cNvGrpSpPr>
            <a:grpSpLocks/>
          </p:cNvGrpSpPr>
          <p:nvPr/>
        </p:nvGrpSpPr>
        <p:grpSpPr bwMode="auto">
          <a:xfrm>
            <a:off x="3921125" y="4164013"/>
            <a:ext cx="4803775" cy="646112"/>
            <a:chOff x="1676400" y="1752600"/>
            <a:chExt cx="4803559" cy="646331"/>
          </a:xfrm>
        </p:grpSpPr>
        <p:sp>
          <p:nvSpPr>
            <p:cNvPr id="6185" name="TextBox 8"/>
            <p:cNvSpPr txBox="1">
              <a:spLocks noChangeArrowheads="1"/>
            </p:cNvSpPr>
            <p:nvPr/>
          </p:nvSpPr>
          <p:spPr bwMode="auto">
            <a:xfrm>
              <a:off x="1676400" y="1752600"/>
              <a:ext cx="4803559" cy="646331"/>
            </a:xfrm>
            <a:prstGeom prst="rect">
              <a:avLst/>
            </a:prstGeom>
            <a:noFill/>
            <a:ln w="9525">
              <a:noFill/>
              <a:miter lim="800000"/>
              <a:headEnd/>
              <a:tailEnd/>
            </a:ln>
          </p:spPr>
          <p:txBody>
            <a:bodyPr wrap="none">
              <a:spAutoFit/>
            </a:bodyPr>
            <a:lstStyle/>
            <a:p>
              <a:r>
                <a:rPr lang="en-US" sz="3600"/>
                <a:t>A T G G C A T T A </a:t>
              </a:r>
              <a:r>
                <a:rPr lang="en-US" sz="3600" b="1" u="sng">
                  <a:solidFill>
                    <a:srgbClr val="0000FF"/>
                  </a:solidFill>
                </a:rPr>
                <a:t>G</a:t>
              </a:r>
              <a:r>
                <a:rPr lang="en-US" sz="3600"/>
                <a:t> G</a:t>
              </a:r>
            </a:p>
          </p:txBody>
        </p:sp>
        <p:sp>
          <p:nvSpPr>
            <p:cNvPr id="10" name="Rectangle 9"/>
            <p:cNvSpPr/>
            <p:nvPr/>
          </p:nvSpPr>
          <p:spPr>
            <a:xfrm>
              <a:off x="1711323" y="1828826"/>
              <a:ext cx="380983" cy="533581"/>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900388" y="1828826"/>
              <a:ext cx="380983" cy="533581"/>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057623" y="1828826"/>
              <a:ext cx="380983" cy="533581"/>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Oval 18"/>
          <p:cNvSpPr/>
          <p:nvPr/>
        </p:nvSpPr>
        <p:spPr>
          <a:xfrm>
            <a:off x="2840038" y="4370388"/>
            <a:ext cx="207962" cy="222250"/>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2632075" y="4370388"/>
            <a:ext cx="207963" cy="222250"/>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3062288" y="4370388"/>
            <a:ext cx="207962" cy="222250"/>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3297238" y="4370388"/>
            <a:ext cx="207962" cy="222250"/>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3505200" y="4370388"/>
            <a:ext cx="207963" cy="222250"/>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727450" y="4370388"/>
            <a:ext cx="207963" cy="222250"/>
          </a:xfrm>
          <a:prstGeom prst="ellipse">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Sun 25"/>
          <p:cNvSpPr/>
          <p:nvPr/>
        </p:nvSpPr>
        <p:spPr>
          <a:xfrm>
            <a:off x="1801813" y="3810000"/>
            <a:ext cx="968375" cy="955675"/>
          </a:xfrm>
          <a:prstGeom prst="su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2" name="TextBox 28"/>
          <p:cNvSpPr txBox="1">
            <a:spLocks noChangeArrowheads="1"/>
          </p:cNvSpPr>
          <p:nvPr/>
        </p:nvSpPr>
        <p:spPr bwMode="auto">
          <a:xfrm rot="-1585647">
            <a:off x="111125" y="941388"/>
            <a:ext cx="2151063" cy="401637"/>
          </a:xfrm>
          <a:prstGeom prst="rect">
            <a:avLst/>
          </a:prstGeom>
          <a:noFill/>
          <a:ln w="9525">
            <a:noFill/>
            <a:miter lim="800000"/>
            <a:headEnd/>
            <a:tailEnd/>
          </a:ln>
        </p:spPr>
        <p:txBody>
          <a:bodyPr wrap="none">
            <a:spAutoFit/>
          </a:bodyPr>
          <a:lstStyle/>
          <a:p>
            <a:r>
              <a:rPr lang="en-US" sz="2000" b="1"/>
              <a:t>Fluorescent dye</a:t>
            </a:r>
          </a:p>
        </p:txBody>
      </p:sp>
      <p:sp>
        <p:nvSpPr>
          <p:cNvPr id="30" name="Sun 29"/>
          <p:cNvSpPr/>
          <p:nvPr/>
        </p:nvSpPr>
        <p:spPr>
          <a:xfrm>
            <a:off x="498475" y="3338513"/>
            <a:ext cx="1385888" cy="1344612"/>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64" name="TextBox 31"/>
          <p:cNvSpPr txBox="1">
            <a:spLocks noChangeArrowheads="1"/>
          </p:cNvSpPr>
          <p:nvPr/>
        </p:nvSpPr>
        <p:spPr bwMode="auto">
          <a:xfrm>
            <a:off x="4724400" y="941388"/>
            <a:ext cx="3159125" cy="369887"/>
          </a:xfrm>
          <a:prstGeom prst="rect">
            <a:avLst/>
          </a:prstGeom>
          <a:noFill/>
          <a:ln w="9525">
            <a:noFill/>
            <a:miter lim="800000"/>
            <a:headEnd/>
            <a:tailEnd/>
          </a:ln>
        </p:spPr>
        <p:txBody>
          <a:bodyPr wrap="none">
            <a:spAutoFit/>
          </a:bodyPr>
          <a:lstStyle/>
          <a:p>
            <a:r>
              <a:rPr lang="en-US" b="1"/>
              <a:t>High stability base analogs</a:t>
            </a:r>
          </a:p>
        </p:txBody>
      </p:sp>
      <p:cxnSp>
        <p:nvCxnSpPr>
          <p:cNvPr id="34" name="Straight Arrow Connector 33"/>
          <p:cNvCxnSpPr>
            <a:stCxn id="6164" idx="2"/>
          </p:cNvCxnSpPr>
          <p:nvPr/>
        </p:nvCxnSpPr>
        <p:spPr>
          <a:xfrm rot="5400000">
            <a:off x="5012531" y="454819"/>
            <a:ext cx="434975" cy="21478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164" idx="2"/>
            <a:endCxn id="6189" idx="0"/>
          </p:cNvCxnSpPr>
          <p:nvPr/>
        </p:nvCxnSpPr>
        <p:spPr>
          <a:xfrm rot="16200000" flipH="1">
            <a:off x="6085681" y="1529557"/>
            <a:ext cx="441325" cy="476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164" idx="2"/>
          </p:cNvCxnSpPr>
          <p:nvPr/>
        </p:nvCxnSpPr>
        <p:spPr>
          <a:xfrm rot="16200000" flipH="1">
            <a:off x="6688932" y="926306"/>
            <a:ext cx="420688" cy="119062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68" name="TextBox 43"/>
          <p:cNvSpPr txBox="1">
            <a:spLocks noChangeArrowheads="1"/>
          </p:cNvSpPr>
          <p:nvPr/>
        </p:nvSpPr>
        <p:spPr bwMode="auto">
          <a:xfrm>
            <a:off x="4768850" y="5818188"/>
            <a:ext cx="3987800" cy="677862"/>
          </a:xfrm>
          <a:prstGeom prst="rect">
            <a:avLst/>
          </a:prstGeom>
          <a:noFill/>
          <a:ln w="9525">
            <a:noFill/>
            <a:miter lim="800000"/>
            <a:headEnd/>
            <a:tailEnd/>
          </a:ln>
        </p:spPr>
        <p:txBody>
          <a:bodyPr>
            <a:spAutoFit/>
          </a:bodyPr>
          <a:lstStyle/>
          <a:p>
            <a:pPr algn="ctr"/>
            <a:r>
              <a:rPr lang="en-US" sz="2000"/>
              <a:t>Extra (degenerate) primer </a:t>
            </a:r>
          </a:p>
          <a:p>
            <a:pPr algn="ctr"/>
            <a:r>
              <a:rPr lang="en-US"/>
              <a:t>to match primer binding site mutation</a:t>
            </a:r>
          </a:p>
        </p:txBody>
      </p:sp>
      <p:cxnSp>
        <p:nvCxnSpPr>
          <p:cNvPr id="50" name="Elbow Connector 49"/>
          <p:cNvCxnSpPr/>
          <p:nvPr/>
        </p:nvCxnSpPr>
        <p:spPr>
          <a:xfrm rot="16200000" flipV="1">
            <a:off x="7571582" y="5217319"/>
            <a:ext cx="1509712" cy="774700"/>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106613" y="4114800"/>
            <a:ext cx="350837" cy="369888"/>
          </a:xfrm>
          <a:prstGeom prst="rect">
            <a:avLst/>
          </a:prstGeom>
          <a:noFill/>
        </p:spPr>
        <p:txBody>
          <a:bodyPr wrap="none">
            <a:spAutoFit/>
          </a:bodyPr>
          <a:lstStyle/>
          <a:p>
            <a:pPr>
              <a:defRPr/>
            </a:pPr>
            <a:r>
              <a:rPr lang="en-US" dirty="0">
                <a:solidFill>
                  <a:schemeClr val="bg1">
                    <a:lumMod val="85000"/>
                  </a:schemeClr>
                </a:solidFill>
              </a:rPr>
              <a:t>D</a:t>
            </a:r>
          </a:p>
        </p:txBody>
      </p:sp>
      <p:sp>
        <p:nvSpPr>
          <p:cNvPr id="81" name="TextBox 80"/>
          <p:cNvSpPr txBox="1"/>
          <p:nvPr/>
        </p:nvSpPr>
        <p:spPr>
          <a:xfrm>
            <a:off x="1039813" y="3824288"/>
            <a:ext cx="350837" cy="368300"/>
          </a:xfrm>
          <a:prstGeom prst="rect">
            <a:avLst/>
          </a:prstGeom>
          <a:noFill/>
        </p:spPr>
        <p:txBody>
          <a:bodyPr wrap="none">
            <a:spAutoFit/>
          </a:bodyPr>
          <a:lstStyle/>
          <a:p>
            <a:pPr>
              <a:defRPr/>
            </a:pPr>
            <a:r>
              <a:rPr lang="en-US" dirty="0">
                <a:solidFill>
                  <a:schemeClr val="bg1">
                    <a:lumMod val="85000"/>
                  </a:schemeClr>
                </a:solidFill>
              </a:rPr>
              <a:t>R</a:t>
            </a:r>
          </a:p>
        </p:txBody>
      </p:sp>
      <p:sp>
        <p:nvSpPr>
          <p:cNvPr id="6172" name="TextBox 81"/>
          <p:cNvSpPr txBox="1">
            <a:spLocks noChangeArrowheads="1"/>
          </p:cNvSpPr>
          <p:nvPr/>
        </p:nvSpPr>
        <p:spPr bwMode="auto">
          <a:xfrm>
            <a:off x="582613" y="4751388"/>
            <a:ext cx="1828800" cy="923925"/>
          </a:xfrm>
          <a:prstGeom prst="rect">
            <a:avLst/>
          </a:prstGeom>
          <a:noFill/>
          <a:ln w="9525">
            <a:noFill/>
            <a:miter lim="800000"/>
            <a:headEnd/>
            <a:tailEnd/>
          </a:ln>
        </p:spPr>
        <p:txBody>
          <a:bodyPr>
            <a:spAutoFit/>
          </a:bodyPr>
          <a:lstStyle/>
          <a:p>
            <a:pPr algn="ctr"/>
            <a:r>
              <a:rPr lang="en-US" i="1"/>
              <a:t>Energy-transfer dye cassette for brighter dyes</a:t>
            </a:r>
          </a:p>
        </p:txBody>
      </p:sp>
      <p:sp>
        <p:nvSpPr>
          <p:cNvPr id="83" name="TextBox 82"/>
          <p:cNvSpPr txBox="1"/>
          <p:nvPr/>
        </p:nvSpPr>
        <p:spPr>
          <a:xfrm>
            <a:off x="3935413" y="2382838"/>
            <a:ext cx="460375" cy="369887"/>
          </a:xfrm>
          <a:prstGeom prst="rect">
            <a:avLst/>
          </a:prstGeom>
          <a:noFill/>
        </p:spPr>
        <p:txBody>
          <a:bodyPr wrap="none">
            <a:spAutoFit/>
          </a:bodyPr>
          <a:lstStyle/>
          <a:p>
            <a:pPr algn="ctr">
              <a:defRPr/>
            </a:pPr>
            <a:r>
              <a:rPr lang="en-US" b="1" dirty="0">
                <a:solidFill>
                  <a:schemeClr val="bg1">
                    <a:lumMod val="65000"/>
                  </a:schemeClr>
                </a:solidFill>
                <a:latin typeface="Courier New" pitchFamily="49" charset="0"/>
                <a:cs typeface="Courier New" pitchFamily="49" charset="0"/>
              </a:rPr>
              <a:t>5’</a:t>
            </a:r>
          </a:p>
        </p:txBody>
      </p:sp>
      <p:sp>
        <p:nvSpPr>
          <p:cNvPr id="84" name="TextBox 83"/>
          <p:cNvSpPr txBox="1"/>
          <p:nvPr/>
        </p:nvSpPr>
        <p:spPr>
          <a:xfrm>
            <a:off x="8159750" y="2382838"/>
            <a:ext cx="460375" cy="369887"/>
          </a:xfrm>
          <a:prstGeom prst="rect">
            <a:avLst/>
          </a:prstGeom>
          <a:noFill/>
        </p:spPr>
        <p:txBody>
          <a:bodyPr wrap="none">
            <a:spAutoFit/>
          </a:bodyPr>
          <a:lstStyle/>
          <a:p>
            <a:pPr algn="ctr">
              <a:defRPr/>
            </a:pPr>
            <a:r>
              <a:rPr lang="en-US" b="1" dirty="0">
                <a:solidFill>
                  <a:schemeClr val="bg1">
                    <a:lumMod val="65000"/>
                  </a:schemeClr>
                </a:solidFill>
                <a:latin typeface="Courier New" pitchFamily="49" charset="0"/>
                <a:cs typeface="Courier New" pitchFamily="49" charset="0"/>
              </a:rPr>
              <a:t>3’</a:t>
            </a:r>
          </a:p>
        </p:txBody>
      </p:sp>
      <p:sp>
        <p:nvSpPr>
          <p:cNvPr id="85" name="TextBox 84"/>
          <p:cNvSpPr txBox="1"/>
          <p:nvPr/>
        </p:nvSpPr>
        <p:spPr>
          <a:xfrm>
            <a:off x="3976688" y="4751388"/>
            <a:ext cx="460375" cy="369887"/>
          </a:xfrm>
          <a:prstGeom prst="rect">
            <a:avLst/>
          </a:prstGeom>
          <a:noFill/>
        </p:spPr>
        <p:txBody>
          <a:bodyPr wrap="none">
            <a:spAutoFit/>
          </a:bodyPr>
          <a:lstStyle/>
          <a:p>
            <a:pPr algn="ctr">
              <a:defRPr/>
            </a:pPr>
            <a:r>
              <a:rPr lang="en-US" b="1" dirty="0">
                <a:solidFill>
                  <a:schemeClr val="bg1">
                    <a:lumMod val="65000"/>
                  </a:schemeClr>
                </a:solidFill>
                <a:latin typeface="Courier New" pitchFamily="49" charset="0"/>
                <a:cs typeface="Courier New" pitchFamily="49" charset="0"/>
              </a:rPr>
              <a:t>5’</a:t>
            </a:r>
          </a:p>
        </p:txBody>
      </p:sp>
      <p:sp>
        <p:nvSpPr>
          <p:cNvPr id="86" name="TextBox 85"/>
          <p:cNvSpPr txBox="1"/>
          <p:nvPr/>
        </p:nvSpPr>
        <p:spPr>
          <a:xfrm>
            <a:off x="8202613" y="4751388"/>
            <a:ext cx="460375" cy="369887"/>
          </a:xfrm>
          <a:prstGeom prst="rect">
            <a:avLst/>
          </a:prstGeom>
          <a:noFill/>
        </p:spPr>
        <p:txBody>
          <a:bodyPr wrap="none">
            <a:spAutoFit/>
          </a:bodyPr>
          <a:lstStyle/>
          <a:p>
            <a:pPr algn="ctr">
              <a:defRPr/>
            </a:pPr>
            <a:r>
              <a:rPr lang="en-US" b="1" dirty="0">
                <a:solidFill>
                  <a:schemeClr val="bg1">
                    <a:lumMod val="65000"/>
                  </a:schemeClr>
                </a:solidFill>
                <a:latin typeface="Courier New" pitchFamily="49" charset="0"/>
                <a:cs typeface="Courier New" pitchFamily="49" charset="0"/>
              </a:rPr>
              <a:t>3’</a:t>
            </a:r>
          </a:p>
        </p:txBody>
      </p:sp>
      <p:grpSp>
        <p:nvGrpSpPr>
          <p:cNvPr id="7" name="Group 87"/>
          <p:cNvGrpSpPr>
            <a:grpSpLocks/>
          </p:cNvGrpSpPr>
          <p:nvPr/>
        </p:nvGrpSpPr>
        <p:grpSpPr bwMode="auto">
          <a:xfrm flipV="1">
            <a:off x="2738438" y="1039813"/>
            <a:ext cx="1092200" cy="885825"/>
            <a:chOff x="2739015" y="4292319"/>
            <a:chExt cx="1091529" cy="723026"/>
          </a:xfrm>
        </p:grpSpPr>
        <p:cxnSp>
          <p:nvCxnSpPr>
            <p:cNvPr id="89" name="Straight Arrow Connector 88"/>
            <p:cNvCxnSpPr/>
            <p:nvPr/>
          </p:nvCxnSpPr>
          <p:spPr>
            <a:xfrm>
              <a:off x="2739015" y="4302685"/>
              <a:ext cx="821820" cy="71266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6200000" flipH="1">
              <a:off x="2889949" y="4344460"/>
              <a:ext cx="723026" cy="618745"/>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6200000" flipH="1">
              <a:off x="3004390" y="4458901"/>
              <a:ext cx="717843" cy="395045"/>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6200000" flipH="1">
              <a:off x="3121001" y="4575511"/>
              <a:ext cx="717843" cy="161826"/>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3229242" y="4632983"/>
              <a:ext cx="713955" cy="50769"/>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3341951" y="4526752"/>
              <a:ext cx="707477" cy="269709"/>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178" name="Rectangle 94"/>
          <p:cNvSpPr>
            <a:spLocks noChangeArrowheads="1"/>
          </p:cNvSpPr>
          <p:nvPr/>
        </p:nvSpPr>
        <p:spPr bwMode="auto">
          <a:xfrm>
            <a:off x="2133600" y="417513"/>
            <a:ext cx="2881313" cy="646112"/>
          </a:xfrm>
          <a:prstGeom prst="rect">
            <a:avLst/>
          </a:prstGeom>
          <a:noFill/>
          <a:ln w="9525">
            <a:noFill/>
            <a:miter lim="800000"/>
            <a:headEnd/>
            <a:tailEnd/>
          </a:ln>
        </p:spPr>
        <p:txBody>
          <a:bodyPr>
            <a:spAutoFit/>
          </a:bodyPr>
          <a:lstStyle/>
          <a:p>
            <a:pPr algn="ctr"/>
            <a:r>
              <a:rPr lang="en-US" b="1"/>
              <a:t>Non-nucleotide linkers</a:t>
            </a:r>
          </a:p>
          <a:p>
            <a:pPr algn="ctr"/>
            <a:r>
              <a:rPr lang="en-US" b="1"/>
              <a:t>(mobility modifiers)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3"/>
          <p:cNvSpPr>
            <a:spLocks/>
          </p:cNvSpPr>
          <p:nvPr/>
        </p:nvSpPr>
        <p:spPr bwMode="auto">
          <a:xfrm>
            <a:off x="2163763" y="4933950"/>
            <a:ext cx="990600" cy="1524000"/>
          </a:xfrm>
          <a:custGeom>
            <a:avLst/>
            <a:gdLst>
              <a:gd name="T0" fmla="*/ 0 w 624"/>
              <a:gd name="T1" fmla="*/ 2147483647 h 960"/>
              <a:gd name="T2" fmla="*/ 453628146 w 624"/>
              <a:gd name="T3" fmla="*/ 2147483647 h 960"/>
              <a:gd name="T4" fmla="*/ 524192493 w 624"/>
              <a:gd name="T5" fmla="*/ 0 h 960"/>
              <a:gd name="T6" fmla="*/ 630039014 w 624"/>
              <a:gd name="T7" fmla="*/ 2147483647 h 960"/>
              <a:gd name="T8" fmla="*/ 874493480 w 624"/>
              <a:gd name="T9" fmla="*/ 2147483647 h 960"/>
              <a:gd name="T10" fmla="*/ 924896585 w 624"/>
              <a:gd name="T11" fmla="*/ 168851269 h 960"/>
              <a:gd name="T12" fmla="*/ 1048384987 w 624"/>
              <a:gd name="T13" fmla="*/ 2147483647 h 960"/>
              <a:gd name="T14" fmla="*/ 1572577282 w 624"/>
              <a:gd name="T15" fmla="*/ 2147483647 h 960"/>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960"/>
              <a:gd name="T26" fmla="*/ 624 w 624"/>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960">
                <a:moveTo>
                  <a:pt x="0" y="960"/>
                </a:moveTo>
                <a:lnTo>
                  <a:pt x="180" y="960"/>
                </a:lnTo>
                <a:lnTo>
                  <a:pt x="208" y="0"/>
                </a:lnTo>
                <a:lnTo>
                  <a:pt x="250" y="960"/>
                </a:lnTo>
                <a:lnTo>
                  <a:pt x="347" y="960"/>
                </a:lnTo>
                <a:lnTo>
                  <a:pt x="367" y="67"/>
                </a:lnTo>
                <a:lnTo>
                  <a:pt x="416" y="960"/>
                </a:lnTo>
                <a:lnTo>
                  <a:pt x="624" y="960"/>
                </a:lnTo>
              </a:path>
            </a:pathLst>
          </a:custGeom>
          <a:noFill/>
          <a:ln w="38100" cmpd="sng">
            <a:solidFill>
              <a:schemeClr val="tx1"/>
            </a:solidFill>
            <a:round/>
            <a:headEnd/>
            <a:tailEnd/>
          </a:ln>
        </p:spPr>
        <p:txBody>
          <a:bodyPr/>
          <a:lstStyle/>
          <a:p>
            <a:endParaRPr lang="en-US"/>
          </a:p>
        </p:txBody>
      </p:sp>
      <p:sp>
        <p:nvSpPr>
          <p:cNvPr id="7171" name="Freeform 4"/>
          <p:cNvSpPr>
            <a:spLocks/>
          </p:cNvSpPr>
          <p:nvPr/>
        </p:nvSpPr>
        <p:spPr bwMode="auto">
          <a:xfrm>
            <a:off x="4994275" y="5619750"/>
            <a:ext cx="990600" cy="838200"/>
          </a:xfrm>
          <a:custGeom>
            <a:avLst/>
            <a:gdLst>
              <a:gd name="T0" fmla="*/ 0 w 624"/>
              <a:gd name="T1" fmla="*/ 1330642282 h 528"/>
              <a:gd name="T2" fmla="*/ 453628146 w 624"/>
              <a:gd name="T3" fmla="*/ 1330642282 h 528"/>
              <a:gd name="T4" fmla="*/ 524192493 w 624"/>
              <a:gd name="T5" fmla="*/ 0 h 528"/>
              <a:gd name="T6" fmla="*/ 630039014 w 624"/>
              <a:gd name="T7" fmla="*/ 1330642282 h 528"/>
              <a:gd name="T8" fmla="*/ 874493480 w 624"/>
              <a:gd name="T9" fmla="*/ 1330642282 h 528"/>
              <a:gd name="T10" fmla="*/ 962699708 w 624"/>
              <a:gd name="T11" fmla="*/ 924896519 h 528"/>
              <a:gd name="T12" fmla="*/ 1048384987 w 624"/>
              <a:gd name="T13" fmla="*/ 1330642282 h 528"/>
              <a:gd name="T14" fmla="*/ 1572577282 w 624"/>
              <a:gd name="T15" fmla="*/ 1330642282 h 528"/>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528"/>
              <a:gd name="T26" fmla="*/ 624 w 624"/>
              <a:gd name="T27" fmla="*/ 528 h 5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528">
                <a:moveTo>
                  <a:pt x="0" y="528"/>
                </a:moveTo>
                <a:lnTo>
                  <a:pt x="180" y="528"/>
                </a:lnTo>
                <a:lnTo>
                  <a:pt x="208" y="0"/>
                </a:lnTo>
                <a:lnTo>
                  <a:pt x="250" y="528"/>
                </a:lnTo>
                <a:lnTo>
                  <a:pt x="347" y="528"/>
                </a:lnTo>
                <a:lnTo>
                  <a:pt x="382" y="367"/>
                </a:lnTo>
                <a:lnTo>
                  <a:pt x="416" y="528"/>
                </a:lnTo>
                <a:lnTo>
                  <a:pt x="624" y="528"/>
                </a:lnTo>
              </a:path>
            </a:pathLst>
          </a:custGeom>
          <a:noFill/>
          <a:ln w="38100" cmpd="sng">
            <a:solidFill>
              <a:schemeClr val="tx1"/>
            </a:solidFill>
            <a:round/>
            <a:headEnd/>
            <a:tailEnd/>
          </a:ln>
        </p:spPr>
        <p:txBody>
          <a:bodyPr/>
          <a:lstStyle/>
          <a:p>
            <a:endParaRPr lang="en-US"/>
          </a:p>
        </p:txBody>
      </p:sp>
      <p:sp>
        <p:nvSpPr>
          <p:cNvPr id="7172" name="Freeform 5"/>
          <p:cNvSpPr>
            <a:spLocks/>
          </p:cNvSpPr>
          <p:nvPr/>
        </p:nvSpPr>
        <p:spPr bwMode="auto">
          <a:xfrm>
            <a:off x="6823075" y="6076950"/>
            <a:ext cx="990600" cy="381000"/>
          </a:xfrm>
          <a:custGeom>
            <a:avLst/>
            <a:gdLst>
              <a:gd name="T0" fmla="*/ 0 w 624"/>
              <a:gd name="T1" fmla="*/ 151209386 h 960"/>
              <a:gd name="T2" fmla="*/ 458668456 w 624"/>
              <a:gd name="T3" fmla="*/ 149634190 h 960"/>
              <a:gd name="T4" fmla="*/ 521671544 w 624"/>
              <a:gd name="T5" fmla="*/ 148216553 h 960"/>
              <a:gd name="T6" fmla="*/ 630039014 w 624"/>
              <a:gd name="T7" fmla="*/ 151209386 h 960"/>
              <a:gd name="T8" fmla="*/ 874493480 w 624"/>
              <a:gd name="T9" fmla="*/ 151209386 h 960"/>
              <a:gd name="T10" fmla="*/ 942538466 w 624"/>
              <a:gd name="T11" fmla="*/ 0 h 960"/>
              <a:gd name="T12" fmla="*/ 1048384987 w 624"/>
              <a:gd name="T13" fmla="*/ 151209386 h 960"/>
              <a:gd name="T14" fmla="*/ 1572577282 w 624"/>
              <a:gd name="T15" fmla="*/ 151209386 h 960"/>
              <a:gd name="T16" fmla="*/ 0 60000 65536"/>
              <a:gd name="T17" fmla="*/ 0 60000 65536"/>
              <a:gd name="T18" fmla="*/ 0 60000 65536"/>
              <a:gd name="T19" fmla="*/ 0 60000 65536"/>
              <a:gd name="T20" fmla="*/ 0 60000 65536"/>
              <a:gd name="T21" fmla="*/ 0 60000 65536"/>
              <a:gd name="T22" fmla="*/ 0 60000 65536"/>
              <a:gd name="T23" fmla="*/ 0 60000 65536"/>
              <a:gd name="T24" fmla="*/ 0 w 624"/>
              <a:gd name="T25" fmla="*/ 0 h 960"/>
              <a:gd name="T26" fmla="*/ 624 w 624"/>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4" h="960">
                <a:moveTo>
                  <a:pt x="0" y="960"/>
                </a:moveTo>
                <a:lnTo>
                  <a:pt x="182" y="950"/>
                </a:lnTo>
                <a:lnTo>
                  <a:pt x="207" y="941"/>
                </a:lnTo>
                <a:lnTo>
                  <a:pt x="250" y="960"/>
                </a:lnTo>
                <a:lnTo>
                  <a:pt x="347" y="960"/>
                </a:lnTo>
                <a:lnTo>
                  <a:pt x="374" y="0"/>
                </a:lnTo>
                <a:lnTo>
                  <a:pt x="416" y="960"/>
                </a:lnTo>
                <a:lnTo>
                  <a:pt x="624" y="960"/>
                </a:lnTo>
              </a:path>
            </a:pathLst>
          </a:custGeom>
          <a:noFill/>
          <a:ln w="38100" cmpd="sng">
            <a:solidFill>
              <a:schemeClr val="tx1"/>
            </a:solidFill>
            <a:round/>
            <a:headEnd/>
            <a:tailEnd/>
          </a:ln>
        </p:spPr>
        <p:txBody>
          <a:bodyPr/>
          <a:lstStyle/>
          <a:p>
            <a:endParaRPr lang="en-US"/>
          </a:p>
        </p:txBody>
      </p:sp>
      <p:grpSp>
        <p:nvGrpSpPr>
          <p:cNvPr id="2" name="Group 6"/>
          <p:cNvGrpSpPr>
            <a:grpSpLocks/>
          </p:cNvGrpSpPr>
          <p:nvPr/>
        </p:nvGrpSpPr>
        <p:grpSpPr bwMode="auto">
          <a:xfrm>
            <a:off x="1858963" y="1870075"/>
            <a:ext cx="1447800" cy="2841625"/>
            <a:chOff x="432" y="720"/>
            <a:chExt cx="1296" cy="2318"/>
          </a:xfrm>
        </p:grpSpPr>
        <p:sp>
          <p:nvSpPr>
            <p:cNvPr id="7206" name="Oval 7"/>
            <p:cNvSpPr>
              <a:spLocks noChangeArrowheads="1"/>
            </p:cNvSpPr>
            <p:nvPr/>
          </p:nvSpPr>
          <p:spPr bwMode="auto">
            <a:xfrm>
              <a:off x="432" y="720"/>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07" name="Oval 8"/>
            <p:cNvSpPr>
              <a:spLocks noChangeArrowheads="1"/>
            </p:cNvSpPr>
            <p:nvPr/>
          </p:nvSpPr>
          <p:spPr bwMode="auto">
            <a:xfrm>
              <a:off x="432" y="956"/>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08" name="Oval 9"/>
            <p:cNvSpPr>
              <a:spLocks noChangeArrowheads="1"/>
            </p:cNvSpPr>
            <p:nvPr/>
          </p:nvSpPr>
          <p:spPr bwMode="auto">
            <a:xfrm>
              <a:off x="432" y="1192"/>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09" name="Oval 10"/>
            <p:cNvSpPr>
              <a:spLocks noChangeArrowheads="1"/>
            </p:cNvSpPr>
            <p:nvPr/>
          </p:nvSpPr>
          <p:spPr bwMode="auto">
            <a:xfrm>
              <a:off x="432" y="1428"/>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10" name="Oval 11"/>
            <p:cNvSpPr>
              <a:spLocks noChangeArrowheads="1"/>
            </p:cNvSpPr>
            <p:nvPr/>
          </p:nvSpPr>
          <p:spPr bwMode="auto">
            <a:xfrm>
              <a:off x="432" y="1665"/>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11" name="Oval 12"/>
            <p:cNvSpPr>
              <a:spLocks noChangeArrowheads="1"/>
            </p:cNvSpPr>
            <p:nvPr/>
          </p:nvSpPr>
          <p:spPr bwMode="auto">
            <a:xfrm>
              <a:off x="432" y="1901"/>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12" name="Oval 13"/>
            <p:cNvSpPr>
              <a:spLocks noChangeArrowheads="1"/>
            </p:cNvSpPr>
            <p:nvPr/>
          </p:nvSpPr>
          <p:spPr bwMode="auto">
            <a:xfrm>
              <a:off x="432" y="2137"/>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13" name="Oval 14"/>
            <p:cNvSpPr>
              <a:spLocks noChangeArrowheads="1"/>
            </p:cNvSpPr>
            <p:nvPr/>
          </p:nvSpPr>
          <p:spPr bwMode="auto">
            <a:xfrm>
              <a:off x="432" y="2374"/>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14" name="Oval 15"/>
            <p:cNvSpPr>
              <a:spLocks noChangeArrowheads="1"/>
            </p:cNvSpPr>
            <p:nvPr/>
          </p:nvSpPr>
          <p:spPr bwMode="auto">
            <a:xfrm>
              <a:off x="432" y="2610"/>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15" name="Oval 16"/>
            <p:cNvSpPr>
              <a:spLocks noChangeArrowheads="1"/>
            </p:cNvSpPr>
            <p:nvPr/>
          </p:nvSpPr>
          <p:spPr bwMode="auto">
            <a:xfrm>
              <a:off x="432" y="2846"/>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16" name="Oval 17"/>
            <p:cNvSpPr>
              <a:spLocks noChangeArrowheads="1"/>
            </p:cNvSpPr>
            <p:nvPr/>
          </p:nvSpPr>
          <p:spPr bwMode="auto">
            <a:xfrm>
              <a:off x="672" y="720"/>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17" name="Oval 18"/>
            <p:cNvSpPr>
              <a:spLocks noChangeArrowheads="1"/>
            </p:cNvSpPr>
            <p:nvPr/>
          </p:nvSpPr>
          <p:spPr bwMode="auto">
            <a:xfrm>
              <a:off x="672" y="956"/>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18" name="Oval 19"/>
            <p:cNvSpPr>
              <a:spLocks noChangeArrowheads="1"/>
            </p:cNvSpPr>
            <p:nvPr/>
          </p:nvSpPr>
          <p:spPr bwMode="auto">
            <a:xfrm>
              <a:off x="672" y="1192"/>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19" name="Oval 20"/>
            <p:cNvSpPr>
              <a:spLocks noChangeArrowheads="1"/>
            </p:cNvSpPr>
            <p:nvPr/>
          </p:nvSpPr>
          <p:spPr bwMode="auto">
            <a:xfrm>
              <a:off x="672" y="1428"/>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20" name="Oval 21"/>
            <p:cNvSpPr>
              <a:spLocks noChangeArrowheads="1"/>
            </p:cNvSpPr>
            <p:nvPr/>
          </p:nvSpPr>
          <p:spPr bwMode="auto">
            <a:xfrm>
              <a:off x="672" y="1665"/>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21" name="Oval 22"/>
            <p:cNvSpPr>
              <a:spLocks noChangeArrowheads="1"/>
            </p:cNvSpPr>
            <p:nvPr/>
          </p:nvSpPr>
          <p:spPr bwMode="auto">
            <a:xfrm>
              <a:off x="672" y="1901"/>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22" name="Oval 23"/>
            <p:cNvSpPr>
              <a:spLocks noChangeArrowheads="1"/>
            </p:cNvSpPr>
            <p:nvPr/>
          </p:nvSpPr>
          <p:spPr bwMode="auto">
            <a:xfrm>
              <a:off x="672" y="2137"/>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23" name="Oval 24"/>
            <p:cNvSpPr>
              <a:spLocks noChangeArrowheads="1"/>
            </p:cNvSpPr>
            <p:nvPr/>
          </p:nvSpPr>
          <p:spPr bwMode="auto">
            <a:xfrm>
              <a:off x="672" y="2374"/>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24" name="Oval 25"/>
            <p:cNvSpPr>
              <a:spLocks noChangeArrowheads="1"/>
            </p:cNvSpPr>
            <p:nvPr/>
          </p:nvSpPr>
          <p:spPr bwMode="auto">
            <a:xfrm>
              <a:off x="672" y="2610"/>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25" name="Oval 26"/>
            <p:cNvSpPr>
              <a:spLocks noChangeArrowheads="1"/>
            </p:cNvSpPr>
            <p:nvPr/>
          </p:nvSpPr>
          <p:spPr bwMode="auto">
            <a:xfrm>
              <a:off x="672" y="2846"/>
              <a:ext cx="192" cy="192"/>
            </a:xfrm>
            <a:prstGeom prst="ellipse">
              <a:avLst/>
            </a:prstGeom>
            <a:solidFill>
              <a:srgbClr val="FF0000"/>
            </a:solidFill>
            <a:ln w="9525">
              <a:solidFill>
                <a:schemeClr val="tx1"/>
              </a:solidFill>
              <a:round/>
              <a:headEnd/>
              <a:tailEnd/>
            </a:ln>
          </p:spPr>
          <p:txBody>
            <a:bodyPr wrap="none" anchor="ctr"/>
            <a:lstStyle/>
            <a:p>
              <a:endParaRPr lang="en-US"/>
            </a:p>
          </p:txBody>
        </p:sp>
        <p:sp>
          <p:nvSpPr>
            <p:cNvPr id="7226" name="Oval 27"/>
            <p:cNvSpPr>
              <a:spLocks noChangeArrowheads="1"/>
            </p:cNvSpPr>
            <p:nvPr/>
          </p:nvSpPr>
          <p:spPr bwMode="auto">
            <a:xfrm>
              <a:off x="1296" y="720"/>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27" name="Oval 28"/>
            <p:cNvSpPr>
              <a:spLocks noChangeArrowheads="1"/>
            </p:cNvSpPr>
            <p:nvPr/>
          </p:nvSpPr>
          <p:spPr bwMode="auto">
            <a:xfrm>
              <a:off x="1296" y="956"/>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28" name="Oval 29"/>
            <p:cNvSpPr>
              <a:spLocks noChangeArrowheads="1"/>
            </p:cNvSpPr>
            <p:nvPr/>
          </p:nvSpPr>
          <p:spPr bwMode="auto">
            <a:xfrm>
              <a:off x="1296" y="1192"/>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29" name="Oval 30"/>
            <p:cNvSpPr>
              <a:spLocks noChangeArrowheads="1"/>
            </p:cNvSpPr>
            <p:nvPr/>
          </p:nvSpPr>
          <p:spPr bwMode="auto">
            <a:xfrm>
              <a:off x="1296" y="1428"/>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30" name="Oval 31"/>
            <p:cNvSpPr>
              <a:spLocks noChangeArrowheads="1"/>
            </p:cNvSpPr>
            <p:nvPr/>
          </p:nvSpPr>
          <p:spPr bwMode="auto">
            <a:xfrm>
              <a:off x="1296" y="1665"/>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31" name="Oval 32"/>
            <p:cNvSpPr>
              <a:spLocks noChangeArrowheads="1"/>
            </p:cNvSpPr>
            <p:nvPr/>
          </p:nvSpPr>
          <p:spPr bwMode="auto">
            <a:xfrm>
              <a:off x="1296" y="1901"/>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32" name="Oval 33"/>
            <p:cNvSpPr>
              <a:spLocks noChangeArrowheads="1"/>
            </p:cNvSpPr>
            <p:nvPr/>
          </p:nvSpPr>
          <p:spPr bwMode="auto">
            <a:xfrm>
              <a:off x="1296" y="2137"/>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33" name="Oval 34"/>
            <p:cNvSpPr>
              <a:spLocks noChangeArrowheads="1"/>
            </p:cNvSpPr>
            <p:nvPr/>
          </p:nvSpPr>
          <p:spPr bwMode="auto">
            <a:xfrm>
              <a:off x="1296" y="2374"/>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34" name="Oval 35"/>
            <p:cNvSpPr>
              <a:spLocks noChangeArrowheads="1"/>
            </p:cNvSpPr>
            <p:nvPr/>
          </p:nvSpPr>
          <p:spPr bwMode="auto">
            <a:xfrm>
              <a:off x="1296" y="2610"/>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35" name="Oval 36"/>
            <p:cNvSpPr>
              <a:spLocks noChangeArrowheads="1"/>
            </p:cNvSpPr>
            <p:nvPr/>
          </p:nvSpPr>
          <p:spPr bwMode="auto">
            <a:xfrm>
              <a:off x="1296" y="2846"/>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36" name="Oval 37"/>
            <p:cNvSpPr>
              <a:spLocks noChangeArrowheads="1"/>
            </p:cNvSpPr>
            <p:nvPr/>
          </p:nvSpPr>
          <p:spPr bwMode="auto">
            <a:xfrm>
              <a:off x="1536" y="720"/>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37" name="Oval 38"/>
            <p:cNvSpPr>
              <a:spLocks noChangeArrowheads="1"/>
            </p:cNvSpPr>
            <p:nvPr/>
          </p:nvSpPr>
          <p:spPr bwMode="auto">
            <a:xfrm>
              <a:off x="1536" y="956"/>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38" name="Oval 39"/>
            <p:cNvSpPr>
              <a:spLocks noChangeArrowheads="1"/>
            </p:cNvSpPr>
            <p:nvPr/>
          </p:nvSpPr>
          <p:spPr bwMode="auto">
            <a:xfrm>
              <a:off x="1536" y="1192"/>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39" name="Oval 40"/>
            <p:cNvSpPr>
              <a:spLocks noChangeArrowheads="1"/>
            </p:cNvSpPr>
            <p:nvPr/>
          </p:nvSpPr>
          <p:spPr bwMode="auto">
            <a:xfrm>
              <a:off x="1536" y="1428"/>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40" name="Oval 41"/>
            <p:cNvSpPr>
              <a:spLocks noChangeArrowheads="1"/>
            </p:cNvSpPr>
            <p:nvPr/>
          </p:nvSpPr>
          <p:spPr bwMode="auto">
            <a:xfrm>
              <a:off x="1536" y="1665"/>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41" name="Oval 42"/>
            <p:cNvSpPr>
              <a:spLocks noChangeArrowheads="1"/>
            </p:cNvSpPr>
            <p:nvPr/>
          </p:nvSpPr>
          <p:spPr bwMode="auto">
            <a:xfrm>
              <a:off x="1536" y="1901"/>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42" name="Oval 43"/>
            <p:cNvSpPr>
              <a:spLocks noChangeArrowheads="1"/>
            </p:cNvSpPr>
            <p:nvPr/>
          </p:nvSpPr>
          <p:spPr bwMode="auto">
            <a:xfrm>
              <a:off x="1536" y="2137"/>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43" name="Oval 44"/>
            <p:cNvSpPr>
              <a:spLocks noChangeArrowheads="1"/>
            </p:cNvSpPr>
            <p:nvPr/>
          </p:nvSpPr>
          <p:spPr bwMode="auto">
            <a:xfrm>
              <a:off x="1536" y="2374"/>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44" name="Oval 45"/>
            <p:cNvSpPr>
              <a:spLocks noChangeArrowheads="1"/>
            </p:cNvSpPr>
            <p:nvPr/>
          </p:nvSpPr>
          <p:spPr bwMode="auto">
            <a:xfrm>
              <a:off x="1536" y="2610"/>
              <a:ext cx="192" cy="192"/>
            </a:xfrm>
            <a:prstGeom prst="ellipse">
              <a:avLst/>
            </a:prstGeom>
            <a:solidFill>
              <a:srgbClr val="0000FF"/>
            </a:solidFill>
            <a:ln w="9525">
              <a:solidFill>
                <a:schemeClr val="tx1"/>
              </a:solidFill>
              <a:round/>
              <a:headEnd/>
              <a:tailEnd/>
            </a:ln>
          </p:spPr>
          <p:txBody>
            <a:bodyPr wrap="none" anchor="ctr"/>
            <a:lstStyle/>
            <a:p>
              <a:endParaRPr lang="en-US"/>
            </a:p>
          </p:txBody>
        </p:sp>
        <p:sp>
          <p:nvSpPr>
            <p:cNvPr id="7245" name="Oval 46"/>
            <p:cNvSpPr>
              <a:spLocks noChangeArrowheads="1"/>
            </p:cNvSpPr>
            <p:nvPr/>
          </p:nvSpPr>
          <p:spPr bwMode="auto">
            <a:xfrm>
              <a:off x="1536" y="2846"/>
              <a:ext cx="192" cy="192"/>
            </a:xfrm>
            <a:prstGeom prst="ellipse">
              <a:avLst/>
            </a:prstGeom>
            <a:solidFill>
              <a:srgbClr val="0000FF"/>
            </a:solidFill>
            <a:ln w="9525">
              <a:solidFill>
                <a:schemeClr val="tx1"/>
              </a:solidFill>
              <a:round/>
              <a:headEnd/>
              <a:tailEnd/>
            </a:ln>
          </p:spPr>
          <p:txBody>
            <a:bodyPr wrap="none" anchor="ctr"/>
            <a:lstStyle/>
            <a:p>
              <a:endParaRPr lang="en-US"/>
            </a:p>
          </p:txBody>
        </p:sp>
      </p:grpSp>
      <p:sp>
        <p:nvSpPr>
          <p:cNvPr id="7174" name="Oval 47"/>
          <p:cNvSpPr>
            <a:spLocks noChangeArrowheads="1"/>
          </p:cNvSpPr>
          <p:nvPr/>
        </p:nvSpPr>
        <p:spPr bwMode="auto">
          <a:xfrm>
            <a:off x="5548313" y="1800225"/>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7175" name="Oval 48"/>
          <p:cNvSpPr>
            <a:spLocks noChangeArrowheads="1"/>
          </p:cNvSpPr>
          <p:nvPr/>
        </p:nvSpPr>
        <p:spPr bwMode="auto">
          <a:xfrm>
            <a:off x="5548313" y="2174875"/>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7176" name="Oval 49"/>
          <p:cNvSpPr>
            <a:spLocks noChangeArrowheads="1"/>
          </p:cNvSpPr>
          <p:nvPr/>
        </p:nvSpPr>
        <p:spPr bwMode="auto">
          <a:xfrm>
            <a:off x="5548313" y="2549525"/>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7177" name="Oval 50"/>
          <p:cNvSpPr>
            <a:spLocks noChangeArrowheads="1"/>
          </p:cNvSpPr>
          <p:nvPr/>
        </p:nvSpPr>
        <p:spPr bwMode="auto">
          <a:xfrm>
            <a:off x="5929313" y="1800225"/>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7178" name="Oval 51"/>
          <p:cNvSpPr>
            <a:spLocks noChangeArrowheads="1"/>
          </p:cNvSpPr>
          <p:nvPr/>
        </p:nvSpPr>
        <p:spPr bwMode="auto">
          <a:xfrm>
            <a:off x="5929313" y="2174875"/>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7179" name="Oval 52"/>
          <p:cNvSpPr>
            <a:spLocks noChangeArrowheads="1"/>
          </p:cNvSpPr>
          <p:nvPr/>
        </p:nvSpPr>
        <p:spPr bwMode="auto">
          <a:xfrm>
            <a:off x="5929313" y="2549525"/>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7180" name="Oval 53"/>
          <p:cNvSpPr>
            <a:spLocks noChangeArrowheads="1"/>
          </p:cNvSpPr>
          <p:nvPr/>
        </p:nvSpPr>
        <p:spPr bwMode="auto">
          <a:xfrm>
            <a:off x="6919913" y="1800225"/>
            <a:ext cx="304800" cy="304800"/>
          </a:xfrm>
          <a:prstGeom prst="ellipse">
            <a:avLst/>
          </a:prstGeom>
          <a:solidFill>
            <a:srgbClr val="0000FF"/>
          </a:solidFill>
          <a:ln w="9525">
            <a:solidFill>
              <a:schemeClr val="tx1"/>
            </a:solidFill>
            <a:round/>
            <a:headEnd/>
            <a:tailEnd/>
          </a:ln>
        </p:spPr>
        <p:txBody>
          <a:bodyPr wrap="none" anchor="ctr"/>
          <a:lstStyle/>
          <a:p>
            <a:endParaRPr lang="en-US"/>
          </a:p>
        </p:txBody>
      </p:sp>
      <p:sp>
        <p:nvSpPr>
          <p:cNvPr id="7181" name="Oval 54"/>
          <p:cNvSpPr>
            <a:spLocks noChangeArrowheads="1"/>
          </p:cNvSpPr>
          <p:nvPr/>
        </p:nvSpPr>
        <p:spPr bwMode="auto">
          <a:xfrm>
            <a:off x="6919913" y="2174875"/>
            <a:ext cx="304800" cy="304800"/>
          </a:xfrm>
          <a:prstGeom prst="ellipse">
            <a:avLst/>
          </a:prstGeom>
          <a:solidFill>
            <a:srgbClr val="0000FF"/>
          </a:solidFill>
          <a:ln w="9525">
            <a:solidFill>
              <a:schemeClr val="tx1"/>
            </a:solidFill>
            <a:round/>
            <a:headEnd/>
            <a:tailEnd/>
          </a:ln>
        </p:spPr>
        <p:txBody>
          <a:bodyPr wrap="none" anchor="ctr"/>
          <a:lstStyle/>
          <a:p>
            <a:endParaRPr lang="en-US"/>
          </a:p>
        </p:txBody>
      </p:sp>
      <p:sp>
        <p:nvSpPr>
          <p:cNvPr id="7182" name="Oval 55"/>
          <p:cNvSpPr>
            <a:spLocks noChangeArrowheads="1"/>
          </p:cNvSpPr>
          <p:nvPr/>
        </p:nvSpPr>
        <p:spPr bwMode="auto">
          <a:xfrm>
            <a:off x="6919913" y="2549525"/>
            <a:ext cx="304800" cy="304800"/>
          </a:xfrm>
          <a:prstGeom prst="ellipse">
            <a:avLst/>
          </a:prstGeom>
          <a:solidFill>
            <a:srgbClr val="0000FF"/>
          </a:solidFill>
          <a:ln w="9525">
            <a:solidFill>
              <a:schemeClr val="tx1"/>
            </a:solidFill>
            <a:round/>
            <a:headEnd/>
            <a:tailEnd/>
          </a:ln>
        </p:spPr>
        <p:txBody>
          <a:bodyPr wrap="none" anchor="ctr"/>
          <a:lstStyle/>
          <a:p>
            <a:endParaRPr lang="en-US"/>
          </a:p>
        </p:txBody>
      </p:sp>
      <p:sp>
        <p:nvSpPr>
          <p:cNvPr id="7183" name="Oval 56"/>
          <p:cNvSpPr>
            <a:spLocks noChangeArrowheads="1"/>
          </p:cNvSpPr>
          <p:nvPr/>
        </p:nvSpPr>
        <p:spPr bwMode="auto">
          <a:xfrm>
            <a:off x="7300913" y="1800225"/>
            <a:ext cx="304800" cy="304800"/>
          </a:xfrm>
          <a:prstGeom prst="ellipse">
            <a:avLst/>
          </a:prstGeom>
          <a:solidFill>
            <a:srgbClr val="0000FF"/>
          </a:solidFill>
          <a:ln w="9525">
            <a:solidFill>
              <a:schemeClr val="tx1"/>
            </a:solidFill>
            <a:round/>
            <a:headEnd/>
            <a:tailEnd/>
          </a:ln>
        </p:spPr>
        <p:txBody>
          <a:bodyPr wrap="none" anchor="ctr"/>
          <a:lstStyle/>
          <a:p>
            <a:endParaRPr lang="en-US"/>
          </a:p>
        </p:txBody>
      </p:sp>
      <p:sp>
        <p:nvSpPr>
          <p:cNvPr id="7184" name="Oval 57"/>
          <p:cNvSpPr>
            <a:spLocks noChangeArrowheads="1"/>
          </p:cNvSpPr>
          <p:nvPr/>
        </p:nvSpPr>
        <p:spPr bwMode="auto">
          <a:xfrm>
            <a:off x="7300913" y="2174875"/>
            <a:ext cx="304800" cy="304800"/>
          </a:xfrm>
          <a:prstGeom prst="ellipse">
            <a:avLst/>
          </a:prstGeom>
          <a:solidFill>
            <a:srgbClr val="0000FF"/>
          </a:solidFill>
          <a:ln w="9525">
            <a:solidFill>
              <a:schemeClr val="tx1"/>
            </a:solidFill>
            <a:round/>
            <a:headEnd/>
            <a:tailEnd/>
          </a:ln>
        </p:spPr>
        <p:txBody>
          <a:bodyPr wrap="none" anchor="ctr"/>
          <a:lstStyle/>
          <a:p>
            <a:endParaRPr lang="en-US"/>
          </a:p>
        </p:txBody>
      </p:sp>
      <p:sp>
        <p:nvSpPr>
          <p:cNvPr id="7185" name="Oval 58"/>
          <p:cNvSpPr>
            <a:spLocks noChangeArrowheads="1"/>
          </p:cNvSpPr>
          <p:nvPr/>
        </p:nvSpPr>
        <p:spPr bwMode="auto">
          <a:xfrm>
            <a:off x="7300913" y="2549525"/>
            <a:ext cx="304800" cy="304800"/>
          </a:xfrm>
          <a:prstGeom prst="ellipse">
            <a:avLst/>
          </a:prstGeom>
          <a:solidFill>
            <a:srgbClr val="0000FF"/>
          </a:solidFill>
          <a:ln w="9525">
            <a:solidFill>
              <a:schemeClr val="tx1"/>
            </a:solidFill>
            <a:round/>
            <a:headEnd/>
            <a:tailEnd/>
          </a:ln>
        </p:spPr>
        <p:txBody>
          <a:bodyPr wrap="none" anchor="ctr"/>
          <a:lstStyle/>
          <a:p>
            <a:endParaRPr lang="en-US"/>
          </a:p>
        </p:txBody>
      </p:sp>
      <p:sp>
        <p:nvSpPr>
          <p:cNvPr id="7186" name="Text Box 59"/>
          <p:cNvSpPr txBox="1">
            <a:spLocks noChangeArrowheads="1"/>
          </p:cNvSpPr>
          <p:nvPr/>
        </p:nvSpPr>
        <p:spPr bwMode="auto">
          <a:xfrm>
            <a:off x="5913438" y="1290638"/>
            <a:ext cx="1479550" cy="366712"/>
          </a:xfrm>
          <a:prstGeom prst="rect">
            <a:avLst/>
          </a:prstGeom>
          <a:noFill/>
          <a:ln w="9525">
            <a:noFill/>
            <a:miter lim="800000"/>
            <a:headEnd/>
            <a:tailEnd/>
          </a:ln>
        </p:spPr>
        <p:txBody>
          <a:bodyPr wrap="none">
            <a:spAutoFit/>
          </a:bodyPr>
          <a:lstStyle/>
          <a:p>
            <a:r>
              <a:rPr lang="en-US" i="1"/>
              <a:t>True amount</a:t>
            </a:r>
          </a:p>
        </p:txBody>
      </p:sp>
      <p:sp>
        <p:nvSpPr>
          <p:cNvPr id="7187" name="Oval 60"/>
          <p:cNvSpPr>
            <a:spLocks noChangeArrowheads="1"/>
          </p:cNvSpPr>
          <p:nvPr/>
        </p:nvSpPr>
        <p:spPr bwMode="auto">
          <a:xfrm>
            <a:off x="5146675" y="4010025"/>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7188" name="Oval 61"/>
          <p:cNvSpPr>
            <a:spLocks noChangeArrowheads="1"/>
          </p:cNvSpPr>
          <p:nvPr/>
        </p:nvSpPr>
        <p:spPr bwMode="auto">
          <a:xfrm>
            <a:off x="5146675" y="4384675"/>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7189" name="Oval 62"/>
          <p:cNvSpPr>
            <a:spLocks noChangeArrowheads="1"/>
          </p:cNvSpPr>
          <p:nvPr/>
        </p:nvSpPr>
        <p:spPr bwMode="auto">
          <a:xfrm>
            <a:off x="5146675" y="4759325"/>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7190" name="Oval 63"/>
          <p:cNvSpPr>
            <a:spLocks noChangeArrowheads="1"/>
          </p:cNvSpPr>
          <p:nvPr/>
        </p:nvSpPr>
        <p:spPr bwMode="auto">
          <a:xfrm>
            <a:off x="7280275" y="4354513"/>
            <a:ext cx="304800" cy="304800"/>
          </a:xfrm>
          <a:prstGeom prst="ellipse">
            <a:avLst/>
          </a:prstGeom>
          <a:solidFill>
            <a:srgbClr val="0000FF"/>
          </a:solidFill>
          <a:ln w="9525">
            <a:solidFill>
              <a:schemeClr val="tx1"/>
            </a:solidFill>
            <a:round/>
            <a:headEnd/>
            <a:tailEnd/>
          </a:ln>
        </p:spPr>
        <p:txBody>
          <a:bodyPr wrap="none" anchor="ctr"/>
          <a:lstStyle/>
          <a:p>
            <a:endParaRPr lang="en-US"/>
          </a:p>
        </p:txBody>
      </p:sp>
      <p:sp>
        <p:nvSpPr>
          <p:cNvPr id="7191" name="Oval 64"/>
          <p:cNvSpPr>
            <a:spLocks noChangeArrowheads="1"/>
          </p:cNvSpPr>
          <p:nvPr/>
        </p:nvSpPr>
        <p:spPr bwMode="auto">
          <a:xfrm>
            <a:off x="7280275" y="4729163"/>
            <a:ext cx="304800" cy="304800"/>
          </a:xfrm>
          <a:prstGeom prst="ellipse">
            <a:avLst/>
          </a:prstGeom>
          <a:solidFill>
            <a:srgbClr val="0000FF"/>
          </a:solidFill>
          <a:ln w="9525">
            <a:solidFill>
              <a:schemeClr val="tx1"/>
            </a:solidFill>
            <a:round/>
            <a:headEnd/>
            <a:tailEnd/>
          </a:ln>
        </p:spPr>
        <p:txBody>
          <a:bodyPr wrap="none" anchor="ctr"/>
          <a:lstStyle/>
          <a:p>
            <a:endParaRPr lang="en-US"/>
          </a:p>
        </p:txBody>
      </p:sp>
      <p:sp>
        <p:nvSpPr>
          <p:cNvPr id="7192" name="Text Box 65"/>
          <p:cNvSpPr txBox="1">
            <a:spLocks noChangeArrowheads="1"/>
          </p:cNvSpPr>
          <p:nvPr/>
        </p:nvSpPr>
        <p:spPr bwMode="auto">
          <a:xfrm>
            <a:off x="5143500" y="3232150"/>
            <a:ext cx="2819400" cy="641350"/>
          </a:xfrm>
          <a:prstGeom prst="rect">
            <a:avLst/>
          </a:prstGeom>
          <a:noFill/>
          <a:ln w="9525">
            <a:noFill/>
            <a:miter lim="800000"/>
            <a:headEnd/>
            <a:tailEnd/>
          </a:ln>
        </p:spPr>
        <p:txBody>
          <a:bodyPr>
            <a:spAutoFit/>
          </a:bodyPr>
          <a:lstStyle/>
          <a:p>
            <a:pPr algn="ctr"/>
            <a:r>
              <a:rPr lang="en-US" b="1"/>
              <a:t>What might be sampled by the PCR reaction…</a:t>
            </a:r>
          </a:p>
        </p:txBody>
      </p:sp>
      <p:sp>
        <p:nvSpPr>
          <p:cNvPr id="7193" name="Text Box 66"/>
          <p:cNvSpPr txBox="1">
            <a:spLocks noChangeArrowheads="1"/>
          </p:cNvSpPr>
          <p:nvPr/>
        </p:nvSpPr>
        <p:spPr bwMode="auto">
          <a:xfrm>
            <a:off x="1044575" y="206375"/>
            <a:ext cx="3338513" cy="893763"/>
          </a:xfrm>
          <a:prstGeom prst="rect">
            <a:avLst/>
          </a:prstGeom>
          <a:noFill/>
          <a:ln w="9525">
            <a:noFill/>
            <a:miter lim="800000"/>
            <a:headEnd/>
            <a:tailEnd/>
          </a:ln>
        </p:spPr>
        <p:txBody>
          <a:bodyPr wrap="none">
            <a:spAutoFit/>
          </a:bodyPr>
          <a:lstStyle/>
          <a:p>
            <a:pPr algn="ctr"/>
            <a:r>
              <a:rPr lang="en-US" sz="2800" b="1"/>
              <a:t>High copy number</a:t>
            </a:r>
          </a:p>
          <a:p>
            <a:pPr algn="ctr"/>
            <a:r>
              <a:rPr lang="en-US" sz="2400"/>
              <a:t>&gt;20 copies per allele</a:t>
            </a:r>
          </a:p>
        </p:txBody>
      </p:sp>
      <p:sp>
        <p:nvSpPr>
          <p:cNvPr id="7194" name="Text Box 67"/>
          <p:cNvSpPr txBox="1">
            <a:spLocks noChangeArrowheads="1"/>
          </p:cNvSpPr>
          <p:nvPr/>
        </p:nvSpPr>
        <p:spPr bwMode="auto">
          <a:xfrm>
            <a:off x="5027613" y="206375"/>
            <a:ext cx="3259137" cy="893763"/>
          </a:xfrm>
          <a:prstGeom prst="rect">
            <a:avLst/>
          </a:prstGeom>
          <a:noFill/>
          <a:ln w="9525">
            <a:noFill/>
            <a:miter lim="800000"/>
            <a:headEnd/>
            <a:tailEnd/>
          </a:ln>
        </p:spPr>
        <p:txBody>
          <a:bodyPr wrap="none">
            <a:spAutoFit/>
          </a:bodyPr>
          <a:lstStyle/>
          <a:p>
            <a:pPr algn="ctr"/>
            <a:r>
              <a:rPr lang="en-US" sz="2800" b="1"/>
              <a:t>Low copy number</a:t>
            </a:r>
          </a:p>
          <a:p>
            <a:pPr algn="ctr"/>
            <a:r>
              <a:rPr lang="en-US" sz="2400"/>
              <a:t>6 copies per allele</a:t>
            </a:r>
            <a:endParaRPr lang="en-US" sz="2400" b="1"/>
          </a:p>
        </p:txBody>
      </p:sp>
      <p:sp>
        <p:nvSpPr>
          <p:cNvPr id="7195" name="Text Box 68"/>
          <p:cNvSpPr txBox="1">
            <a:spLocks noChangeArrowheads="1"/>
          </p:cNvSpPr>
          <p:nvPr/>
        </p:nvSpPr>
        <p:spPr bwMode="auto">
          <a:xfrm>
            <a:off x="73025" y="4879975"/>
            <a:ext cx="2301875" cy="641350"/>
          </a:xfrm>
          <a:prstGeom prst="rect">
            <a:avLst/>
          </a:prstGeom>
          <a:noFill/>
          <a:ln w="9525">
            <a:noFill/>
            <a:miter lim="800000"/>
            <a:headEnd/>
            <a:tailEnd/>
          </a:ln>
        </p:spPr>
        <p:txBody>
          <a:bodyPr>
            <a:spAutoFit/>
          </a:bodyPr>
          <a:lstStyle/>
          <a:p>
            <a:pPr algn="ctr"/>
            <a:r>
              <a:rPr lang="en-US" b="1" i="1"/>
              <a:t>Resulting electropherogram</a:t>
            </a:r>
          </a:p>
        </p:txBody>
      </p:sp>
      <p:sp>
        <p:nvSpPr>
          <p:cNvPr id="7196" name="Oval 69"/>
          <p:cNvSpPr>
            <a:spLocks noChangeArrowheads="1"/>
          </p:cNvSpPr>
          <p:nvPr/>
        </p:nvSpPr>
        <p:spPr bwMode="auto">
          <a:xfrm>
            <a:off x="5538788" y="4410075"/>
            <a:ext cx="304800" cy="304800"/>
          </a:xfrm>
          <a:prstGeom prst="ellipse">
            <a:avLst/>
          </a:prstGeom>
          <a:solidFill>
            <a:srgbClr val="0000FF"/>
          </a:solidFill>
          <a:ln w="9525">
            <a:solidFill>
              <a:schemeClr val="tx1"/>
            </a:solidFill>
            <a:round/>
            <a:headEnd/>
            <a:tailEnd/>
          </a:ln>
        </p:spPr>
        <p:txBody>
          <a:bodyPr wrap="none" anchor="ctr"/>
          <a:lstStyle/>
          <a:p>
            <a:endParaRPr lang="en-US"/>
          </a:p>
        </p:txBody>
      </p:sp>
      <p:sp>
        <p:nvSpPr>
          <p:cNvPr id="7197" name="Text Box 70"/>
          <p:cNvSpPr txBox="1">
            <a:spLocks noChangeArrowheads="1"/>
          </p:cNvSpPr>
          <p:nvPr/>
        </p:nvSpPr>
        <p:spPr bwMode="auto">
          <a:xfrm>
            <a:off x="6286500" y="4429125"/>
            <a:ext cx="527050" cy="366713"/>
          </a:xfrm>
          <a:prstGeom prst="rect">
            <a:avLst/>
          </a:prstGeom>
          <a:noFill/>
          <a:ln w="9525">
            <a:noFill/>
            <a:miter lim="800000"/>
            <a:headEnd/>
            <a:tailEnd/>
          </a:ln>
        </p:spPr>
        <p:txBody>
          <a:bodyPr wrap="none">
            <a:spAutoFit/>
          </a:bodyPr>
          <a:lstStyle/>
          <a:p>
            <a:r>
              <a:rPr lang="en-US" b="1"/>
              <a:t>OR</a:t>
            </a:r>
          </a:p>
        </p:txBody>
      </p:sp>
      <p:sp>
        <p:nvSpPr>
          <p:cNvPr id="7198" name="Text Box 71"/>
          <p:cNvSpPr txBox="1">
            <a:spLocks noChangeArrowheads="1"/>
          </p:cNvSpPr>
          <p:nvPr/>
        </p:nvSpPr>
        <p:spPr bwMode="auto">
          <a:xfrm>
            <a:off x="1401763" y="1212850"/>
            <a:ext cx="1235075" cy="581025"/>
          </a:xfrm>
          <a:prstGeom prst="rect">
            <a:avLst/>
          </a:prstGeom>
          <a:noFill/>
          <a:ln w="9525">
            <a:noFill/>
            <a:miter lim="800000"/>
            <a:headEnd/>
            <a:tailEnd/>
          </a:ln>
        </p:spPr>
        <p:txBody>
          <a:bodyPr>
            <a:spAutoFit/>
          </a:bodyPr>
          <a:lstStyle/>
          <a:p>
            <a:pPr algn="ctr"/>
            <a:r>
              <a:rPr lang="en-US" sz="1600" b="1"/>
              <a:t>Copies of allele 1</a:t>
            </a:r>
          </a:p>
        </p:txBody>
      </p:sp>
      <p:sp>
        <p:nvSpPr>
          <p:cNvPr id="7199" name="Text Box 72"/>
          <p:cNvSpPr txBox="1">
            <a:spLocks noChangeArrowheads="1"/>
          </p:cNvSpPr>
          <p:nvPr/>
        </p:nvSpPr>
        <p:spPr bwMode="auto">
          <a:xfrm>
            <a:off x="2544763" y="1212850"/>
            <a:ext cx="1235075" cy="581025"/>
          </a:xfrm>
          <a:prstGeom prst="rect">
            <a:avLst/>
          </a:prstGeom>
          <a:noFill/>
          <a:ln w="9525">
            <a:noFill/>
            <a:miter lim="800000"/>
            <a:headEnd/>
            <a:tailEnd/>
          </a:ln>
        </p:spPr>
        <p:txBody>
          <a:bodyPr>
            <a:spAutoFit/>
          </a:bodyPr>
          <a:lstStyle/>
          <a:p>
            <a:pPr algn="ctr"/>
            <a:r>
              <a:rPr lang="en-US" sz="1600" b="1"/>
              <a:t>Copies of allele 2</a:t>
            </a:r>
          </a:p>
        </p:txBody>
      </p:sp>
      <p:sp>
        <p:nvSpPr>
          <p:cNvPr id="7200" name="Text Box 73"/>
          <p:cNvSpPr txBox="1">
            <a:spLocks noChangeArrowheads="1"/>
          </p:cNvSpPr>
          <p:nvPr/>
        </p:nvSpPr>
        <p:spPr bwMode="auto">
          <a:xfrm>
            <a:off x="4689475" y="6469063"/>
            <a:ext cx="1573213" cy="304800"/>
          </a:xfrm>
          <a:prstGeom prst="rect">
            <a:avLst/>
          </a:prstGeom>
          <a:noFill/>
          <a:ln w="9525">
            <a:noFill/>
            <a:miter lim="800000"/>
            <a:headEnd/>
            <a:tailEnd/>
          </a:ln>
        </p:spPr>
        <p:txBody>
          <a:bodyPr wrap="none">
            <a:spAutoFit/>
          </a:bodyPr>
          <a:lstStyle/>
          <a:p>
            <a:r>
              <a:rPr lang="en-US" sz="1400" b="1"/>
              <a:t>Allele imbalance</a:t>
            </a:r>
          </a:p>
        </p:txBody>
      </p:sp>
      <p:sp>
        <p:nvSpPr>
          <p:cNvPr id="7201" name="Text Box 74"/>
          <p:cNvSpPr txBox="1">
            <a:spLocks noChangeArrowheads="1"/>
          </p:cNvSpPr>
          <p:nvPr/>
        </p:nvSpPr>
        <p:spPr bwMode="auto">
          <a:xfrm>
            <a:off x="6670675" y="6469063"/>
            <a:ext cx="1374775" cy="304800"/>
          </a:xfrm>
          <a:prstGeom prst="rect">
            <a:avLst/>
          </a:prstGeom>
          <a:noFill/>
          <a:ln w="9525">
            <a:noFill/>
            <a:miter lim="800000"/>
            <a:headEnd/>
            <a:tailEnd/>
          </a:ln>
        </p:spPr>
        <p:txBody>
          <a:bodyPr wrap="none">
            <a:spAutoFit/>
          </a:bodyPr>
          <a:lstStyle/>
          <a:p>
            <a:r>
              <a:rPr lang="en-US" sz="1400" b="1"/>
              <a:t>Allele dropout</a:t>
            </a:r>
          </a:p>
        </p:txBody>
      </p:sp>
      <p:sp>
        <p:nvSpPr>
          <p:cNvPr id="7202" name="Text Box 75"/>
          <p:cNvSpPr txBox="1">
            <a:spLocks noChangeArrowheads="1"/>
          </p:cNvSpPr>
          <p:nvPr/>
        </p:nvSpPr>
        <p:spPr bwMode="auto">
          <a:xfrm>
            <a:off x="7546975" y="4973638"/>
            <a:ext cx="1539875" cy="517525"/>
          </a:xfrm>
          <a:prstGeom prst="rect">
            <a:avLst/>
          </a:prstGeom>
          <a:noFill/>
          <a:ln w="9525">
            <a:noFill/>
            <a:miter lim="800000"/>
            <a:headEnd/>
            <a:tailEnd/>
          </a:ln>
        </p:spPr>
        <p:txBody>
          <a:bodyPr>
            <a:spAutoFit/>
          </a:bodyPr>
          <a:lstStyle/>
          <a:p>
            <a:pPr algn="ctr"/>
            <a:r>
              <a:rPr lang="en-US" sz="1400" b="1" i="1">
                <a:solidFill>
                  <a:srgbClr val="FF0000"/>
                </a:solidFill>
              </a:rPr>
              <a:t>Extreme allele imbalance</a:t>
            </a:r>
          </a:p>
        </p:txBody>
      </p:sp>
      <p:sp>
        <p:nvSpPr>
          <p:cNvPr id="7203" name="Text Box 73"/>
          <p:cNvSpPr txBox="1">
            <a:spLocks noChangeArrowheads="1"/>
          </p:cNvSpPr>
          <p:nvPr/>
        </p:nvSpPr>
        <p:spPr bwMode="auto">
          <a:xfrm>
            <a:off x="1139825" y="6469063"/>
            <a:ext cx="2986088" cy="307975"/>
          </a:xfrm>
          <a:prstGeom prst="rect">
            <a:avLst/>
          </a:prstGeom>
          <a:noFill/>
          <a:ln w="9525">
            <a:noFill/>
            <a:miter lim="800000"/>
            <a:headEnd/>
            <a:tailEnd/>
          </a:ln>
        </p:spPr>
        <p:txBody>
          <a:bodyPr wrap="none">
            <a:spAutoFit/>
          </a:bodyPr>
          <a:lstStyle/>
          <a:p>
            <a:r>
              <a:rPr lang="en-US" sz="1400" b="1"/>
              <a:t>Complete (and correct) genotype</a:t>
            </a:r>
          </a:p>
        </p:txBody>
      </p:sp>
      <p:cxnSp>
        <p:nvCxnSpPr>
          <p:cNvPr id="79" name="Straight Connector 78"/>
          <p:cNvCxnSpPr/>
          <p:nvPr/>
        </p:nvCxnSpPr>
        <p:spPr>
          <a:xfrm rot="5400000">
            <a:off x="1416844" y="3363119"/>
            <a:ext cx="6178550" cy="142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205" name="Text Box 65"/>
          <p:cNvSpPr txBox="1">
            <a:spLocks noChangeArrowheads="1"/>
          </p:cNvSpPr>
          <p:nvPr/>
        </p:nvSpPr>
        <p:spPr bwMode="auto">
          <a:xfrm>
            <a:off x="60325" y="2146300"/>
            <a:ext cx="1738313" cy="2030413"/>
          </a:xfrm>
          <a:prstGeom prst="rect">
            <a:avLst/>
          </a:prstGeom>
          <a:noFill/>
          <a:ln w="9525">
            <a:noFill/>
            <a:miter lim="800000"/>
            <a:headEnd/>
            <a:tailEnd/>
          </a:ln>
        </p:spPr>
        <p:txBody>
          <a:bodyPr>
            <a:spAutoFit/>
          </a:bodyPr>
          <a:lstStyle/>
          <a:p>
            <a:pPr algn="ctr"/>
            <a:r>
              <a:rPr lang="en-US" b="1"/>
              <a:t>What is sampled is consistent with the true amount present in the sample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810000" y="3067050"/>
            <a:ext cx="1508125" cy="679450"/>
          </a:xfrm>
          <a:prstGeom prst="rect">
            <a:avLst/>
          </a:prstGeom>
          <a:noFill/>
          <a:ln w="38100">
            <a:solidFill>
              <a:schemeClr val="tx1"/>
            </a:solidFill>
            <a:miter lim="800000"/>
            <a:headEnd/>
            <a:tailEnd/>
          </a:ln>
        </p:spPr>
        <p:txBody>
          <a:bodyPr>
            <a:spAutoFit/>
          </a:bodyPr>
          <a:lstStyle/>
          <a:p>
            <a:pPr algn="ctr"/>
            <a:r>
              <a:rPr lang="en-US"/>
              <a:t>DNA Profile </a:t>
            </a:r>
          </a:p>
          <a:p>
            <a:pPr algn="ctr"/>
            <a:r>
              <a:rPr lang="en-US"/>
              <a:t>Comparison</a:t>
            </a:r>
          </a:p>
        </p:txBody>
      </p:sp>
      <p:sp>
        <p:nvSpPr>
          <p:cNvPr id="3075" name="Line 3"/>
          <p:cNvSpPr>
            <a:spLocks noChangeShapeType="1"/>
          </p:cNvSpPr>
          <p:nvPr/>
        </p:nvSpPr>
        <p:spPr bwMode="auto">
          <a:xfrm>
            <a:off x="3389313" y="3429000"/>
            <a:ext cx="431800" cy="0"/>
          </a:xfrm>
          <a:prstGeom prst="line">
            <a:avLst/>
          </a:prstGeom>
          <a:noFill/>
          <a:ln w="88900">
            <a:solidFill>
              <a:schemeClr val="tx1"/>
            </a:solidFill>
            <a:round/>
            <a:headEnd/>
            <a:tailEnd type="triangle" w="med" len="med"/>
          </a:ln>
        </p:spPr>
        <p:txBody>
          <a:bodyPr/>
          <a:lstStyle/>
          <a:p>
            <a:endParaRPr lang="en-US"/>
          </a:p>
        </p:txBody>
      </p:sp>
      <p:sp>
        <p:nvSpPr>
          <p:cNvPr id="3076" name="Line 4"/>
          <p:cNvSpPr>
            <a:spLocks noChangeShapeType="1"/>
          </p:cNvSpPr>
          <p:nvPr/>
        </p:nvSpPr>
        <p:spPr bwMode="auto">
          <a:xfrm flipH="1">
            <a:off x="5334000" y="3429000"/>
            <a:ext cx="441325" cy="0"/>
          </a:xfrm>
          <a:prstGeom prst="line">
            <a:avLst/>
          </a:prstGeom>
          <a:noFill/>
          <a:ln w="88900">
            <a:solidFill>
              <a:schemeClr val="tx1"/>
            </a:solidFill>
            <a:round/>
            <a:headEnd/>
            <a:tailEnd type="triangle" w="med" len="med"/>
          </a:ln>
        </p:spPr>
        <p:txBody>
          <a:bodyPr/>
          <a:lstStyle/>
          <a:p>
            <a:endParaRPr lang="en-US"/>
          </a:p>
        </p:txBody>
      </p:sp>
      <p:sp>
        <p:nvSpPr>
          <p:cNvPr id="3077" name="Text Box 5"/>
          <p:cNvSpPr txBox="1">
            <a:spLocks noChangeArrowheads="1"/>
          </p:cNvSpPr>
          <p:nvPr/>
        </p:nvSpPr>
        <p:spPr bwMode="auto">
          <a:xfrm>
            <a:off x="2693988" y="2986088"/>
            <a:ext cx="658812" cy="823912"/>
          </a:xfrm>
          <a:prstGeom prst="rect">
            <a:avLst/>
          </a:prstGeom>
          <a:noFill/>
          <a:ln w="9525">
            <a:noFill/>
            <a:miter lim="800000"/>
            <a:headEnd/>
            <a:tailEnd/>
          </a:ln>
        </p:spPr>
        <p:txBody>
          <a:bodyPr wrap="none">
            <a:spAutoFit/>
          </a:bodyPr>
          <a:lstStyle/>
          <a:p>
            <a:r>
              <a:rPr lang="en-US" sz="4800" b="1"/>
              <a:t>Q</a:t>
            </a:r>
          </a:p>
        </p:txBody>
      </p:sp>
      <p:sp>
        <p:nvSpPr>
          <p:cNvPr id="3078" name="Text Box 6"/>
          <p:cNvSpPr txBox="1">
            <a:spLocks noChangeArrowheads="1"/>
          </p:cNvSpPr>
          <p:nvPr/>
        </p:nvSpPr>
        <p:spPr bwMode="auto">
          <a:xfrm>
            <a:off x="5776913" y="2986088"/>
            <a:ext cx="623887" cy="823912"/>
          </a:xfrm>
          <a:prstGeom prst="rect">
            <a:avLst/>
          </a:prstGeom>
          <a:noFill/>
          <a:ln w="9525">
            <a:noFill/>
            <a:miter lim="800000"/>
            <a:headEnd/>
            <a:tailEnd/>
          </a:ln>
        </p:spPr>
        <p:txBody>
          <a:bodyPr wrap="none">
            <a:spAutoFit/>
          </a:bodyPr>
          <a:lstStyle/>
          <a:p>
            <a:r>
              <a:rPr lang="en-US" sz="4800" b="1"/>
              <a:t>K</a:t>
            </a:r>
          </a:p>
        </p:txBody>
      </p:sp>
      <p:sp>
        <p:nvSpPr>
          <p:cNvPr id="3079" name="Text Box 7"/>
          <p:cNvSpPr txBox="1">
            <a:spLocks noChangeArrowheads="1"/>
          </p:cNvSpPr>
          <p:nvPr/>
        </p:nvSpPr>
        <p:spPr bwMode="auto">
          <a:xfrm>
            <a:off x="4648200" y="6248400"/>
            <a:ext cx="752475" cy="376238"/>
          </a:xfrm>
          <a:prstGeom prst="rect">
            <a:avLst/>
          </a:prstGeom>
          <a:noFill/>
          <a:ln w="9525">
            <a:solidFill>
              <a:schemeClr val="tx1"/>
            </a:solidFill>
            <a:miter lim="800000"/>
            <a:headEnd/>
            <a:tailEnd/>
          </a:ln>
        </p:spPr>
        <p:txBody>
          <a:bodyPr wrap="none">
            <a:spAutoFit/>
          </a:bodyPr>
          <a:lstStyle/>
          <a:p>
            <a:r>
              <a:rPr lang="en-US"/>
              <a:t>Court</a:t>
            </a:r>
          </a:p>
        </p:txBody>
      </p:sp>
      <p:sp>
        <p:nvSpPr>
          <p:cNvPr id="3080" name="Line 8"/>
          <p:cNvSpPr>
            <a:spLocks noChangeShapeType="1"/>
          </p:cNvSpPr>
          <p:nvPr/>
        </p:nvSpPr>
        <p:spPr bwMode="auto">
          <a:xfrm>
            <a:off x="4572000" y="5791200"/>
            <a:ext cx="457200" cy="457200"/>
          </a:xfrm>
          <a:prstGeom prst="line">
            <a:avLst/>
          </a:prstGeom>
          <a:noFill/>
          <a:ln w="57150">
            <a:solidFill>
              <a:schemeClr val="tx1"/>
            </a:solidFill>
            <a:round/>
            <a:headEnd/>
            <a:tailEnd type="triangle" w="med" len="med"/>
          </a:ln>
        </p:spPr>
        <p:txBody>
          <a:bodyPr/>
          <a:lstStyle/>
          <a:p>
            <a:endParaRPr lang="en-US"/>
          </a:p>
        </p:txBody>
      </p:sp>
      <p:sp>
        <p:nvSpPr>
          <p:cNvPr id="3081" name="Text Box 9"/>
          <p:cNvSpPr txBox="1">
            <a:spLocks noChangeArrowheads="1"/>
          </p:cNvSpPr>
          <p:nvPr/>
        </p:nvSpPr>
        <p:spPr bwMode="auto">
          <a:xfrm>
            <a:off x="3724275" y="1243013"/>
            <a:ext cx="1762125" cy="346075"/>
          </a:xfrm>
          <a:prstGeom prst="rect">
            <a:avLst/>
          </a:prstGeom>
          <a:noFill/>
          <a:ln w="9525">
            <a:solidFill>
              <a:schemeClr val="tx1"/>
            </a:solidFill>
            <a:miter lim="800000"/>
            <a:headEnd/>
            <a:tailEnd/>
          </a:ln>
        </p:spPr>
        <p:txBody>
          <a:bodyPr wrap="none">
            <a:spAutoFit/>
          </a:bodyPr>
          <a:lstStyle/>
          <a:p>
            <a:r>
              <a:rPr lang="en-US" sz="1600"/>
              <a:t>Database Search</a:t>
            </a:r>
          </a:p>
        </p:txBody>
      </p:sp>
      <p:sp>
        <p:nvSpPr>
          <p:cNvPr id="3082" name="Line 10"/>
          <p:cNvSpPr>
            <a:spLocks noChangeShapeType="1"/>
          </p:cNvSpPr>
          <p:nvPr/>
        </p:nvSpPr>
        <p:spPr bwMode="auto">
          <a:xfrm flipV="1">
            <a:off x="4572000" y="2574925"/>
            <a:ext cx="0" cy="473075"/>
          </a:xfrm>
          <a:prstGeom prst="line">
            <a:avLst/>
          </a:prstGeom>
          <a:noFill/>
          <a:ln w="76200">
            <a:solidFill>
              <a:schemeClr val="tx1"/>
            </a:solidFill>
            <a:round/>
            <a:headEnd/>
            <a:tailEnd type="triangle" w="med" len="med"/>
          </a:ln>
        </p:spPr>
        <p:txBody>
          <a:bodyPr/>
          <a:lstStyle/>
          <a:p>
            <a:endParaRPr lang="en-US"/>
          </a:p>
        </p:txBody>
      </p:sp>
      <p:sp>
        <p:nvSpPr>
          <p:cNvPr id="3083" name="Text Box 11"/>
          <p:cNvSpPr txBox="1">
            <a:spLocks noChangeArrowheads="1"/>
          </p:cNvSpPr>
          <p:nvPr/>
        </p:nvSpPr>
        <p:spPr bwMode="auto">
          <a:xfrm>
            <a:off x="3276600" y="2128838"/>
            <a:ext cx="2616200" cy="396875"/>
          </a:xfrm>
          <a:prstGeom prst="rect">
            <a:avLst/>
          </a:prstGeom>
          <a:noFill/>
          <a:ln w="9525">
            <a:noFill/>
            <a:miter lim="800000"/>
            <a:headEnd/>
            <a:tailEnd/>
          </a:ln>
        </p:spPr>
        <p:txBody>
          <a:bodyPr wrap="none">
            <a:spAutoFit/>
          </a:bodyPr>
          <a:lstStyle/>
          <a:p>
            <a:r>
              <a:rPr lang="en-US" sz="2000" b="1" i="1">
                <a:solidFill>
                  <a:srgbClr val="FF0000"/>
                </a:solidFill>
              </a:rPr>
              <a:t>Exclusion</a:t>
            </a:r>
            <a:r>
              <a:rPr lang="en-US" b="1" i="1">
                <a:solidFill>
                  <a:srgbClr val="FF0000"/>
                </a:solidFill>
              </a:rPr>
              <a:t> (no match)</a:t>
            </a:r>
          </a:p>
        </p:txBody>
      </p:sp>
      <p:sp>
        <p:nvSpPr>
          <p:cNvPr id="3084" name="Text Box 12"/>
          <p:cNvSpPr txBox="1">
            <a:spLocks noChangeArrowheads="1"/>
          </p:cNvSpPr>
          <p:nvPr/>
        </p:nvSpPr>
        <p:spPr bwMode="auto">
          <a:xfrm>
            <a:off x="3505200" y="4251325"/>
            <a:ext cx="2187575" cy="396875"/>
          </a:xfrm>
          <a:prstGeom prst="rect">
            <a:avLst/>
          </a:prstGeom>
          <a:noFill/>
          <a:ln w="9525">
            <a:noFill/>
            <a:miter lim="800000"/>
            <a:headEnd/>
            <a:tailEnd/>
          </a:ln>
        </p:spPr>
        <p:txBody>
          <a:bodyPr wrap="none">
            <a:spAutoFit/>
          </a:bodyPr>
          <a:lstStyle/>
          <a:p>
            <a:r>
              <a:rPr lang="en-US" sz="2000" b="1" i="1">
                <a:solidFill>
                  <a:srgbClr val="0000CC"/>
                </a:solidFill>
              </a:rPr>
              <a:t>Inclusion</a:t>
            </a:r>
            <a:r>
              <a:rPr lang="en-US" b="1" i="1">
                <a:solidFill>
                  <a:srgbClr val="0000CC"/>
                </a:solidFill>
              </a:rPr>
              <a:t> (match)</a:t>
            </a:r>
          </a:p>
        </p:txBody>
      </p:sp>
      <p:sp>
        <p:nvSpPr>
          <p:cNvPr id="3085" name="Line 13"/>
          <p:cNvSpPr>
            <a:spLocks noChangeShapeType="1"/>
          </p:cNvSpPr>
          <p:nvPr/>
        </p:nvSpPr>
        <p:spPr bwMode="auto">
          <a:xfrm>
            <a:off x="4572000" y="3733800"/>
            <a:ext cx="0" cy="473075"/>
          </a:xfrm>
          <a:prstGeom prst="line">
            <a:avLst/>
          </a:prstGeom>
          <a:noFill/>
          <a:ln w="76200">
            <a:solidFill>
              <a:schemeClr val="tx1"/>
            </a:solidFill>
            <a:round/>
            <a:headEnd/>
            <a:tailEnd type="triangle" w="med" len="med"/>
          </a:ln>
        </p:spPr>
        <p:txBody>
          <a:bodyPr/>
          <a:lstStyle/>
          <a:p>
            <a:endParaRPr lang="en-US"/>
          </a:p>
        </p:txBody>
      </p:sp>
      <p:sp>
        <p:nvSpPr>
          <p:cNvPr id="3086" name="Text Box 14"/>
          <p:cNvSpPr txBox="1">
            <a:spLocks noChangeArrowheads="1"/>
          </p:cNvSpPr>
          <p:nvPr/>
        </p:nvSpPr>
        <p:spPr bwMode="auto">
          <a:xfrm>
            <a:off x="3784600" y="609600"/>
            <a:ext cx="1757363" cy="581025"/>
          </a:xfrm>
          <a:prstGeom prst="rect">
            <a:avLst/>
          </a:prstGeom>
          <a:noFill/>
          <a:ln w="9525">
            <a:noFill/>
            <a:miter lim="800000"/>
            <a:headEnd/>
            <a:tailEnd/>
          </a:ln>
        </p:spPr>
        <p:txBody>
          <a:bodyPr wrap="none">
            <a:spAutoFit/>
          </a:bodyPr>
          <a:lstStyle/>
          <a:p>
            <a:pPr algn="ctr"/>
            <a:r>
              <a:rPr lang="en-US" sz="1400" i="1"/>
              <a:t>May match another</a:t>
            </a:r>
            <a:r>
              <a:rPr lang="en-US" sz="1600"/>
              <a:t> </a:t>
            </a:r>
          </a:p>
          <a:p>
            <a:pPr algn="ctr"/>
            <a:r>
              <a:rPr lang="en-US" sz="1600"/>
              <a:t>(K’)</a:t>
            </a:r>
          </a:p>
        </p:txBody>
      </p:sp>
      <p:sp>
        <p:nvSpPr>
          <p:cNvPr id="3087" name="Freeform 15"/>
          <p:cNvSpPr>
            <a:spLocks/>
          </p:cNvSpPr>
          <p:nvPr/>
        </p:nvSpPr>
        <p:spPr bwMode="auto">
          <a:xfrm>
            <a:off x="4622800" y="228600"/>
            <a:ext cx="1930400" cy="381000"/>
          </a:xfrm>
          <a:custGeom>
            <a:avLst/>
            <a:gdLst>
              <a:gd name="T0" fmla="*/ 0 w 1024"/>
              <a:gd name="T1" fmla="*/ 2147483647 h 203"/>
              <a:gd name="T2" fmla="*/ 0 w 1024"/>
              <a:gd name="T3" fmla="*/ 0 h 203"/>
              <a:gd name="T4" fmla="*/ 2147483647 w 1024"/>
              <a:gd name="T5" fmla="*/ 0 h 203"/>
              <a:gd name="T6" fmla="*/ 0 60000 65536"/>
              <a:gd name="T7" fmla="*/ 0 60000 65536"/>
              <a:gd name="T8" fmla="*/ 0 60000 65536"/>
              <a:gd name="T9" fmla="*/ 0 w 1024"/>
              <a:gd name="T10" fmla="*/ 0 h 203"/>
              <a:gd name="T11" fmla="*/ 1024 w 1024"/>
              <a:gd name="T12" fmla="*/ 203 h 203"/>
            </a:gdLst>
            <a:ahLst/>
            <a:cxnLst>
              <a:cxn ang="T6">
                <a:pos x="T0" y="T1"/>
              </a:cxn>
              <a:cxn ang="T7">
                <a:pos x="T2" y="T3"/>
              </a:cxn>
              <a:cxn ang="T8">
                <a:pos x="T4" y="T5"/>
              </a:cxn>
            </a:cxnLst>
            <a:rect l="T9" t="T10" r="T11" b="T12"/>
            <a:pathLst>
              <a:path w="1024" h="203">
                <a:moveTo>
                  <a:pt x="0" y="203"/>
                </a:moveTo>
                <a:lnTo>
                  <a:pt x="0" y="0"/>
                </a:lnTo>
                <a:lnTo>
                  <a:pt x="1024" y="0"/>
                </a:lnTo>
              </a:path>
            </a:pathLst>
          </a:custGeom>
          <a:noFill/>
          <a:ln w="38100" cap="flat" cmpd="sng">
            <a:solidFill>
              <a:schemeClr val="tx1"/>
            </a:solidFill>
            <a:prstDash val="sysDot"/>
            <a:round/>
            <a:headEnd type="none" w="med" len="med"/>
            <a:tailEnd type="triangle" w="med" len="med"/>
          </a:ln>
        </p:spPr>
        <p:txBody>
          <a:bodyPr/>
          <a:lstStyle/>
          <a:p>
            <a:endParaRPr lang="en-US"/>
          </a:p>
        </p:txBody>
      </p:sp>
      <p:sp>
        <p:nvSpPr>
          <p:cNvPr id="3088" name="Line 16"/>
          <p:cNvSpPr>
            <a:spLocks noChangeShapeType="1"/>
          </p:cNvSpPr>
          <p:nvPr/>
        </p:nvSpPr>
        <p:spPr bwMode="auto">
          <a:xfrm>
            <a:off x="4572000" y="4708525"/>
            <a:ext cx="0" cy="473075"/>
          </a:xfrm>
          <a:prstGeom prst="line">
            <a:avLst/>
          </a:prstGeom>
          <a:noFill/>
          <a:ln w="76200">
            <a:solidFill>
              <a:schemeClr val="tx1"/>
            </a:solidFill>
            <a:round/>
            <a:headEnd/>
            <a:tailEnd type="triangle" w="med" len="med"/>
          </a:ln>
        </p:spPr>
        <p:txBody>
          <a:bodyPr/>
          <a:lstStyle/>
          <a:p>
            <a:endParaRPr lang="en-US"/>
          </a:p>
        </p:txBody>
      </p:sp>
      <p:sp>
        <p:nvSpPr>
          <p:cNvPr id="3089" name="Line 17"/>
          <p:cNvSpPr>
            <a:spLocks noChangeShapeType="1"/>
          </p:cNvSpPr>
          <p:nvPr/>
        </p:nvSpPr>
        <p:spPr bwMode="auto">
          <a:xfrm flipV="1">
            <a:off x="4572000" y="1600200"/>
            <a:ext cx="0" cy="473075"/>
          </a:xfrm>
          <a:prstGeom prst="line">
            <a:avLst/>
          </a:prstGeom>
          <a:noFill/>
          <a:ln w="76200">
            <a:solidFill>
              <a:schemeClr val="tx1"/>
            </a:solidFill>
            <a:round/>
            <a:headEnd/>
            <a:tailEnd type="triangle" w="med" len="med"/>
          </a:ln>
        </p:spPr>
        <p:txBody>
          <a:bodyPr/>
          <a:lstStyle/>
          <a:p>
            <a:endParaRPr lang="en-US"/>
          </a:p>
        </p:txBody>
      </p:sp>
      <p:sp>
        <p:nvSpPr>
          <p:cNvPr id="3090" name="AutoShape 18"/>
          <p:cNvSpPr>
            <a:spLocks noChangeArrowheads="1"/>
          </p:cNvSpPr>
          <p:nvPr/>
        </p:nvSpPr>
        <p:spPr bwMode="auto">
          <a:xfrm>
            <a:off x="636588" y="1771650"/>
            <a:ext cx="1338262" cy="336550"/>
          </a:xfrm>
          <a:prstGeom prst="roundRect">
            <a:avLst>
              <a:gd name="adj" fmla="val 16667"/>
            </a:avLst>
          </a:prstGeom>
          <a:solidFill>
            <a:srgbClr val="EAEAEA"/>
          </a:solidFill>
          <a:ln w="9525">
            <a:solidFill>
              <a:schemeClr val="tx1"/>
            </a:solidFill>
            <a:round/>
            <a:headEnd/>
            <a:tailEnd/>
          </a:ln>
        </p:spPr>
        <p:txBody>
          <a:bodyPr>
            <a:spAutoFit/>
          </a:bodyPr>
          <a:lstStyle/>
          <a:p>
            <a:pPr algn="ctr"/>
            <a:r>
              <a:rPr lang="en-US" sz="1400"/>
              <a:t>Collection</a:t>
            </a:r>
          </a:p>
        </p:txBody>
      </p:sp>
      <p:sp>
        <p:nvSpPr>
          <p:cNvPr id="3091" name="AutoShape 19"/>
          <p:cNvSpPr>
            <a:spLocks noChangeArrowheads="1"/>
          </p:cNvSpPr>
          <p:nvPr/>
        </p:nvSpPr>
        <p:spPr bwMode="auto">
          <a:xfrm>
            <a:off x="638175" y="2833688"/>
            <a:ext cx="1335088" cy="336550"/>
          </a:xfrm>
          <a:prstGeom prst="roundRect">
            <a:avLst>
              <a:gd name="adj" fmla="val 16667"/>
            </a:avLst>
          </a:prstGeom>
          <a:solidFill>
            <a:srgbClr val="00FF00"/>
          </a:solidFill>
          <a:ln w="9525">
            <a:solidFill>
              <a:schemeClr val="tx1"/>
            </a:solidFill>
            <a:round/>
            <a:headEnd/>
            <a:tailEnd/>
          </a:ln>
        </p:spPr>
        <p:txBody>
          <a:bodyPr>
            <a:spAutoFit/>
          </a:bodyPr>
          <a:lstStyle/>
          <a:p>
            <a:pPr algn="ctr"/>
            <a:r>
              <a:rPr lang="en-US" sz="1400"/>
              <a:t>Extraction</a:t>
            </a:r>
          </a:p>
        </p:txBody>
      </p:sp>
      <p:sp>
        <p:nvSpPr>
          <p:cNvPr id="3092" name="AutoShape 20"/>
          <p:cNvSpPr>
            <a:spLocks noChangeArrowheads="1"/>
          </p:cNvSpPr>
          <p:nvPr/>
        </p:nvSpPr>
        <p:spPr bwMode="auto">
          <a:xfrm>
            <a:off x="638175" y="3257550"/>
            <a:ext cx="1335088" cy="336550"/>
          </a:xfrm>
          <a:prstGeom prst="roundRect">
            <a:avLst>
              <a:gd name="adj" fmla="val 16667"/>
            </a:avLst>
          </a:prstGeom>
          <a:solidFill>
            <a:srgbClr val="00FF00"/>
          </a:solidFill>
          <a:ln w="9525">
            <a:solidFill>
              <a:schemeClr val="tx1"/>
            </a:solidFill>
            <a:round/>
            <a:headEnd/>
            <a:tailEnd/>
          </a:ln>
        </p:spPr>
        <p:txBody>
          <a:bodyPr>
            <a:spAutoFit/>
          </a:bodyPr>
          <a:lstStyle/>
          <a:p>
            <a:pPr algn="ctr"/>
            <a:r>
              <a:rPr lang="en-US" sz="1400"/>
              <a:t>Quantitation</a:t>
            </a:r>
          </a:p>
        </p:txBody>
      </p:sp>
      <p:sp>
        <p:nvSpPr>
          <p:cNvPr id="3093" name="AutoShape 21"/>
          <p:cNvSpPr>
            <a:spLocks noChangeArrowheads="1"/>
          </p:cNvSpPr>
          <p:nvPr/>
        </p:nvSpPr>
        <p:spPr bwMode="auto">
          <a:xfrm>
            <a:off x="636588" y="4084638"/>
            <a:ext cx="1338262" cy="336550"/>
          </a:xfrm>
          <a:prstGeom prst="roundRect">
            <a:avLst>
              <a:gd name="adj" fmla="val 16667"/>
            </a:avLst>
          </a:prstGeom>
          <a:solidFill>
            <a:srgbClr val="66FF33"/>
          </a:solidFill>
          <a:ln w="9525">
            <a:solidFill>
              <a:schemeClr val="tx1"/>
            </a:solidFill>
            <a:round/>
            <a:headEnd/>
            <a:tailEnd/>
          </a:ln>
        </p:spPr>
        <p:txBody>
          <a:bodyPr>
            <a:spAutoFit/>
          </a:bodyPr>
          <a:lstStyle/>
          <a:p>
            <a:pPr algn="ctr"/>
            <a:r>
              <a:rPr lang="en-US" sz="1400" b="1"/>
              <a:t>STR Markers</a:t>
            </a:r>
          </a:p>
        </p:txBody>
      </p:sp>
      <p:sp>
        <p:nvSpPr>
          <p:cNvPr id="3094" name="AutoShape 22"/>
          <p:cNvSpPr>
            <a:spLocks noChangeArrowheads="1"/>
          </p:cNvSpPr>
          <p:nvPr/>
        </p:nvSpPr>
        <p:spPr bwMode="auto">
          <a:xfrm>
            <a:off x="627063" y="5194300"/>
            <a:ext cx="1343025" cy="573088"/>
          </a:xfrm>
          <a:prstGeom prst="roundRect">
            <a:avLst>
              <a:gd name="adj" fmla="val 16667"/>
            </a:avLst>
          </a:prstGeom>
          <a:solidFill>
            <a:srgbClr val="FFFF00"/>
          </a:solidFill>
          <a:ln w="9525">
            <a:solidFill>
              <a:schemeClr val="tx1"/>
            </a:solidFill>
            <a:round/>
            <a:headEnd/>
            <a:tailEnd/>
          </a:ln>
        </p:spPr>
        <p:txBody>
          <a:bodyPr>
            <a:spAutoFit/>
          </a:bodyPr>
          <a:lstStyle/>
          <a:p>
            <a:pPr algn="ctr"/>
            <a:r>
              <a:rPr lang="en-US" sz="1400"/>
              <a:t>Data</a:t>
            </a:r>
          </a:p>
          <a:p>
            <a:pPr algn="ctr"/>
            <a:r>
              <a:rPr lang="en-US" sz="1400"/>
              <a:t>Interpretation</a:t>
            </a:r>
          </a:p>
        </p:txBody>
      </p:sp>
      <p:sp>
        <p:nvSpPr>
          <p:cNvPr id="3095" name="AutoShape 23"/>
          <p:cNvSpPr>
            <a:spLocks noChangeArrowheads="1"/>
          </p:cNvSpPr>
          <p:nvPr/>
        </p:nvSpPr>
        <p:spPr bwMode="auto">
          <a:xfrm>
            <a:off x="639763" y="2149475"/>
            <a:ext cx="1331912" cy="269875"/>
          </a:xfrm>
          <a:prstGeom prst="roundRect">
            <a:avLst>
              <a:gd name="adj" fmla="val 16667"/>
            </a:avLst>
          </a:prstGeom>
          <a:solidFill>
            <a:srgbClr val="EAEAEA"/>
          </a:solidFill>
          <a:ln w="9525">
            <a:solidFill>
              <a:schemeClr val="tx1"/>
            </a:solidFill>
            <a:round/>
            <a:headEnd/>
            <a:tailEnd/>
          </a:ln>
        </p:spPr>
        <p:txBody>
          <a:bodyPr>
            <a:spAutoFit/>
          </a:bodyPr>
          <a:lstStyle/>
          <a:p>
            <a:pPr algn="ctr"/>
            <a:r>
              <a:rPr lang="en-US" sz="1000"/>
              <a:t>Sample Storage</a:t>
            </a:r>
          </a:p>
        </p:txBody>
      </p:sp>
      <p:sp>
        <p:nvSpPr>
          <p:cNvPr id="3096" name="AutoShape 24"/>
          <p:cNvSpPr>
            <a:spLocks noChangeArrowheads="1"/>
          </p:cNvSpPr>
          <p:nvPr/>
        </p:nvSpPr>
        <p:spPr bwMode="auto">
          <a:xfrm>
            <a:off x="636588" y="3671888"/>
            <a:ext cx="1338262" cy="336550"/>
          </a:xfrm>
          <a:prstGeom prst="roundRect">
            <a:avLst>
              <a:gd name="adj" fmla="val 16667"/>
            </a:avLst>
          </a:prstGeom>
          <a:solidFill>
            <a:srgbClr val="00FF00"/>
          </a:solidFill>
          <a:ln w="9525">
            <a:solidFill>
              <a:schemeClr val="tx1"/>
            </a:solidFill>
            <a:round/>
            <a:headEnd/>
            <a:tailEnd/>
          </a:ln>
        </p:spPr>
        <p:txBody>
          <a:bodyPr>
            <a:spAutoFit/>
          </a:bodyPr>
          <a:lstStyle/>
          <a:p>
            <a:pPr algn="ctr"/>
            <a:r>
              <a:rPr lang="en-US" sz="1400"/>
              <a:t>Amplification</a:t>
            </a:r>
          </a:p>
        </p:txBody>
      </p:sp>
      <p:sp>
        <p:nvSpPr>
          <p:cNvPr id="3097" name="AutoShape 25"/>
          <p:cNvSpPr>
            <a:spLocks noChangeArrowheads="1"/>
          </p:cNvSpPr>
          <p:nvPr/>
        </p:nvSpPr>
        <p:spPr bwMode="auto">
          <a:xfrm>
            <a:off x="638175" y="5881688"/>
            <a:ext cx="1331913" cy="573087"/>
          </a:xfrm>
          <a:prstGeom prst="roundRect">
            <a:avLst>
              <a:gd name="adj" fmla="val 16667"/>
            </a:avLst>
          </a:prstGeom>
          <a:solidFill>
            <a:srgbClr val="FF0000"/>
          </a:solidFill>
          <a:ln w="9525">
            <a:solidFill>
              <a:schemeClr val="tx1"/>
            </a:solidFill>
            <a:round/>
            <a:headEnd/>
            <a:tailEnd/>
          </a:ln>
        </p:spPr>
        <p:txBody>
          <a:bodyPr>
            <a:spAutoFit/>
          </a:bodyPr>
          <a:lstStyle/>
          <a:p>
            <a:pPr algn="ctr"/>
            <a:r>
              <a:rPr lang="en-US" sz="1400"/>
              <a:t>Statistical Interpretation</a:t>
            </a:r>
          </a:p>
        </p:txBody>
      </p:sp>
      <p:sp>
        <p:nvSpPr>
          <p:cNvPr id="3098" name="Rectangle 26"/>
          <p:cNvSpPr>
            <a:spLocks noChangeArrowheads="1"/>
          </p:cNvSpPr>
          <p:nvPr/>
        </p:nvSpPr>
        <p:spPr bwMode="auto">
          <a:xfrm>
            <a:off x="560388" y="1371600"/>
            <a:ext cx="1470025" cy="5194300"/>
          </a:xfrm>
          <a:prstGeom prst="rect">
            <a:avLst/>
          </a:prstGeom>
          <a:noFill/>
          <a:ln w="28575">
            <a:solidFill>
              <a:schemeClr val="tx1"/>
            </a:solidFill>
            <a:miter lim="800000"/>
            <a:headEnd/>
            <a:tailEnd/>
          </a:ln>
        </p:spPr>
        <p:txBody>
          <a:bodyPr wrap="none" anchor="ctr"/>
          <a:lstStyle/>
          <a:p>
            <a:endParaRPr lang="en-US"/>
          </a:p>
        </p:txBody>
      </p:sp>
      <p:sp>
        <p:nvSpPr>
          <p:cNvPr id="3099" name="AutoShape 27"/>
          <p:cNvSpPr>
            <a:spLocks noChangeArrowheads="1"/>
          </p:cNvSpPr>
          <p:nvPr/>
        </p:nvSpPr>
        <p:spPr bwMode="auto">
          <a:xfrm>
            <a:off x="639763" y="2468563"/>
            <a:ext cx="1331912" cy="269875"/>
          </a:xfrm>
          <a:prstGeom prst="roundRect">
            <a:avLst>
              <a:gd name="adj" fmla="val 16667"/>
            </a:avLst>
          </a:prstGeom>
          <a:solidFill>
            <a:srgbClr val="EAEAEA"/>
          </a:solidFill>
          <a:ln w="9525">
            <a:solidFill>
              <a:schemeClr val="tx1"/>
            </a:solidFill>
            <a:round/>
            <a:headEnd/>
            <a:tailEnd/>
          </a:ln>
        </p:spPr>
        <p:txBody>
          <a:bodyPr>
            <a:spAutoFit/>
          </a:bodyPr>
          <a:lstStyle/>
          <a:p>
            <a:pPr algn="ctr"/>
            <a:r>
              <a:rPr lang="en-US" sz="1000"/>
              <a:t>Characterization</a:t>
            </a:r>
          </a:p>
        </p:txBody>
      </p:sp>
      <p:sp>
        <p:nvSpPr>
          <p:cNvPr id="3100" name="AutoShape 28"/>
          <p:cNvSpPr>
            <a:spLocks noChangeArrowheads="1"/>
          </p:cNvSpPr>
          <p:nvPr/>
        </p:nvSpPr>
        <p:spPr bwMode="auto">
          <a:xfrm>
            <a:off x="627063" y="4506913"/>
            <a:ext cx="1343025" cy="573087"/>
          </a:xfrm>
          <a:prstGeom prst="roundRect">
            <a:avLst>
              <a:gd name="adj" fmla="val 16667"/>
            </a:avLst>
          </a:prstGeom>
          <a:solidFill>
            <a:srgbClr val="FFFF00"/>
          </a:solidFill>
          <a:ln w="9525">
            <a:solidFill>
              <a:schemeClr val="tx1"/>
            </a:solidFill>
            <a:round/>
            <a:headEnd/>
            <a:tailEnd/>
          </a:ln>
        </p:spPr>
        <p:txBody>
          <a:bodyPr>
            <a:spAutoFit/>
          </a:bodyPr>
          <a:lstStyle/>
          <a:p>
            <a:pPr algn="ctr"/>
            <a:r>
              <a:rPr lang="en-US" sz="1400"/>
              <a:t>Separation/</a:t>
            </a:r>
          </a:p>
          <a:p>
            <a:pPr algn="ctr"/>
            <a:r>
              <a:rPr lang="en-US" sz="1400"/>
              <a:t>Detection</a:t>
            </a:r>
          </a:p>
        </p:txBody>
      </p:sp>
      <p:sp>
        <p:nvSpPr>
          <p:cNvPr id="3101" name="Text Box 29"/>
          <p:cNvSpPr txBox="1">
            <a:spLocks noChangeArrowheads="1"/>
          </p:cNvSpPr>
          <p:nvPr/>
        </p:nvSpPr>
        <p:spPr bwMode="auto">
          <a:xfrm>
            <a:off x="228600" y="704850"/>
            <a:ext cx="2133600" cy="590550"/>
          </a:xfrm>
          <a:prstGeom prst="rect">
            <a:avLst/>
          </a:prstGeom>
          <a:noFill/>
          <a:ln w="9525">
            <a:solidFill>
              <a:schemeClr val="tx1"/>
            </a:solidFill>
            <a:miter lim="800000"/>
            <a:headEnd/>
            <a:tailEnd/>
          </a:ln>
        </p:spPr>
        <p:txBody>
          <a:bodyPr>
            <a:spAutoFit/>
          </a:bodyPr>
          <a:lstStyle/>
          <a:p>
            <a:pPr algn="ctr"/>
            <a:r>
              <a:rPr lang="en-US" sz="1600" b="1"/>
              <a:t>Evidence</a:t>
            </a:r>
            <a:r>
              <a:rPr lang="en-US" sz="1600"/>
              <a:t> (Question) </a:t>
            </a:r>
            <a:r>
              <a:rPr lang="en-US" sz="1600" b="1"/>
              <a:t>sample “Q”</a:t>
            </a:r>
          </a:p>
        </p:txBody>
      </p:sp>
      <p:sp>
        <p:nvSpPr>
          <p:cNvPr id="3102" name="Text Box 30"/>
          <p:cNvSpPr txBox="1">
            <a:spLocks noChangeArrowheads="1"/>
          </p:cNvSpPr>
          <p:nvPr/>
        </p:nvSpPr>
        <p:spPr bwMode="auto">
          <a:xfrm rot="-5400000">
            <a:off x="42863" y="3281363"/>
            <a:ext cx="681037" cy="274637"/>
          </a:xfrm>
          <a:prstGeom prst="rect">
            <a:avLst/>
          </a:prstGeom>
          <a:noFill/>
          <a:ln w="9525">
            <a:noFill/>
            <a:miter lim="800000"/>
            <a:headEnd/>
            <a:tailEnd/>
          </a:ln>
        </p:spPr>
        <p:txBody>
          <a:bodyPr wrap="none">
            <a:spAutoFit/>
          </a:bodyPr>
          <a:lstStyle/>
          <a:p>
            <a:pPr algn="r"/>
            <a:r>
              <a:rPr lang="en-US" sz="1200"/>
              <a:t>Biology</a:t>
            </a:r>
          </a:p>
        </p:txBody>
      </p:sp>
      <p:sp>
        <p:nvSpPr>
          <p:cNvPr id="3103" name="Text Box 31"/>
          <p:cNvSpPr txBox="1">
            <a:spLocks noChangeArrowheads="1"/>
          </p:cNvSpPr>
          <p:nvPr/>
        </p:nvSpPr>
        <p:spPr bwMode="auto">
          <a:xfrm rot="-5400000">
            <a:off x="-99219" y="4993482"/>
            <a:ext cx="968375" cy="274638"/>
          </a:xfrm>
          <a:prstGeom prst="rect">
            <a:avLst/>
          </a:prstGeom>
          <a:noFill/>
          <a:ln w="9525">
            <a:noFill/>
            <a:miter lim="800000"/>
            <a:headEnd/>
            <a:tailEnd/>
          </a:ln>
        </p:spPr>
        <p:txBody>
          <a:bodyPr wrap="none">
            <a:spAutoFit/>
          </a:bodyPr>
          <a:lstStyle/>
          <a:p>
            <a:pPr algn="r"/>
            <a:r>
              <a:rPr lang="en-US" sz="1200"/>
              <a:t>Technology</a:t>
            </a:r>
          </a:p>
        </p:txBody>
      </p:sp>
      <p:sp>
        <p:nvSpPr>
          <p:cNvPr id="3104" name="Text Box 32"/>
          <p:cNvSpPr txBox="1">
            <a:spLocks noChangeArrowheads="1"/>
          </p:cNvSpPr>
          <p:nvPr/>
        </p:nvSpPr>
        <p:spPr bwMode="auto">
          <a:xfrm rot="-5400000">
            <a:off x="-7144" y="6052344"/>
            <a:ext cx="784225" cy="274638"/>
          </a:xfrm>
          <a:prstGeom prst="rect">
            <a:avLst/>
          </a:prstGeom>
          <a:noFill/>
          <a:ln w="9525">
            <a:noFill/>
            <a:miter lim="800000"/>
            <a:headEnd/>
            <a:tailEnd/>
          </a:ln>
        </p:spPr>
        <p:txBody>
          <a:bodyPr wrap="none">
            <a:spAutoFit/>
          </a:bodyPr>
          <a:lstStyle/>
          <a:p>
            <a:pPr algn="r"/>
            <a:r>
              <a:rPr lang="en-US" sz="1200"/>
              <a:t>Genetics</a:t>
            </a:r>
          </a:p>
        </p:txBody>
      </p:sp>
      <p:sp>
        <p:nvSpPr>
          <p:cNvPr id="3105" name="Text Box 33"/>
          <p:cNvSpPr txBox="1">
            <a:spLocks noChangeArrowheads="1"/>
          </p:cNvSpPr>
          <p:nvPr/>
        </p:nvSpPr>
        <p:spPr bwMode="auto">
          <a:xfrm rot="-5400000">
            <a:off x="-6350" y="2312988"/>
            <a:ext cx="782637" cy="274638"/>
          </a:xfrm>
          <a:prstGeom prst="rect">
            <a:avLst/>
          </a:prstGeom>
          <a:noFill/>
          <a:ln w="9525">
            <a:noFill/>
            <a:miter lim="800000"/>
            <a:headEnd/>
            <a:tailEnd/>
          </a:ln>
        </p:spPr>
        <p:txBody>
          <a:bodyPr wrap="none">
            <a:spAutoFit/>
          </a:bodyPr>
          <a:lstStyle/>
          <a:p>
            <a:pPr algn="r"/>
            <a:r>
              <a:rPr lang="en-US" sz="1200"/>
              <a:t>Serology</a:t>
            </a:r>
          </a:p>
        </p:txBody>
      </p:sp>
      <p:sp>
        <p:nvSpPr>
          <p:cNvPr id="3106" name="Text Box 34"/>
          <p:cNvSpPr txBox="1">
            <a:spLocks noChangeArrowheads="1"/>
          </p:cNvSpPr>
          <p:nvPr/>
        </p:nvSpPr>
        <p:spPr bwMode="auto">
          <a:xfrm>
            <a:off x="412750" y="6583363"/>
            <a:ext cx="1746250" cy="274637"/>
          </a:xfrm>
          <a:prstGeom prst="rect">
            <a:avLst/>
          </a:prstGeom>
          <a:noFill/>
          <a:ln w="9525">
            <a:noFill/>
            <a:miter lim="800000"/>
            <a:headEnd/>
            <a:tailEnd/>
          </a:ln>
        </p:spPr>
        <p:txBody>
          <a:bodyPr wrap="none">
            <a:spAutoFit/>
          </a:bodyPr>
          <a:lstStyle/>
          <a:p>
            <a:r>
              <a:rPr lang="en-US" sz="1200" i="1"/>
              <a:t>Profile put on database</a:t>
            </a:r>
          </a:p>
        </p:txBody>
      </p:sp>
      <p:sp>
        <p:nvSpPr>
          <p:cNvPr id="3107" name="Text Box 35"/>
          <p:cNvSpPr txBox="1">
            <a:spLocks noChangeArrowheads="1"/>
          </p:cNvSpPr>
          <p:nvPr/>
        </p:nvSpPr>
        <p:spPr bwMode="auto">
          <a:xfrm>
            <a:off x="573088" y="1430338"/>
            <a:ext cx="1347787" cy="304800"/>
          </a:xfrm>
          <a:prstGeom prst="rect">
            <a:avLst/>
          </a:prstGeom>
          <a:noFill/>
          <a:ln w="9525">
            <a:noFill/>
            <a:miter lim="800000"/>
            <a:headEnd/>
            <a:tailEnd/>
          </a:ln>
        </p:spPr>
        <p:txBody>
          <a:bodyPr wrap="none">
            <a:spAutoFit/>
          </a:bodyPr>
          <a:lstStyle/>
          <a:p>
            <a:r>
              <a:rPr lang="en-US" sz="1400" i="1">
                <a:solidFill>
                  <a:srgbClr val="0000FF"/>
                </a:solidFill>
              </a:rPr>
              <a:t>Steps Involved</a:t>
            </a:r>
          </a:p>
        </p:txBody>
      </p:sp>
      <p:sp>
        <p:nvSpPr>
          <p:cNvPr id="3108" name="Text Box 36"/>
          <p:cNvSpPr txBox="1">
            <a:spLocks noChangeArrowheads="1"/>
          </p:cNvSpPr>
          <p:nvPr/>
        </p:nvSpPr>
        <p:spPr bwMode="auto">
          <a:xfrm>
            <a:off x="3810000" y="6248400"/>
            <a:ext cx="650875" cy="376238"/>
          </a:xfrm>
          <a:prstGeom prst="rect">
            <a:avLst/>
          </a:prstGeom>
          <a:noFill/>
          <a:ln w="9525">
            <a:solidFill>
              <a:schemeClr val="tx1"/>
            </a:solidFill>
            <a:miter lim="800000"/>
            <a:headEnd/>
            <a:tailEnd/>
          </a:ln>
        </p:spPr>
        <p:txBody>
          <a:bodyPr wrap="none">
            <a:spAutoFit/>
          </a:bodyPr>
          <a:lstStyle/>
          <a:p>
            <a:r>
              <a:rPr lang="en-US"/>
              <a:t>Plea</a:t>
            </a:r>
          </a:p>
        </p:txBody>
      </p:sp>
      <p:sp>
        <p:nvSpPr>
          <p:cNvPr id="3109" name="Line 37"/>
          <p:cNvSpPr>
            <a:spLocks noChangeShapeType="1"/>
          </p:cNvSpPr>
          <p:nvPr/>
        </p:nvSpPr>
        <p:spPr bwMode="auto">
          <a:xfrm flipH="1">
            <a:off x="4114800" y="5791200"/>
            <a:ext cx="457200" cy="457200"/>
          </a:xfrm>
          <a:prstGeom prst="line">
            <a:avLst/>
          </a:prstGeom>
          <a:noFill/>
          <a:ln w="57150">
            <a:solidFill>
              <a:schemeClr val="tx1"/>
            </a:solidFill>
            <a:round/>
            <a:headEnd/>
            <a:tailEnd type="triangle" w="med" len="med"/>
          </a:ln>
        </p:spPr>
        <p:txBody>
          <a:bodyPr/>
          <a:lstStyle/>
          <a:p>
            <a:endParaRPr lang="en-US"/>
          </a:p>
        </p:txBody>
      </p:sp>
      <p:sp>
        <p:nvSpPr>
          <p:cNvPr id="3110" name="Text Box 38"/>
          <p:cNvSpPr txBox="1">
            <a:spLocks noChangeArrowheads="1"/>
          </p:cNvSpPr>
          <p:nvPr/>
        </p:nvSpPr>
        <p:spPr bwMode="auto">
          <a:xfrm>
            <a:off x="3538538" y="5181600"/>
            <a:ext cx="1997075" cy="647700"/>
          </a:xfrm>
          <a:prstGeom prst="rect">
            <a:avLst/>
          </a:prstGeom>
          <a:solidFill>
            <a:schemeClr val="bg1"/>
          </a:solidFill>
          <a:ln w="38100">
            <a:solidFill>
              <a:schemeClr val="tx1"/>
            </a:solidFill>
            <a:miter lim="800000"/>
            <a:headEnd/>
            <a:tailEnd/>
          </a:ln>
        </p:spPr>
        <p:txBody>
          <a:bodyPr wrap="none">
            <a:spAutoFit/>
          </a:bodyPr>
          <a:lstStyle/>
          <a:p>
            <a:pPr algn="ctr"/>
            <a:r>
              <a:rPr lang="en-US" sz="2000" b="1"/>
              <a:t>Report</a:t>
            </a:r>
          </a:p>
          <a:p>
            <a:pPr algn="ctr"/>
            <a:r>
              <a:rPr lang="en-US" sz="1400"/>
              <a:t>(with statistical weight)</a:t>
            </a:r>
          </a:p>
        </p:txBody>
      </p:sp>
      <p:sp>
        <p:nvSpPr>
          <p:cNvPr id="3111" name="Rectangle 39"/>
          <p:cNvSpPr>
            <a:spLocks noChangeArrowheads="1"/>
          </p:cNvSpPr>
          <p:nvPr/>
        </p:nvSpPr>
        <p:spPr bwMode="auto">
          <a:xfrm>
            <a:off x="4699000" y="3778250"/>
            <a:ext cx="722313" cy="336550"/>
          </a:xfrm>
          <a:prstGeom prst="rect">
            <a:avLst/>
          </a:prstGeom>
          <a:noFill/>
          <a:ln w="9525">
            <a:noFill/>
            <a:miter lim="800000"/>
            <a:headEnd/>
            <a:tailEnd/>
          </a:ln>
        </p:spPr>
        <p:txBody>
          <a:bodyPr wrap="none">
            <a:spAutoFit/>
          </a:bodyPr>
          <a:lstStyle/>
          <a:p>
            <a:r>
              <a:rPr lang="en-US" sz="1600" b="1">
                <a:solidFill>
                  <a:srgbClr val="0000CC"/>
                </a:solidFill>
              </a:rPr>
              <a:t>Q = K</a:t>
            </a:r>
          </a:p>
        </p:txBody>
      </p:sp>
      <p:sp>
        <p:nvSpPr>
          <p:cNvPr id="3112" name="Rectangle 40"/>
          <p:cNvSpPr>
            <a:spLocks noChangeArrowheads="1"/>
          </p:cNvSpPr>
          <p:nvPr/>
        </p:nvSpPr>
        <p:spPr bwMode="auto">
          <a:xfrm>
            <a:off x="4643438" y="2711450"/>
            <a:ext cx="714375" cy="336550"/>
          </a:xfrm>
          <a:prstGeom prst="rect">
            <a:avLst/>
          </a:prstGeom>
          <a:noFill/>
          <a:ln w="9525">
            <a:noFill/>
            <a:miter lim="800000"/>
            <a:headEnd/>
            <a:tailEnd/>
          </a:ln>
        </p:spPr>
        <p:txBody>
          <a:bodyPr wrap="none">
            <a:spAutoFit/>
          </a:bodyPr>
          <a:lstStyle/>
          <a:p>
            <a:r>
              <a:rPr lang="en-US" sz="1600" b="1">
                <a:solidFill>
                  <a:srgbClr val="FF0000"/>
                </a:solidFill>
              </a:rPr>
              <a:t>Q ≠ K</a:t>
            </a:r>
          </a:p>
        </p:txBody>
      </p:sp>
      <p:sp>
        <p:nvSpPr>
          <p:cNvPr id="3113" name="Text Box 41"/>
          <p:cNvSpPr txBox="1">
            <a:spLocks noChangeArrowheads="1"/>
          </p:cNvSpPr>
          <p:nvPr/>
        </p:nvSpPr>
        <p:spPr bwMode="auto">
          <a:xfrm>
            <a:off x="311150" y="90488"/>
            <a:ext cx="2051050" cy="366712"/>
          </a:xfrm>
          <a:prstGeom prst="rect">
            <a:avLst/>
          </a:prstGeom>
          <a:noFill/>
          <a:ln w="9525">
            <a:noFill/>
            <a:miter lim="800000"/>
            <a:headEnd/>
            <a:tailEnd/>
          </a:ln>
        </p:spPr>
        <p:txBody>
          <a:bodyPr wrap="none">
            <a:spAutoFit/>
          </a:bodyPr>
          <a:lstStyle/>
          <a:p>
            <a:r>
              <a:rPr lang="en-US" b="1"/>
              <a:t>Crime committed</a:t>
            </a:r>
          </a:p>
        </p:txBody>
      </p:sp>
      <p:sp>
        <p:nvSpPr>
          <p:cNvPr id="3114" name="Text Box 42"/>
          <p:cNvSpPr txBox="1">
            <a:spLocks noChangeArrowheads="1"/>
          </p:cNvSpPr>
          <p:nvPr/>
        </p:nvSpPr>
        <p:spPr bwMode="auto">
          <a:xfrm>
            <a:off x="1219200" y="365125"/>
            <a:ext cx="2133600" cy="244475"/>
          </a:xfrm>
          <a:prstGeom prst="rect">
            <a:avLst/>
          </a:prstGeom>
          <a:noFill/>
          <a:ln w="9525">
            <a:noFill/>
            <a:miter lim="800000"/>
            <a:headEnd/>
            <a:tailEnd/>
          </a:ln>
        </p:spPr>
        <p:txBody>
          <a:bodyPr>
            <a:spAutoFit/>
          </a:bodyPr>
          <a:lstStyle/>
          <a:p>
            <a:pPr algn="ctr"/>
            <a:r>
              <a:rPr lang="en-US" sz="1000" i="1"/>
              <a:t>Biological material transferred</a:t>
            </a:r>
          </a:p>
        </p:txBody>
      </p:sp>
      <p:sp>
        <p:nvSpPr>
          <p:cNvPr id="3115" name="AutoShape 43"/>
          <p:cNvSpPr>
            <a:spLocks noChangeArrowheads="1"/>
          </p:cNvSpPr>
          <p:nvPr/>
        </p:nvSpPr>
        <p:spPr bwMode="auto">
          <a:xfrm>
            <a:off x="7248525" y="1752600"/>
            <a:ext cx="1338263" cy="336550"/>
          </a:xfrm>
          <a:prstGeom prst="roundRect">
            <a:avLst>
              <a:gd name="adj" fmla="val 16667"/>
            </a:avLst>
          </a:prstGeom>
          <a:solidFill>
            <a:srgbClr val="EAEAEA"/>
          </a:solidFill>
          <a:ln w="9525">
            <a:solidFill>
              <a:schemeClr val="tx1"/>
            </a:solidFill>
            <a:round/>
            <a:headEnd/>
            <a:tailEnd/>
          </a:ln>
        </p:spPr>
        <p:txBody>
          <a:bodyPr>
            <a:spAutoFit/>
          </a:bodyPr>
          <a:lstStyle/>
          <a:p>
            <a:pPr algn="ctr"/>
            <a:r>
              <a:rPr lang="en-US" sz="1400"/>
              <a:t>Collection</a:t>
            </a:r>
          </a:p>
        </p:txBody>
      </p:sp>
      <p:sp>
        <p:nvSpPr>
          <p:cNvPr id="3116" name="AutoShape 44"/>
          <p:cNvSpPr>
            <a:spLocks noChangeArrowheads="1"/>
          </p:cNvSpPr>
          <p:nvPr/>
        </p:nvSpPr>
        <p:spPr bwMode="auto">
          <a:xfrm>
            <a:off x="7250113" y="2814638"/>
            <a:ext cx="1335087" cy="336550"/>
          </a:xfrm>
          <a:prstGeom prst="roundRect">
            <a:avLst>
              <a:gd name="adj" fmla="val 16667"/>
            </a:avLst>
          </a:prstGeom>
          <a:solidFill>
            <a:srgbClr val="00FF00"/>
          </a:solidFill>
          <a:ln w="9525">
            <a:solidFill>
              <a:schemeClr val="tx1"/>
            </a:solidFill>
            <a:round/>
            <a:headEnd/>
            <a:tailEnd/>
          </a:ln>
        </p:spPr>
        <p:txBody>
          <a:bodyPr>
            <a:spAutoFit/>
          </a:bodyPr>
          <a:lstStyle/>
          <a:p>
            <a:pPr algn="ctr"/>
            <a:r>
              <a:rPr lang="en-US" sz="1400"/>
              <a:t>Extraction</a:t>
            </a:r>
          </a:p>
        </p:txBody>
      </p:sp>
      <p:sp>
        <p:nvSpPr>
          <p:cNvPr id="3117" name="AutoShape 45"/>
          <p:cNvSpPr>
            <a:spLocks noChangeArrowheads="1"/>
          </p:cNvSpPr>
          <p:nvPr/>
        </p:nvSpPr>
        <p:spPr bwMode="auto">
          <a:xfrm>
            <a:off x="7250113" y="3238500"/>
            <a:ext cx="1335087" cy="336550"/>
          </a:xfrm>
          <a:prstGeom prst="roundRect">
            <a:avLst>
              <a:gd name="adj" fmla="val 16667"/>
            </a:avLst>
          </a:prstGeom>
          <a:solidFill>
            <a:srgbClr val="00FF00"/>
          </a:solidFill>
          <a:ln w="9525">
            <a:solidFill>
              <a:schemeClr val="tx1"/>
            </a:solidFill>
            <a:round/>
            <a:headEnd/>
            <a:tailEnd/>
          </a:ln>
        </p:spPr>
        <p:txBody>
          <a:bodyPr>
            <a:spAutoFit/>
          </a:bodyPr>
          <a:lstStyle/>
          <a:p>
            <a:pPr algn="ctr"/>
            <a:r>
              <a:rPr lang="en-US" sz="1400"/>
              <a:t>Quantitation</a:t>
            </a:r>
          </a:p>
        </p:txBody>
      </p:sp>
      <p:sp>
        <p:nvSpPr>
          <p:cNvPr id="3118" name="AutoShape 46"/>
          <p:cNvSpPr>
            <a:spLocks noChangeArrowheads="1"/>
          </p:cNvSpPr>
          <p:nvPr/>
        </p:nvSpPr>
        <p:spPr bwMode="auto">
          <a:xfrm>
            <a:off x="7248525" y="4065588"/>
            <a:ext cx="1338263" cy="336550"/>
          </a:xfrm>
          <a:prstGeom prst="roundRect">
            <a:avLst>
              <a:gd name="adj" fmla="val 16667"/>
            </a:avLst>
          </a:prstGeom>
          <a:solidFill>
            <a:srgbClr val="66FF33"/>
          </a:solidFill>
          <a:ln w="9525">
            <a:solidFill>
              <a:schemeClr val="tx1"/>
            </a:solidFill>
            <a:round/>
            <a:headEnd/>
            <a:tailEnd/>
          </a:ln>
        </p:spPr>
        <p:txBody>
          <a:bodyPr>
            <a:spAutoFit/>
          </a:bodyPr>
          <a:lstStyle/>
          <a:p>
            <a:pPr algn="ctr"/>
            <a:r>
              <a:rPr lang="en-US" sz="1400" b="1"/>
              <a:t>STR Markers</a:t>
            </a:r>
          </a:p>
        </p:txBody>
      </p:sp>
      <p:sp>
        <p:nvSpPr>
          <p:cNvPr id="3119" name="AutoShape 47"/>
          <p:cNvSpPr>
            <a:spLocks noChangeArrowheads="1"/>
          </p:cNvSpPr>
          <p:nvPr/>
        </p:nvSpPr>
        <p:spPr bwMode="auto">
          <a:xfrm>
            <a:off x="7239000" y="5175250"/>
            <a:ext cx="1343025" cy="573088"/>
          </a:xfrm>
          <a:prstGeom prst="roundRect">
            <a:avLst>
              <a:gd name="adj" fmla="val 16667"/>
            </a:avLst>
          </a:prstGeom>
          <a:solidFill>
            <a:srgbClr val="FFFF00"/>
          </a:solidFill>
          <a:ln w="9525">
            <a:solidFill>
              <a:schemeClr val="tx1"/>
            </a:solidFill>
            <a:round/>
            <a:headEnd/>
            <a:tailEnd/>
          </a:ln>
        </p:spPr>
        <p:txBody>
          <a:bodyPr>
            <a:spAutoFit/>
          </a:bodyPr>
          <a:lstStyle/>
          <a:p>
            <a:pPr algn="ctr"/>
            <a:r>
              <a:rPr lang="en-US" sz="1400"/>
              <a:t>Data</a:t>
            </a:r>
          </a:p>
          <a:p>
            <a:pPr algn="ctr"/>
            <a:r>
              <a:rPr lang="en-US" sz="1400"/>
              <a:t>Interpretation</a:t>
            </a:r>
          </a:p>
        </p:txBody>
      </p:sp>
      <p:sp>
        <p:nvSpPr>
          <p:cNvPr id="3120" name="AutoShape 48"/>
          <p:cNvSpPr>
            <a:spLocks noChangeArrowheads="1"/>
          </p:cNvSpPr>
          <p:nvPr/>
        </p:nvSpPr>
        <p:spPr bwMode="auto">
          <a:xfrm>
            <a:off x="7251700" y="2130425"/>
            <a:ext cx="1331913" cy="269875"/>
          </a:xfrm>
          <a:prstGeom prst="roundRect">
            <a:avLst>
              <a:gd name="adj" fmla="val 16667"/>
            </a:avLst>
          </a:prstGeom>
          <a:solidFill>
            <a:srgbClr val="EAEAEA"/>
          </a:solidFill>
          <a:ln w="9525">
            <a:solidFill>
              <a:schemeClr val="tx1"/>
            </a:solidFill>
            <a:round/>
            <a:headEnd/>
            <a:tailEnd/>
          </a:ln>
        </p:spPr>
        <p:txBody>
          <a:bodyPr>
            <a:spAutoFit/>
          </a:bodyPr>
          <a:lstStyle/>
          <a:p>
            <a:pPr algn="ctr"/>
            <a:r>
              <a:rPr lang="en-US" sz="1000"/>
              <a:t>Sample Storage</a:t>
            </a:r>
          </a:p>
        </p:txBody>
      </p:sp>
      <p:sp>
        <p:nvSpPr>
          <p:cNvPr id="3121" name="AutoShape 49"/>
          <p:cNvSpPr>
            <a:spLocks noChangeArrowheads="1"/>
          </p:cNvSpPr>
          <p:nvPr/>
        </p:nvSpPr>
        <p:spPr bwMode="auto">
          <a:xfrm>
            <a:off x="7248525" y="3652838"/>
            <a:ext cx="1338263" cy="336550"/>
          </a:xfrm>
          <a:prstGeom prst="roundRect">
            <a:avLst>
              <a:gd name="adj" fmla="val 16667"/>
            </a:avLst>
          </a:prstGeom>
          <a:solidFill>
            <a:srgbClr val="00FF00"/>
          </a:solidFill>
          <a:ln w="9525">
            <a:solidFill>
              <a:schemeClr val="tx1"/>
            </a:solidFill>
            <a:round/>
            <a:headEnd/>
            <a:tailEnd/>
          </a:ln>
        </p:spPr>
        <p:txBody>
          <a:bodyPr>
            <a:spAutoFit/>
          </a:bodyPr>
          <a:lstStyle/>
          <a:p>
            <a:pPr algn="ctr"/>
            <a:r>
              <a:rPr lang="en-US" sz="1400"/>
              <a:t>Amplification</a:t>
            </a:r>
          </a:p>
        </p:txBody>
      </p:sp>
      <p:sp>
        <p:nvSpPr>
          <p:cNvPr id="3122" name="Rectangle 50"/>
          <p:cNvSpPr>
            <a:spLocks noChangeArrowheads="1"/>
          </p:cNvSpPr>
          <p:nvPr/>
        </p:nvSpPr>
        <p:spPr bwMode="auto">
          <a:xfrm>
            <a:off x="7172325" y="1352550"/>
            <a:ext cx="1470025" cy="5194300"/>
          </a:xfrm>
          <a:prstGeom prst="rect">
            <a:avLst/>
          </a:prstGeom>
          <a:noFill/>
          <a:ln w="28575">
            <a:solidFill>
              <a:schemeClr val="tx1"/>
            </a:solidFill>
            <a:miter lim="800000"/>
            <a:headEnd/>
            <a:tailEnd/>
          </a:ln>
        </p:spPr>
        <p:txBody>
          <a:bodyPr wrap="none" anchor="ctr"/>
          <a:lstStyle/>
          <a:p>
            <a:endParaRPr lang="en-US"/>
          </a:p>
        </p:txBody>
      </p:sp>
      <p:sp>
        <p:nvSpPr>
          <p:cNvPr id="3123" name="AutoShape 51"/>
          <p:cNvSpPr>
            <a:spLocks noChangeArrowheads="1"/>
          </p:cNvSpPr>
          <p:nvPr/>
        </p:nvSpPr>
        <p:spPr bwMode="auto">
          <a:xfrm>
            <a:off x="7239000" y="4487863"/>
            <a:ext cx="1343025" cy="573087"/>
          </a:xfrm>
          <a:prstGeom prst="roundRect">
            <a:avLst>
              <a:gd name="adj" fmla="val 16667"/>
            </a:avLst>
          </a:prstGeom>
          <a:solidFill>
            <a:srgbClr val="FFFF00"/>
          </a:solidFill>
          <a:ln w="9525">
            <a:solidFill>
              <a:schemeClr val="tx1"/>
            </a:solidFill>
            <a:round/>
            <a:headEnd/>
            <a:tailEnd/>
          </a:ln>
        </p:spPr>
        <p:txBody>
          <a:bodyPr>
            <a:spAutoFit/>
          </a:bodyPr>
          <a:lstStyle/>
          <a:p>
            <a:pPr algn="ctr"/>
            <a:r>
              <a:rPr lang="en-US" sz="1400"/>
              <a:t>Separation/</a:t>
            </a:r>
          </a:p>
          <a:p>
            <a:pPr algn="ctr"/>
            <a:r>
              <a:rPr lang="en-US" sz="1400"/>
              <a:t>Detection</a:t>
            </a:r>
          </a:p>
        </p:txBody>
      </p:sp>
      <p:sp>
        <p:nvSpPr>
          <p:cNvPr id="3124" name="Text Box 52"/>
          <p:cNvSpPr txBox="1">
            <a:spLocks noChangeArrowheads="1"/>
          </p:cNvSpPr>
          <p:nvPr/>
        </p:nvSpPr>
        <p:spPr bwMode="auto">
          <a:xfrm>
            <a:off x="6781800" y="685800"/>
            <a:ext cx="2133600" cy="590550"/>
          </a:xfrm>
          <a:prstGeom prst="rect">
            <a:avLst/>
          </a:prstGeom>
          <a:noFill/>
          <a:ln w="9525">
            <a:solidFill>
              <a:schemeClr val="tx1"/>
            </a:solidFill>
            <a:miter lim="800000"/>
            <a:headEnd/>
            <a:tailEnd/>
          </a:ln>
        </p:spPr>
        <p:txBody>
          <a:bodyPr>
            <a:spAutoFit/>
          </a:bodyPr>
          <a:lstStyle/>
          <a:p>
            <a:pPr algn="ctr"/>
            <a:r>
              <a:rPr lang="en-US" sz="1600" b="1"/>
              <a:t>Reference</a:t>
            </a:r>
            <a:r>
              <a:rPr lang="en-US" sz="1600"/>
              <a:t> (Known) </a:t>
            </a:r>
            <a:r>
              <a:rPr lang="en-US" sz="1600" b="1"/>
              <a:t>sample “K”</a:t>
            </a:r>
          </a:p>
        </p:txBody>
      </p:sp>
      <p:sp>
        <p:nvSpPr>
          <p:cNvPr id="3125" name="Text Box 53"/>
          <p:cNvSpPr txBox="1">
            <a:spLocks noChangeArrowheads="1"/>
          </p:cNvSpPr>
          <p:nvPr/>
        </p:nvSpPr>
        <p:spPr bwMode="auto">
          <a:xfrm>
            <a:off x="7024688" y="6564313"/>
            <a:ext cx="1746250" cy="274637"/>
          </a:xfrm>
          <a:prstGeom prst="rect">
            <a:avLst/>
          </a:prstGeom>
          <a:noFill/>
          <a:ln w="9525">
            <a:noFill/>
            <a:miter lim="800000"/>
            <a:headEnd/>
            <a:tailEnd/>
          </a:ln>
        </p:spPr>
        <p:txBody>
          <a:bodyPr wrap="none">
            <a:spAutoFit/>
          </a:bodyPr>
          <a:lstStyle/>
          <a:p>
            <a:r>
              <a:rPr lang="en-US" sz="1200" i="1"/>
              <a:t>Profile put on database</a:t>
            </a:r>
          </a:p>
        </p:txBody>
      </p:sp>
      <p:sp>
        <p:nvSpPr>
          <p:cNvPr id="3126" name="Text Box 54"/>
          <p:cNvSpPr txBox="1">
            <a:spLocks noChangeArrowheads="1"/>
          </p:cNvSpPr>
          <p:nvPr/>
        </p:nvSpPr>
        <p:spPr bwMode="auto">
          <a:xfrm>
            <a:off x="7185025" y="1411288"/>
            <a:ext cx="1347788" cy="304800"/>
          </a:xfrm>
          <a:prstGeom prst="rect">
            <a:avLst/>
          </a:prstGeom>
          <a:noFill/>
          <a:ln w="9525">
            <a:noFill/>
            <a:miter lim="800000"/>
            <a:headEnd/>
            <a:tailEnd/>
          </a:ln>
        </p:spPr>
        <p:txBody>
          <a:bodyPr wrap="none">
            <a:spAutoFit/>
          </a:bodyPr>
          <a:lstStyle/>
          <a:p>
            <a:r>
              <a:rPr lang="en-US" sz="1400" i="1">
                <a:solidFill>
                  <a:srgbClr val="0000FF"/>
                </a:solidFill>
              </a:rPr>
              <a:t>Steps Involved</a:t>
            </a:r>
          </a:p>
        </p:txBody>
      </p:sp>
      <p:sp>
        <p:nvSpPr>
          <p:cNvPr id="3127" name="Text Box 55"/>
          <p:cNvSpPr txBox="1">
            <a:spLocks noChangeArrowheads="1"/>
          </p:cNvSpPr>
          <p:nvPr/>
        </p:nvSpPr>
        <p:spPr bwMode="auto">
          <a:xfrm>
            <a:off x="6705600" y="76200"/>
            <a:ext cx="2266950" cy="366713"/>
          </a:xfrm>
          <a:prstGeom prst="rect">
            <a:avLst/>
          </a:prstGeom>
          <a:noFill/>
          <a:ln w="9525">
            <a:noFill/>
            <a:miter lim="800000"/>
            <a:headEnd/>
            <a:tailEnd/>
          </a:ln>
        </p:spPr>
        <p:txBody>
          <a:bodyPr wrap="none">
            <a:spAutoFit/>
          </a:bodyPr>
          <a:lstStyle/>
          <a:p>
            <a:r>
              <a:rPr lang="en-US" b="1"/>
              <a:t>Suspect developed</a:t>
            </a:r>
          </a:p>
        </p:txBody>
      </p:sp>
      <p:sp>
        <p:nvSpPr>
          <p:cNvPr id="3128" name="Line 56"/>
          <p:cNvSpPr>
            <a:spLocks noChangeShapeType="1"/>
          </p:cNvSpPr>
          <p:nvPr/>
        </p:nvSpPr>
        <p:spPr bwMode="auto">
          <a:xfrm>
            <a:off x="7848600" y="381000"/>
            <a:ext cx="0" cy="304800"/>
          </a:xfrm>
          <a:prstGeom prst="line">
            <a:avLst/>
          </a:prstGeom>
          <a:noFill/>
          <a:ln w="57150">
            <a:solidFill>
              <a:schemeClr val="tx1"/>
            </a:solidFill>
            <a:round/>
            <a:headEnd/>
            <a:tailEnd type="triangle" w="med" len="med"/>
          </a:ln>
        </p:spPr>
        <p:txBody>
          <a:bodyPr/>
          <a:lstStyle/>
          <a:p>
            <a:endParaRPr lang="en-US"/>
          </a:p>
        </p:txBody>
      </p:sp>
      <p:sp>
        <p:nvSpPr>
          <p:cNvPr id="3129" name="Line 57"/>
          <p:cNvSpPr>
            <a:spLocks noChangeShapeType="1"/>
          </p:cNvSpPr>
          <p:nvPr/>
        </p:nvSpPr>
        <p:spPr bwMode="auto">
          <a:xfrm>
            <a:off x="1295400" y="381000"/>
            <a:ext cx="0" cy="304800"/>
          </a:xfrm>
          <a:prstGeom prst="line">
            <a:avLst/>
          </a:prstGeom>
          <a:noFill/>
          <a:ln w="57150">
            <a:solidFill>
              <a:schemeClr val="tx1"/>
            </a:solidFill>
            <a:round/>
            <a:headEnd/>
            <a:tailEnd type="triangle" w="med" len="med"/>
          </a:ln>
        </p:spPr>
        <p:txBody>
          <a:bodyPr/>
          <a:lstStyle/>
          <a:p>
            <a:endParaRPr lang="en-US"/>
          </a:p>
        </p:txBody>
      </p:sp>
      <p:sp>
        <p:nvSpPr>
          <p:cNvPr id="3130" name="Text Box 58"/>
          <p:cNvSpPr txBox="1">
            <a:spLocks noChangeArrowheads="1"/>
          </p:cNvSpPr>
          <p:nvPr/>
        </p:nvSpPr>
        <p:spPr bwMode="auto">
          <a:xfrm>
            <a:off x="1995488" y="2084388"/>
            <a:ext cx="290512" cy="3708400"/>
          </a:xfrm>
          <a:prstGeom prst="rect">
            <a:avLst/>
          </a:prstGeom>
          <a:noFill/>
          <a:ln w="9525">
            <a:noFill/>
            <a:miter lim="800000"/>
            <a:headEnd/>
            <a:tailEnd/>
          </a:ln>
        </p:spPr>
        <p:txBody>
          <a:bodyPr wrap="none">
            <a:spAutoFit/>
          </a:bodyPr>
          <a:lstStyle/>
          <a:p>
            <a:pPr algn="ctr"/>
            <a:r>
              <a:rPr lang="en-US" sz="1400" b="1" i="1">
                <a:solidFill>
                  <a:srgbClr val="808080"/>
                </a:solidFill>
                <a:latin typeface="Courier New" pitchFamily="49" charset="0"/>
              </a:rPr>
              <a:t>Q</a:t>
            </a:r>
          </a:p>
          <a:p>
            <a:pPr algn="ctr"/>
            <a:r>
              <a:rPr lang="en-US" sz="1400" b="1" i="1">
                <a:solidFill>
                  <a:srgbClr val="808080"/>
                </a:solidFill>
                <a:latin typeface="Courier New" pitchFamily="49" charset="0"/>
              </a:rPr>
              <a:t>U</a:t>
            </a:r>
          </a:p>
          <a:p>
            <a:pPr algn="ctr"/>
            <a:r>
              <a:rPr lang="en-US" sz="1400" b="1" i="1">
                <a:solidFill>
                  <a:srgbClr val="808080"/>
                </a:solidFill>
                <a:latin typeface="Courier New" pitchFamily="49" charset="0"/>
              </a:rPr>
              <a:t>A</a:t>
            </a:r>
          </a:p>
          <a:p>
            <a:pPr algn="ctr"/>
            <a:r>
              <a:rPr lang="en-US" sz="1400" b="1" i="1">
                <a:solidFill>
                  <a:srgbClr val="808080"/>
                </a:solidFill>
                <a:latin typeface="Courier New" pitchFamily="49" charset="0"/>
              </a:rPr>
              <a:t>L</a:t>
            </a:r>
          </a:p>
          <a:p>
            <a:pPr algn="ctr"/>
            <a:r>
              <a:rPr lang="en-US" sz="1400" b="1" i="1">
                <a:solidFill>
                  <a:srgbClr val="808080"/>
                </a:solidFill>
                <a:latin typeface="Courier New" pitchFamily="49" charset="0"/>
              </a:rPr>
              <a:t>I</a:t>
            </a:r>
          </a:p>
          <a:p>
            <a:pPr algn="ctr"/>
            <a:r>
              <a:rPr lang="en-US" sz="1400" b="1" i="1">
                <a:solidFill>
                  <a:srgbClr val="808080"/>
                </a:solidFill>
                <a:latin typeface="Courier New" pitchFamily="49" charset="0"/>
              </a:rPr>
              <a:t>T</a:t>
            </a:r>
          </a:p>
          <a:p>
            <a:pPr algn="ctr"/>
            <a:r>
              <a:rPr lang="en-US" sz="1400" b="1" i="1">
                <a:solidFill>
                  <a:srgbClr val="808080"/>
                </a:solidFill>
                <a:latin typeface="Courier New" pitchFamily="49" charset="0"/>
              </a:rPr>
              <a:t>Y</a:t>
            </a:r>
          </a:p>
          <a:p>
            <a:pPr algn="ctr"/>
            <a:endParaRPr lang="en-US" sz="1400" b="1" i="1">
              <a:solidFill>
                <a:srgbClr val="808080"/>
              </a:solidFill>
              <a:latin typeface="Courier New" pitchFamily="49" charset="0"/>
            </a:endParaRPr>
          </a:p>
          <a:p>
            <a:pPr algn="ctr"/>
            <a:r>
              <a:rPr lang="en-US" sz="1400" b="1" i="1">
                <a:solidFill>
                  <a:srgbClr val="808080"/>
                </a:solidFill>
                <a:latin typeface="Courier New" pitchFamily="49" charset="0"/>
              </a:rPr>
              <a:t>A</a:t>
            </a:r>
          </a:p>
          <a:p>
            <a:pPr algn="ctr"/>
            <a:r>
              <a:rPr lang="en-US" sz="1400" b="1" i="1">
                <a:solidFill>
                  <a:srgbClr val="808080"/>
                </a:solidFill>
                <a:latin typeface="Courier New" pitchFamily="49" charset="0"/>
              </a:rPr>
              <a:t>S</a:t>
            </a:r>
          </a:p>
          <a:p>
            <a:pPr algn="ctr"/>
            <a:r>
              <a:rPr lang="en-US" sz="1400" b="1" i="1">
                <a:solidFill>
                  <a:srgbClr val="808080"/>
                </a:solidFill>
                <a:latin typeface="Courier New" pitchFamily="49" charset="0"/>
              </a:rPr>
              <a:t>S</a:t>
            </a:r>
          </a:p>
          <a:p>
            <a:pPr algn="ctr"/>
            <a:r>
              <a:rPr lang="en-US" sz="1400" b="1" i="1">
                <a:solidFill>
                  <a:srgbClr val="808080"/>
                </a:solidFill>
                <a:latin typeface="Courier New" pitchFamily="49" charset="0"/>
              </a:rPr>
              <a:t>U</a:t>
            </a:r>
          </a:p>
          <a:p>
            <a:pPr algn="ctr"/>
            <a:r>
              <a:rPr lang="en-US" sz="1400" b="1" i="1">
                <a:solidFill>
                  <a:srgbClr val="808080"/>
                </a:solidFill>
                <a:latin typeface="Courier New" pitchFamily="49" charset="0"/>
              </a:rPr>
              <a:t>R</a:t>
            </a:r>
          </a:p>
          <a:p>
            <a:pPr algn="ctr"/>
            <a:r>
              <a:rPr lang="en-US" sz="1400" b="1" i="1">
                <a:solidFill>
                  <a:srgbClr val="808080"/>
                </a:solidFill>
                <a:latin typeface="Courier New" pitchFamily="49" charset="0"/>
              </a:rPr>
              <a:t>A</a:t>
            </a:r>
          </a:p>
          <a:p>
            <a:pPr algn="ctr"/>
            <a:r>
              <a:rPr lang="en-US" sz="1400" b="1" i="1">
                <a:solidFill>
                  <a:srgbClr val="808080"/>
                </a:solidFill>
                <a:latin typeface="Courier New" pitchFamily="49" charset="0"/>
              </a:rPr>
              <a:t>N</a:t>
            </a:r>
          </a:p>
          <a:p>
            <a:pPr algn="ctr"/>
            <a:r>
              <a:rPr lang="en-US" sz="1400" b="1" i="1">
                <a:solidFill>
                  <a:srgbClr val="808080"/>
                </a:solidFill>
                <a:latin typeface="Courier New" pitchFamily="49" charset="0"/>
              </a:rPr>
              <a:t>C</a:t>
            </a:r>
          </a:p>
          <a:p>
            <a:pPr algn="ctr"/>
            <a:r>
              <a:rPr lang="en-US" sz="1400" b="1" i="1">
                <a:solidFill>
                  <a:srgbClr val="808080"/>
                </a:solidFill>
                <a:latin typeface="Courier New" pitchFamily="49" charset="0"/>
              </a:rPr>
              <a:t>E</a:t>
            </a:r>
          </a:p>
        </p:txBody>
      </p:sp>
      <p:sp>
        <p:nvSpPr>
          <p:cNvPr id="3131" name="Text Box 59"/>
          <p:cNvSpPr txBox="1">
            <a:spLocks noChangeArrowheads="1"/>
          </p:cNvSpPr>
          <p:nvPr/>
        </p:nvSpPr>
        <p:spPr bwMode="auto">
          <a:xfrm>
            <a:off x="8624888" y="2082800"/>
            <a:ext cx="290512" cy="3708400"/>
          </a:xfrm>
          <a:prstGeom prst="rect">
            <a:avLst/>
          </a:prstGeom>
          <a:noFill/>
          <a:ln w="9525">
            <a:noFill/>
            <a:miter lim="800000"/>
            <a:headEnd/>
            <a:tailEnd/>
          </a:ln>
        </p:spPr>
        <p:txBody>
          <a:bodyPr wrap="none">
            <a:spAutoFit/>
          </a:bodyPr>
          <a:lstStyle/>
          <a:p>
            <a:pPr algn="ctr"/>
            <a:r>
              <a:rPr lang="en-US" sz="1400" b="1" i="1">
                <a:solidFill>
                  <a:srgbClr val="808080"/>
                </a:solidFill>
                <a:latin typeface="Courier New" pitchFamily="49" charset="0"/>
              </a:rPr>
              <a:t>Q</a:t>
            </a:r>
          </a:p>
          <a:p>
            <a:pPr algn="ctr"/>
            <a:r>
              <a:rPr lang="en-US" sz="1400" b="1" i="1">
                <a:solidFill>
                  <a:srgbClr val="808080"/>
                </a:solidFill>
                <a:latin typeface="Courier New" pitchFamily="49" charset="0"/>
              </a:rPr>
              <a:t>U</a:t>
            </a:r>
          </a:p>
          <a:p>
            <a:pPr algn="ctr"/>
            <a:r>
              <a:rPr lang="en-US" sz="1400" b="1" i="1">
                <a:solidFill>
                  <a:srgbClr val="808080"/>
                </a:solidFill>
                <a:latin typeface="Courier New" pitchFamily="49" charset="0"/>
              </a:rPr>
              <a:t>A</a:t>
            </a:r>
          </a:p>
          <a:p>
            <a:pPr algn="ctr"/>
            <a:r>
              <a:rPr lang="en-US" sz="1400" b="1" i="1">
                <a:solidFill>
                  <a:srgbClr val="808080"/>
                </a:solidFill>
                <a:latin typeface="Courier New" pitchFamily="49" charset="0"/>
              </a:rPr>
              <a:t>L</a:t>
            </a:r>
          </a:p>
          <a:p>
            <a:pPr algn="ctr"/>
            <a:r>
              <a:rPr lang="en-US" sz="1400" b="1" i="1">
                <a:solidFill>
                  <a:srgbClr val="808080"/>
                </a:solidFill>
                <a:latin typeface="Courier New" pitchFamily="49" charset="0"/>
              </a:rPr>
              <a:t>I</a:t>
            </a:r>
          </a:p>
          <a:p>
            <a:pPr algn="ctr"/>
            <a:r>
              <a:rPr lang="en-US" sz="1400" b="1" i="1">
                <a:solidFill>
                  <a:srgbClr val="808080"/>
                </a:solidFill>
                <a:latin typeface="Courier New" pitchFamily="49" charset="0"/>
              </a:rPr>
              <a:t>T</a:t>
            </a:r>
          </a:p>
          <a:p>
            <a:pPr algn="ctr"/>
            <a:r>
              <a:rPr lang="en-US" sz="1400" b="1" i="1">
                <a:solidFill>
                  <a:srgbClr val="808080"/>
                </a:solidFill>
                <a:latin typeface="Courier New" pitchFamily="49" charset="0"/>
              </a:rPr>
              <a:t>Y</a:t>
            </a:r>
          </a:p>
          <a:p>
            <a:pPr algn="ctr"/>
            <a:endParaRPr lang="en-US" sz="1400" b="1" i="1">
              <a:solidFill>
                <a:srgbClr val="808080"/>
              </a:solidFill>
              <a:latin typeface="Courier New" pitchFamily="49" charset="0"/>
            </a:endParaRPr>
          </a:p>
          <a:p>
            <a:pPr algn="ctr"/>
            <a:r>
              <a:rPr lang="en-US" sz="1400" b="1" i="1">
                <a:solidFill>
                  <a:srgbClr val="808080"/>
                </a:solidFill>
                <a:latin typeface="Courier New" pitchFamily="49" charset="0"/>
              </a:rPr>
              <a:t>A</a:t>
            </a:r>
          </a:p>
          <a:p>
            <a:pPr algn="ctr"/>
            <a:r>
              <a:rPr lang="en-US" sz="1400" b="1" i="1">
                <a:solidFill>
                  <a:srgbClr val="808080"/>
                </a:solidFill>
                <a:latin typeface="Courier New" pitchFamily="49" charset="0"/>
              </a:rPr>
              <a:t>S</a:t>
            </a:r>
          </a:p>
          <a:p>
            <a:pPr algn="ctr"/>
            <a:r>
              <a:rPr lang="en-US" sz="1400" b="1" i="1">
                <a:solidFill>
                  <a:srgbClr val="808080"/>
                </a:solidFill>
                <a:latin typeface="Courier New" pitchFamily="49" charset="0"/>
              </a:rPr>
              <a:t>S</a:t>
            </a:r>
          </a:p>
          <a:p>
            <a:pPr algn="ctr"/>
            <a:r>
              <a:rPr lang="en-US" sz="1400" b="1" i="1">
                <a:solidFill>
                  <a:srgbClr val="808080"/>
                </a:solidFill>
                <a:latin typeface="Courier New" pitchFamily="49" charset="0"/>
              </a:rPr>
              <a:t>U</a:t>
            </a:r>
          </a:p>
          <a:p>
            <a:pPr algn="ctr"/>
            <a:r>
              <a:rPr lang="en-US" sz="1400" b="1" i="1">
                <a:solidFill>
                  <a:srgbClr val="808080"/>
                </a:solidFill>
                <a:latin typeface="Courier New" pitchFamily="49" charset="0"/>
              </a:rPr>
              <a:t>R</a:t>
            </a:r>
          </a:p>
          <a:p>
            <a:pPr algn="ctr"/>
            <a:r>
              <a:rPr lang="en-US" sz="1400" b="1" i="1">
                <a:solidFill>
                  <a:srgbClr val="808080"/>
                </a:solidFill>
                <a:latin typeface="Courier New" pitchFamily="49" charset="0"/>
              </a:rPr>
              <a:t>A</a:t>
            </a:r>
          </a:p>
          <a:p>
            <a:pPr algn="ctr"/>
            <a:r>
              <a:rPr lang="en-US" sz="1400" b="1" i="1">
                <a:solidFill>
                  <a:srgbClr val="808080"/>
                </a:solidFill>
                <a:latin typeface="Courier New" pitchFamily="49" charset="0"/>
              </a:rPr>
              <a:t>N</a:t>
            </a:r>
          </a:p>
          <a:p>
            <a:pPr algn="ctr"/>
            <a:r>
              <a:rPr lang="en-US" sz="1400" b="1" i="1">
                <a:solidFill>
                  <a:srgbClr val="808080"/>
                </a:solidFill>
                <a:latin typeface="Courier New" pitchFamily="49" charset="0"/>
              </a:rPr>
              <a:t>C</a:t>
            </a:r>
          </a:p>
          <a:p>
            <a:pPr algn="ctr"/>
            <a:r>
              <a:rPr lang="en-US" sz="1400" b="1" i="1">
                <a:solidFill>
                  <a:srgbClr val="808080"/>
                </a:solidFill>
                <a:latin typeface="Courier New" pitchFamily="49" charset="0"/>
              </a:rPr>
              <a: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smtClean="0">
                <a:latin typeface="Arial" charset="0"/>
                <a:cs typeface="Arial" charset="0"/>
              </a:rPr>
              <a:t>Chapter 5 – STR loci and kits</a:t>
            </a:r>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endParaRPr 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52400" y="1166813"/>
            <a:ext cx="8839200" cy="45243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28588" y="1181100"/>
            <a:ext cx="8886825" cy="4495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343400" y="228600"/>
            <a:ext cx="3657600" cy="1143000"/>
          </a:xfrm>
        </p:spPr>
        <p:txBody>
          <a:bodyPr>
            <a:normAutofit fontScale="90000"/>
          </a:bodyPr>
          <a:lstStyle/>
          <a:p>
            <a:pPr eaLnBrk="1" hangingPunct="1">
              <a:defRPr/>
            </a:pPr>
            <a:r>
              <a:rPr lang="en-US" dirty="0" smtClean="0"/>
              <a:t>D16 Allelic Ladders</a:t>
            </a:r>
          </a:p>
        </p:txBody>
      </p:sp>
      <p:pic>
        <p:nvPicPr>
          <p:cNvPr id="6147" name="Picture 6"/>
          <p:cNvPicPr>
            <a:picLocks noChangeAspect="1" noChangeArrowheads="1"/>
          </p:cNvPicPr>
          <p:nvPr/>
        </p:nvPicPr>
        <p:blipFill>
          <a:blip r:embed="rId3" cstate="print"/>
          <a:srcRect/>
          <a:stretch>
            <a:fillRect/>
          </a:stretch>
        </p:blipFill>
        <p:spPr bwMode="auto">
          <a:xfrm>
            <a:off x="609600" y="4191000"/>
            <a:ext cx="3743325" cy="2295525"/>
          </a:xfrm>
          <a:prstGeom prst="rect">
            <a:avLst/>
          </a:prstGeom>
          <a:noFill/>
          <a:ln w="9525">
            <a:noFill/>
            <a:miter lim="800000"/>
            <a:headEnd/>
            <a:tailEnd/>
          </a:ln>
        </p:spPr>
      </p:pic>
      <p:sp>
        <p:nvSpPr>
          <p:cNvPr id="6148" name="Text Box 7"/>
          <p:cNvSpPr txBox="1">
            <a:spLocks noChangeArrowheads="1"/>
          </p:cNvSpPr>
          <p:nvPr/>
        </p:nvSpPr>
        <p:spPr bwMode="auto">
          <a:xfrm>
            <a:off x="1660525" y="3846513"/>
            <a:ext cx="2108200" cy="369887"/>
          </a:xfrm>
          <a:prstGeom prst="rect">
            <a:avLst/>
          </a:prstGeom>
          <a:noFill/>
          <a:ln w="9525">
            <a:noFill/>
            <a:miter lim="800000"/>
            <a:headEnd/>
            <a:tailEnd/>
          </a:ln>
        </p:spPr>
        <p:txBody>
          <a:bodyPr wrap="none">
            <a:spAutoFit/>
          </a:bodyPr>
          <a:lstStyle/>
          <a:p>
            <a:r>
              <a:rPr lang="en-US" b="1"/>
              <a:t>PowerPlex ESI 17</a:t>
            </a:r>
          </a:p>
        </p:txBody>
      </p:sp>
      <p:pic>
        <p:nvPicPr>
          <p:cNvPr id="6149" name="Picture 8"/>
          <p:cNvPicPr>
            <a:picLocks noChangeAspect="1" noChangeArrowheads="1"/>
          </p:cNvPicPr>
          <p:nvPr/>
        </p:nvPicPr>
        <p:blipFill>
          <a:blip r:embed="rId4" cstate="print"/>
          <a:srcRect/>
          <a:stretch>
            <a:fillRect/>
          </a:stretch>
        </p:blipFill>
        <p:spPr bwMode="auto">
          <a:xfrm>
            <a:off x="977900" y="1362075"/>
            <a:ext cx="3276600" cy="2209800"/>
          </a:xfrm>
          <a:prstGeom prst="rect">
            <a:avLst/>
          </a:prstGeom>
          <a:noFill/>
          <a:ln w="9525">
            <a:noFill/>
            <a:miter lim="800000"/>
            <a:headEnd/>
            <a:tailEnd/>
          </a:ln>
        </p:spPr>
      </p:pic>
      <p:sp>
        <p:nvSpPr>
          <p:cNvPr id="6150" name="Text Box 9"/>
          <p:cNvSpPr txBox="1">
            <a:spLocks noChangeArrowheads="1"/>
          </p:cNvSpPr>
          <p:nvPr/>
        </p:nvSpPr>
        <p:spPr bwMode="auto">
          <a:xfrm>
            <a:off x="1828800" y="990600"/>
            <a:ext cx="1223963" cy="369888"/>
          </a:xfrm>
          <a:prstGeom prst="rect">
            <a:avLst/>
          </a:prstGeom>
          <a:noFill/>
          <a:ln w="9525">
            <a:noFill/>
            <a:miter lim="800000"/>
            <a:headEnd/>
            <a:tailEnd/>
          </a:ln>
        </p:spPr>
        <p:txBody>
          <a:bodyPr wrap="none">
            <a:spAutoFit/>
          </a:bodyPr>
          <a:lstStyle/>
          <a:p>
            <a:r>
              <a:rPr lang="en-US" b="1"/>
              <a:t>Identifiler</a:t>
            </a:r>
          </a:p>
        </p:txBody>
      </p:sp>
      <p:pic>
        <p:nvPicPr>
          <p:cNvPr id="6151" name="Picture 11"/>
          <p:cNvPicPr>
            <a:picLocks noChangeAspect="1" noChangeArrowheads="1"/>
          </p:cNvPicPr>
          <p:nvPr/>
        </p:nvPicPr>
        <p:blipFill>
          <a:blip r:embed="rId5" cstate="print"/>
          <a:srcRect/>
          <a:stretch>
            <a:fillRect/>
          </a:stretch>
        </p:blipFill>
        <p:spPr bwMode="auto">
          <a:xfrm>
            <a:off x="5016500" y="1338263"/>
            <a:ext cx="3571875" cy="2144712"/>
          </a:xfrm>
          <a:prstGeom prst="rect">
            <a:avLst/>
          </a:prstGeom>
          <a:noFill/>
          <a:ln w="9525">
            <a:noFill/>
            <a:miter lim="800000"/>
            <a:headEnd/>
            <a:tailEnd/>
          </a:ln>
        </p:spPr>
      </p:pic>
      <p:sp>
        <p:nvSpPr>
          <p:cNvPr id="6152" name="Text Box 12"/>
          <p:cNvSpPr txBox="1">
            <a:spLocks noChangeArrowheads="1"/>
          </p:cNvSpPr>
          <p:nvPr/>
        </p:nvSpPr>
        <p:spPr bwMode="auto">
          <a:xfrm>
            <a:off x="6019800" y="990600"/>
            <a:ext cx="1671638" cy="369888"/>
          </a:xfrm>
          <a:prstGeom prst="rect">
            <a:avLst/>
          </a:prstGeom>
          <a:noFill/>
          <a:ln w="9525">
            <a:noFill/>
            <a:miter lim="800000"/>
            <a:headEnd/>
            <a:tailEnd/>
          </a:ln>
        </p:spPr>
        <p:txBody>
          <a:bodyPr wrap="none">
            <a:spAutoFit/>
          </a:bodyPr>
          <a:lstStyle/>
          <a:p>
            <a:r>
              <a:rPr lang="en-US" b="1"/>
              <a:t>PowerPlex 16</a:t>
            </a:r>
          </a:p>
        </p:txBody>
      </p:sp>
      <p:pic>
        <p:nvPicPr>
          <p:cNvPr id="6153" name="Picture 13"/>
          <p:cNvPicPr>
            <a:picLocks noChangeAspect="1" noChangeArrowheads="1"/>
          </p:cNvPicPr>
          <p:nvPr/>
        </p:nvPicPr>
        <p:blipFill>
          <a:blip r:embed="rId6" cstate="print"/>
          <a:srcRect l="-304" r="10681"/>
          <a:stretch>
            <a:fillRect/>
          </a:stretch>
        </p:blipFill>
        <p:spPr bwMode="auto">
          <a:xfrm>
            <a:off x="4800600" y="4191000"/>
            <a:ext cx="3994150" cy="2228850"/>
          </a:xfrm>
          <a:prstGeom prst="rect">
            <a:avLst/>
          </a:prstGeom>
          <a:noFill/>
          <a:ln w="9525">
            <a:noFill/>
            <a:miter lim="800000"/>
            <a:headEnd/>
            <a:tailEnd/>
          </a:ln>
        </p:spPr>
      </p:pic>
      <p:sp>
        <p:nvSpPr>
          <p:cNvPr id="6154" name="Text Box 14"/>
          <p:cNvSpPr txBox="1">
            <a:spLocks noChangeArrowheads="1"/>
          </p:cNvSpPr>
          <p:nvPr/>
        </p:nvSpPr>
        <p:spPr bwMode="auto">
          <a:xfrm>
            <a:off x="6473825" y="3800475"/>
            <a:ext cx="877888" cy="369888"/>
          </a:xfrm>
          <a:prstGeom prst="rect">
            <a:avLst/>
          </a:prstGeom>
          <a:noFill/>
          <a:ln w="9525">
            <a:noFill/>
            <a:miter lim="800000"/>
            <a:headEnd/>
            <a:tailEnd/>
          </a:ln>
        </p:spPr>
        <p:txBody>
          <a:bodyPr wrap="none">
            <a:spAutoFit/>
          </a:bodyPr>
          <a:lstStyle/>
          <a:p>
            <a:r>
              <a:rPr lang="en-US" b="1"/>
              <a:t>IDplex</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p:cNvPicPr>
            <a:picLocks noChangeAspect="1" noChangeArrowheads="1"/>
          </p:cNvPicPr>
          <p:nvPr/>
        </p:nvPicPr>
        <p:blipFill>
          <a:blip r:embed="rId3" cstate="print"/>
          <a:srcRect/>
          <a:stretch>
            <a:fillRect/>
          </a:stretch>
        </p:blipFill>
        <p:spPr bwMode="auto">
          <a:xfrm>
            <a:off x="349250" y="5680075"/>
            <a:ext cx="8539163" cy="1101725"/>
          </a:xfrm>
          <a:prstGeom prst="rect">
            <a:avLst/>
          </a:prstGeom>
          <a:noFill/>
          <a:ln w="9525">
            <a:noFill/>
            <a:miter lim="800000"/>
            <a:headEnd/>
            <a:tailEnd/>
          </a:ln>
        </p:spPr>
      </p:pic>
      <p:sp>
        <p:nvSpPr>
          <p:cNvPr id="7171" name="Text Box 11"/>
          <p:cNvSpPr txBox="1">
            <a:spLocks noChangeArrowheads="1"/>
          </p:cNvSpPr>
          <p:nvPr/>
        </p:nvSpPr>
        <p:spPr bwMode="auto">
          <a:xfrm>
            <a:off x="7181850" y="5791200"/>
            <a:ext cx="1657350" cy="338138"/>
          </a:xfrm>
          <a:prstGeom prst="rect">
            <a:avLst/>
          </a:prstGeom>
          <a:noFill/>
          <a:ln w="9525">
            <a:noFill/>
            <a:miter lim="800000"/>
            <a:headEnd/>
            <a:tailEnd/>
          </a:ln>
        </p:spPr>
        <p:txBody>
          <a:bodyPr wrap="none">
            <a:spAutoFit/>
          </a:bodyPr>
          <a:lstStyle/>
          <a:p>
            <a:pPr algn="r"/>
            <a:r>
              <a:rPr lang="en-US" sz="1600" b="1"/>
              <a:t>ESSplex</a:t>
            </a:r>
            <a:r>
              <a:rPr lang="en-US" sz="1600"/>
              <a:t> </a:t>
            </a:r>
            <a:r>
              <a:rPr lang="en-US" sz="1200"/>
              <a:t>(Qiagen)</a:t>
            </a:r>
            <a:endParaRPr lang="en-US" sz="1600"/>
          </a:p>
        </p:txBody>
      </p:sp>
      <p:pic>
        <p:nvPicPr>
          <p:cNvPr id="7172" name="Picture 9"/>
          <p:cNvPicPr>
            <a:picLocks noChangeAspect="1" noChangeArrowheads="1"/>
          </p:cNvPicPr>
          <p:nvPr/>
        </p:nvPicPr>
        <p:blipFill>
          <a:blip r:embed="rId4" cstate="print"/>
          <a:srcRect/>
          <a:stretch>
            <a:fillRect/>
          </a:stretch>
        </p:blipFill>
        <p:spPr bwMode="auto">
          <a:xfrm>
            <a:off x="350838" y="4300538"/>
            <a:ext cx="8534400" cy="1109662"/>
          </a:xfrm>
          <a:prstGeom prst="rect">
            <a:avLst/>
          </a:prstGeom>
          <a:noFill/>
          <a:ln w="9525">
            <a:noFill/>
            <a:miter lim="800000"/>
            <a:headEnd/>
            <a:tailEnd/>
          </a:ln>
        </p:spPr>
      </p:pic>
      <p:sp>
        <p:nvSpPr>
          <p:cNvPr id="7173" name="Text Box 10"/>
          <p:cNvSpPr txBox="1">
            <a:spLocks noChangeArrowheads="1"/>
          </p:cNvSpPr>
          <p:nvPr/>
        </p:nvSpPr>
        <p:spPr bwMode="auto">
          <a:xfrm>
            <a:off x="6083300" y="4462463"/>
            <a:ext cx="2755900" cy="338137"/>
          </a:xfrm>
          <a:prstGeom prst="rect">
            <a:avLst/>
          </a:prstGeom>
          <a:noFill/>
          <a:ln w="9525">
            <a:noFill/>
            <a:miter lim="800000"/>
            <a:headEnd/>
            <a:tailEnd/>
          </a:ln>
        </p:spPr>
        <p:txBody>
          <a:bodyPr wrap="none">
            <a:spAutoFit/>
          </a:bodyPr>
          <a:lstStyle/>
          <a:p>
            <a:pPr algn="r"/>
            <a:r>
              <a:rPr lang="en-US" sz="1600" b="1"/>
              <a:t>PowerPlex ESX 17 </a:t>
            </a:r>
            <a:r>
              <a:rPr lang="en-US" sz="1200"/>
              <a:t>(Promega)</a:t>
            </a:r>
          </a:p>
        </p:txBody>
      </p:sp>
      <p:pic>
        <p:nvPicPr>
          <p:cNvPr id="7174" name="Picture 12"/>
          <p:cNvPicPr>
            <a:picLocks noChangeAspect="1" noChangeArrowheads="1"/>
          </p:cNvPicPr>
          <p:nvPr/>
        </p:nvPicPr>
        <p:blipFill>
          <a:blip r:embed="rId5" cstate="print"/>
          <a:srcRect/>
          <a:stretch>
            <a:fillRect/>
          </a:stretch>
        </p:blipFill>
        <p:spPr bwMode="auto">
          <a:xfrm>
            <a:off x="331788" y="381000"/>
            <a:ext cx="8543925" cy="1117600"/>
          </a:xfrm>
          <a:prstGeom prst="rect">
            <a:avLst/>
          </a:prstGeom>
          <a:noFill/>
          <a:ln w="9525">
            <a:noFill/>
            <a:miter lim="800000"/>
            <a:headEnd/>
            <a:tailEnd/>
          </a:ln>
        </p:spPr>
      </p:pic>
      <p:sp>
        <p:nvSpPr>
          <p:cNvPr id="7175" name="Text Box 13"/>
          <p:cNvSpPr txBox="1">
            <a:spLocks noChangeArrowheads="1"/>
          </p:cNvSpPr>
          <p:nvPr/>
        </p:nvSpPr>
        <p:spPr bwMode="auto">
          <a:xfrm>
            <a:off x="6218238" y="500063"/>
            <a:ext cx="2609850" cy="338137"/>
          </a:xfrm>
          <a:prstGeom prst="rect">
            <a:avLst/>
          </a:prstGeom>
          <a:noFill/>
          <a:ln w="9525">
            <a:noFill/>
            <a:miter lim="800000"/>
            <a:headEnd/>
            <a:tailEnd/>
          </a:ln>
        </p:spPr>
        <p:txBody>
          <a:bodyPr wrap="none">
            <a:spAutoFit/>
          </a:bodyPr>
          <a:lstStyle/>
          <a:p>
            <a:pPr algn="r"/>
            <a:r>
              <a:rPr lang="en-US" sz="1600" b="1"/>
              <a:t>Identifiler </a:t>
            </a:r>
            <a:r>
              <a:rPr lang="en-US" sz="1200"/>
              <a:t>(Applied Biosystems)</a:t>
            </a:r>
          </a:p>
        </p:txBody>
      </p:sp>
      <p:pic>
        <p:nvPicPr>
          <p:cNvPr id="7176" name="Picture 9"/>
          <p:cNvPicPr>
            <a:picLocks noChangeAspect="1" noChangeArrowheads="1"/>
          </p:cNvPicPr>
          <p:nvPr/>
        </p:nvPicPr>
        <p:blipFill>
          <a:blip r:embed="rId6" cstate="print"/>
          <a:srcRect/>
          <a:stretch>
            <a:fillRect/>
          </a:stretch>
        </p:blipFill>
        <p:spPr bwMode="auto">
          <a:xfrm>
            <a:off x="304800" y="2971800"/>
            <a:ext cx="8570913" cy="1138238"/>
          </a:xfrm>
          <a:prstGeom prst="rect">
            <a:avLst/>
          </a:prstGeom>
          <a:noFill/>
          <a:ln w="9525">
            <a:noFill/>
            <a:miter lim="800000"/>
            <a:headEnd/>
            <a:tailEnd/>
          </a:ln>
        </p:spPr>
      </p:pic>
      <p:sp>
        <p:nvSpPr>
          <p:cNvPr id="7177" name="Text Box 10"/>
          <p:cNvSpPr txBox="1">
            <a:spLocks noChangeArrowheads="1"/>
          </p:cNvSpPr>
          <p:nvPr/>
        </p:nvSpPr>
        <p:spPr bwMode="auto">
          <a:xfrm>
            <a:off x="6550025" y="3140075"/>
            <a:ext cx="2289175" cy="338138"/>
          </a:xfrm>
          <a:prstGeom prst="rect">
            <a:avLst/>
          </a:prstGeom>
          <a:noFill/>
          <a:ln w="9525">
            <a:noFill/>
            <a:miter lim="800000"/>
            <a:headEnd/>
            <a:tailEnd/>
          </a:ln>
        </p:spPr>
        <p:txBody>
          <a:bodyPr wrap="none">
            <a:spAutoFit/>
          </a:bodyPr>
          <a:lstStyle/>
          <a:p>
            <a:pPr algn="r"/>
            <a:r>
              <a:rPr lang="en-US" sz="1600" b="1"/>
              <a:t>PowerPlex 16</a:t>
            </a:r>
            <a:r>
              <a:rPr lang="en-US" sz="1600"/>
              <a:t> </a:t>
            </a:r>
            <a:r>
              <a:rPr lang="en-US" sz="1200"/>
              <a:t>(Promega)</a:t>
            </a:r>
            <a:endParaRPr lang="en-US" sz="1600"/>
          </a:p>
        </p:txBody>
      </p:sp>
      <p:pic>
        <p:nvPicPr>
          <p:cNvPr id="7178" name="Picture 5"/>
          <p:cNvPicPr>
            <a:picLocks noChangeAspect="1" noChangeArrowheads="1"/>
          </p:cNvPicPr>
          <p:nvPr/>
        </p:nvPicPr>
        <p:blipFill>
          <a:blip r:embed="rId7" cstate="print"/>
          <a:srcRect/>
          <a:stretch>
            <a:fillRect/>
          </a:stretch>
        </p:blipFill>
        <p:spPr bwMode="auto">
          <a:xfrm>
            <a:off x="346075" y="1682750"/>
            <a:ext cx="8542338" cy="1135063"/>
          </a:xfrm>
          <a:prstGeom prst="rect">
            <a:avLst/>
          </a:prstGeom>
          <a:noFill/>
          <a:ln w="9525">
            <a:noFill/>
            <a:miter lim="800000"/>
            <a:headEnd/>
            <a:tailEnd/>
          </a:ln>
        </p:spPr>
      </p:pic>
      <p:sp>
        <p:nvSpPr>
          <p:cNvPr id="7179" name="Text Box 6"/>
          <p:cNvSpPr txBox="1">
            <a:spLocks noChangeArrowheads="1"/>
          </p:cNvSpPr>
          <p:nvPr/>
        </p:nvSpPr>
        <p:spPr bwMode="auto">
          <a:xfrm>
            <a:off x="5991225" y="1839913"/>
            <a:ext cx="2847975" cy="339725"/>
          </a:xfrm>
          <a:prstGeom prst="rect">
            <a:avLst/>
          </a:prstGeom>
          <a:noFill/>
          <a:ln w="9525">
            <a:noFill/>
            <a:miter lim="800000"/>
            <a:headEnd/>
            <a:tailEnd/>
          </a:ln>
        </p:spPr>
        <p:txBody>
          <a:bodyPr wrap="none">
            <a:spAutoFit/>
          </a:bodyPr>
          <a:lstStyle/>
          <a:p>
            <a:pPr algn="r"/>
            <a:r>
              <a:rPr lang="en-US" sz="1600" b="1"/>
              <a:t>NGM SElect </a:t>
            </a:r>
            <a:r>
              <a:rPr lang="en-US" sz="1200"/>
              <a:t>(Applied Biosystems)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6" y="76200"/>
          <a:ext cx="8686794" cy="6659600"/>
        </p:xfrm>
        <a:graphic>
          <a:graphicData uri="http://schemas.openxmlformats.org/drawingml/2006/table">
            <a:tbl>
              <a:tblPr/>
              <a:tblGrid>
                <a:gridCol w="2295943"/>
                <a:gridCol w="66261"/>
                <a:gridCol w="228601"/>
                <a:gridCol w="265043"/>
                <a:gridCol w="265043"/>
                <a:gridCol w="265043"/>
                <a:gridCol w="265043"/>
                <a:gridCol w="265043"/>
                <a:gridCol w="265043"/>
                <a:gridCol w="265043"/>
                <a:gridCol w="265043"/>
                <a:gridCol w="265043"/>
                <a:gridCol w="265043"/>
                <a:gridCol w="265043"/>
                <a:gridCol w="265043"/>
                <a:gridCol w="265043"/>
                <a:gridCol w="265043"/>
                <a:gridCol w="265043"/>
                <a:gridCol w="265043"/>
                <a:gridCol w="265043"/>
                <a:gridCol w="265043"/>
                <a:gridCol w="265043"/>
                <a:gridCol w="265043"/>
                <a:gridCol w="265043"/>
                <a:gridCol w="265043"/>
                <a:gridCol w="265043"/>
              </a:tblGrid>
              <a:tr h="780045">
                <a:tc>
                  <a:txBody>
                    <a:bodyPr/>
                    <a:lstStyle/>
                    <a:p>
                      <a:pPr algn="ctr" fontAlgn="b"/>
                      <a:r>
                        <a:rPr lang="en-US" sz="1400" b="1" i="0" u="none" strike="noStrike" dirty="0">
                          <a:solidFill>
                            <a:srgbClr val="000000"/>
                          </a:solidFill>
                          <a:latin typeface="Arial"/>
                        </a:rPr>
                        <a:t>Loci</a:t>
                      </a:r>
                    </a:p>
                  </a:txBody>
                  <a:tcPr marL="6523" marR="6523" marT="6523" marB="0" vert="vert270" anchor="b">
                    <a:lnL>
                      <a:noFill/>
                    </a:lnL>
                    <a:lnR>
                      <a:noFill/>
                    </a:lnR>
                    <a:lnT>
                      <a:noFill/>
                    </a:lnT>
                    <a:lnB>
                      <a:noFill/>
                    </a:lnB>
                  </a:tcPr>
                </a:tc>
                <a:tc>
                  <a:txBody>
                    <a:bodyPr/>
                    <a:lstStyle/>
                    <a:p>
                      <a:pPr algn="r" fontAlgn="b"/>
                      <a:endParaRPr lang="en-US" sz="1000" b="1" i="0" u="none" strike="noStrike">
                        <a:solidFill>
                          <a:srgbClr val="000000"/>
                        </a:solidFill>
                        <a:latin typeface="Arial"/>
                      </a:endParaRP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Amelogenin</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CSF1PO</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FGA</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TH01</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TPOX</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vWA</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D3S1358</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D5S818</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D7S820</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D8S1179</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D13S317</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D16S539</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D18S51</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D21S11</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D2S1338</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D19S433</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Penta D</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Penta E</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D1S1656</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D2S441</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D10S1248</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D12S391</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D22S1045</a:t>
                      </a:r>
                    </a:p>
                  </a:txBody>
                  <a:tcPr marL="6523" marR="6523" marT="6523" marB="0" vert="vert270" anchor="b">
                    <a:lnL>
                      <a:noFill/>
                    </a:lnL>
                    <a:lnR>
                      <a:noFill/>
                    </a:lnR>
                    <a:lnT>
                      <a:noFill/>
                    </a:lnT>
                    <a:lnB>
                      <a:noFill/>
                    </a:lnB>
                  </a:tcPr>
                </a:tc>
                <a:tc>
                  <a:txBody>
                    <a:bodyPr/>
                    <a:lstStyle/>
                    <a:p>
                      <a:pPr algn="l" fontAlgn="b"/>
                      <a:r>
                        <a:rPr lang="en-US" sz="1000" b="0" i="0" u="none" strike="noStrike">
                          <a:solidFill>
                            <a:srgbClr val="000000"/>
                          </a:solidFill>
                          <a:latin typeface="Arial"/>
                        </a:rPr>
                        <a:t>SE33</a:t>
                      </a:r>
                    </a:p>
                  </a:txBody>
                  <a:tcPr marL="6523" marR="6523" marT="6523" marB="0" vert="vert270" anchor="b">
                    <a:lnL>
                      <a:noFill/>
                    </a:lnL>
                    <a:lnR>
                      <a:noFill/>
                    </a:lnR>
                    <a:lnT>
                      <a:noFill/>
                    </a:lnT>
                    <a:lnB>
                      <a:noFill/>
                    </a:lnB>
                  </a:tcPr>
                </a:tc>
              </a:tr>
              <a:tr h="286775">
                <a:tc>
                  <a:txBody>
                    <a:bodyPr/>
                    <a:lstStyle/>
                    <a:p>
                      <a:pPr algn="ctr" fontAlgn="ctr"/>
                      <a:r>
                        <a:rPr lang="en-US" sz="1200" b="1" i="1" u="none" strike="noStrike" dirty="0">
                          <a:solidFill>
                            <a:srgbClr val="000000"/>
                          </a:solidFill>
                          <a:latin typeface="Arial"/>
                        </a:rPr>
                        <a:t>Autosomal STR Typing Kits</a:t>
                      </a:r>
                    </a:p>
                  </a:txBody>
                  <a:tcPr marL="6523" marR="6523" marT="6523" marB="0" anchor="ctr">
                    <a:lnL>
                      <a:noFill/>
                    </a:lnL>
                    <a:lnR>
                      <a:noFill/>
                    </a:lnR>
                    <a:lnT>
                      <a:noFill/>
                    </a:lnT>
                    <a:lnB>
                      <a:noFill/>
                    </a:lnB>
                  </a:tcPr>
                </a:tc>
                <a:tc>
                  <a:txBody>
                    <a:bodyPr/>
                    <a:lstStyle/>
                    <a:p>
                      <a:pPr algn="l" fontAlgn="ctr"/>
                      <a:endParaRPr lang="en-US" sz="1000" b="1" i="1" u="none" strike="noStrike">
                        <a:solidFill>
                          <a:srgbClr val="00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b"/>
                      <a:endParaRPr lang="en-US" sz="1050" b="0" i="0" u="none" strike="noStrike">
                        <a:solidFill>
                          <a:srgbClr val="FF0000"/>
                        </a:solidFill>
                        <a:latin typeface="Calibri"/>
                      </a:endParaRPr>
                    </a:p>
                  </a:txBody>
                  <a:tcPr marL="6523" marR="6523" marT="6523" marB="0" anchor="b">
                    <a:lnL>
                      <a:noFill/>
                    </a:lnL>
                    <a:lnR>
                      <a:noFill/>
                    </a:lnR>
                    <a:lnT>
                      <a:noFill/>
                    </a:lnT>
                    <a:lnB>
                      <a:noFill/>
                    </a:lnB>
                  </a:tcPr>
                </a:tc>
                <a:tc>
                  <a:txBody>
                    <a:bodyPr/>
                    <a:lstStyle/>
                    <a:p>
                      <a:pPr algn="l" fontAlgn="b"/>
                      <a:endParaRPr lang="en-US" sz="1050" b="0" i="0" u="none" strike="noStrike">
                        <a:solidFill>
                          <a:srgbClr val="FF0000"/>
                        </a:solidFill>
                        <a:latin typeface="Calibri"/>
                      </a:endParaRPr>
                    </a:p>
                  </a:txBody>
                  <a:tcPr marL="6523" marR="6523" marT="6523" marB="0" anchor="b">
                    <a:lnL>
                      <a:noFill/>
                    </a:lnL>
                    <a:lnR>
                      <a:noFill/>
                    </a:lnR>
                    <a:lnT>
                      <a:noFill/>
                    </a:lnT>
                    <a:lnB>
                      <a:noFill/>
                    </a:lnB>
                  </a:tcPr>
                </a:tc>
                <a:tc>
                  <a:txBody>
                    <a:bodyPr/>
                    <a:lstStyle/>
                    <a:p>
                      <a:pPr algn="l" fontAlgn="b"/>
                      <a:endParaRPr lang="en-US" sz="1050" b="0" i="0" u="none" strike="noStrike">
                        <a:solidFill>
                          <a:srgbClr val="FF0000"/>
                        </a:solidFill>
                        <a:latin typeface="Calibri"/>
                      </a:endParaRPr>
                    </a:p>
                  </a:txBody>
                  <a:tcPr marL="6523" marR="6523" marT="6523" marB="0" anchor="b">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FF0000"/>
                        </a:solidFill>
                        <a:latin typeface="Arial"/>
                      </a:endParaRPr>
                    </a:p>
                  </a:txBody>
                  <a:tcPr marL="6523" marR="6523" marT="6523" marB="0" anchor="ctr">
                    <a:lnL>
                      <a:noFill/>
                    </a:lnL>
                    <a:lnR>
                      <a:noFill/>
                    </a:lnR>
                    <a:lnT>
                      <a:noFill/>
                    </a:lnT>
                    <a:lnB>
                      <a:noFill/>
                    </a:lnB>
                  </a:tcPr>
                </a:tc>
              </a:tr>
              <a:tr h="345965">
                <a:tc>
                  <a:txBody>
                    <a:bodyPr/>
                    <a:lstStyle/>
                    <a:p>
                      <a:pPr algn="r" fontAlgn="ctr"/>
                      <a:r>
                        <a:rPr lang="en-US" sz="1000" b="1" i="0" u="sng" strike="noStrike">
                          <a:solidFill>
                            <a:srgbClr val="000000"/>
                          </a:solidFill>
                          <a:latin typeface="Arial"/>
                        </a:rPr>
                        <a:t>Applied Biosystems AmpFlSTR kits</a:t>
                      </a:r>
                    </a:p>
                  </a:txBody>
                  <a:tcPr marL="6523" marR="6523" marT="6523" marB="0" anchor="ctr">
                    <a:lnL>
                      <a:noFill/>
                    </a:lnL>
                    <a:lnR>
                      <a:noFill/>
                    </a:lnR>
                    <a:lnT>
                      <a:noFill/>
                    </a:lnT>
                    <a:lnB>
                      <a:noFill/>
                    </a:lnB>
                  </a:tcPr>
                </a:tc>
                <a:tc>
                  <a:txBody>
                    <a:bodyPr/>
                    <a:lstStyle/>
                    <a:p>
                      <a:pPr algn="r" fontAlgn="ctr"/>
                      <a:endParaRPr lang="en-US" sz="1000" b="1" i="0" u="sng" strike="noStrike">
                        <a:solidFill>
                          <a:srgbClr val="000000"/>
                        </a:solidFill>
                        <a:latin typeface="Arial"/>
                      </a:endParaRPr>
                    </a:p>
                  </a:txBody>
                  <a:tcPr marL="6523" marR="6523" marT="6523" marB="0" anchor="ctr">
                    <a:lnL>
                      <a:noFill/>
                    </a:lnL>
                    <a:lnR>
                      <a:noFill/>
                    </a:lnR>
                    <a:lnT>
                      <a:noFill/>
                    </a:lnT>
                    <a:lnB>
                      <a:noFill/>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FF0000"/>
                        </a:solidFill>
                        <a:latin typeface="Arial"/>
                      </a:endParaRPr>
                    </a:p>
                  </a:txBody>
                  <a:tcPr marL="6523" marR="6523" marT="6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FF0000"/>
                        </a:solidFill>
                        <a:latin typeface="Arial"/>
                      </a:endParaRPr>
                    </a:p>
                  </a:txBody>
                  <a:tcPr marL="6523" marR="6523" marT="6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FF0000"/>
                        </a:solidFill>
                        <a:latin typeface="Arial"/>
                      </a:endParaRPr>
                    </a:p>
                  </a:txBody>
                  <a:tcPr marL="6523" marR="6523" marT="6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solidFill>
                          <a:srgbClr val="FF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r>
              <a:tr h="205275">
                <a:tc>
                  <a:txBody>
                    <a:bodyPr/>
                    <a:lstStyle/>
                    <a:p>
                      <a:pPr algn="r" fontAlgn="ctr"/>
                      <a:r>
                        <a:rPr lang="en-US" sz="1000" b="0" i="0" u="none" strike="noStrike">
                          <a:solidFill>
                            <a:srgbClr val="000000"/>
                          </a:solidFill>
                          <a:latin typeface="Arial"/>
                        </a:rPr>
                        <a:t>Profiler</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Profiler Plus (ID)</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dirty="0">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COfiler</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dirty="0">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SGM Plus</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Identifiler (Direct, Plus)</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dirty="0">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2</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5</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SEfiler Plus</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2</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US" sz="1000" b="0" i="0" u="none" strike="noStrike">
                          <a:solidFill>
                            <a:srgbClr val="000000"/>
                          </a:solidFill>
                          <a:latin typeface="Arial"/>
                        </a:rPr>
                        <a:t>1</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78115">
                <a:tc>
                  <a:txBody>
                    <a:bodyPr/>
                    <a:lstStyle/>
                    <a:p>
                      <a:pPr algn="r" fontAlgn="ctr"/>
                      <a:r>
                        <a:rPr lang="en-US" sz="1000" b="0" i="0" u="none" strike="noStrike">
                          <a:solidFill>
                            <a:srgbClr val="000000"/>
                          </a:solidFill>
                          <a:latin typeface="Arial"/>
                        </a:rPr>
                        <a:t>MiniFiler</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2</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2</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NGM</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dirty="0">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NGM SElect</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5</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r>
              <a:tr h="205275">
                <a:tc>
                  <a:txBody>
                    <a:bodyPr/>
                    <a:lstStyle/>
                    <a:p>
                      <a:pPr algn="l" fontAlgn="ctr"/>
                      <a:endParaRPr lang="en-US" sz="1000" b="0" i="0" u="none" strike="noStrike">
                        <a:solidFill>
                          <a:srgbClr val="00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000000"/>
                        </a:solidFill>
                        <a:latin typeface="Arial"/>
                      </a:endParaRPr>
                    </a:p>
                  </a:txBody>
                  <a:tcPr marL="6523" marR="6523" marT="6523" marB="0" anchor="ctr">
                    <a:lnL>
                      <a:noFill/>
                    </a:lnL>
                    <a:lnR>
                      <a:noFill/>
                    </a:lnR>
                    <a:lnT>
                      <a:noFill/>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dirty="0">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Arial"/>
                      </a:endParaRPr>
                    </a:p>
                  </a:txBody>
                  <a:tcPr marL="6523" marR="6523" marT="6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Arial"/>
                      </a:endParaRPr>
                    </a:p>
                  </a:txBody>
                  <a:tcPr marL="6523" marR="6523" marT="6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Arial"/>
                      </a:endParaRPr>
                    </a:p>
                  </a:txBody>
                  <a:tcPr marL="6523" marR="6523" marT="6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r>
              <a:tr h="178115">
                <a:tc>
                  <a:txBody>
                    <a:bodyPr/>
                    <a:lstStyle/>
                    <a:p>
                      <a:pPr algn="r" fontAlgn="ctr"/>
                      <a:r>
                        <a:rPr lang="en-US" sz="1000" b="1" i="0" u="sng" strike="noStrike">
                          <a:solidFill>
                            <a:srgbClr val="000000"/>
                          </a:solidFill>
                          <a:latin typeface="Arial"/>
                        </a:rPr>
                        <a:t>Promega PowerPlex kits</a:t>
                      </a:r>
                    </a:p>
                  </a:txBody>
                  <a:tcPr marL="6523" marR="6523" marT="6523" marB="0" anchor="ctr">
                    <a:lnL>
                      <a:noFill/>
                    </a:lnL>
                    <a:lnR>
                      <a:noFill/>
                    </a:lnR>
                    <a:lnT>
                      <a:noFill/>
                    </a:lnT>
                    <a:lnB>
                      <a:noFill/>
                    </a:lnB>
                  </a:tcPr>
                </a:tc>
                <a:tc>
                  <a:txBody>
                    <a:bodyPr/>
                    <a:lstStyle/>
                    <a:p>
                      <a:pPr algn="r" fontAlgn="ctr"/>
                      <a:endParaRPr lang="en-US" sz="1000" b="1" i="0" u="sng" strike="noStrike">
                        <a:solidFill>
                          <a:srgbClr val="000000"/>
                        </a:solidFill>
                        <a:latin typeface="Arial"/>
                      </a:endParaRPr>
                    </a:p>
                  </a:txBody>
                  <a:tcPr marL="6523" marR="6523" marT="6523" marB="0" anchor="ctr">
                    <a:lnL>
                      <a:noFill/>
                    </a:lnL>
                    <a:lnR>
                      <a:noFill/>
                    </a:lnR>
                    <a:lnT>
                      <a:noFill/>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Arial"/>
                      </a:endParaRPr>
                    </a:p>
                  </a:txBody>
                  <a:tcPr marL="6523" marR="6523" marT="6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Arial"/>
                      </a:endParaRPr>
                    </a:p>
                  </a:txBody>
                  <a:tcPr marL="6523" marR="6523" marT="6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Arial"/>
                      </a:endParaRPr>
                    </a:p>
                  </a:txBody>
                  <a:tcPr marL="6523" marR="6523" marT="6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PowerPlex 1.1 (1.2)</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5</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PowerPlex 2.1</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5</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PowerPlex 16 (BIO, HS)</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5</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5</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dirty="0">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6</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5</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PowerPlex S5</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dirty="0">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PowerPlex ES</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78115">
                <a:tc>
                  <a:txBody>
                    <a:bodyPr/>
                    <a:lstStyle/>
                    <a:p>
                      <a:pPr algn="r" fontAlgn="ctr"/>
                      <a:r>
                        <a:rPr lang="en-US" sz="1000" b="0" i="0" u="none" strike="noStrike">
                          <a:solidFill>
                            <a:srgbClr val="000000"/>
                          </a:solidFill>
                          <a:latin typeface="Arial"/>
                        </a:rPr>
                        <a:t>PowerPlex ESX 16</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5</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PowerPlex ESX 17</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5</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r>
              <a:tr h="178115">
                <a:tc>
                  <a:txBody>
                    <a:bodyPr/>
                    <a:lstStyle/>
                    <a:p>
                      <a:pPr algn="r" fontAlgn="ctr"/>
                      <a:r>
                        <a:rPr lang="en-US" sz="1000" b="0" i="0" u="none" strike="noStrike">
                          <a:solidFill>
                            <a:srgbClr val="000000"/>
                          </a:solidFill>
                          <a:latin typeface="Arial"/>
                        </a:rPr>
                        <a:t>PowerPlex ESI 16</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2</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5</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5</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PowerPlex ESI 17</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2</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5</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5</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r>
              <a:tr h="178115">
                <a:tc>
                  <a:txBody>
                    <a:bodyPr/>
                    <a:lstStyle/>
                    <a:p>
                      <a:pPr algn="r" fontAlgn="ctr"/>
                      <a:r>
                        <a:rPr lang="en-US" sz="1000" b="0" i="0" u="none" strike="noStrike">
                          <a:solidFill>
                            <a:srgbClr val="000000"/>
                          </a:solidFill>
                          <a:latin typeface="Arial"/>
                        </a:rPr>
                        <a:t>PowerPlex 18D</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5</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5</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3</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2</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6</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5</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275">
                <a:tc>
                  <a:txBody>
                    <a:bodyPr/>
                    <a:lstStyle/>
                    <a:p>
                      <a:pPr algn="l" fontAlgn="ctr"/>
                      <a:endParaRPr lang="en-US" sz="1000" b="0" i="0" u="none" strike="noStrike">
                        <a:solidFill>
                          <a:srgbClr val="000000"/>
                        </a:solidFill>
                        <a:latin typeface="Arial"/>
                      </a:endParaRPr>
                    </a:p>
                  </a:txBody>
                  <a:tcPr marL="6523" marR="6523" marT="6523" marB="0" anchor="ctr">
                    <a:lnL>
                      <a:noFill/>
                    </a:lnL>
                    <a:lnR>
                      <a:noFill/>
                    </a:lnR>
                    <a:lnT>
                      <a:noFill/>
                    </a:lnT>
                    <a:lnB>
                      <a:noFill/>
                    </a:lnB>
                  </a:tcPr>
                </a:tc>
                <a:tc>
                  <a:txBody>
                    <a:bodyPr/>
                    <a:lstStyle/>
                    <a:p>
                      <a:pPr algn="l" fontAlgn="ctr"/>
                      <a:endParaRPr lang="en-US" sz="1000" b="0" i="0" u="none" strike="noStrike">
                        <a:solidFill>
                          <a:srgbClr val="000000"/>
                        </a:solidFill>
                        <a:latin typeface="Arial"/>
                      </a:endParaRPr>
                    </a:p>
                  </a:txBody>
                  <a:tcPr marL="6523" marR="6523" marT="6523" marB="0" anchor="ctr">
                    <a:lnL>
                      <a:noFill/>
                    </a:lnL>
                    <a:lnR>
                      <a:noFill/>
                    </a:lnR>
                    <a:lnT>
                      <a:noFill/>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Arial"/>
                      </a:endParaRPr>
                    </a:p>
                  </a:txBody>
                  <a:tcPr marL="6523" marR="6523" marT="6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Arial"/>
                      </a:endParaRPr>
                    </a:p>
                  </a:txBody>
                  <a:tcPr marL="6523" marR="6523" marT="6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Arial"/>
                      </a:endParaRPr>
                    </a:p>
                  </a:txBody>
                  <a:tcPr marL="6523" marR="6523" marT="6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w="6350" cap="flat" cmpd="sng" algn="ctr">
                      <a:solidFill>
                        <a:srgbClr val="000000"/>
                      </a:solidFill>
                      <a:prstDash val="solid"/>
                      <a:round/>
                      <a:headEnd type="none" w="med" len="med"/>
                      <a:tailEnd type="none" w="med" len="med"/>
                    </a:lnT>
                    <a:lnB>
                      <a:noFill/>
                    </a:lnB>
                  </a:tcPr>
                </a:tc>
              </a:tr>
              <a:tr h="178115">
                <a:tc>
                  <a:txBody>
                    <a:bodyPr/>
                    <a:lstStyle/>
                    <a:p>
                      <a:pPr algn="r" fontAlgn="ctr"/>
                      <a:r>
                        <a:rPr lang="en-US" sz="1000" b="1" i="0" u="sng" strike="noStrike">
                          <a:solidFill>
                            <a:srgbClr val="000000"/>
                          </a:solidFill>
                          <a:latin typeface="Arial"/>
                        </a:rPr>
                        <a:t>Qiagen Investigator kits</a:t>
                      </a:r>
                    </a:p>
                  </a:txBody>
                  <a:tcPr marL="6523" marR="6523" marT="6523" marB="0" anchor="ctr">
                    <a:lnL>
                      <a:noFill/>
                    </a:lnL>
                    <a:lnR>
                      <a:noFill/>
                    </a:lnR>
                    <a:lnT>
                      <a:noFill/>
                    </a:lnT>
                    <a:lnB>
                      <a:noFill/>
                    </a:lnB>
                  </a:tcPr>
                </a:tc>
                <a:tc>
                  <a:txBody>
                    <a:bodyPr/>
                    <a:lstStyle/>
                    <a:p>
                      <a:pPr algn="r" fontAlgn="ctr"/>
                      <a:endParaRPr lang="en-US" sz="1000" b="1" i="0" u="sng" strike="noStrike">
                        <a:solidFill>
                          <a:srgbClr val="000000"/>
                        </a:solidFill>
                        <a:latin typeface="Arial"/>
                      </a:endParaRPr>
                    </a:p>
                  </a:txBody>
                  <a:tcPr marL="6523" marR="6523" marT="6523" marB="0" anchor="ctr">
                    <a:lnL>
                      <a:noFill/>
                    </a:lnL>
                    <a:lnR>
                      <a:noFill/>
                    </a:lnR>
                    <a:lnT>
                      <a:noFill/>
                    </a:lnT>
                    <a:lnB>
                      <a:noFill/>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Arial"/>
                      </a:endParaRPr>
                    </a:p>
                  </a:txBody>
                  <a:tcPr marL="6523" marR="6523" marT="6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Arial"/>
                      </a:endParaRPr>
                    </a:p>
                  </a:txBody>
                  <a:tcPr marL="6523" marR="6523" marT="6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Arial"/>
                      </a:endParaRPr>
                    </a:p>
                  </a:txBody>
                  <a:tcPr marL="6523" marR="6523" marT="6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Arial"/>
                      </a:endParaRPr>
                    </a:p>
                  </a:txBody>
                  <a:tcPr marL="6523" marR="6523" marT="6523" marB="0" anchor="ctr">
                    <a:lnL>
                      <a:noFill/>
                    </a:lnL>
                    <a:lnR>
                      <a:noFill/>
                    </a:lnR>
                    <a:lnT>
                      <a:noFill/>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ESSplex</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2</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US" sz="1000" b="0" i="0" u="none" strike="noStrike">
                          <a:solidFill>
                            <a:srgbClr val="000000"/>
                          </a:solidFill>
                          <a:latin typeface="Arial"/>
                        </a:rPr>
                        <a:t>5</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5</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ESSplex SE</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2</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US" sz="1000" b="0" i="0" u="none" strike="noStrike">
                          <a:solidFill>
                            <a:srgbClr val="000000"/>
                          </a:solidFill>
                          <a:latin typeface="Arial"/>
                        </a:rPr>
                        <a:t>5</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5</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78115">
                <a:tc>
                  <a:txBody>
                    <a:bodyPr/>
                    <a:lstStyle/>
                    <a:p>
                      <a:pPr algn="r" fontAlgn="ctr"/>
                      <a:r>
                        <a:rPr lang="en-US" sz="1000" b="0" i="0" u="none" strike="noStrike">
                          <a:solidFill>
                            <a:srgbClr val="000000"/>
                          </a:solidFill>
                          <a:latin typeface="Arial"/>
                        </a:rPr>
                        <a:t>Hexaplex ESS</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115">
                <a:tc>
                  <a:txBody>
                    <a:bodyPr/>
                    <a:lstStyle/>
                    <a:p>
                      <a:pPr algn="r" fontAlgn="ctr"/>
                      <a:r>
                        <a:rPr lang="en-US" sz="1000" b="0" i="0" u="none" strike="noStrike">
                          <a:solidFill>
                            <a:srgbClr val="000000"/>
                          </a:solidFill>
                          <a:latin typeface="Arial"/>
                        </a:rPr>
                        <a:t>Nonaplex ESS</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US" sz="1000" b="0" i="0" u="none" strike="noStrike">
                          <a:solidFill>
                            <a:srgbClr val="000000"/>
                          </a:solidFill>
                          <a:latin typeface="Arial"/>
                        </a:rPr>
                        <a:t>5</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 </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78115">
                <a:tc>
                  <a:txBody>
                    <a:bodyPr/>
                    <a:lstStyle/>
                    <a:p>
                      <a:pPr algn="r" fontAlgn="ctr"/>
                      <a:r>
                        <a:rPr lang="en-US" sz="1000" b="0" i="0" u="none" strike="noStrike">
                          <a:solidFill>
                            <a:srgbClr val="000000"/>
                          </a:solidFill>
                          <a:latin typeface="Arial"/>
                        </a:rPr>
                        <a:t>Decaplex SE</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dirty="0">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dirty="0">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1000" b="0" i="0" u="none" strike="noStrike">
                          <a:solidFill>
                            <a:srgbClr val="000000"/>
                          </a:solidFill>
                          <a:latin typeface="Arial"/>
                        </a:rPr>
                        <a:t>1</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Arial"/>
                        </a:rPr>
                        <a:t>5</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a:solidFill>
                            <a:srgbClr val="000000"/>
                          </a:solidFill>
                          <a:latin typeface="Arial"/>
                        </a:rPr>
                        <a:t>4</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r>
              <a:tr h="178115">
                <a:tc>
                  <a:txBody>
                    <a:bodyPr/>
                    <a:lstStyle/>
                    <a:p>
                      <a:pPr algn="r" fontAlgn="ctr"/>
                      <a:r>
                        <a:rPr lang="en-US" sz="1000" b="0" i="0" u="none" strike="noStrike">
                          <a:solidFill>
                            <a:srgbClr val="000000"/>
                          </a:solidFill>
                          <a:latin typeface="Arial"/>
                        </a:rPr>
                        <a:t>IDplex</a:t>
                      </a:r>
                    </a:p>
                  </a:txBody>
                  <a:tcPr marL="6523" marR="6523" marT="6523" marB="0" anchor="ctr">
                    <a:lnL>
                      <a:noFill/>
                    </a:lnL>
                    <a:lnR>
                      <a:noFill/>
                    </a:lnR>
                    <a:lnT>
                      <a:noFill/>
                    </a:lnT>
                    <a:lnB>
                      <a:noFill/>
                    </a:lnB>
                  </a:tcPr>
                </a:tc>
                <a:tc>
                  <a:txBody>
                    <a:bodyPr/>
                    <a:lstStyle/>
                    <a:p>
                      <a:pPr algn="r" fontAlgn="ctr"/>
                      <a:endParaRPr lang="en-US" sz="1000" b="0" i="0" u="none" strike="noStrike">
                        <a:solidFill>
                          <a:srgbClr val="000000"/>
                        </a:solidFill>
                        <a:latin typeface="Arial"/>
                      </a:endParaRPr>
                    </a:p>
                  </a:txBody>
                  <a:tcPr marL="6523" marR="6523" marT="65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dirty="0">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ctr"/>
                      <a:r>
                        <a:rPr lang="en-US" sz="1000" b="0" i="0" u="none" strike="noStrike" dirty="0">
                          <a:solidFill>
                            <a:srgbClr val="000000"/>
                          </a:solidFill>
                          <a:latin typeface="Arial"/>
                        </a:rPr>
                        <a:t>4</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dirty="0">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dirty="0">
                          <a:solidFill>
                            <a:srgbClr val="000000"/>
                          </a:solidFill>
                          <a:latin typeface="Arial"/>
                        </a:rPr>
                        <a:t>2</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ctr"/>
                      <a:r>
                        <a:rPr lang="en-US" sz="1000" b="0" i="0" u="none" strike="noStrike" dirty="0">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rgbClr val="000000"/>
                          </a:solidFill>
                          <a:latin typeface="Arial"/>
                        </a:rPr>
                        <a:t>1</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Arial"/>
                        </a:rPr>
                        <a:t>1</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US" sz="1000" b="0" i="0" u="none" strike="noStrike" dirty="0">
                          <a:solidFill>
                            <a:srgbClr val="000000"/>
                          </a:solidFill>
                          <a:latin typeface="Arial"/>
                        </a:rPr>
                        <a:t>5</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000" b="0" i="0" u="none" strike="noStrike" dirty="0">
                          <a:solidFill>
                            <a:srgbClr val="000000"/>
                          </a:solidFill>
                          <a:latin typeface="Arial"/>
                        </a:rPr>
                        <a:t>5</a:t>
                      </a:r>
                    </a:p>
                  </a:txBody>
                  <a:tcPr marL="6523" marR="6523" marT="6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dirty="0">
                          <a:solidFill>
                            <a:srgbClr val="000000"/>
                          </a:solidFill>
                          <a:latin typeface="Arial"/>
                        </a:rPr>
                        <a:t>3</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US" sz="1000" b="0" i="0" u="none" strike="noStrike" dirty="0">
                          <a:solidFill>
                            <a:srgbClr val="FF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latin typeface="Arial"/>
                        </a:rPr>
                        <a:t>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flipH="1">
            <a:off x="7620000" y="3962400"/>
            <a:ext cx="482600" cy="0"/>
          </a:xfrm>
          <a:prstGeom prst="line">
            <a:avLst/>
          </a:prstGeom>
          <a:noFill/>
          <a:ln w="9525">
            <a:solidFill>
              <a:srgbClr val="000000"/>
            </a:solidFill>
            <a:round/>
            <a:headEnd/>
            <a:tailEnd type="triangle" w="med" len="med"/>
          </a:ln>
        </p:spPr>
        <p:txBody>
          <a:bodyPr/>
          <a:lstStyle/>
          <a:p>
            <a:endParaRPr lang="en-US"/>
          </a:p>
        </p:txBody>
      </p:sp>
      <p:sp>
        <p:nvSpPr>
          <p:cNvPr id="9219" name="Rectangle 3"/>
          <p:cNvSpPr>
            <a:spLocks noChangeArrowheads="1"/>
          </p:cNvSpPr>
          <p:nvPr/>
        </p:nvSpPr>
        <p:spPr bwMode="auto">
          <a:xfrm>
            <a:off x="0" y="3908425"/>
            <a:ext cx="9144000" cy="0"/>
          </a:xfrm>
          <a:prstGeom prst="rect">
            <a:avLst/>
          </a:prstGeom>
          <a:noFill/>
          <a:ln w="9525">
            <a:noFill/>
            <a:miter lim="800000"/>
            <a:headEnd/>
            <a:tailEnd/>
          </a:ln>
        </p:spPr>
        <p:txBody>
          <a:bodyPr wrap="none" anchor="ctr">
            <a:spAutoFit/>
          </a:bodyPr>
          <a:lstStyle/>
          <a:p>
            <a:endParaRPr lang="en-US"/>
          </a:p>
        </p:txBody>
      </p:sp>
      <p:sp>
        <p:nvSpPr>
          <p:cNvPr id="9220" name="Text Box 4"/>
          <p:cNvSpPr txBox="1">
            <a:spLocks noChangeArrowheads="1"/>
          </p:cNvSpPr>
          <p:nvPr/>
        </p:nvSpPr>
        <p:spPr bwMode="auto">
          <a:xfrm>
            <a:off x="838200" y="2743200"/>
            <a:ext cx="7448550" cy="1190625"/>
          </a:xfrm>
          <a:prstGeom prst="rect">
            <a:avLst/>
          </a:prstGeom>
          <a:noFill/>
          <a:ln w="9525">
            <a:noFill/>
            <a:miter lim="800000"/>
            <a:headEnd/>
            <a:tailEnd/>
          </a:ln>
        </p:spPr>
        <p:txBody>
          <a:bodyPr wrap="none">
            <a:spAutoFit/>
          </a:bodyPr>
          <a:lstStyle/>
          <a:p>
            <a:r>
              <a:rPr lang="en-US"/>
              <a:t>	     1	 2         3	        4	    5	6	</a:t>
            </a:r>
          </a:p>
          <a:p>
            <a:r>
              <a:rPr lang="en-US"/>
              <a:t>5’-TTTCCC </a:t>
            </a:r>
            <a:r>
              <a:rPr lang="en-US" b="1"/>
              <a:t>TCAT TCAT TCAT TCAT TCAT TCAT</a:t>
            </a:r>
            <a:r>
              <a:rPr lang="en-US"/>
              <a:t> TCACCATGGA-3’</a:t>
            </a:r>
          </a:p>
          <a:p>
            <a:r>
              <a:rPr lang="en-US"/>
              <a:t>3’-AAAGGG AGT</a:t>
            </a:r>
            <a:r>
              <a:rPr lang="en-US" u="sng"/>
              <a:t>A AGT</a:t>
            </a:r>
            <a:r>
              <a:rPr lang="en-US"/>
              <a:t>A AGTA AGTA AGTA AGT</a:t>
            </a:r>
            <a:r>
              <a:rPr lang="en-US" u="sng"/>
              <a:t>A AGT</a:t>
            </a:r>
            <a:r>
              <a:rPr lang="en-US"/>
              <a:t>GGTACCT-5’</a:t>
            </a:r>
          </a:p>
          <a:p>
            <a:r>
              <a:rPr lang="en-US"/>
              <a:t>	                      6	    5	 4         3	        2	    1</a:t>
            </a:r>
          </a:p>
        </p:txBody>
      </p:sp>
      <p:sp>
        <p:nvSpPr>
          <p:cNvPr id="9221" name="Line 5"/>
          <p:cNvSpPr>
            <a:spLocks noChangeShapeType="1"/>
          </p:cNvSpPr>
          <p:nvPr/>
        </p:nvSpPr>
        <p:spPr bwMode="auto">
          <a:xfrm>
            <a:off x="1066800" y="2514600"/>
            <a:ext cx="498475" cy="0"/>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1"/>
          <p:cNvGraphicFramePr>
            <a:graphicFrameLocks noChangeAspect="1"/>
          </p:cNvGraphicFramePr>
          <p:nvPr/>
        </p:nvGraphicFramePr>
        <p:xfrm>
          <a:off x="0" y="0"/>
          <a:ext cx="9117013" cy="6858000"/>
        </p:xfrm>
        <a:graphic>
          <a:graphicData uri="http://schemas.openxmlformats.org/presentationml/2006/ole">
            <mc:AlternateContent xmlns:mc="http://schemas.openxmlformats.org/markup-compatibility/2006">
              <mc:Choice xmlns:v="urn:schemas-microsoft-com:vml" Requires="v">
                <p:oleObj spid="_x0000_s23555" name="Slide" r:id="rId5" imgW="4570622" imgH="3427453" progId="PowerPoint.Slide.12">
                  <p:embed/>
                </p:oleObj>
              </mc:Choice>
              <mc:Fallback>
                <p:oleObj name="Slide" r:id="rId5" imgW="4570622" imgH="3427453" progId="PowerPoint.Slide.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17013"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1619250" y="912813"/>
            <a:ext cx="6610350" cy="0"/>
          </a:xfrm>
          <a:prstGeom prst="line">
            <a:avLst/>
          </a:prstGeom>
          <a:noFill/>
          <a:ln w="9525">
            <a:solidFill>
              <a:srgbClr val="000000"/>
            </a:solidFill>
            <a:round/>
            <a:headEnd/>
            <a:tailEnd/>
          </a:ln>
        </p:spPr>
        <p:txBody>
          <a:bodyPr/>
          <a:lstStyle/>
          <a:p>
            <a:endParaRPr lang="en-US"/>
          </a:p>
        </p:txBody>
      </p:sp>
      <p:sp>
        <p:nvSpPr>
          <p:cNvPr id="10243" name="Line 4"/>
          <p:cNvSpPr>
            <a:spLocks noChangeShapeType="1"/>
          </p:cNvSpPr>
          <p:nvPr/>
        </p:nvSpPr>
        <p:spPr bwMode="auto">
          <a:xfrm>
            <a:off x="3087688" y="806450"/>
            <a:ext cx="488950" cy="0"/>
          </a:xfrm>
          <a:prstGeom prst="line">
            <a:avLst/>
          </a:prstGeom>
          <a:noFill/>
          <a:ln w="57150">
            <a:solidFill>
              <a:srgbClr val="000000"/>
            </a:solidFill>
            <a:round/>
            <a:headEnd/>
            <a:tailEnd type="triangle" w="med" len="med"/>
          </a:ln>
        </p:spPr>
        <p:txBody>
          <a:bodyPr/>
          <a:lstStyle/>
          <a:p>
            <a:endParaRPr lang="en-US"/>
          </a:p>
        </p:txBody>
      </p:sp>
      <p:sp>
        <p:nvSpPr>
          <p:cNvPr id="10244" name="Text Box 5"/>
          <p:cNvSpPr txBox="1">
            <a:spLocks noChangeArrowheads="1"/>
          </p:cNvSpPr>
          <p:nvPr/>
        </p:nvSpPr>
        <p:spPr bwMode="auto">
          <a:xfrm>
            <a:off x="1006475" y="700088"/>
            <a:ext cx="612775" cy="746125"/>
          </a:xfrm>
          <a:prstGeom prst="rect">
            <a:avLst/>
          </a:prstGeom>
          <a:noFill/>
          <a:ln w="9525">
            <a:noFill/>
            <a:miter lim="800000"/>
            <a:headEnd/>
            <a:tailEnd/>
          </a:ln>
        </p:spPr>
        <p:txBody>
          <a:bodyPr/>
          <a:lstStyle/>
          <a:p>
            <a:r>
              <a:rPr lang="en-US" sz="2400"/>
              <a:t>X</a:t>
            </a:r>
            <a:endParaRPr lang="en-US"/>
          </a:p>
        </p:txBody>
      </p:sp>
      <p:sp>
        <p:nvSpPr>
          <p:cNvPr id="10245" name="Text Box 6"/>
          <p:cNvSpPr txBox="1">
            <a:spLocks noChangeArrowheads="1"/>
          </p:cNvSpPr>
          <p:nvPr/>
        </p:nvSpPr>
        <p:spPr bwMode="auto">
          <a:xfrm>
            <a:off x="1006475" y="1552575"/>
            <a:ext cx="612775" cy="747713"/>
          </a:xfrm>
          <a:prstGeom prst="rect">
            <a:avLst/>
          </a:prstGeom>
          <a:noFill/>
          <a:ln w="9525">
            <a:noFill/>
            <a:miter lim="800000"/>
            <a:headEnd/>
            <a:tailEnd/>
          </a:ln>
        </p:spPr>
        <p:txBody>
          <a:bodyPr/>
          <a:lstStyle/>
          <a:p>
            <a:r>
              <a:rPr lang="en-US" sz="2400"/>
              <a:t>Y</a:t>
            </a:r>
            <a:endParaRPr lang="en-US"/>
          </a:p>
        </p:txBody>
      </p:sp>
      <p:sp>
        <p:nvSpPr>
          <p:cNvPr id="10246" name="Line 7"/>
          <p:cNvSpPr>
            <a:spLocks noChangeShapeType="1"/>
          </p:cNvSpPr>
          <p:nvPr/>
        </p:nvSpPr>
        <p:spPr bwMode="auto">
          <a:xfrm>
            <a:off x="1619250" y="1873250"/>
            <a:ext cx="6610350" cy="0"/>
          </a:xfrm>
          <a:prstGeom prst="line">
            <a:avLst/>
          </a:prstGeom>
          <a:noFill/>
          <a:ln w="9525">
            <a:solidFill>
              <a:srgbClr val="000000"/>
            </a:solidFill>
            <a:round/>
            <a:headEnd/>
            <a:tailEnd/>
          </a:ln>
        </p:spPr>
        <p:txBody>
          <a:bodyPr/>
          <a:lstStyle/>
          <a:p>
            <a:endParaRPr lang="en-US"/>
          </a:p>
        </p:txBody>
      </p:sp>
      <p:sp>
        <p:nvSpPr>
          <p:cNvPr id="10247" name="Line 8"/>
          <p:cNvSpPr>
            <a:spLocks noChangeShapeType="1"/>
          </p:cNvSpPr>
          <p:nvPr/>
        </p:nvSpPr>
        <p:spPr bwMode="auto">
          <a:xfrm>
            <a:off x="5046663" y="1019175"/>
            <a:ext cx="488950" cy="0"/>
          </a:xfrm>
          <a:prstGeom prst="line">
            <a:avLst/>
          </a:prstGeom>
          <a:noFill/>
          <a:ln w="57150">
            <a:solidFill>
              <a:srgbClr val="000000"/>
            </a:solidFill>
            <a:round/>
            <a:headEnd type="triangle" w="med" len="med"/>
            <a:tailEnd/>
          </a:ln>
        </p:spPr>
        <p:txBody>
          <a:bodyPr/>
          <a:lstStyle/>
          <a:p>
            <a:endParaRPr lang="en-US"/>
          </a:p>
        </p:txBody>
      </p:sp>
      <p:sp>
        <p:nvSpPr>
          <p:cNvPr id="10248" name="Line 9"/>
          <p:cNvSpPr>
            <a:spLocks noChangeShapeType="1"/>
          </p:cNvSpPr>
          <p:nvPr/>
        </p:nvSpPr>
        <p:spPr bwMode="auto">
          <a:xfrm>
            <a:off x="3087688" y="1766888"/>
            <a:ext cx="488950" cy="0"/>
          </a:xfrm>
          <a:prstGeom prst="line">
            <a:avLst/>
          </a:prstGeom>
          <a:noFill/>
          <a:ln w="57150">
            <a:solidFill>
              <a:srgbClr val="000000"/>
            </a:solidFill>
            <a:round/>
            <a:headEnd/>
            <a:tailEnd type="triangle" w="med" len="med"/>
          </a:ln>
        </p:spPr>
        <p:txBody>
          <a:bodyPr/>
          <a:lstStyle/>
          <a:p>
            <a:endParaRPr lang="en-US"/>
          </a:p>
        </p:txBody>
      </p:sp>
      <p:sp>
        <p:nvSpPr>
          <p:cNvPr id="10249" name="Line 10"/>
          <p:cNvSpPr>
            <a:spLocks noChangeShapeType="1"/>
          </p:cNvSpPr>
          <p:nvPr/>
        </p:nvSpPr>
        <p:spPr bwMode="auto">
          <a:xfrm>
            <a:off x="5046663" y="1979613"/>
            <a:ext cx="488950" cy="0"/>
          </a:xfrm>
          <a:prstGeom prst="line">
            <a:avLst/>
          </a:prstGeom>
          <a:noFill/>
          <a:ln w="57150">
            <a:solidFill>
              <a:srgbClr val="000000"/>
            </a:solidFill>
            <a:round/>
            <a:headEnd type="triangle" w="med" len="med"/>
            <a:tailEnd/>
          </a:ln>
        </p:spPr>
        <p:txBody>
          <a:bodyPr/>
          <a:lstStyle/>
          <a:p>
            <a:endParaRPr lang="en-US"/>
          </a:p>
        </p:txBody>
      </p:sp>
      <p:sp>
        <p:nvSpPr>
          <p:cNvPr id="10250" name="Rectangle 11"/>
          <p:cNvSpPr>
            <a:spLocks noChangeArrowheads="1"/>
          </p:cNvSpPr>
          <p:nvPr/>
        </p:nvSpPr>
        <p:spPr bwMode="auto">
          <a:xfrm>
            <a:off x="3944938" y="806450"/>
            <a:ext cx="244475" cy="212725"/>
          </a:xfrm>
          <a:prstGeom prst="rect">
            <a:avLst/>
          </a:prstGeom>
          <a:solidFill>
            <a:srgbClr val="FFFFFF"/>
          </a:solidFill>
          <a:ln w="9525">
            <a:solidFill>
              <a:srgbClr val="000000"/>
            </a:solidFill>
            <a:miter lim="800000"/>
            <a:headEnd/>
            <a:tailEnd/>
          </a:ln>
        </p:spPr>
        <p:txBody>
          <a:bodyPr/>
          <a:lstStyle/>
          <a:p>
            <a:endParaRPr lang="en-US"/>
          </a:p>
        </p:txBody>
      </p:sp>
      <p:sp>
        <p:nvSpPr>
          <p:cNvPr id="10251" name="Text Box 12"/>
          <p:cNvSpPr txBox="1">
            <a:spLocks noChangeArrowheads="1"/>
          </p:cNvSpPr>
          <p:nvPr/>
        </p:nvSpPr>
        <p:spPr bwMode="auto">
          <a:xfrm>
            <a:off x="3486150" y="76200"/>
            <a:ext cx="1177925" cy="639763"/>
          </a:xfrm>
          <a:prstGeom prst="rect">
            <a:avLst/>
          </a:prstGeom>
          <a:noFill/>
          <a:ln w="9525">
            <a:noFill/>
            <a:miter lim="800000"/>
            <a:headEnd/>
            <a:tailEnd/>
          </a:ln>
        </p:spPr>
        <p:txBody>
          <a:bodyPr/>
          <a:lstStyle/>
          <a:p>
            <a:pPr algn="ctr"/>
            <a:r>
              <a:rPr lang="en-US" sz="1600"/>
              <a:t>6 bp deletion</a:t>
            </a:r>
          </a:p>
        </p:txBody>
      </p:sp>
      <p:sp>
        <p:nvSpPr>
          <p:cNvPr id="10252" name="Freeform 17"/>
          <p:cNvSpPr>
            <a:spLocks/>
          </p:cNvSpPr>
          <p:nvPr/>
        </p:nvSpPr>
        <p:spPr bwMode="auto">
          <a:xfrm>
            <a:off x="1752600" y="3876675"/>
            <a:ext cx="2362200" cy="1228725"/>
          </a:xfrm>
          <a:custGeom>
            <a:avLst/>
            <a:gdLst>
              <a:gd name="T0" fmla="*/ 0 w 2592"/>
              <a:gd name="T1" fmla="*/ 2147483647 h 1296"/>
              <a:gd name="T2" fmla="*/ 2147483647 w 2592"/>
              <a:gd name="T3" fmla="*/ 2147483647 h 1296"/>
              <a:gd name="T4" fmla="*/ 2147483647 w 2592"/>
              <a:gd name="T5" fmla="*/ 0 h 1296"/>
              <a:gd name="T6" fmla="*/ 2147483647 w 2592"/>
              <a:gd name="T7" fmla="*/ 2147483647 h 1296"/>
              <a:gd name="T8" fmla="*/ 2147483647 w 2592"/>
              <a:gd name="T9" fmla="*/ 2147483647 h 1296"/>
              <a:gd name="T10" fmla="*/ 0 60000 65536"/>
              <a:gd name="T11" fmla="*/ 0 60000 65536"/>
              <a:gd name="T12" fmla="*/ 0 60000 65536"/>
              <a:gd name="T13" fmla="*/ 0 60000 65536"/>
              <a:gd name="T14" fmla="*/ 0 60000 65536"/>
              <a:gd name="T15" fmla="*/ 0 w 2592"/>
              <a:gd name="T16" fmla="*/ 0 h 1296"/>
              <a:gd name="T17" fmla="*/ 2592 w 2592"/>
              <a:gd name="T18" fmla="*/ 1296 h 1296"/>
            </a:gdLst>
            <a:ahLst/>
            <a:cxnLst>
              <a:cxn ang="T10">
                <a:pos x="T0" y="T1"/>
              </a:cxn>
              <a:cxn ang="T11">
                <a:pos x="T2" y="T3"/>
              </a:cxn>
              <a:cxn ang="T12">
                <a:pos x="T4" y="T5"/>
              </a:cxn>
              <a:cxn ang="T13">
                <a:pos x="T6" y="T7"/>
              </a:cxn>
              <a:cxn ang="T14">
                <a:pos x="T8" y="T9"/>
              </a:cxn>
            </a:cxnLst>
            <a:rect l="T15" t="T16" r="T17" b="T18"/>
            <a:pathLst>
              <a:path w="2592" h="1296">
                <a:moveTo>
                  <a:pt x="0" y="1296"/>
                </a:moveTo>
                <a:lnTo>
                  <a:pt x="1152" y="1296"/>
                </a:lnTo>
                <a:lnTo>
                  <a:pt x="1296" y="0"/>
                </a:lnTo>
                <a:lnTo>
                  <a:pt x="1440" y="1296"/>
                </a:lnTo>
                <a:lnTo>
                  <a:pt x="2592" y="1296"/>
                </a:lnTo>
              </a:path>
            </a:pathLst>
          </a:custGeom>
          <a:noFill/>
          <a:ln w="38100" cmpd="sng">
            <a:solidFill>
              <a:srgbClr val="000000"/>
            </a:solidFill>
            <a:round/>
            <a:headEnd/>
            <a:tailEnd/>
          </a:ln>
        </p:spPr>
        <p:txBody>
          <a:bodyPr/>
          <a:lstStyle/>
          <a:p>
            <a:endParaRPr lang="en-US"/>
          </a:p>
        </p:txBody>
      </p:sp>
      <p:sp>
        <p:nvSpPr>
          <p:cNvPr id="10253" name="Text Box 19"/>
          <p:cNvSpPr txBox="1">
            <a:spLocks noChangeArrowheads="1"/>
          </p:cNvSpPr>
          <p:nvPr/>
        </p:nvSpPr>
        <p:spPr bwMode="auto">
          <a:xfrm>
            <a:off x="914400" y="3810000"/>
            <a:ext cx="1143000" cy="1219200"/>
          </a:xfrm>
          <a:prstGeom prst="rect">
            <a:avLst/>
          </a:prstGeom>
          <a:noFill/>
          <a:ln w="9525">
            <a:noFill/>
            <a:miter lim="800000"/>
            <a:headEnd/>
            <a:tailEnd/>
          </a:ln>
        </p:spPr>
        <p:txBody>
          <a:bodyPr/>
          <a:lstStyle/>
          <a:p>
            <a:pPr algn="ctr"/>
            <a:r>
              <a:rPr lang="en-US" b="1"/>
              <a:t>Normal Female: X,X</a:t>
            </a:r>
          </a:p>
        </p:txBody>
      </p:sp>
      <p:sp>
        <p:nvSpPr>
          <p:cNvPr id="10254" name="TextBox 41"/>
          <p:cNvSpPr txBox="1">
            <a:spLocks noChangeArrowheads="1"/>
          </p:cNvSpPr>
          <p:nvPr/>
        </p:nvSpPr>
        <p:spPr bwMode="auto">
          <a:xfrm>
            <a:off x="2768600" y="3429000"/>
            <a:ext cx="355600" cy="400050"/>
          </a:xfrm>
          <a:prstGeom prst="rect">
            <a:avLst/>
          </a:prstGeom>
          <a:noFill/>
          <a:ln w="9525">
            <a:noFill/>
            <a:miter lim="800000"/>
            <a:headEnd/>
            <a:tailEnd/>
          </a:ln>
        </p:spPr>
        <p:txBody>
          <a:bodyPr wrap="none">
            <a:spAutoFit/>
          </a:bodyPr>
          <a:lstStyle/>
          <a:p>
            <a:r>
              <a:rPr lang="en-US" sz="2000" b="1">
                <a:solidFill>
                  <a:srgbClr val="0000FF"/>
                </a:solidFill>
              </a:rPr>
              <a:t>X</a:t>
            </a:r>
          </a:p>
        </p:txBody>
      </p:sp>
      <p:grpSp>
        <p:nvGrpSpPr>
          <p:cNvPr id="2" name="Group 50"/>
          <p:cNvGrpSpPr>
            <a:grpSpLocks/>
          </p:cNvGrpSpPr>
          <p:nvPr/>
        </p:nvGrpSpPr>
        <p:grpSpPr bwMode="auto">
          <a:xfrm>
            <a:off x="4800600" y="2286000"/>
            <a:ext cx="3810000" cy="4419600"/>
            <a:chOff x="4800600" y="2286000"/>
            <a:chExt cx="3810000" cy="4419600"/>
          </a:xfrm>
        </p:grpSpPr>
        <p:sp>
          <p:nvSpPr>
            <p:cNvPr id="10256" name="Freeform 18"/>
            <p:cNvSpPr>
              <a:spLocks/>
            </p:cNvSpPr>
            <p:nvPr/>
          </p:nvSpPr>
          <p:spPr bwMode="auto">
            <a:xfrm>
              <a:off x="5883274" y="2859088"/>
              <a:ext cx="2270126" cy="731837"/>
            </a:xfrm>
            <a:custGeom>
              <a:avLst/>
              <a:gdLst>
                <a:gd name="T0" fmla="*/ 0 w 2736"/>
                <a:gd name="T1" fmla="*/ 2147483647 h 1152"/>
                <a:gd name="T2" fmla="*/ 2147483647 w 2736"/>
                <a:gd name="T3" fmla="*/ 2147483647 h 1152"/>
                <a:gd name="T4" fmla="*/ 2147483647 w 2736"/>
                <a:gd name="T5" fmla="*/ 0 h 1152"/>
                <a:gd name="T6" fmla="*/ 2147483647 w 2736"/>
                <a:gd name="T7" fmla="*/ 2147483647 h 1152"/>
                <a:gd name="T8" fmla="*/ 2147483647 w 2736"/>
                <a:gd name="T9" fmla="*/ 2147483647 h 1152"/>
                <a:gd name="T10" fmla="*/ 2147483647 w 2736"/>
                <a:gd name="T11" fmla="*/ 0 h 1152"/>
                <a:gd name="T12" fmla="*/ 2147483647 w 2736"/>
                <a:gd name="T13" fmla="*/ 2147483647 h 1152"/>
                <a:gd name="T14" fmla="*/ 2147483647 w 2736"/>
                <a:gd name="T15" fmla="*/ 2147483647 h 1152"/>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1152"/>
                <a:gd name="T26" fmla="*/ 2736 w 2736"/>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1152">
                  <a:moveTo>
                    <a:pt x="0" y="1152"/>
                  </a:moveTo>
                  <a:lnTo>
                    <a:pt x="1152" y="1152"/>
                  </a:lnTo>
                  <a:lnTo>
                    <a:pt x="1296" y="0"/>
                  </a:lnTo>
                  <a:lnTo>
                    <a:pt x="1440" y="1152"/>
                  </a:lnTo>
                  <a:lnTo>
                    <a:pt x="1584" y="1152"/>
                  </a:lnTo>
                  <a:lnTo>
                    <a:pt x="1728" y="0"/>
                  </a:lnTo>
                  <a:lnTo>
                    <a:pt x="1872" y="1152"/>
                  </a:lnTo>
                  <a:lnTo>
                    <a:pt x="2736" y="1152"/>
                  </a:lnTo>
                </a:path>
              </a:pathLst>
            </a:custGeom>
            <a:noFill/>
            <a:ln w="38100" cmpd="sng">
              <a:solidFill>
                <a:srgbClr val="000000"/>
              </a:solidFill>
              <a:round/>
              <a:headEnd/>
              <a:tailEnd/>
            </a:ln>
          </p:spPr>
          <p:txBody>
            <a:bodyPr/>
            <a:lstStyle/>
            <a:p>
              <a:endParaRPr lang="en-US"/>
            </a:p>
          </p:txBody>
        </p:sp>
        <p:sp>
          <p:nvSpPr>
            <p:cNvPr id="10257" name="Text Box 20"/>
            <p:cNvSpPr txBox="1">
              <a:spLocks noChangeArrowheads="1"/>
            </p:cNvSpPr>
            <p:nvPr/>
          </p:nvSpPr>
          <p:spPr bwMode="auto">
            <a:xfrm>
              <a:off x="5227638" y="2514600"/>
              <a:ext cx="1050925" cy="1066800"/>
            </a:xfrm>
            <a:prstGeom prst="rect">
              <a:avLst/>
            </a:prstGeom>
            <a:noFill/>
            <a:ln w="9525">
              <a:noFill/>
              <a:miter lim="800000"/>
              <a:headEnd/>
              <a:tailEnd/>
            </a:ln>
          </p:spPr>
          <p:txBody>
            <a:bodyPr/>
            <a:lstStyle/>
            <a:p>
              <a:pPr algn="ctr"/>
              <a:r>
                <a:rPr lang="en-US" b="1"/>
                <a:t>Normal </a:t>
              </a:r>
            </a:p>
            <a:p>
              <a:pPr algn="ctr"/>
              <a:r>
                <a:rPr lang="en-US" b="1"/>
                <a:t>Male: X,Y</a:t>
              </a:r>
            </a:p>
          </p:txBody>
        </p:sp>
        <p:sp>
          <p:nvSpPr>
            <p:cNvPr id="41" name="Freeform 40"/>
            <p:cNvSpPr/>
            <p:nvPr/>
          </p:nvSpPr>
          <p:spPr>
            <a:xfrm>
              <a:off x="5943600" y="5743575"/>
              <a:ext cx="2243138" cy="733425"/>
            </a:xfrm>
            <a:custGeom>
              <a:avLst/>
              <a:gdLst>
                <a:gd name="connsiteX0" fmla="*/ 0 w 2242868"/>
                <a:gd name="connsiteY0" fmla="*/ 715992 h 733245"/>
                <a:gd name="connsiteX1" fmla="*/ 1293962 w 2242868"/>
                <a:gd name="connsiteY1" fmla="*/ 715992 h 733245"/>
                <a:gd name="connsiteX2" fmla="*/ 1406106 w 2242868"/>
                <a:gd name="connsiteY2" fmla="*/ 0 h 733245"/>
                <a:gd name="connsiteX3" fmla="*/ 1544128 w 2242868"/>
                <a:gd name="connsiteY3" fmla="*/ 715992 h 733245"/>
                <a:gd name="connsiteX4" fmla="*/ 2242868 w 2242868"/>
                <a:gd name="connsiteY4" fmla="*/ 733245 h 73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868" h="733245">
                  <a:moveTo>
                    <a:pt x="0" y="715992"/>
                  </a:moveTo>
                  <a:lnTo>
                    <a:pt x="1293962" y="715992"/>
                  </a:lnTo>
                  <a:lnTo>
                    <a:pt x="1406106" y="0"/>
                  </a:lnTo>
                  <a:lnTo>
                    <a:pt x="1544128" y="715992"/>
                  </a:lnTo>
                  <a:lnTo>
                    <a:pt x="2242868" y="73324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59" name="TextBox 42"/>
            <p:cNvSpPr txBox="1">
              <a:spLocks noChangeArrowheads="1"/>
            </p:cNvSpPr>
            <p:nvPr/>
          </p:nvSpPr>
          <p:spPr bwMode="auto">
            <a:xfrm>
              <a:off x="6781800" y="2438400"/>
              <a:ext cx="356188" cy="400110"/>
            </a:xfrm>
            <a:prstGeom prst="rect">
              <a:avLst/>
            </a:prstGeom>
            <a:noFill/>
            <a:ln w="9525">
              <a:noFill/>
              <a:miter lim="800000"/>
              <a:headEnd/>
              <a:tailEnd/>
            </a:ln>
          </p:spPr>
          <p:txBody>
            <a:bodyPr wrap="none">
              <a:spAutoFit/>
            </a:bodyPr>
            <a:lstStyle/>
            <a:p>
              <a:r>
                <a:rPr lang="en-US" sz="2000" b="1">
                  <a:solidFill>
                    <a:srgbClr val="0000FF"/>
                  </a:solidFill>
                </a:rPr>
                <a:t>X</a:t>
              </a:r>
            </a:p>
          </p:txBody>
        </p:sp>
        <p:sp>
          <p:nvSpPr>
            <p:cNvPr id="10260" name="TextBox 43"/>
            <p:cNvSpPr txBox="1">
              <a:spLocks noChangeArrowheads="1"/>
            </p:cNvSpPr>
            <p:nvPr/>
          </p:nvSpPr>
          <p:spPr bwMode="auto">
            <a:xfrm>
              <a:off x="7162800" y="2438400"/>
              <a:ext cx="356188" cy="400110"/>
            </a:xfrm>
            <a:prstGeom prst="rect">
              <a:avLst/>
            </a:prstGeom>
            <a:noFill/>
            <a:ln w="9525">
              <a:noFill/>
              <a:miter lim="800000"/>
              <a:headEnd/>
              <a:tailEnd/>
            </a:ln>
          </p:spPr>
          <p:txBody>
            <a:bodyPr wrap="none">
              <a:spAutoFit/>
            </a:bodyPr>
            <a:lstStyle/>
            <a:p>
              <a:r>
                <a:rPr lang="en-US" sz="2000" b="1">
                  <a:solidFill>
                    <a:srgbClr val="0000FF"/>
                  </a:solidFill>
                </a:rPr>
                <a:t>Y</a:t>
              </a:r>
            </a:p>
          </p:txBody>
        </p:sp>
        <p:sp>
          <p:nvSpPr>
            <p:cNvPr id="10261" name="Freeform 17"/>
            <p:cNvSpPr>
              <a:spLocks/>
            </p:cNvSpPr>
            <p:nvPr/>
          </p:nvSpPr>
          <p:spPr bwMode="auto">
            <a:xfrm>
              <a:off x="5791200" y="4257675"/>
              <a:ext cx="2362200" cy="695325"/>
            </a:xfrm>
            <a:custGeom>
              <a:avLst/>
              <a:gdLst>
                <a:gd name="T0" fmla="*/ 0 w 2592"/>
                <a:gd name="T1" fmla="*/ 2147483647 h 1296"/>
                <a:gd name="T2" fmla="*/ 2147483647 w 2592"/>
                <a:gd name="T3" fmla="*/ 2147483647 h 1296"/>
                <a:gd name="T4" fmla="*/ 2147483647 w 2592"/>
                <a:gd name="T5" fmla="*/ 0 h 1296"/>
                <a:gd name="T6" fmla="*/ 2147483647 w 2592"/>
                <a:gd name="T7" fmla="*/ 2147483647 h 1296"/>
                <a:gd name="T8" fmla="*/ 2147483647 w 2592"/>
                <a:gd name="T9" fmla="*/ 2147483647 h 1296"/>
                <a:gd name="T10" fmla="*/ 0 60000 65536"/>
                <a:gd name="T11" fmla="*/ 0 60000 65536"/>
                <a:gd name="T12" fmla="*/ 0 60000 65536"/>
                <a:gd name="T13" fmla="*/ 0 60000 65536"/>
                <a:gd name="T14" fmla="*/ 0 60000 65536"/>
                <a:gd name="T15" fmla="*/ 0 w 2592"/>
                <a:gd name="T16" fmla="*/ 0 h 1296"/>
                <a:gd name="T17" fmla="*/ 2592 w 2592"/>
                <a:gd name="T18" fmla="*/ 1296 h 1296"/>
              </a:gdLst>
              <a:ahLst/>
              <a:cxnLst>
                <a:cxn ang="T10">
                  <a:pos x="T0" y="T1"/>
                </a:cxn>
                <a:cxn ang="T11">
                  <a:pos x="T2" y="T3"/>
                </a:cxn>
                <a:cxn ang="T12">
                  <a:pos x="T4" y="T5"/>
                </a:cxn>
                <a:cxn ang="T13">
                  <a:pos x="T6" y="T7"/>
                </a:cxn>
                <a:cxn ang="T14">
                  <a:pos x="T8" y="T9"/>
                </a:cxn>
              </a:cxnLst>
              <a:rect l="T15" t="T16" r="T17" b="T18"/>
              <a:pathLst>
                <a:path w="2592" h="1296">
                  <a:moveTo>
                    <a:pt x="0" y="1296"/>
                  </a:moveTo>
                  <a:lnTo>
                    <a:pt x="1152" y="1296"/>
                  </a:lnTo>
                  <a:lnTo>
                    <a:pt x="1296" y="0"/>
                  </a:lnTo>
                  <a:lnTo>
                    <a:pt x="1440" y="1296"/>
                  </a:lnTo>
                  <a:lnTo>
                    <a:pt x="2592" y="1296"/>
                  </a:lnTo>
                </a:path>
              </a:pathLst>
            </a:custGeom>
            <a:noFill/>
            <a:ln w="38100" cmpd="sng">
              <a:solidFill>
                <a:srgbClr val="000000"/>
              </a:solidFill>
              <a:round/>
              <a:headEnd/>
              <a:tailEnd/>
            </a:ln>
          </p:spPr>
          <p:txBody>
            <a:bodyPr/>
            <a:lstStyle/>
            <a:p>
              <a:endParaRPr lang="en-US"/>
            </a:p>
          </p:txBody>
        </p:sp>
        <p:sp>
          <p:nvSpPr>
            <p:cNvPr id="10262" name="TextBox 45"/>
            <p:cNvSpPr txBox="1">
              <a:spLocks noChangeArrowheads="1"/>
            </p:cNvSpPr>
            <p:nvPr/>
          </p:nvSpPr>
          <p:spPr bwMode="auto">
            <a:xfrm>
              <a:off x="6781800" y="3867090"/>
              <a:ext cx="356188" cy="400110"/>
            </a:xfrm>
            <a:prstGeom prst="rect">
              <a:avLst/>
            </a:prstGeom>
            <a:noFill/>
            <a:ln w="9525">
              <a:noFill/>
              <a:miter lim="800000"/>
              <a:headEnd/>
              <a:tailEnd/>
            </a:ln>
          </p:spPr>
          <p:txBody>
            <a:bodyPr wrap="none">
              <a:spAutoFit/>
            </a:bodyPr>
            <a:lstStyle/>
            <a:p>
              <a:r>
                <a:rPr lang="en-US" sz="2000" b="1">
                  <a:solidFill>
                    <a:srgbClr val="0000FF"/>
                  </a:solidFill>
                </a:rPr>
                <a:t>X</a:t>
              </a:r>
            </a:p>
          </p:txBody>
        </p:sp>
        <p:sp>
          <p:nvSpPr>
            <p:cNvPr id="10263" name="TextBox 46"/>
            <p:cNvSpPr txBox="1">
              <a:spLocks noChangeArrowheads="1"/>
            </p:cNvSpPr>
            <p:nvPr/>
          </p:nvSpPr>
          <p:spPr bwMode="auto">
            <a:xfrm>
              <a:off x="7162800" y="5334000"/>
              <a:ext cx="356188" cy="400110"/>
            </a:xfrm>
            <a:prstGeom prst="rect">
              <a:avLst/>
            </a:prstGeom>
            <a:noFill/>
            <a:ln w="9525">
              <a:noFill/>
              <a:miter lim="800000"/>
              <a:headEnd/>
              <a:tailEnd/>
            </a:ln>
          </p:spPr>
          <p:txBody>
            <a:bodyPr wrap="none">
              <a:spAutoFit/>
            </a:bodyPr>
            <a:lstStyle/>
            <a:p>
              <a:r>
                <a:rPr lang="en-US" sz="2000" b="1">
                  <a:solidFill>
                    <a:srgbClr val="0000FF"/>
                  </a:solidFill>
                </a:rPr>
                <a:t>Y</a:t>
              </a:r>
            </a:p>
          </p:txBody>
        </p:sp>
        <p:sp>
          <p:nvSpPr>
            <p:cNvPr id="10264" name="TextBox 47"/>
            <p:cNvSpPr txBox="1">
              <a:spLocks noChangeArrowheads="1"/>
            </p:cNvSpPr>
            <p:nvPr/>
          </p:nvSpPr>
          <p:spPr bwMode="auto">
            <a:xfrm>
              <a:off x="4876800" y="5638800"/>
              <a:ext cx="1752600" cy="646331"/>
            </a:xfrm>
            <a:prstGeom prst="rect">
              <a:avLst/>
            </a:prstGeom>
            <a:noFill/>
            <a:ln w="9525">
              <a:noFill/>
              <a:miter lim="800000"/>
              <a:headEnd/>
              <a:tailEnd/>
            </a:ln>
          </p:spPr>
          <p:txBody>
            <a:bodyPr>
              <a:spAutoFit/>
            </a:bodyPr>
            <a:lstStyle/>
            <a:p>
              <a:pPr algn="ctr"/>
              <a:r>
                <a:rPr lang="en-US" b="1"/>
                <a:t>Male </a:t>
              </a:r>
            </a:p>
            <a:p>
              <a:pPr algn="ctr"/>
              <a:r>
                <a:rPr lang="en-US" b="1"/>
                <a:t>(AMEL X null)</a:t>
              </a:r>
            </a:p>
          </p:txBody>
        </p:sp>
        <p:sp>
          <p:nvSpPr>
            <p:cNvPr id="10265" name="TextBox 48"/>
            <p:cNvSpPr txBox="1">
              <a:spLocks noChangeArrowheads="1"/>
            </p:cNvSpPr>
            <p:nvPr/>
          </p:nvSpPr>
          <p:spPr bwMode="auto">
            <a:xfrm>
              <a:off x="4876800" y="4191000"/>
              <a:ext cx="1752600" cy="646331"/>
            </a:xfrm>
            <a:prstGeom prst="rect">
              <a:avLst/>
            </a:prstGeom>
            <a:noFill/>
            <a:ln w="9525">
              <a:noFill/>
              <a:miter lim="800000"/>
              <a:headEnd/>
              <a:tailEnd/>
            </a:ln>
          </p:spPr>
          <p:txBody>
            <a:bodyPr>
              <a:spAutoFit/>
            </a:bodyPr>
            <a:lstStyle/>
            <a:p>
              <a:pPr algn="ctr"/>
              <a:r>
                <a:rPr lang="en-US" b="1"/>
                <a:t>Male </a:t>
              </a:r>
            </a:p>
            <a:p>
              <a:pPr algn="ctr"/>
              <a:r>
                <a:rPr lang="en-US" b="1"/>
                <a:t>(AMEL Y null)</a:t>
              </a:r>
            </a:p>
          </p:txBody>
        </p:sp>
        <p:sp>
          <p:nvSpPr>
            <p:cNvPr id="50" name="Rounded Rectangle 49"/>
            <p:cNvSpPr/>
            <p:nvPr/>
          </p:nvSpPr>
          <p:spPr>
            <a:xfrm>
              <a:off x="4800600" y="2286000"/>
              <a:ext cx="3810000" cy="44196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r>
              <a:rPr lang="en-US" smtClean="0"/>
              <a:t>Chapter 6 – CE Instrumentation</a:t>
            </a:r>
          </a:p>
        </p:txBody>
      </p:sp>
      <p:sp>
        <p:nvSpPr>
          <p:cNvPr id="10243" name="Subtitle 3"/>
          <p:cNvSpPr>
            <a:spLocks noGrp="1"/>
          </p:cNvSpPr>
          <p:nvPr>
            <p:ph type="subTitle" idx="1"/>
          </p:nvPr>
        </p:nvSpPr>
        <p:spPr/>
        <p:txBody>
          <a:bodyPr/>
          <a:lstStyle/>
          <a:p>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wabs 006.jpg"/>
          <p:cNvPicPr>
            <a:picLocks noChangeAspect="1"/>
          </p:cNvPicPr>
          <p:nvPr/>
        </p:nvPicPr>
        <p:blipFill>
          <a:blip r:embed="rId3" cstate="print"/>
          <a:srcRect b="10500"/>
          <a:stretch>
            <a:fillRect/>
          </a:stretch>
        </p:blipFill>
        <p:spPr bwMode="auto">
          <a:xfrm>
            <a:off x="508000" y="762000"/>
            <a:ext cx="8128000" cy="545623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98525" y="304800"/>
            <a:ext cx="7235825" cy="6048375"/>
            <a:chOff x="662" y="678"/>
            <a:chExt cx="4090" cy="3546"/>
          </a:xfrm>
        </p:grpSpPr>
        <p:sp>
          <p:nvSpPr>
            <p:cNvPr id="11267" name="Text Box 3"/>
            <p:cNvSpPr txBox="1">
              <a:spLocks noChangeArrowheads="1"/>
            </p:cNvSpPr>
            <p:nvPr/>
          </p:nvSpPr>
          <p:spPr bwMode="auto">
            <a:xfrm>
              <a:off x="3995" y="678"/>
              <a:ext cx="732" cy="197"/>
            </a:xfrm>
            <a:prstGeom prst="rect">
              <a:avLst/>
            </a:prstGeom>
            <a:noFill/>
            <a:ln w="57150">
              <a:noFill/>
              <a:miter lim="800000"/>
              <a:headEnd/>
              <a:tailEnd/>
            </a:ln>
          </p:spPr>
          <p:txBody>
            <a:bodyPr>
              <a:spAutoFit/>
            </a:bodyPr>
            <a:lstStyle/>
            <a:p>
              <a:r>
                <a:rPr lang="en-US" sz="1600" b="1"/>
                <a:t>Laser</a:t>
              </a:r>
              <a:endParaRPr lang="en-US"/>
            </a:p>
          </p:txBody>
        </p:sp>
        <p:sp>
          <p:nvSpPr>
            <p:cNvPr id="11268" name="Line 4"/>
            <p:cNvSpPr>
              <a:spLocks noChangeShapeType="1"/>
            </p:cNvSpPr>
            <p:nvPr/>
          </p:nvSpPr>
          <p:spPr bwMode="auto">
            <a:xfrm flipH="1">
              <a:off x="4043" y="919"/>
              <a:ext cx="249" cy="346"/>
            </a:xfrm>
            <a:prstGeom prst="line">
              <a:avLst/>
            </a:prstGeom>
            <a:noFill/>
            <a:ln w="57150">
              <a:solidFill>
                <a:srgbClr val="969696"/>
              </a:solidFill>
              <a:round/>
              <a:headEnd/>
              <a:tailEnd type="triangle" w="med" len="med"/>
            </a:ln>
          </p:spPr>
          <p:txBody>
            <a:bodyPr wrap="none" anchor="ctr"/>
            <a:lstStyle/>
            <a:p>
              <a:endParaRPr lang="en-US"/>
            </a:p>
          </p:txBody>
        </p:sp>
        <p:sp>
          <p:nvSpPr>
            <p:cNvPr id="11269" name="Oval 5"/>
            <p:cNvSpPr>
              <a:spLocks noChangeArrowheads="1"/>
            </p:cNvSpPr>
            <p:nvPr/>
          </p:nvSpPr>
          <p:spPr bwMode="auto">
            <a:xfrm>
              <a:off x="1402" y="766"/>
              <a:ext cx="2915" cy="2783"/>
            </a:xfrm>
            <a:prstGeom prst="ellipse">
              <a:avLst/>
            </a:prstGeom>
            <a:noFill/>
            <a:ln w="38100">
              <a:solidFill>
                <a:srgbClr val="000000"/>
              </a:solidFill>
              <a:round/>
              <a:headEnd/>
              <a:tailEnd/>
            </a:ln>
          </p:spPr>
          <p:txBody>
            <a:bodyPr wrap="none" anchor="ctr"/>
            <a:lstStyle/>
            <a:p>
              <a:endParaRPr lang="en-US"/>
            </a:p>
          </p:txBody>
        </p:sp>
        <p:sp>
          <p:nvSpPr>
            <p:cNvPr id="11270" name="Rectangle 6"/>
            <p:cNvSpPr>
              <a:spLocks noChangeArrowheads="1"/>
            </p:cNvSpPr>
            <p:nvPr/>
          </p:nvSpPr>
          <p:spPr bwMode="auto">
            <a:xfrm>
              <a:off x="662" y="2205"/>
              <a:ext cx="4090" cy="1536"/>
            </a:xfrm>
            <a:prstGeom prst="rect">
              <a:avLst/>
            </a:prstGeom>
            <a:solidFill>
              <a:srgbClr val="FFFFFF"/>
            </a:solidFill>
            <a:ln w="38100">
              <a:noFill/>
              <a:miter lim="800000"/>
              <a:headEnd/>
              <a:tailEnd/>
            </a:ln>
          </p:spPr>
          <p:txBody>
            <a:bodyPr wrap="none" anchor="ctr"/>
            <a:lstStyle/>
            <a:p>
              <a:endParaRPr lang="en-US"/>
            </a:p>
          </p:txBody>
        </p:sp>
        <p:sp>
          <p:nvSpPr>
            <p:cNvPr id="11271" name="Text Box 7"/>
            <p:cNvSpPr txBox="1">
              <a:spLocks noChangeArrowheads="1"/>
            </p:cNvSpPr>
            <p:nvPr/>
          </p:nvSpPr>
          <p:spPr bwMode="auto">
            <a:xfrm>
              <a:off x="1008" y="2608"/>
              <a:ext cx="806" cy="304"/>
            </a:xfrm>
            <a:prstGeom prst="rect">
              <a:avLst/>
            </a:prstGeom>
            <a:noFill/>
            <a:ln w="9525">
              <a:noFill/>
              <a:miter lim="800000"/>
              <a:headEnd/>
              <a:tailEnd/>
            </a:ln>
          </p:spPr>
          <p:txBody>
            <a:bodyPr>
              <a:spAutoFit/>
            </a:bodyPr>
            <a:lstStyle/>
            <a:p>
              <a:pPr algn="ctr"/>
              <a:r>
                <a:rPr lang="en-US" sz="1400">
                  <a:solidFill>
                    <a:srgbClr val="000000"/>
                  </a:solidFill>
                </a:rPr>
                <a:t>Inlet</a:t>
              </a:r>
            </a:p>
            <a:p>
              <a:pPr algn="ctr"/>
              <a:r>
                <a:rPr lang="en-US" sz="1400">
                  <a:solidFill>
                    <a:srgbClr val="000000"/>
                  </a:solidFill>
                </a:rPr>
                <a:t>Buffer </a:t>
              </a:r>
              <a:endParaRPr lang="en-US"/>
            </a:p>
          </p:txBody>
        </p:sp>
        <p:sp>
          <p:nvSpPr>
            <p:cNvPr id="11272" name="Text Box 8"/>
            <p:cNvSpPr txBox="1">
              <a:spLocks noChangeArrowheads="1"/>
            </p:cNvSpPr>
            <p:nvPr/>
          </p:nvSpPr>
          <p:spPr bwMode="auto">
            <a:xfrm>
              <a:off x="2213" y="1121"/>
              <a:ext cx="1497" cy="341"/>
            </a:xfrm>
            <a:prstGeom prst="rect">
              <a:avLst/>
            </a:prstGeom>
            <a:noFill/>
            <a:ln w="28575">
              <a:noFill/>
              <a:miter lim="800000"/>
              <a:headEnd/>
              <a:tailEnd/>
            </a:ln>
          </p:spPr>
          <p:txBody>
            <a:bodyPr>
              <a:spAutoFit/>
            </a:bodyPr>
            <a:lstStyle/>
            <a:p>
              <a:pPr algn="ctr"/>
              <a:r>
                <a:rPr lang="en-US" sz="1600" i="1"/>
                <a:t>Capillary filled with polymer solution</a:t>
              </a:r>
              <a:endParaRPr lang="en-US"/>
            </a:p>
          </p:txBody>
        </p:sp>
        <p:sp>
          <p:nvSpPr>
            <p:cNvPr id="11273" name="Line 9"/>
            <p:cNvSpPr>
              <a:spLocks noChangeShapeType="1"/>
            </p:cNvSpPr>
            <p:nvPr/>
          </p:nvSpPr>
          <p:spPr bwMode="auto">
            <a:xfrm>
              <a:off x="1468" y="2090"/>
              <a:ext cx="940" cy="4"/>
            </a:xfrm>
            <a:prstGeom prst="line">
              <a:avLst/>
            </a:prstGeom>
            <a:noFill/>
            <a:ln w="38100">
              <a:solidFill>
                <a:srgbClr val="000000"/>
              </a:solidFill>
              <a:round/>
              <a:headEnd/>
              <a:tailEnd/>
            </a:ln>
          </p:spPr>
          <p:txBody>
            <a:bodyPr wrap="none" anchor="ctr"/>
            <a:lstStyle/>
            <a:p>
              <a:endParaRPr lang="en-US"/>
            </a:p>
          </p:txBody>
        </p:sp>
        <p:sp>
          <p:nvSpPr>
            <p:cNvPr id="11274" name="Text Box 10"/>
            <p:cNvSpPr txBox="1">
              <a:spLocks noChangeArrowheads="1"/>
            </p:cNvSpPr>
            <p:nvPr/>
          </p:nvSpPr>
          <p:spPr bwMode="auto">
            <a:xfrm>
              <a:off x="2411" y="1965"/>
              <a:ext cx="620" cy="214"/>
            </a:xfrm>
            <a:prstGeom prst="rect">
              <a:avLst/>
            </a:prstGeom>
            <a:solidFill>
              <a:srgbClr val="FFFFFF"/>
            </a:solidFill>
            <a:ln w="28575">
              <a:solidFill>
                <a:srgbClr val="000000"/>
              </a:solidFill>
              <a:miter lim="800000"/>
              <a:headEnd/>
              <a:tailEnd/>
            </a:ln>
          </p:spPr>
          <p:txBody>
            <a:bodyPr>
              <a:spAutoFit/>
            </a:bodyPr>
            <a:lstStyle/>
            <a:p>
              <a:pPr algn="ctr"/>
              <a:r>
                <a:rPr lang="en-US" sz="1600">
                  <a:solidFill>
                    <a:srgbClr val="000000"/>
                  </a:solidFill>
                </a:rPr>
                <a:t>5-20 kV</a:t>
              </a:r>
              <a:endParaRPr lang="en-US"/>
            </a:p>
          </p:txBody>
        </p:sp>
        <p:sp>
          <p:nvSpPr>
            <p:cNvPr id="11275" name="Line 11"/>
            <p:cNvSpPr>
              <a:spLocks noChangeShapeType="1"/>
            </p:cNvSpPr>
            <p:nvPr/>
          </p:nvSpPr>
          <p:spPr bwMode="auto">
            <a:xfrm>
              <a:off x="3026" y="2086"/>
              <a:ext cx="1208" cy="4"/>
            </a:xfrm>
            <a:prstGeom prst="line">
              <a:avLst/>
            </a:prstGeom>
            <a:noFill/>
            <a:ln w="38100">
              <a:solidFill>
                <a:srgbClr val="000000"/>
              </a:solidFill>
              <a:round/>
              <a:headEnd/>
              <a:tailEnd/>
            </a:ln>
          </p:spPr>
          <p:txBody>
            <a:bodyPr wrap="none" anchor="ctr"/>
            <a:lstStyle/>
            <a:p>
              <a:endParaRPr lang="en-US"/>
            </a:p>
          </p:txBody>
        </p:sp>
        <p:sp>
          <p:nvSpPr>
            <p:cNvPr id="11276" name="Text Box 12"/>
            <p:cNvSpPr txBox="1">
              <a:spLocks noChangeArrowheads="1"/>
            </p:cNvSpPr>
            <p:nvPr/>
          </p:nvSpPr>
          <p:spPr bwMode="auto">
            <a:xfrm>
              <a:off x="1468" y="1745"/>
              <a:ext cx="539" cy="376"/>
            </a:xfrm>
            <a:prstGeom prst="rect">
              <a:avLst/>
            </a:prstGeom>
            <a:noFill/>
            <a:ln w="9525">
              <a:noFill/>
              <a:miter lim="800000"/>
              <a:headEnd/>
              <a:tailEnd/>
            </a:ln>
          </p:spPr>
          <p:txBody>
            <a:bodyPr>
              <a:spAutoFit/>
            </a:bodyPr>
            <a:lstStyle/>
            <a:p>
              <a:pPr algn="ctr"/>
              <a:r>
                <a:rPr lang="en-US" sz="3600"/>
                <a:t>-</a:t>
              </a:r>
              <a:endParaRPr lang="en-US"/>
            </a:p>
          </p:txBody>
        </p:sp>
        <p:sp>
          <p:nvSpPr>
            <p:cNvPr id="11277" name="Text Box 13"/>
            <p:cNvSpPr txBox="1">
              <a:spLocks noChangeArrowheads="1"/>
            </p:cNvSpPr>
            <p:nvPr/>
          </p:nvSpPr>
          <p:spPr bwMode="auto">
            <a:xfrm>
              <a:off x="3715" y="1745"/>
              <a:ext cx="538" cy="376"/>
            </a:xfrm>
            <a:prstGeom prst="rect">
              <a:avLst/>
            </a:prstGeom>
            <a:noFill/>
            <a:ln w="9525">
              <a:noFill/>
              <a:miter lim="800000"/>
              <a:headEnd/>
              <a:tailEnd/>
            </a:ln>
          </p:spPr>
          <p:txBody>
            <a:bodyPr>
              <a:spAutoFit/>
            </a:bodyPr>
            <a:lstStyle/>
            <a:p>
              <a:pPr algn="ctr"/>
              <a:r>
                <a:rPr lang="en-US" sz="3600" b="1"/>
                <a:t>+</a:t>
              </a:r>
              <a:endParaRPr lang="en-US"/>
            </a:p>
          </p:txBody>
        </p:sp>
        <p:grpSp>
          <p:nvGrpSpPr>
            <p:cNvPr id="3" name="Group 14"/>
            <p:cNvGrpSpPr>
              <a:grpSpLocks/>
            </p:cNvGrpSpPr>
            <p:nvPr/>
          </p:nvGrpSpPr>
          <p:grpSpPr bwMode="auto">
            <a:xfrm>
              <a:off x="1238" y="2033"/>
              <a:ext cx="330" cy="527"/>
              <a:chOff x="2016" y="6768"/>
              <a:chExt cx="826" cy="1320"/>
            </a:xfrm>
          </p:grpSpPr>
          <p:sp>
            <p:nvSpPr>
              <p:cNvPr id="11487" name="Line 15"/>
              <p:cNvSpPr>
                <a:spLocks noChangeShapeType="1"/>
              </p:cNvSpPr>
              <p:nvPr/>
            </p:nvSpPr>
            <p:spPr bwMode="auto">
              <a:xfrm>
                <a:off x="2622" y="6922"/>
                <a:ext cx="0" cy="589"/>
              </a:xfrm>
              <a:prstGeom prst="line">
                <a:avLst/>
              </a:prstGeom>
              <a:noFill/>
              <a:ln w="38100">
                <a:solidFill>
                  <a:srgbClr val="000000"/>
                </a:solidFill>
                <a:round/>
                <a:headEnd/>
                <a:tailEnd/>
              </a:ln>
            </p:spPr>
            <p:txBody>
              <a:bodyPr wrap="none" anchor="ctr"/>
              <a:lstStyle/>
              <a:p>
                <a:endParaRPr lang="en-US"/>
              </a:p>
            </p:txBody>
          </p:sp>
          <p:sp>
            <p:nvSpPr>
              <p:cNvPr id="11488" name="Oval 16"/>
              <p:cNvSpPr>
                <a:spLocks noChangeArrowheads="1"/>
              </p:cNvSpPr>
              <p:nvPr/>
            </p:nvSpPr>
            <p:spPr bwMode="auto">
              <a:xfrm>
                <a:off x="2016" y="6768"/>
                <a:ext cx="826" cy="495"/>
              </a:xfrm>
              <a:prstGeom prst="ellipse">
                <a:avLst/>
              </a:prstGeom>
              <a:noFill/>
              <a:ln w="38100">
                <a:solidFill>
                  <a:srgbClr val="000000"/>
                </a:solidFill>
                <a:round/>
                <a:headEnd/>
                <a:tailEnd/>
              </a:ln>
            </p:spPr>
            <p:txBody>
              <a:bodyPr wrap="none" anchor="ctr"/>
              <a:lstStyle/>
              <a:p>
                <a:endParaRPr lang="en-US"/>
              </a:p>
            </p:txBody>
          </p:sp>
          <p:sp>
            <p:nvSpPr>
              <p:cNvPr id="11489" name="Line 17"/>
              <p:cNvSpPr>
                <a:spLocks noChangeShapeType="1"/>
              </p:cNvSpPr>
              <p:nvPr/>
            </p:nvSpPr>
            <p:spPr bwMode="auto">
              <a:xfrm>
                <a:off x="2016" y="7098"/>
                <a:ext cx="0" cy="825"/>
              </a:xfrm>
              <a:prstGeom prst="line">
                <a:avLst/>
              </a:prstGeom>
              <a:noFill/>
              <a:ln w="38100">
                <a:solidFill>
                  <a:srgbClr val="000000"/>
                </a:solidFill>
                <a:round/>
                <a:headEnd/>
                <a:tailEnd/>
              </a:ln>
            </p:spPr>
            <p:txBody>
              <a:bodyPr wrap="none" anchor="ctr"/>
              <a:lstStyle/>
              <a:p>
                <a:endParaRPr lang="en-US"/>
              </a:p>
            </p:txBody>
          </p:sp>
          <p:sp>
            <p:nvSpPr>
              <p:cNvPr id="11490" name="Line 18"/>
              <p:cNvSpPr>
                <a:spLocks noChangeShapeType="1"/>
              </p:cNvSpPr>
              <p:nvPr/>
            </p:nvSpPr>
            <p:spPr bwMode="auto">
              <a:xfrm>
                <a:off x="2842" y="7058"/>
                <a:ext cx="0" cy="825"/>
              </a:xfrm>
              <a:prstGeom prst="line">
                <a:avLst/>
              </a:prstGeom>
              <a:noFill/>
              <a:ln w="38100">
                <a:solidFill>
                  <a:srgbClr val="000000"/>
                </a:solidFill>
                <a:round/>
                <a:headEnd/>
                <a:tailEnd/>
              </a:ln>
            </p:spPr>
            <p:txBody>
              <a:bodyPr wrap="none" anchor="ctr"/>
              <a:lstStyle/>
              <a:p>
                <a:endParaRPr lang="en-US"/>
              </a:p>
            </p:txBody>
          </p:sp>
          <p:sp>
            <p:nvSpPr>
              <p:cNvPr id="11491" name="Oval 19"/>
              <p:cNvSpPr>
                <a:spLocks noChangeArrowheads="1"/>
              </p:cNvSpPr>
              <p:nvPr/>
            </p:nvSpPr>
            <p:spPr bwMode="auto">
              <a:xfrm>
                <a:off x="2016" y="7593"/>
                <a:ext cx="826" cy="495"/>
              </a:xfrm>
              <a:prstGeom prst="ellipse">
                <a:avLst/>
              </a:prstGeom>
              <a:noFill/>
              <a:ln w="38100">
                <a:solidFill>
                  <a:srgbClr val="000000"/>
                </a:solidFill>
                <a:round/>
                <a:headEnd/>
                <a:tailEnd/>
              </a:ln>
            </p:spPr>
            <p:txBody>
              <a:bodyPr wrap="none" anchor="ctr"/>
              <a:lstStyle/>
              <a:p>
                <a:endParaRPr lang="en-US"/>
              </a:p>
            </p:txBody>
          </p:sp>
          <p:sp>
            <p:nvSpPr>
              <p:cNvPr id="11492" name="Line 20"/>
              <p:cNvSpPr>
                <a:spLocks noChangeShapeType="1"/>
              </p:cNvSpPr>
              <p:nvPr/>
            </p:nvSpPr>
            <p:spPr bwMode="auto">
              <a:xfrm>
                <a:off x="2016" y="7036"/>
                <a:ext cx="0" cy="840"/>
              </a:xfrm>
              <a:prstGeom prst="line">
                <a:avLst/>
              </a:prstGeom>
              <a:noFill/>
              <a:ln w="38100">
                <a:solidFill>
                  <a:srgbClr val="000000"/>
                </a:solidFill>
                <a:round/>
                <a:headEnd/>
                <a:tailEnd/>
              </a:ln>
            </p:spPr>
            <p:txBody>
              <a:bodyPr wrap="none" anchor="ctr"/>
              <a:lstStyle/>
              <a:p>
                <a:endParaRPr lang="en-US"/>
              </a:p>
            </p:txBody>
          </p:sp>
        </p:grpSp>
        <p:sp>
          <p:nvSpPr>
            <p:cNvPr id="11279" name="Text Box 21"/>
            <p:cNvSpPr txBox="1">
              <a:spLocks noChangeArrowheads="1"/>
            </p:cNvSpPr>
            <p:nvPr/>
          </p:nvSpPr>
          <p:spPr bwMode="auto">
            <a:xfrm>
              <a:off x="4016" y="2554"/>
              <a:ext cx="531" cy="304"/>
            </a:xfrm>
            <a:prstGeom prst="rect">
              <a:avLst/>
            </a:prstGeom>
            <a:noFill/>
            <a:ln w="9525">
              <a:noFill/>
              <a:miter lim="800000"/>
              <a:headEnd/>
              <a:tailEnd/>
            </a:ln>
          </p:spPr>
          <p:txBody>
            <a:bodyPr>
              <a:spAutoFit/>
            </a:bodyPr>
            <a:lstStyle/>
            <a:p>
              <a:pPr algn="ctr"/>
              <a:r>
                <a:rPr lang="en-US" sz="1400"/>
                <a:t>Outlet</a:t>
              </a:r>
            </a:p>
            <a:p>
              <a:pPr algn="ctr"/>
              <a:r>
                <a:rPr lang="en-US" sz="1400"/>
                <a:t>Buffer </a:t>
              </a:r>
              <a:endParaRPr lang="en-US"/>
            </a:p>
          </p:txBody>
        </p:sp>
        <p:grpSp>
          <p:nvGrpSpPr>
            <p:cNvPr id="4" name="Group 22"/>
            <p:cNvGrpSpPr>
              <a:grpSpLocks/>
            </p:cNvGrpSpPr>
            <p:nvPr/>
          </p:nvGrpSpPr>
          <p:grpSpPr bwMode="auto">
            <a:xfrm>
              <a:off x="4122" y="2000"/>
              <a:ext cx="330" cy="528"/>
              <a:chOff x="9225" y="6686"/>
              <a:chExt cx="826" cy="1320"/>
            </a:xfrm>
          </p:grpSpPr>
          <p:sp>
            <p:nvSpPr>
              <p:cNvPr id="11482" name="Oval 23"/>
              <p:cNvSpPr>
                <a:spLocks noChangeArrowheads="1"/>
              </p:cNvSpPr>
              <p:nvPr/>
            </p:nvSpPr>
            <p:spPr bwMode="auto">
              <a:xfrm>
                <a:off x="9225" y="6686"/>
                <a:ext cx="826" cy="495"/>
              </a:xfrm>
              <a:prstGeom prst="ellipse">
                <a:avLst/>
              </a:prstGeom>
              <a:noFill/>
              <a:ln w="38100">
                <a:solidFill>
                  <a:srgbClr val="000000"/>
                </a:solidFill>
                <a:round/>
                <a:headEnd/>
                <a:tailEnd/>
              </a:ln>
            </p:spPr>
            <p:txBody>
              <a:bodyPr wrap="none" anchor="ctr"/>
              <a:lstStyle/>
              <a:p>
                <a:endParaRPr lang="en-US"/>
              </a:p>
            </p:txBody>
          </p:sp>
          <p:sp>
            <p:nvSpPr>
              <p:cNvPr id="11483" name="Line 24"/>
              <p:cNvSpPr>
                <a:spLocks noChangeShapeType="1"/>
              </p:cNvSpPr>
              <p:nvPr/>
            </p:nvSpPr>
            <p:spPr bwMode="auto">
              <a:xfrm>
                <a:off x="10051" y="6976"/>
                <a:ext cx="0" cy="825"/>
              </a:xfrm>
              <a:prstGeom prst="line">
                <a:avLst/>
              </a:prstGeom>
              <a:noFill/>
              <a:ln w="38100">
                <a:solidFill>
                  <a:srgbClr val="000000"/>
                </a:solidFill>
                <a:round/>
                <a:headEnd/>
                <a:tailEnd/>
              </a:ln>
            </p:spPr>
            <p:txBody>
              <a:bodyPr wrap="none" anchor="ctr"/>
              <a:lstStyle/>
              <a:p>
                <a:endParaRPr lang="en-US"/>
              </a:p>
            </p:txBody>
          </p:sp>
          <p:sp>
            <p:nvSpPr>
              <p:cNvPr id="11484" name="Oval 25"/>
              <p:cNvSpPr>
                <a:spLocks noChangeArrowheads="1"/>
              </p:cNvSpPr>
              <p:nvPr/>
            </p:nvSpPr>
            <p:spPr bwMode="auto">
              <a:xfrm>
                <a:off x="9225" y="7511"/>
                <a:ext cx="826" cy="495"/>
              </a:xfrm>
              <a:prstGeom prst="ellipse">
                <a:avLst/>
              </a:prstGeom>
              <a:noFill/>
              <a:ln w="38100">
                <a:solidFill>
                  <a:srgbClr val="000000"/>
                </a:solidFill>
                <a:round/>
                <a:headEnd/>
                <a:tailEnd/>
              </a:ln>
            </p:spPr>
            <p:txBody>
              <a:bodyPr wrap="none" anchor="ctr"/>
              <a:lstStyle/>
              <a:p>
                <a:endParaRPr lang="en-US"/>
              </a:p>
            </p:txBody>
          </p:sp>
          <p:sp>
            <p:nvSpPr>
              <p:cNvPr id="11485" name="Line 26"/>
              <p:cNvSpPr>
                <a:spLocks noChangeShapeType="1"/>
              </p:cNvSpPr>
              <p:nvPr/>
            </p:nvSpPr>
            <p:spPr bwMode="auto">
              <a:xfrm>
                <a:off x="9474" y="6912"/>
                <a:ext cx="0" cy="432"/>
              </a:xfrm>
              <a:prstGeom prst="line">
                <a:avLst/>
              </a:prstGeom>
              <a:noFill/>
              <a:ln w="38100">
                <a:solidFill>
                  <a:srgbClr val="000000"/>
                </a:solidFill>
                <a:round/>
                <a:headEnd/>
                <a:tailEnd/>
              </a:ln>
            </p:spPr>
            <p:txBody>
              <a:bodyPr wrap="none" anchor="ctr"/>
              <a:lstStyle/>
              <a:p>
                <a:endParaRPr lang="en-US"/>
              </a:p>
            </p:txBody>
          </p:sp>
          <p:sp>
            <p:nvSpPr>
              <p:cNvPr id="11486" name="Line 27"/>
              <p:cNvSpPr>
                <a:spLocks noChangeShapeType="1"/>
              </p:cNvSpPr>
              <p:nvPr/>
            </p:nvSpPr>
            <p:spPr bwMode="auto">
              <a:xfrm>
                <a:off x="9231" y="6976"/>
                <a:ext cx="0" cy="840"/>
              </a:xfrm>
              <a:prstGeom prst="line">
                <a:avLst/>
              </a:prstGeom>
              <a:noFill/>
              <a:ln w="38100">
                <a:solidFill>
                  <a:srgbClr val="000000"/>
                </a:solidFill>
                <a:round/>
                <a:headEnd/>
                <a:tailEnd/>
              </a:ln>
            </p:spPr>
            <p:txBody>
              <a:bodyPr wrap="none" anchor="ctr"/>
              <a:lstStyle/>
              <a:p>
                <a:endParaRPr lang="en-US"/>
              </a:p>
            </p:txBody>
          </p:sp>
        </p:grpSp>
        <p:grpSp>
          <p:nvGrpSpPr>
            <p:cNvPr id="5" name="Group 28"/>
            <p:cNvGrpSpPr>
              <a:grpSpLocks/>
            </p:cNvGrpSpPr>
            <p:nvPr/>
          </p:nvGrpSpPr>
          <p:grpSpPr bwMode="auto">
            <a:xfrm>
              <a:off x="1118" y="3043"/>
              <a:ext cx="834" cy="515"/>
              <a:chOff x="1376" y="9934"/>
              <a:chExt cx="2084" cy="1288"/>
            </a:xfrm>
          </p:grpSpPr>
          <p:sp>
            <p:nvSpPr>
              <p:cNvPr id="11457" name="Rectangle 29"/>
              <p:cNvSpPr>
                <a:spLocks noChangeArrowheads="1"/>
              </p:cNvSpPr>
              <p:nvPr/>
            </p:nvSpPr>
            <p:spPr bwMode="auto">
              <a:xfrm>
                <a:off x="1376" y="10646"/>
                <a:ext cx="1440" cy="576"/>
              </a:xfrm>
              <a:prstGeom prst="rect">
                <a:avLst/>
              </a:prstGeom>
              <a:solidFill>
                <a:srgbClr val="FFFFFF"/>
              </a:solidFill>
              <a:ln w="19050">
                <a:solidFill>
                  <a:srgbClr val="000000"/>
                </a:solidFill>
                <a:miter lim="800000"/>
                <a:headEnd/>
                <a:tailEnd/>
              </a:ln>
            </p:spPr>
            <p:txBody>
              <a:bodyPr/>
              <a:lstStyle/>
              <a:p>
                <a:endParaRPr lang="en-US"/>
              </a:p>
            </p:txBody>
          </p:sp>
          <p:sp>
            <p:nvSpPr>
              <p:cNvPr id="11458" name="Line 30"/>
              <p:cNvSpPr>
                <a:spLocks noChangeShapeType="1"/>
              </p:cNvSpPr>
              <p:nvPr/>
            </p:nvSpPr>
            <p:spPr bwMode="auto">
              <a:xfrm flipV="1">
                <a:off x="1376" y="9934"/>
                <a:ext cx="844" cy="702"/>
              </a:xfrm>
              <a:prstGeom prst="line">
                <a:avLst/>
              </a:prstGeom>
              <a:noFill/>
              <a:ln w="19050">
                <a:solidFill>
                  <a:srgbClr val="000000"/>
                </a:solidFill>
                <a:round/>
                <a:headEnd/>
                <a:tailEnd/>
              </a:ln>
            </p:spPr>
            <p:txBody>
              <a:bodyPr/>
              <a:lstStyle/>
              <a:p>
                <a:endParaRPr lang="en-US"/>
              </a:p>
            </p:txBody>
          </p:sp>
          <p:sp>
            <p:nvSpPr>
              <p:cNvPr id="11459" name="Oval 31"/>
              <p:cNvSpPr>
                <a:spLocks noChangeArrowheads="1"/>
              </p:cNvSpPr>
              <p:nvPr/>
            </p:nvSpPr>
            <p:spPr bwMode="auto">
              <a:xfrm>
                <a:off x="1646" y="10488"/>
                <a:ext cx="188" cy="143"/>
              </a:xfrm>
              <a:prstGeom prst="ellipse">
                <a:avLst/>
              </a:prstGeom>
              <a:solidFill>
                <a:srgbClr val="FFFFFF"/>
              </a:solidFill>
              <a:ln w="19050">
                <a:solidFill>
                  <a:srgbClr val="000000"/>
                </a:solidFill>
                <a:round/>
                <a:headEnd/>
                <a:tailEnd/>
              </a:ln>
            </p:spPr>
            <p:txBody>
              <a:bodyPr/>
              <a:lstStyle/>
              <a:p>
                <a:endParaRPr lang="en-US"/>
              </a:p>
            </p:txBody>
          </p:sp>
          <p:sp>
            <p:nvSpPr>
              <p:cNvPr id="11460" name="Oval 32"/>
              <p:cNvSpPr>
                <a:spLocks noChangeArrowheads="1"/>
              </p:cNvSpPr>
              <p:nvPr/>
            </p:nvSpPr>
            <p:spPr bwMode="auto">
              <a:xfrm>
                <a:off x="2236" y="10488"/>
                <a:ext cx="188" cy="143"/>
              </a:xfrm>
              <a:prstGeom prst="ellipse">
                <a:avLst/>
              </a:prstGeom>
              <a:solidFill>
                <a:srgbClr val="FFFFFF"/>
              </a:solidFill>
              <a:ln w="19050">
                <a:solidFill>
                  <a:srgbClr val="000000"/>
                </a:solidFill>
                <a:round/>
                <a:headEnd/>
                <a:tailEnd/>
              </a:ln>
            </p:spPr>
            <p:txBody>
              <a:bodyPr/>
              <a:lstStyle/>
              <a:p>
                <a:endParaRPr lang="en-US"/>
              </a:p>
            </p:txBody>
          </p:sp>
          <p:sp>
            <p:nvSpPr>
              <p:cNvPr id="11461" name="Oval 33"/>
              <p:cNvSpPr>
                <a:spLocks noChangeArrowheads="1"/>
              </p:cNvSpPr>
              <p:nvPr/>
            </p:nvSpPr>
            <p:spPr bwMode="auto">
              <a:xfrm>
                <a:off x="2516" y="10478"/>
                <a:ext cx="188" cy="143"/>
              </a:xfrm>
              <a:prstGeom prst="ellipse">
                <a:avLst/>
              </a:prstGeom>
              <a:solidFill>
                <a:srgbClr val="FFFFFF"/>
              </a:solidFill>
              <a:ln w="19050">
                <a:solidFill>
                  <a:srgbClr val="000000"/>
                </a:solidFill>
                <a:round/>
                <a:headEnd/>
                <a:tailEnd/>
              </a:ln>
            </p:spPr>
            <p:txBody>
              <a:bodyPr/>
              <a:lstStyle/>
              <a:p>
                <a:endParaRPr lang="en-US"/>
              </a:p>
            </p:txBody>
          </p:sp>
          <p:sp>
            <p:nvSpPr>
              <p:cNvPr id="11462" name="Oval 34"/>
              <p:cNvSpPr>
                <a:spLocks noChangeArrowheads="1"/>
              </p:cNvSpPr>
              <p:nvPr/>
            </p:nvSpPr>
            <p:spPr bwMode="auto">
              <a:xfrm>
                <a:off x="1946" y="10478"/>
                <a:ext cx="188" cy="143"/>
              </a:xfrm>
              <a:prstGeom prst="ellipse">
                <a:avLst/>
              </a:prstGeom>
              <a:solidFill>
                <a:srgbClr val="FFFFFF"/>
              </a:solidFill>
              <a:ln w="19050">
                <a:solidFill>
                  <a:srgbClr val="000000"/>
                </a:solidFill>
                <a:round/>
                <a:headEnd/>
                <a:tailEnd/>
              </a:ln>
            </p:spPr>
            <p:txBody>
              <a:bodyPr/>
              <a:lstStyle/>
              <a:p>
                <a:endParaRPr lang="en-US"/>
              </a:p>
            </p:txBody>
          </p:sp>
          <p:grpSp>
            <p:nvGrpSpPr>
              <p:cNvPr id="6" name="Group 35"/>
              <p:cNvGrpSpPr>
                <a:grpSpLocks/>
              </p:cNvGrpSpPr>
              <p:nvPr/>
            </p:nvGrpSpPr>
            <p:grpSpPr bwMode="auto">
              <a:xfrm>
                <a:off x="1816" y="10308"/>
                <a:ext cx="1058" cy="153"/>
                <a:chOff x="1816" y="10308"/>
                <a:chExt cx="1058" cy="153"/>
              </a:xfrm>
            </p:grpSpPr>
            <p:sp>
              <p:nvSpPr>
                <p:cNvPr id="11478" name="Oval 36"/>
                <p:cNvSpPr>
                  <a:spLocks noChangeArrowheads="1"/>
                </p:cNvSpPr>
                <p:nvPr/>
              </p:nvSpPr>
              <p:spPr bwMode="auto">
                <a:xfrm>
                  <a:off x="1816" y="10318"/>
                  <a:ext cx="188" cy="143"/>
                </a:xfrm>
                <a:prstGeom prst="ellipse">
                  <a:avLst/>
                </a:prstGeom>
                <a:solidFill>
                  <a:srgbClr val="FFFFFF"/>
                </a:solidFill>
                <a:ln w="19050">
                  <a:solidFill>
                    <a:srgbClr val="000000"/>
                  </a:solidFill>
                  <a:round/>
                  <a:headEnd/>
                  <a:tailEnd/>
                </a:ln>
              </p:spPr>
              <p:txBody>
                <a:bodyPr/>
                <a:lstStyle/>
                <a:p>
                  <a:endParaRPr lang="en-US"/>
                </a:p>
              </p:txBody>
            </p:sp>
            <p:sp>
              <p:nvSpPr>
                <p:cNvPr id="11479" name="Oval 37"/>
                <p:cNvSpPr>
                  <a:spLocks noChangeArrowheads="1"/>
                </p:cNvSpPr>
                <p:nvPr/>
              </p:nvSpPr>
              <p:spPr bwMode="auto">
                <a:xfrm>
                  <a:off x="2406" y="10318"/>
                  <a:ext cx="188" cy="143"/>
                </a:xfrm>
                <a:prstGeom prst="ellipse">
                  <a:avLst/>
                </a:prstGeom>
                <a:solidFill>
                  <a:srgbClr val="FFFFFF"/>
                </a:solidFill>
                <a:ln w="19050">
                  <a:solidFill>
                    <a:srgbClr val="000000"/>
                  </a:solidFill>
                  <a:round/>
                  <a:headEnd/>
                  <a:tailEnd/>
                </a:ln>
              </p:spPr>
              <p:txBody>
                <a:bodyPr/>
                <a:lstStyle/>
                <a:p>
                  <a:endParaRPr lang="en-US"/>
                </a:p>
              </p:txBody>
            </p:sp>
            <p:sp>
              <p:nvSpPr>
                <p:cNvPr id="11480" name="Oval 38"/>
                <p:cNvSpPr>
                  <a:spLocks noChangeArrowheads="1"/>
                </p:cNvSpPr>
                <p:nvPr/>
              </p:nvSpPr>
              <p:spPr bwMode="auto">
                <a:xfrm>
                  <a:off x="2686" y="10308"/>
                  <a:ext cx="188" cy="143"/>
                </a:xfrm>
                <a:prstGeom prst="ellipse">
                  <a:avLst/>
                </a:prstGeom>
                <a:solidFill>
                  <a:srgbClr val="FFFFFF"/>
                </a:solidFill>
                <a:ln w="19050">
                  <a:solidFill>
                    <a:srgbClr val="000000"/>
                  </a:solidFill>
                  <a:round/>
                  <a:headEnd/>
                  <a:tailEnd/>
                </a:ln>
              </p:spPr>
              <p:txBody>
                <a:bodyPr/>
                <a:lstStyle/>
                <a:p>
                  <a:endParaRPr lang="en-US"/>
                </a:p>
              </p:txBody>
            </p:sp>
            <p:sp>
              <p:nvSpPr>
                <p:cNvPr id="11481" name="Oval 39"/>
                <p:cNvSpPr>
                  <a:spLocks noChangeArrowheads="1"/>
                </p:cNvSpPr>
                <p:nvPr/>
              </p:nvSpPr>
              <p:spPr bwMode="auto">
                <a:xfrm>
                  <a:off x="2116" y="10308"/>
                  <a:ext cx="188" cy="143"/>
                </a:xfrm>
                <a:prstGeom prst="ellipse">
                  <a:avLst/>
                </a:prstGeom>
                <a:solidFill>
                  <a:srgbClr val="FFFFFF"/>
                </a:solidFill>
                <a:ln w="19050">
                  <a:solidFill>
                    <a:srgbClr val="000000"/>
                  </a:solidFill>
                  <a:round/>
                  <a:headEnd/>
                  <a:tailEnd/>
                </a:ln>
              </p:spPr>
              <p:txBody>
                <a:bodyPr/>
                <a:lstStyle/>
                <a:p>
                  <a:endParaRPr lang="en-US"/>
                </a:p>
              </p:txBody>
            </p:sp>
          </p:grpSp>
          <p:grpSp>
            <p:nvGrpSpPr>
              <p:cNvPr id="7" name="Group 40"/>
              <p:cNvGrpSpPr>
                <a:grpSpLocks/>
              </p:cNvGrpSpPr>
              <p:nvPr/>
            </p:nvGrpSpPr>
            <p:grpSpPr bwMode="auto">
              <a:xfrm>
                <a:off x="2026" y="10138"/>
                <a:ext cx="1058" cy="153"/>
                <a:chOff x="1816" y="10308"/>
                <a:chExt cx="1058" cy="153"/>
              </a:xfrm>
            </p:grpSpPr>
            <p:sp>
              <p:nvSpPr>
                <p:cNvPr id="11474" name="Oval 41"/>
                <p:cNvSpPr>
                  <a:spLocks noChangeArrowheads="1"/>
                </p:cNvSpPr>
                <p:nvPr/>
              </p:nvSpPr>
              <p:spPr bwMode="auto">
                <a:xfrm>
                  <a:off x="1816" y="10318"/>
                  <a:ext cx="188" cy="143"/>
                </a:xfrm>
                <a:prstGeom prst="ellipse">
                  <a:avLst/>
                </a:prstGeom>
                <a:solidFill>
                  <a:srgbClr val="FFFFFF"/>
                </a:solidFill>
                <a:ln w="19050">
                  <a:solidFill>
                    <a:srgbClr val="000000"/>
                  </a:solidFill>
                  <a:round/>
                  <a:headEnd/>
                  <a:tailEnd/>
                </a:ln>
              </p:spPr>
              <p:txBody>
                <a:bodyPr/>
                <a:lstStyle/>
                <a:p>
                  <a:endParaRPr lang="en-US"/>
                </a:p>
              </p:txBody>
            </p:sp>
            <p:sp>
              <p:nvSpPr>
                <p:cNvPr id="11475" name="Oval 42"/>
                <p:cNvSpPr>
                  <a:spLocks noChangeArrowheads="1"/>
                </p:cNvSpPr>
                <p:nvPr/>
              </p:nvSpPr>
              <p:spPr bwMode="auto">
                <a:xfrm>
                  <a:off x="2406" y="10318"/>
                  <a:ext cx="188" cy="143"/>
                </a:xfrm>
                <a:prstGeom prst="ellipse">
                  <a:avLst/>
                </a:prstGeom>
                <a:solidFill>
                  <a:srgbClr val="FFFFFF"/>
                </a:solidFill>
                <a:ln w="19050">
                  <a:solidFill>
                    <a:srgbClr val="000000"/>
                  </a:solidFill>
                  <a:round/>
                  <a:headEnd/>
                  <a:tailEnd/>
                </a:ln>
              </p:spPr>
              <p:txBody>
                <a:bodyPr/>
                <a:lstStyle/>
                <a:p>
                  <a:endParaRPr lang="en-US"/>
                </a:p>
              </p:txBody>
            </p:sp>
            <p:sp>
              <p:nvSpPr>
                <p:cNvPr id="11476" name="Oval 43"/>
                <p:cNvSpPr>
                  <a:spLocks noChangeArrowheads="1"/>
                </p:cNvSpPr>
                <p:nvPr/>
              </p:nvSpPr>
              <p:spPr bwMode="auto">
                <a:xfrm>
                  <a:off x="2686" y="10308"/>
                  <a:ext cx="188" cy="143"/>
                </a:xfrm>
                <a:prstGeom prst="ellipse">
                  <a:avLst/>
                </a:prstGeom>
                <a:solidFill>
                  <a:srgbClr val="FFFFFF"/>
                </a:solidFill>
                <a:ln w="19050">
                  <a:solidFill>
                    <a:srgbClr val="000000"/>
                  </a:solidFill>
                  <a:round/>
                  <a:headEnd/>
                  <a:tailEnd/>
                </a:ln>
              </p:spPr>
              <p:txBody>
                <a:bodyPr/>
                <a:lstStyle/>
                <a:p>
                  <a:endParaRPr lang="en-US"/>
                </a:p>
              </p:txBody>
            </p:sp>
            <p:sp>
              <p:nvSpPr>
                <p:cNvPr id="11477" name="Oval 44"/>
                <p:cNvSpPr>
                  <a:spLocks noChangeArrowheads="1"/>
                </p:cNvSpPr>
                <p:nvPr/>
              </p:nvSpPr>
              <p:spPr bwMode="auto">
                <a:xfrm>
                  <a:off x="2116" y="10308"/>
                  <a:ext cx="188" cy="143"/>
                </a:xfrm>
                <a:prstGeom prst="ellipse">
                  <a:avLst/>
                </a:prstGeom>
                <a:solidFill>
                  <a:srgbClr val="FFFFFF"/>
                </a:solidFill>
                <a:ln w="19050">
                  <a:solidFill>
                    <a:srgbClr val="000000"/>
                  </a:solidFill>
                  <a:round/>
                  <a:headEnd/>
                  <a:tailEnd/>
                </a:ln>
              </p:spPr>
              <p:txBody>
                <a:bodyPr/>
                <a:lstStyle/>
                <a:p>
                  <a:endParaRPr lang="en-US"/>
                </a:p>
              </p:txBody>
            </p:sp>
          </p:grpSp>
          <p:grpSp>
            <p:nvGrpSpPr>
              <p:cNvPr id="8" name="Group 45"/>
              <p:cNvGrpSpPr>
                <a:grpSpLocks/>
              </p:cNvGrpSpPr>
              <p:nvPr/>
            </p:nvGrpSpPr>
            <p:grpSpPr bwMode="auto">
              <a:xfrm>
                <a:off x="2216" y="9968"/>
                <a:ext cx="1058" cy="153"/>
                <a:chOff x="1816" y="10308"/>
                <a:chExt cx="1058" cy="153"/>
              </a:xfrm>
            </p:grpSpPr>
            <p:sp>
              <p:nvSpPr>
                <p:cNvPr id="11470" name="Oval 46"/>
                <p:cNvSpPr>
                  <a:spLocks noChangeArrowheads="1"/>
                </p:cNvSpPr>
                <p:nvPr/>
              </p:nvSpPr>
              <p:spPr bwMode="auto">
                <a:xfrm>
                  <a:off x="1816" y="10318"/>
                  <a:ext cx="188" cy="143"/>
                </a:xfrm>
                <a:prstGeom prst="ellipse">
                  <a:avLst/>
                </a:prstGeom>
                <a:solidFill>
                  <a:srgbClr val="FFFFFF"/>
                </a:solidFill>
                <a:ln w="19050">
                  <a:solidFill>
                    <a:srgbClr val="000000"/>
                  </a:solidFill>
                  <a:round/>
                  <a:headEnd/>
                  <a:tailEnd/>
                </a:ln>
              </p:spPr>
              <p:txBody>
                <a:bodyPr/>
                <a:lstStyle/>
                <a:p>
                  <a:endParaRPr lang="en-US"/>
                </a:p>
              </p:txBody>
            </p:sp>
            <p:sp>
              <p:nvSpPr>
                <p:cNvPr id="11471" name="Oval 47"/>
                <p:cNvSpPr>
                  <a:spLocks noChangeArrowheads="1"/>
                </p:cNvSpPr>
                <p:nvPr/>
              </p:nvSpPr>
              <p:spPr bwMode="auto">
                <a:xfrm>
                  <a:off x="2406" y="10318"/>
                  <a:ext cx="188" cy="143"/>
                </a:xfrm>
                <a:prstGeom prst="ellipse">
                  <a:avLst/>
                </a:prstGeom>
                <a:solidFill>
                  <a:srgbClr val="FFFFFF"/>
                </a:solidFill>
                <a:ln w="19050">
                  <a:solidFill>
                    <a:srgbClr val="000000"/>
                  </a:solidFill>
                  <a:round/>
                  <a:headEnd/>
                  <a:tailEnd/>
                </a:ln>
              </p:spPr>
              <p:txBody>
                <a:bodyPr/>
                <a:lstStyle/>
                <a:p>
                  <a:endParaRPr lang="en-US"/>
                </a:p>
              </p:txBody>
            </p:sp>
            <p:sp>
              <p:nvSpPr>
                <p:cNvPr id="11472" name="Oval 48"/>
                <p:cNvSpPr>
                  <a:spLocks noChangeArrowheads="1"/>
                </p:cNvSpPr>
                <p:nvPr/>
              </p:nvSpPr>
              <p:spPr bwMode="auto">
                <a:xfrm>
                  <a:off x="2686" y="10308"/>
                  <a:ext cx="188" cy="143"/>
                </a:xfrm>
                <a:prstGeom prst="ellipse">
                  <a:avLst/>
                </a:prstGeom>
                <a:solidFill>
                  <a:srgbClr val="FFFFFF"/>
                </a:solidFill>
                <a:ln w="19050">
                  <a:solidFill>
                    <a:srgbClr val="000000"/>
                  </a:solidFill>
                  <a:round/>
                  <a:headEnd/>
                  <a:tailEnd/>
                </a:ln>
              </p:spPr>
              <p:txBody>
                <a:bodyPr/>
                <a:lstStyle/>
                <a:p>
                  <a:endParaRPr lang="en-US"/>
                </a:p>
              </p:txBody>
            </p:sp>
            <p:sp>
              <p:nvSpPr>
                <p:cNvPr id="11473" name="Oval 49"/>
                <p:cNvSpPr>
                  <a:spLocks noChangeArrowheads="1"/>
                </p:cNvSpPr>
                <p:nvPr/>
              </p:nvSpPr>
              <p:spPr bwMode="auto">
                <a:xfrm>
                  <a:off x="2116" y="10308"/>
                  <a:ext cx="188" cy="143"/>
                </a:xfrm>
                <a:prstGeom prst="ellipse">
                  <a:avLst/>
                </a:prstGeom>
                <a:solidFill>
                  <a:srgbClr val="FFFFFF"/>
                </a:solidFill>
                <a:ln w="19050">
                  <a:solidFill>
                    <a:srgbClr val="000000"/>
                  </a:solidFill>
                  <a:round/>
                  <a:headEnd/>
                  <a:tailEnd/>
                </a:ln>
              </p:spPr>
              <p:txBody>
                <a:bodyPr/>
                <a:lstStyle/>
                <a:p>
                  <a:endParaRPr lang="en-US"/>
                </a:p>
              </p:txBody>
            </p:sp>
          </p:grpSp>
          <p:sp>
            <p:nvSpPr>
              <p:cNvPr id="11466" name="Line 50"/>
              <p:cNvSpPr>
                <a:spLocks noChangeShapeType="1"/>
              </p:cNvSpPr>
              <p:nvPr/>
            </p:nvSpPr>
            <p:spPr bwMode="auto">
              <a:xfrm flipV="1">
                <a:off x="2816" y="9944"/>
                <a:ext cx="624" cy="722"/>
              </a:xfrm>
              <a:prstGeom prst="line">
                <a:avLst/>
              </a:prstGeom>
              <a:noFill/>
              <a:ln w="19050">
                <a:solidFill>
                  <a:srgbClr val="000000"/>
                </a:solidFill>
                <a:round/>
                <a:headEnd/>
                <a:tailEnd/>
              </a:ln>
            </p:spPr>
            <p:txBody>
              <a:bodyPr/>
              <a:lstStyle/>
              <a:p>
                <a:endParaRPr lang="en-US"/>
              </a:p>
            </p:txBody>
          </p:sp>
          <p:sp>
            <p:nvSpPr>
              <p:cNvPr id="11467" name="Line 51"/>
              <p:cNvSpPr>
                <a:spLocks noChangeShapeType="1"/>
              </p:cNvSpPr>
              <p:nvPr/>
            </p:nvSpPr>
            <p:spPr bwMode="auto">
              <a:xfrm flipV="1">
                <a:off x="2830" y="10430"/>
                <a:ext cx="630" cy="790"/>
              </a:xfrm>
              <a:prstGeom prst="line">
                <a:avLst/>
              </a:prstGeom>
              <a:noFill/>
              <a:ln w="19050">
                <a:solidFill>
                  <a:srgbClr val="000000"/>
                </a:solidFill>
                <a:round/>
                <a:headEnd/>
                <a:tailEnd/>
              </a:ln>
            </p:spPr>
            <p:txBody>
              <a:bodyPr/>
              <a:lstStyle/>
              <a:p>
                <a:endParaRPr lang="en-US"/>
              </a:p>
            </p:txBody>
          </p:sp>
          <p:sp>
            <p:nvSpPr>
              <p:cNvPr id="11468" name="Line 52"/>
              <p:cNvSpPr>
                <a:spLocks noChangeShapeType="1"/>
              </p:cNvSpPr>
              <p:nvPr/>
            </p:nvSpPr>
            <p:spPr bwMode="auto">
              <a:xfrm>
                <a:off x="3430" y="9960"/>
                <a:ext cx="10" cy="480"/>
              </a:xfrm>
              <a:prstGeom prst="line">
                <a:avLst/>
              </a:prstGeom>
              <a:noFill/>
              <a:ln w="19050">
                <a:solidFill>
                  <a:srgbClr val="000000"/>
                </a:solidFill>
                <a:round/>
                <a:headEnd/>
                <a:tailEnd/>
              </a:ln>
            </p:spPr>
            <p:txBody>
              <a:bodyPr/>
              <a:lstStyle/>
              <a:p>
                <a:endParaRPr lang="en-US"/>
              </a:p>
            </p:txBody>
          </p:sp>
          <p:sp>
            <p:nvSpPr>
              <p:cNvPr id="11469" name="Line 53"/>
              <p:cNvSpPr>
                <a:spLocks noChangeShapeType="1"/>
              </p:cNvSpPr>
              <p:nvPr/>
            </p:nvSpPr>
            <p:spPr bwMode="auto">
              <a:xfrm>
                <a:off x="2210" y="9940"/>
                <a:ext cx="1210" cy="0"/>
              </a:xfrm>
              <a:prstGeom prst="line">
                <a:avLst/>
              </a:prstGeom>
              <a:noFill/>
              <a:ln w="19050">
                <a:solidFill>
                  <a:srgbClr val="000000"/>
                </a:solidFill>
                <a:round/>
                <a:headEnd/>
                <a:tailEnd/>
              </a:ln>
            </p:spPr>
            <p:txBody>
              <a:bodyPr/>
              <a:lstStyle/>
              <a:p>
                <a:endParaRPr lang="en-US"/>
              </a:p>
            </p:txBody>
          </p:sp>
        </p:grpSp>
        <p:sp>
          <p:nvSpPr>
            <p:cNvPr id="11282" name="Text Box 54"/>
            <p:cNvSpPr txBox="1">
              <a:spLocks noChangeArrowheads="1"/>
            </p:cNvSpPr>
            <p:nvPr/>
          </p:nvSpPr>
          <p:spPr bwMode="auto">
            <a:xfrm>
              <a:off x="1140" y="3617"/>
              <a:ext cx="776" cy="364"/>
            </a:xfrm>
            <a:prstGeom prst="rect">
              <a:avLst/>
            </a:prstGeom>
            <a:solidFill>
              <a:srgbClr val="FFFFFF"/>
            </a:solidFill>
            <a:ln w="9525">
              <a:noFill/>
              <a:miter lim="800000"/>
              <a:headEnd/>
              <a:tailEnd/>
            </a:ln>
          </p:spPr>
          <p:txBody>
            <a:bodyPr/>
            <a:lstStyle/>
            <a:p>
              <a:pPr algn="ctr"/>
              <a:r>
                <a:rPr lang="en-US" sz="1400"/>
                <a:t>Sample tray</a:t>
              </a:r>
              <a:endParaRPr lang="en-US"/>
            </a:p>
          </p:txBody>
        </p:sp>
        <p:sp>
          <p:nvSpPr>
            <p:cNvPr id="11283" name="Line 55"/>
            <p:cNvSpPr>
              <a:spLocks noChangeShapeType="1"/>
            </p:cNvSpPr>
            <p:nvPr/>
          </p:nvSpPr>
          <p:spPr bwMode="auto">
            <a:xfrm flipH="1" flipV="1">
              <a:off x="2604" y="850"/>
              <a:ext cx="228" cy="288"/>
            </a:xfrm>
            <a:prstGeom prst="line">
              <a:avLst/>
            </a:prstGeom>
            <a:noFill/>
            <a:ln w="9525">
              <a:solidFill>
                <a:srgbClr val="000000"/>
              </a:solidFill>
              <a:round/>
              <a:headEnd/>
              <a:tailEnd type="triangle" w="med" len="med"/>
            </a:ln>
          </p:spPr>
          <p:txBody>
            <a:bodyPr/>
            <a:lstStyle/>
            <a:p>
              <a:endParaRPr lang="en-US"/>
            </a:p>
          </p:txBody>
        </p:sp>
        <p:sp>
          <p:nvSpPr>
            <p:cNvPr id="11284" name="Freeform 56"/>
            <p:cNvSpPr>
              <a:spLocks/>
            </p:cNvSpPr>
            <p:nvPr/>
          </p:nvSpPr>
          <p:spPr bwMode="auto">
            <a:xfrm>
              <a:off x="3960" y="1237"/>
              <a:ext cx="96" cy="121"/>
            </a:xfrm>
            <a:custGeom>
              <a:avLst/>
              <a:gdLst>
                <a:gd name="T0" fmla="*/ 2 w 250"/>
                <a:gd name="T1" fmla="*/ 0 h 322"/>
                <a:gd name="T2" fmla="*/ 1 w 250"/>
                <a:gd name="T3" fmla="*/ 3 h 322"/>
                <a:gd name="T4" fmla="*/ 0 w 250"/>
                <a:gd name="T5" fmla="*/ 5 h 322"/>
                <a:gd name="T6" fmla="*/ 8 w 250"/>
                <a:gd name="T7" fmla="*/ 14 h 322"/>
                <a:gd name="T8" fmla="*/ 14 w 250"/>
                <a:gd name="T9" fmla="*/ 15 h 322"/>
                <a:gd name="T10" fmla="*/ 12 w 250"/>
                <a:gd name="T11" fmla="*/ 10 h 322"/>
                <a:gd name="T12" fmla="*/ 10 w 250"/>
                <a:gd name="T13" fmla="*/ 9 h 322"/>
                <a:gd name="T14" fmla="*/ 7 w 250"/>
                <a:gd name="T15" fmla="*/ 6 h 322"/>
                <a:gd name="T16" fmla="*/ 3 w 250"/>
                <a:gd name="T17" fmla="*/ 2 h 322"/>
                <a:gd name="T18" fmla="*/ 2 w 250"/>
                <a:gd name="T19" fmla="*/ 0 h 3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0"/>
                <a:gd name="T31" fmla="*/ 0 h 322"/>
                <a:gd name="T32" fmla="*/ 250 w 250"/>
                <a:gd name="T33" fmla="*/ 322 h 3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0" h="322">
                  <a:moveTo>
                    <a:pt x="30" y="0"/>
                  </a:moveTo>
                  <a:cubicBezTo>
                    <a:pt x="23" y="20"/>
                    <a:pt x="17" y="40"/>
                    <a:pt x="10" y="60"/>
                  </a:cubicBezTo>
                  <a:cubicBezTo>
                    <a:pt x="7" y="70"/>
                    <a:pt x="0" y="90"/>
                    <a:pt x="0" y="90"/>
                  </a:cubicBezTo>
                  <a:cubicBezTo>
                    <a:pt x="17" y="141"/>
                    <a:pt x="95" y="230"/>
                    <a:pt x="140" y="260"/>
                  </a:cubicBezTo>
                  <a:cubicBezTo>
                    <a:pt x="181" y="322"/>
                    <a:pt x="191" y="319"/>
                    <a:pt x="250" y="280"/>
                  </a:cubicBezTo>
                  <a:cubicBezTo>
                    <a:pt x="218" y="184"/>
                    <a:pt x="250" y="250"/>
                    <a:pt x="200" y="190"/>
                  </a:cubicBezTo>
                  <a:cubicBezTo>
                    <a:pt x="192" y="181"/>
                    <a:pt x="189" y="168"/>
                    <a:pt x="180" y="160"/>
                  </a:cubicBezTo>
                  <a:cubicBezTo>
                    <a:pt x="162" y="144"/>
                    <a:pt x="120" y="120"/>
                    <a:pt x="120" y="120"/>
                  </a:cubicBezTo>
                  <a:cubicBezTo>
                    <a:pt x="94" y="81"/>
                    <a:pt x="100" y="67"/>
                    <a:pt x="60" y="40"/>
                  </a:cubicBezTo>
                  <a:cubicBezTo>
                    <a:pt x="37" y="6"/>
                    <a:pt x="48" y="18"/>
                    <a:pt x="30" y="0"/>
                  </a:cubicBezTo>
                  <a:close/>
                </a:path>
              </a:pathLst>
            </a:custGeom>
            <a:solidFill>
              <a:srgbClr val="FFFFFF"/>
            </a:solidFill>
            <a:ln w="19050" cmpd="sng">
              <a:solidFill>
                <a:srgbClr val="000000"/>
              </a:solidFill>
              <a:round/>
              <a:headEnd/>
              <a:tailEnd/>
            </a:ln>
          </p:spPr>
          <p:txBody>
            <a:bodyPr/>
            <a:lstStyle/>
            <a:p>
              <a:endParaRPr lang="en-US"/>
            </a:p>
          </p:txBody>
        </p:sp>
        <p:sp>
          <p:nvSpPr>
            <p:cNvPr id="11285" name="Text Box 57"/>
            <p:cNvSpPr txBox="1">
              <a:spLocks noChangeArrowheads="1"/>
            </p:cNvSpPr>
            <p:nvPr/>
          </p:nvSpPr>
          <p:spPr bwMode="auto">
            <a:xfrm>
              <a:off x="4092" y="1200"/>
              <a:ext cx="564" cy="268"/>
            </a:xfrm>
            <a:prstGeom prst="rect">
              <a:avLst/>
            </a:prstGeom>
            <a:noFill/>
            <a:ln w="57150">
              <a:noFill/>
              <a:miter lim="800000"/>
              <a:headEnd/>
              <a:tailEnd/>
            </a:ln>
          </p:spPr>
          <p:txBody>
            <a:bodyPr>
              <a:spAutoFit/>
            </a:bodyPr>
            <a:lstStyle/>
            <a:p>
              <a:r>
                <a:rPr lang="en-US" sz="1200" b="1"/>
                <a:t>Detection window</a:t>
              </a:r>
              <a:endParaRPr lang="en-US"/>
            </a:p>
          </p:txBody>
        </p:sp>
        <p:sp>
          <p:nvSpPr>
            <p:cNvPr id="11286" name="Text Box 58"/>
            <p:cNvSpPr txBox="1">
              <a:spLocks noChangeArrowheads="1"/>
            </p:cNvSpPr>
            <p:nvPr/>
          </p:nvSpPr>
          <p:spPr bwMode="auto">
            <a:xfrm>
              <a:off x="1590" y="2109"/>
              <a:ext cx="648" cy="390"/>
            </a:xfrm>
            <a:prstGeom prst="rect">
              <a:avLst/>
            </a:prstGeom>
            <a:noFill/>
            <a:ln w="9525">
              <a:noFill/>
              <a:miter lim="800000"/>
              <a:headEnd/>
              <a:tailEnd/>
            </a:ln>
          </p:spPr>
          <p:txBody>
            <a:bodyPr/>
            <a:lstStyle/>
            <a:p>
              <a:r>
                <a:rPr lang="en-US" sz="1200"/>
                <a:t>(cathode)</a:t>
              </a:r>
              <a:endParaRPr lang="en-US"/>
            </a:p>
          </p:txBody>
        </p:sp>
        <p:sp>
          <p:nvSpPr>
            <p:cNvPr id="11287" name="Text Box 59"/>
            <p:cNvSpPr txBox="1">
              <a:spLocks noChangeArrowheads="1"/>
            </p:cNvSpPr>
            <p:nvPr/>
          </p:nvSpPr>
          <p:spPr bwMode="auto">
            <a:xfrm>
              <a:off x="3518" y="2117"/>
              <a:ext cx="579" cy="161"/>
            </a:xfrm>
            <a:prstGeom prst="rect">
              <a:avLst/>
            </a:prstGeom>
            <a:noFill/>
            <a:ln w="9525">
              <a:noFill/>
              <a:miter lim="800000"/>
              <a:headEnd/>
              <a:tailEnd/>
            </a:ln>
          </p:spPr>
          <p:txBody>
            <a:bodyPr>
              <a:spAutoFit/>
            </a:bodyPr>
            <a:lstStyle/>
            <a:p>
              <a:pPr algn="r"/>
              <a:r>
                <a:rPr lang="en-US" sz="1200"/>
                <a:t>(anode)</a:t>
              </a:r>
              <a:endParaRPr lang="en-US"/>
            </a:p>
          </p:txBody>
        </p:sp>
        <p:grpSp>
          <p:nvGrpSpPr>
            <p:cNvPr id="9" name="Group 60"/>
            <p:cNvGrpSpPr>
              <a:grpSpLocks/>
            </p:cNvGrpSpPr>
            <p:nvPr/>
          </p:nvGrpSpPr>
          <p:grpSpPr bwMode="auto">
            <a:xfrm>
              <a:off x="2939" y="2813"/>
              <a:ext cx="997" cy="1127"/>
              <a:chOff x="5918" y="10060"/>
              <a:chExt cx="2842" cy="3089"/>
            </a:xfrm>
          </p:grpSpPr>
          <p:sp>
            <p:nvSpPr>
              <p:cNvPr id="11291" name="Freeform 61"/>
              <p:cNvSpPr>
                <a:spLocks/>
              </p:cNvSpPr>
              <p:nvPr/>
            </p:nvSpPr>
            <p:spPr bwMode="auto">
              <a:xfrm>
                <a:off x="8289" y="12936"/>
                <a:ext cx="467" cy="200"/>
              </a:xfrm>
              <a:custGeom>
                <a:avLst/>
                <a:gdLst>
                  <a:gd name="T0" fmla="*/ 13 w 467"/>
                  <a:gd name="T1" fmla="*/ 117 h 200"/>
                  <a:gd name="T2" fmla="*/ 0 w 467"/>
                  <a:gd name="T3" fmla="*/ 63 h 200"/>
                  <a:gd name="T4" fmla="*/ 35 w 467"/>
                  <a:gd name="T5" fmla="*/ 26 h 200"/>
                  <a:gd name="T6" fmla="*/ 102 w 467"/>
                  <a:gd name="T7" fmla="*/ 1 h 200"/>
                  <a:gd name="T8" fmla="*/ 193 w 467"/>
                  <a:gd name="T9" fmla="*/ 0 h 200"/>
                  <a:gd name="T10" fmla="*/ 247 w 467"/>
                  <a:gd name="T11" fmla="*/ 7 h 200"/>
                  <a:gd name="T12" fmla="*/ 327 w 467"/>
                  <a:gd name="T13" fmla="*/ 31 h 200"/>
                  <a:gd name="T14" fmla="*/ 467 w 467"/>
                  <a:gd name="T15" fmla="*/ 112 h 200"/>
                  <a:gd name="T16" fmla="*/ 449 w 467"/>
                  <a:gd name="T17" fmla="*/ 151 h 200"/>
                  <a:gd name="T18" fmla="*/ 327 w 467"/>
                  <a:gd name="T19" fmla="*/ 200 h 200"/>
                  <a:gd name="T20" fmla="*/ 13 w 467"/>
                  <a:gd name="T21" fmla="*/ 117 h 200"/>
                  <a:gd name="T22" fmla="*/ 13 w 467"/>
                  <a:gd name="T23" fmla="*/ 117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7"/>
                  <a:gd name="T37" fmla="*/ 0 h 200"/>
                  <a:gd name="T38" fmla="*/ 467 w 467"/>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7" h="200">
                    <a:moveTo>
                      <a:pt x="13" y="117"/>
                    </a:moveTo>
                    <a:lnTo>
                      <a:pt x="0" y="63"/>
                    </a:lnTo>
                    <a:lnTo>
                      <a:pt x="35" y="26"/>
                    </a:lnTo>
                    <a:lnTo>
                      <a:pt x="102" y="1"/>
                    </a:lnTo>
                    <a:lnTo>
                      <a:pt x="193" y="0"/>
                    </a:lnTo>
                    <a:lnTo>
                      <a:pt x="247" y="7"/>
                    </a:lnTo>
                    <a:lnTo>
                      <a:pt x="327" y="31"/>
                    </a:lnTo>
                    <a:lnTo>
                      <a:pt x="467" y="112"/>
                    </a:lnTo>
                    <a:lnTo>
                      <a:pt x="449" y="151"/>
                    </a:lnTo>
                    <a:lnTo>
                      <a:pt x="327" y="200"/>
                    </a:lnTo>
                    <a:lnTo>
                      <a:pt x="13" y="117"/>
                    </a:lnTo>
                    <a:close/>
                  </a:path>
                </a:pathLst>
              </a:custGeom>
              <a:solidFill>
                <a:srgbClr val="C0C0C0"/>
              </a:solidFill>
              <a:ln w="9525">
                <a:solidFill>
                  <a:srgbClr val="000000"/>
                </a:solidFill>
                <a:round/>
                <a:headEnd/>
                <a:tailEnd/>
              </a:ln>
            </p:spPr>
            <p:txBody>
              <a:bodyPr/>
              <a:lstStyle/>
              <a:p>
                <a:endParaRPr lang="en-US"/>
              </a:p>
            </p:txBody>
          </p:sp>
          <p:sp>
            <p:nvSpPr>
              <p:cNvPr id="11292" name="Freeform 62"/>
              <p:cNvSpPr>
                <a:spLocks/>
              </p:cNvSpPr>
              <p:nvPr/>
            </p:nvSpPr>
            <p:spPr bwMode="auto">
              <a:xfrm>
                <a:off x="8614" y="13042"/>
                <a:ext cx="139" cy="100"/>
              </a:xfrm>
              <a:custGeom>
                <a:avLst/>
                <a:gdLst>
                  <a:gd name="T0" fmla="*/ 6 w 139"/>
                  <a:gd name="T1" fmla="*/ 49 h 100"/>
                  <a:gd name="T2" fmla="*/ 76 w 139"/>
                  <a:gd name="T3" fmla="*/ 8 h 100"/>
                  <a:gd name="T4" fmla="*/ 131 w 139"/>
                  <a:gd name="T5" fmla="*/ 0 h 100"/>
                  <a:gd name="T6" fmla="*/ 139 w 139"/>
                  <a:gd name="T7" fmla="*/ 12 h 100"/>
                  <a:gd name="T8" fmla="*/ 125 w 139"/>
                  <a:gd name="T9" fmla="*/ 37 h 100"/>
                  <a:gd name="T10" fmla="*/ 0 w 139"/>
                  <a:gd name="T11" fmla="*/ 100 h 100"/>
                  <a:gd name="T12" fmla="*/ 6 w 139"/>
                  <a:gd name="T13" fmla="*/ 49 h 100"/>
                  <a:gd name="T14" fmla="*/ 6 w 139"/>
                  <a:gd name="T15" fmla="*/ 49 h 100"/>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100"/>
                  <a:gd name="T26" fmla="*/ 139 w 139"/>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100">
                    <a:moveTo>
                      <a:pt x="6" y="49"/>
                    </a:moveTo>
                    <a:lnTo>
                      <a:pt x="76" y="8"/>
                    </a:lnTo>
                    <a:lnTo>
                      <a:pt x="131" y="0"/>
                    </a:lnTo>
                    <a:lnTo>
                      <a:pt x="139" y="12"/>
                    </a:lnTo>
                    <a:lnTo>
                      <a:pt x="125" y="37"/>
                    </a:lnTo>
                    <a:lnTo>
                      <a:pt x="0" y="100"/>
                    </a:lnTo>
                    <a:lnTo>
                      <a:pt x="6" y="49"/>
                    </a:lnTo>
                    <a:close/>
                  </a:path>
                </a:pathLst>
              </a:custGeom>
              <a:solidFill>
                <a:srgbClr val="C0C0C0"/>
              </a:solidFill>
              <a:ln w="9525">
                <a:solidFill>
                  <a:srgbClr val="000000"/>
                </a:solidFill>
                <a:round/>
                <a:headEnd/>
                <a:tailEnd/>
              </a:ln>
            </p:spPr>
            <p:txBody>
              <a:bodyPr/>
              <a:lstStyle/>
              <a:p>
                <a:endParaRPr lang="en-US"/>
              </a:p>
            </p:txBody>
          </p:sp>
          <p:sp>
            <p:nvSpPr>
              <p:cNvPr id="11293" name="Freeform 63"/>
              <p:cNvSpPr>
                <a:spLocks/>
              </p:cNvSpPr>
              <p:nvPr/>
            </p:nvSpPr>
            <p:spPr bwMode="auto">
              <a:xfrm>
                <a:off x="8298" y="13016"/>
                <a:ext cx="232" cy="97"/>
              </a:xfrm>
              <a:custGeom>
                <a:avLst/>
                <a:gdLst>
                  <a:gd name="T0" fmla="*/ 3 w 232"/>
                  <a:gd name="T1" fmla="*/ 13 h 97"/>
                  <a:gd name="T2" fmla="*/ 68 w 232"/>
                  <a:gd name="T3" fmla="*/ 0 h 97"/>
                  <a:gd name="T4" fmla="*/ 131 w 232"/>
                  <a:gd name="T5" fmla="*/ 2 h 97"/>
                  <a:gd name="T6" fmla="*/ 232 w 232"/>
                  <a:gd name="T7" fmla="*/ 51 h 97"/>
                  <a:gd name="T8" fmla="*/ 217 w 232"/>
                  <a:gd name="T9" fmla="*/ 97 h 97"/>
                  <a:gd name="T10" fmla="*/ 14 w 232"/>
                  <a:gd name="T11" fmla="*/ 38 h 97"/>
                  <a:gd name="T12" fmla="*/ 0 w 232"/>
                  <a:gd name="T13" fmla="*/ 22 h 97"/>
                  <a:gd name="T14" fmla="*/ 3 w 232"/>
                  <a:gd name="T15" fmla="*/ 13 h 97"/>
                  <a:gd name="T16" fmla="*/ 3 w 232"/>
                  <a:gd name="T17" fmla="*/ 13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97"/>
                  <a:gd name="T29" fmla="*/ 232 w 232"/>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97">
                    <a:moveTo>
                      <a:pt x="3" y="13"/>
                    </a:moveTo>
                    <a:lnTo>
                      <a:pt x="68" y="0"/>
                    </a:lnTo>
                    <a:lnTo>
                      <a:pt x="131" y="2"/>
                    </a:lnTo>
                    <a:lnTo>
                      <a:pt x="232" y="51"/>
                    </a:lnTo>
                    <a:lnTo>
                      <a:pt x="217" y="97"/>
                    </a:lnTo>
                    <a:lnTo>
                      <a:pt x="14" y="38"/>
                    </a:lnTo>
                    <a:lnTo>
                      <a:pt x="0" y="22"/>
                    </a:lnTo>
                    <a:lnTo>
                      <a:pt x="3" y="13"/>
                    </a:lnTo>
                    <a:close/>
                  </a:path>
                </a:pathLst>
              </a:custGeom>
              <a:solidFill>
                <a:srgbClr val="C0C0C0"/>
              </a:solidFill>
              <a:ln w="9525">
                <a:solidFill>
                  <a:srgbClr val="000000"/>
                </a:solidFill>
                <a:round/>
                <a:headEnd/>
                <a:tailEnd/>
              </a:ln>
            </p:spPr>
            <p:txBody>
              <a:bodyPr/>
              <a:lstStyle/>
              <a:p>
                <a:endParaRPr lang="en-US"/>
              </a:p>
            </p:txBody>
          </p:sp>
          <p:sp>
            <p:nvSpPr>
              <p:cNvPr id="11294" name="Freeform 64"/>
              <p:cNvSpPr>
                <a:spLocks/>
              </p:cNvSpPr>
              <p:nvPr/>
            </p:nvSpPr>
            <p:spPr bwMode="auto">
              <a:xfrm>
                <a:off x="5918" y="12568"/>
                <a:ext cx="2298" cy="538"/>
              </a:xfrm>
              <a:custGeom>
                <a:avLst/>
                <a:gdLst>
                  <a:gd name="T0" fmla="*/ 86 w 2298"/>
                  <a:gd name="T1" fmla="*/ 0 h 538"/>
                  <a:gd name="T2" fmla="*/ 0 w 2298"/>
                  <a:gd name="T3" fmla="*/ 465 h 538"/>
                  <a:gd name="T4" fmla="*/ 16 w 2298"/>
                  <a:gd name="T5" fmla="*/ 538 h 538"/>
                  <a:gd name="T6" fmla="*/ 2295 w 2298"/>
                  <a:gd name="T7" fmla="*/ 522 h 538"/>
                  <a:gd name="T8" fmla="*/ 2298 w 2298"/>
                  <a:gd name="T9" fmla="*/ 444 h 538"/>
                  <a:gd name="T10" fmla="*/ 2211 w 2298"/>
                  <a:gd name="T11" fmla="*/ 11 h 538"/>
                  <a:gd name="T12" fmla="*/ 86 w 2298"/>
                  <a:gd name="T13" fmla="*/ 0 h 538"/>
                  <a:gd name="T14" fmla="*/ 86 w 2298"/>
                  <a:gd name="T15" fmla="*/ 0 h 538"/>
                  <a:gd name="T16" fmla="*/ 0 60000 65536"/>
                  <a:gd name="T17" fmla="*/ 0 60000 65536"/>
                  <a:gd name="T18" fmla="*/ 0 60000 65536"/>
                  <a:gd name="T19" fmla="*/ 0 60000 65536"/>
                  <a:gd name="T20" fmla="*/ 0 60000 65536"/>
                  <a:gd name="T21" fmla="*/ 0 60000 65536"/>
                  <a:gd name="T22" fmla="*/ 0 60000 65536"/>
                  <a:gd name="T23" fmla="*/ 0 60000 65536"/>
                  <a:gd name="T24" fmla="*/ 0 w 2298"/>
                  <a:gd name="T25" fmla="*/ 0 h 538"/>
                  <a:gd name="T26" fmla="*/ 2298 w 2298"/>
                  <a:gd name="T27" fmla="*/ 538 h 5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8" h="538">
                    <a:moveTo>
                      <a:pt x="86" y="0"/>
                    </a:moveTo>
                    <a:lnTo>
                      <a:pt x="0" y="465"/>
                    </a:lnTo>
                    <a:lnTo>
                      <a:pt x="16" y="538"/>
                    </a:lnTo>
                    <a:lnTo>
                      <a:pt x="2295" y="522"/>
                    </a:lnTo>
                    <a:lnTo>
                      <a:pt x="2298" y="444"/>
                    </a:lnTo>
                    <a:lnTo>
                      <a:pt x="2211" y="11"/>
                    </a:lnTo>
                    <a:lnTo>
                      <a:pt x="86" y="0"/>
                    </a:lnTo>
                    <a:close/>
                  </a:path>
                </a:pathLst>
              </a:custGeom>
              <a:solidFill>
                <a:srgbClr val="C0C0C0"/>
              </a:solidFill>
              <a:ln w="9525">
                <a:solidFill>
                  <a:srgbClr val="000000"/>
                </a:solidFill>
                <a:round/>
                <a:headEnd/>
                <a:tailEnd/>
              </a:ln>
            </p:spPr>
            <p:txBody>
              <a:bodyPr/>
              <a:lstStyle/>
              <a:p>
                <a:endParaRPr lang="en-US"/>
              </a:p>
            </p:txBody>
          </p:sp>
          <p:sp>
            <p:nvSpPr>
              <p:cNvPr id="11295" name="Freeform 65"/>
              <p:cNvSpPr>
                <a:spLocks/>
              </p:cNvSpPr>
              <p:nvPr/>
            </p:nvSpPr>
            <p:spPr bwMode="auto">
              <a:xfrm>
                <a:off x="5996" y="12746"/>
                <a:ext cx="221" cy="218"/>
              </a:xfrm>
              <a:custGeom>
                <a:avLst/>
                <a:gdLst>
                  <a:gd name="T0" fmla="*/ 34 w 221"/>
                  <a:gd name="T1" fmla="*/ 0 h 218"/>
                  <a:gd name="T2" fmla="*/ 158 w 221"/>
                  <a:gd name="T3" fmla="*/ 1 h 218"/>
                  <a:gd name="T4" fmla="*/ 157 w 221"/>
                  <a:gd name="T5" fmla="*/ 105 h 218"/>
                  <a:gd name="T6" fmla="*/ 220 w 221"/>
                  <a:gd name="T7" fmla="*/ 104 h 218"/>
                  <a:gd name="T8" fmla="*/ 221 w 221"/>
                  <a:gd name="T9" fmla="*/ 179 h 218"/>
                  <a:gd name="T10" fmla="*/ 145 w 221"/>
                  <a:gd name="T11" fmla="*/ 179 h 218"/>
                  <a:gd name="T12" fmla="*/ 139 w 221"/>
                  <a:gd name="T13" fmla="*/ 218 h 218"/>
                  <a:gd name="T14" fmla="*/ 0 w 221"/>
                  <a:gd name="T15" fmla="*/ 213 h 218"/>
                  <a:gd name="T16" fmla="*/ 34 w 221"/>
                  <a:gd name="T17" fmla="*/ 0 h 218"/>
                  <a:gd name="T18" fmla="*/ 34 w 221"/>
                  <a:gd name="T19" fmla="*/ 0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1"/>
                  <a:gd name="T31" fmla="*/ 0 h 218"/>
                  <a:gd name="T32" fmla="*/ 221 w 221"/>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1" h="218">
                    <a:moveTo>
                      <a:pt x="34" y="0"/>
                    </a:moveTo>
                    <a:lnTo>
                      <a:pt x="158" y="1"/>
                    </a:lnTo>
                    <a:lnTo>
                      <a:pt x="157" y="105"/>
                    </a:lnTo>
                    <a:lnTo>
                      <a:pt x="220" y="104"/>
                    </a:lnTo>
                    <a:lnTo>
                      <a:pt x="221" y="179"/>
                    </a:lnTo>
                    <a:lnTo>
                      <a:pt x="145" y="179"/>
                    </a:lnTo>
                    <a:lnTo>
                      <a:pt x="139" y="218"/>
                    </a:lnTo>
                    <a:lnTo>
                      <a:pt x="0" y="213"/>
                    </a:lnTo>
                    <a:lnTo>
                      <a:pt x="34" y="0"/>
                    </a:lnTo>
                    <a:close/>
                  </a:path>
                </a:pathLst>
              </a:custGeom>
              <a:solidFill>
                <a:srgbClr val="C0C0C0"/>
              </a:solidFill>
              <a:ln w="9525">
                <a:solidFill>
                  <a:srgbClr val="000000"/>
                </a:solidFill>
                <a:round/>
                <a:headEnd/>
                <a:tailEnd/>
              </a:ln>
            </p:spPr>
            <p:txBody>
              <a:bodyPr/>
              <a:lstStyle/>
              <a:p>
                <a:endParaRPr lang="en-US"/>
              </a:p>
            </p:txBody>
          </p:sp>
          <p:sp>
            <p:nvSpPr>
              <p:cNvPr id="11296" name="Freeform 66"/>
              <p:cNvSpPr>
                <a:spLocks/>
              </p:cNvSpPr>
              <p:nvPr/>
            </p:nvSpPr>
            <p:spPr bwMode="auto">
              <a:xfrm>
                <a:off x="7443" y="12844"/>
                <a:ext cx="293" cy="119"/>
              </a:xfrm>
              <a:custGeom>
                <a:avLst/>
                <a:gdLst>
                  <a:gd name="T0" fmla="*/ 21 w 293"/>
                  <a:gd name="T1" fmla="*/ 56 h 119"/>
                  <a:gd name="T2" fmla="*/ 3 w 293"/>
                  <a:gd name="T3" fmla="*/ 79 h 119"/>
                  <a:gd name="T4" fmla="*/ 0 w 293"/>
                  <a:gd name="T5" fmla="*/ 115 h 119"/>
                  <a:gd name="T6" fmla="*/ 293 w 293"/>
                  <a:gd name="T7" fmla="*/ 119 h 119"/>
                  <a:gd name="T8" fmla="*/ 287 w 293"/>
                  <a:gd name="T9" fmla="*/ 75 h 119"/>
                  <a:gd name="T10" fmla="*/ 271 w 293"/>
                  <a:gd name="T11" fmla="*/ 56 h 119"/>
                  <a:gd name="T12" fmla="*/ 194 w 293"/>
                  <a:gd name="T13" fmla="*/ 55 h 119"/>
                  <a:gd name="T14" fmla="*/ 178 w 293"/>
                  <a:gd name="T15" fmla="*/ 0 h 119"/>
                  <a:gd name="T16" fmla="*/ 99 w 293"/>
                  <a:gd name="T17" fmla="*/ 3 h 119"/>
                  <a:gd name="T18" fmla="*/ 95 w 293"/>
                  <a:gd name="T19" fmla="*/ 32 h 119"/>
                  <a:gd name="T20" fmla="*/ 96 w 293"/>
                  <a:gd name="T21" fmla="*/ 53 h 119"/>
                  <a:gd name="T22" fmla="*/ 21 w 293"/>
                  <a:gd name="T23" fmla="*/ 56 h 119"/>
                  <a:gd name="T24" fmla="*/ 21 w 293"/>
                  <a:gd name="T25" fmla="*/ 56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3"/>
                  <a:gd name="T40" fmla="*/ 0 h 119"/>
                  <a:gd name="T41" fmla="*/ 293 w 293"/>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3" h="119">
                    <a:moveTo>
                      <a:pt x="21" y="56"/>
                    </a:moveTo>
                    <a:lnTo>
                      <a:pt x="3" y="79"/>
                    </a:lnTo>
                    <a:lnTo>
                      <a:pt x="0" y="115"/>
                    </a:lnTo>
                    <a:lnTo>
                      <a:pt x="293" y="119"/>
                    </a:lnTo>
                    <a:lnTo>
                      <a:pt x="287" y="75"/>
                    </a:lnTo>
                    <a:lnTo>
                      <a:pt x="271" y="56"/>
                    </a:lnTo>
                    <a:lnTo>
                      <a:pt x="194" y="55"/>
                    </a:lnTo>
                    <a:lnTo>
                      <a:pt x="178" y="0"/>
                    </a:lnTo>
                    <a:lnTo>
                      <a:pt x="99" y="3"/>
                    </a:lnTo>
                    <a:lnTo>
                      <a:pt x="95" y="32"/>
                    </a:lnTo>
                    <a:lnTo>
                      <a:pt x="96" y="53"/>
                    </a:lnTo>
                    <a:lnTo>
                      <a:pt x="21" y="56"/>
                    </a:lnTo>
                    <a:close/>
                  </a:path>
                </a:pathLst>
              </a:custGeom>
              <a:solidFill>
                <a:srgbClr val="C0C0C0"/>
              </a:solidFill>
              <a:ln w="9525">
                <a:solidFill>
                  <a:srgbClr val="000000"/>
                </a:solidFill>
                <a:round/>
                <a:headEnd/>
                <a:tailEnd/>
              </a:ln>
            </p:spPr>
            <p:txBody>
              <a:bodyPr/>
              <a:lstStyle/>
              <a:p>
                <a:endParaRPr lang="en-US"/>
              </a:p>
            </p:txBody>
          </p:sp>
          <p:sp>
            <p:nvSpPr>
              <p:cNvPr id="11297" name="Freeform 67"/>
              <p:cNvSpPr>
                <a:spLocks/>
              </p:cNvSpPr>
              <p:nvPr/>
            </p:nvSpPr>
            <p:spPr bwMode="auto">
              <a:xfrm>
                <a:off x="7438" y="12705"/>
                <a:ext cx="277" cy="124"/>
              </a:xfrm>
              <a:custGeom>
                <a:avLst/>
                <a:gdLst>
                  <a:gd name="T0" fmla="*/ 1 w 277"/>
                  <a:gd name="T1" fmla="*/ 19 h 124"/>
                  <a:gd name="T2" fmla="*/ 16 w 277"/>
                  <a:gd name="T3" fmla="*/ 5 h 124"/>
                  <a:gd name="T4" fmla="*/ 71 w 277"/>
                  <a:gd name="T5" fmla="*/ 3 h 124"/>
                  <a:gd name="T6" fmla="*/ 83 w 277"/>
                  <a:gd name="T7" fmla="*/ 25 h 124"/>
                  <a:gd name="T8" fmla="*/ 105 w 277"/>
                  <a:gd name="T9" fmla="*/ 4 h 124"/>
                  <a:gd name="T10" fmla="*/ 164 w 277"/>
                  <a:gd name="T11" fmla="*/ 1 h 124"/>
                  <a:gd name="T12" fmla="*/ 179 w 277"/>
                  <a:gd name="T13" fmla="*/ 23 h 124"/>
                  <a:gd name="T14" fmla="*/ 194 w 277"/>
                  <a:gd name="T15" fmla="*/ 1 h 124"/>
                  <a:gd name="T16" fmla="*/ 243 w 277"/>
                  <a:gd name="T17" fmla="*/ 0 h 124"/>
                  <a:gd name="T18" fmla="*/ 270 w 277"/>
                  <a:gd name="T19" fmla="*/ 23 h 124"/>
                  <a:gd name="T20" fmla="*/ 277 w 277"/>
                  <a:gd name="T21" fmla="*/ 123 h 124"/>
                  <a:gd name="T22" fmla="*/ 0 w 277"/>
                  <a:gd name="T23" fmla="*/ 124 h 124"/>
                  <a:gd name="T24" fmla="*/ 1 w 277"/>
                  <a:gd name="T25" fmla="*/ 19 h 124"/>
                  <a:gd name="T26" fmla="*/ 1 w 277"/>
                  <a:gd name="T27" fmla="*/ 19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7"/>
                  <a:gd name="T43" fmla="*/ 0 h 124"/>
                  <a:gd name="T44" fmla="*/ 277 w 277"/>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7" h="124">
                    <a:moveTo>
                      <a:pt x="1" y="19"/>
                    </a:moveTo>
                    <a:lnTo>
                      <a:pt x="16" y="5"/>
                    </a:lnTo>
                    <a:lnTo>
                      <a:pt x="71" y="3"/>
                    </a:lnTo>
                    <a:lnTo>
                      <a:pt x="83" y="25"/>
                    </a:lnTo>
                    <a:lnTo>
                      <a:pt x="105" y="4"/>
                    </a:lnTo>
                    <a:lnTo>
                      <a:pt x="164" y="1"/>
                    </a:lnTo>
                    <a:lnTo>
                      <a:pt x="179" y="23"/>
                    </a:lnTo>
                    <a:lnTo>
                      <a:pt x="194" y="1"/>
                    </a:lnTo>
                    <a:lnTo>
                      <a:pt x="243" y="0"/>
                    </a:lnTo>
                    <a:lnTo>
                      <a:pt x="270" y="23"/>
                    </a:lnTo>
                    <a:lnTo>
                      <a:pt x="277" y="123"/>
                    </a:lnTo>
                    <a:lnTo>
                      <a:pt x="0" y="124"/>
                    </a:lnTo>
                    <a:lnTo>
                      <a:pt x="1" y="19"/>
                    </a:lnTo>
                    <a:close/>
                  </a:path>
                </a:pathLst>
              </a:custGeom>
              <a:solidFill>
                <a:srgbClr val="C0C0C0"/>
              </a:solidFill>
              <a:ln w="9525">
                <a:solidFill>
                  <a:srgbClr val="000000"/>
                </a:solidFill>
                <a:round/>
                <a:headEnd/>
                <a:tailEnd/>
              </a:ln>
            </p:spPr>
            <p:txBody>
              <a:bodyPr/>
              <a:lstStyle/>
              <a:p>
                <a:endParaRPr lang="en-US"/>
              </a:p>
            </p:txBody>
          </p:sp>
          <p:sp>
            <p:nvSpPr>
              <p:cNvPr id="11298" name="Freeform 68"/>
              <p:cNvSpPr>
                <a:spLocks/>
              </p:cNvSpPr>
              <p:nvPr/>
            </p:nvSpPr>
            <p:spPr bwMode="auto">
              <a:xfrm>
                <a:off x="7434" y="12633"/>
                <a:ext cx="269" cy="65"/>
              </a:xfrm>
              <a:custGeom>
                <a:avLst/>
                <a:gdLst>
                  <a:gd name="T0" fmla="*/ 0 w 269"/>
                  <a:gd name="T1" fmla="*/ 19 h 65"/>
                  <a:gd name="T2" fmla="*/ 16 w 269"/>
                  <a:gd name="T3" fmla="*/ 5 h 65"/>
                  <a:gd name="T4" fmla="*/ 71 w 269"/>
                  <a:gd name="T5" fmla="*/ 2 h 65"/>
                  <a:gd name="T6" fmla="*/ 82 w 269"/>
                  <a:gd name="T7" fmla="*/ 26 h 65"/>
                  <a:gd name="T8" fmla="*/ 104 w 269"/>
                  <a:gd name="T9" fmla="*/ 4 h 65"/>
                  <a:gd name="T10" fmla="*/ 162 w 269"/>
                  <a:gd name="T11" fmla="*/ 2 h 65"/>
                  <a:gd name="T12" fmla="*/ 179 w 269"/>
                  <a:gd name="T13" fmla="*/ 24 h 65"/>
                  <a:gd name="T14" fmla="*/ 194 w 269"/>
                  <a:gd name="T15" fmla="*/ 2 h 65"/>
                  <a:gd name="T16" fmla="*/ 241 w 269"/>
                  <a:gd name="T17" fmla="*/ 0 h 65"/>
                  <a:gd name="T18" fmla="*/ 269 w 269"/>
                  <a:gd name="T19" fmla="*/ 23 h 65"/>
                  <a:gd name="T20" fmla="*/ 269 w 269"/>
                  <a:gd name="T21" fmla="*/ 62 h 65"/>
                  <a:gd name="T22" fmla="*/ 0 w 269"/>
                  <a:gd name="T23" fmla="*/ 65 h 65"/>
                  <a:gd name="T24" fmla="*/ 0 w 269"/>
                  <a:gd name="T25" fmla="*/ 19 h 65"/>
                  <a:gd name="T26" fmla="*/ 0 w 269"/>
                  <a:gd name="T27" fmla="*/ 19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
                  <a:gd name="T43" fmla="*/ 0 h 65"/>
                  <a:gd name="T44" fmla="*/ 269 w 269"/>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 h="65">
                    <a:moveTo>
                      <a:pt x="0" y="19"/>
                    </a:moveTo>
                    <a:lnTo>
                      <a:pt x="16" y="5"/>
                    </a:lnTo>
                    <a:lnTo>
                      <a:pt x="71" y="2"/>
                    </a:lnTo>
                    <a:lnTo>
                      <a:pt x="82" y="26"/>
                    </a:lnTo>
                    <a:lnTo>
                      <a:pt x="104" y="4"/>
                    </a:lnTo>
                    <a:lnTo>
                      <a:pt x="162" y="2"/>
                    </a:lnTo>
                    <a:lnTo>
                      <a:pt x="179" y="24"/>
                    </a:lnTo>
                    <a:lnTo>
                      <a:pt x="194" y="2"/>
                    </a:lnTo>
                    <a:lnTo>
                      <a:pt x="241" y="0"/>
                    </a:lnTo>
                    <a:lnTo>
                      <a:pt x="269" y="23"/>
                    </a:lnTo>
                    <a:lnTo>
                      <a:pt x="269" y="62"/>
                    </a:lnTo>
                    <a:lnTo>
                      <a:pt x="0" y="65"/>
                    </a:lnTo>
                    <a:lnTo>
                      <a:pt x="0" y="19"/>
                    </a:lnTo>
                    <a:close/>
                  </a:path>
                </a:pathLst>
              </a:custGeom>
              <a:solidFill>
                <a:srgbClr val="C0C0C0"/>
              </a:solidFill>
              <a:ln w="9525">
                <a:solidFill>
                  <a:srgbClr val="000000"/>
                </a:solidFill>
                <a:round/>
                <a:headEnd/>
                <a:tailEnd/>
              </a:ln>
            </p:spPr>
            <p:txBody>
              <a:bodyPr/>
              <a:lstStyle/>
              <a:p>
                <a:endParaRPr lang="en-US"/>
              </a:p>
            </p:txBody>
          </p:sp>
          <p:sp>
            <p:nvSpPr>
              <p:cNvPr id="11299" name="Freeform 69"/>
              <p:cNvSpPr>
                <a:spLocks/>
              </p:cNvSpPr>
              <p:nvPr/>
            </p:nvSpPr>
            <p:spPr bwMode="auto">
              <a:xfrm>
                <a:off x="5926" y="13014"/>
                <a:ext cx="2286" cy="45"/>
              </a:xfrm>
              <a:custGeom>
                <a:avLst/>
                <a:gdLst>
                  <a:gd name="T0" fmla="*/ 0 w 2286"/>
                  <a:gd name="T1" fmla="*/ 10 h 45"/>
                  <a:gd name="T2" fmla="*/ 0 w 2286"/>
                  <a:gd name="T3" fmla="*/ 45 h 45"/>
                  <a:gd name="T4" fmla="*/ 2286 w 2286"/>
                  <a:gd name="T5" fmla="*/ 38 h 45"/>
                  <a:gd name="T6" fmla="*/ 2286 w 2286"/>
                  <a:gd name="T7" fmla="*/ 0 h 45"/>
                  <a:gd name="T8" fmla="*/ 0 w 2286"/>
                  <a:gd name="T9" fmla="*/ 10 h 45"/>
                  <a:gd name="T10" fmla="*/ 0 w 2286"/>
                  <a:gd name="T11" fmla="*/ 10 h 45"/>
                  <a:gd name="T12" fmla="*/ 0 60000 65536"/>
                  <a:gd name="T13" fmla="*/ 0 60000 65536"/>
                  <a:gd name="T14" fmla="*/ 0 60000 65536"/>
                  <a:gd name="T15" fmla="*/ 0 60000 65536"/>
                  <a:gd name="T16" fmla="*/ 0 60000 65536"/>
                  <a:gd name="T17" fmla="*/ 0 60000 65536"/>
                  <a:gd name="T18" fmla="*/ 0 w 2286"/>
                  <a:gd name="T19" fmla="*/ 0 h 45"/>
                  <a:gd name="T20" fmla="*/ 2286 w 2286"/>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286" h="45">
                    <a:moveTo>
                      <a:pt x="0" y="10"/>
                    </a:moveTo>
                    <a:lnTo>
                      <a:pt x="0" y="45"/>
                    </a:lnTo>
                    <a:lnTo>
                      <a:pt x="2286" y="38"/>
                    </a:lnTo>
                    <a:lnTo>
                      <a:pt x="2286" y="0"/>
                    </a:lnTo>
                    <a:lnTo>
                      <a:pt x="0" y="10"/>
                    </a:lnTo>
                    <a:close/>
                  </a:path>
                </a:pathLst>
              </a:custGeom>
              <a:solidFill>
                <a:srgbClr val="C0C0C0"/>
              </a:solidFill>
              <a:ln w="9525">
                <a:solidFill>
                  <a:srgbClr val="000000"/>
                </a:solidFill>
                <a:round/>
                <a:headEnd/>
                <a:tailEnd/>
              </a:ln>
            </p:spPr>
            <p:txBody>
              <a:bodyPr/>
              <a:lstStyle/>
              <a:p>
                <a:endParaRPr lang="en-US"/>
              </a:p>
            </p:txBody>
          </p:sp>
          <p:sp>
            <p:nvSpPr>
              <p:cNvPr id="11300" name="Freeform 70"/>
              <p:cNvSpPr>
                <a:spLocks/>
              </p:cNvSpPr>
              <p:nvPr/>
            </p:nvSpPr>
            <p:spPr bwMode="auto">
              <a:xfrm>
                <a:off x="6251" y="10082"/>
                <a:ext cx="1648" cy="1395"/>
              </a:xfrm>
              <a:custGeom>
                <a:avLst/>
                <a:gdLst>
                  <a:gd name="T0" fmla="*/ 40 w 1648"/>
                  <a:gd name="T1" fmla="*/ 0 h 1395"/>
                  <a:gd name="T2" fmla="*/ 15 w 1648"/>
                  <a:gd name="T3" fmla="*/ 26 h 1395"/>
                  <a:gd name="T4" fmla="*/ 0 w 1648"/>
                  <a:gd name="T5" fmla="*/ 1330 h 1395"/>
                  <a:gd name="T6" fmla="*/ 52 w 1648"/>
                  <a:gd name="T7" fmla="*/ 1359 h 1395"/>
                  <a:gd name="T8" fmla="*/ 287 w 1648"/>
                  <a:gd name="T9" fmla="*/ 1393 h 1395"/>
                  <a:gd name="T10" fmla="*/ 1399 w 1648"/>
                  <a:gd name="T11" fmla="*/ 1395 h 1395"/>
                  <a:gd name="T12" fmla="*/ 1583 w 1648"/>
                  <a:gd name="T13" fmla="*/ 1378 h 1395"/>
                  <a:gd name="T14" fmla="*/ 1620 w 1648"/>
                  <a:gd name="T15" fmla="*/ 1333 h 1395"/>
                  <a:gd name="T16" fmla="*/ 1648 w 1648"/>
                  <a:gd name="T17" fmla="*/ 33 h 1395"/>
                  <a:gd name="T18" fmla="*/ 1609 w 1648"/>
                  <a:gd name="T19" fmla="*/ 18 h 1395"/>
                  <a:gd name="T20" fmla="*/ 40 w 1648"/>
                  <a:gd name="T21" fmla="*/ 0 h 1395"/>
                  <a:gd name="T22" fmla="*/ 40 w 1648"/>
                  <a:gd name="T23" fmla="*/ 0 h 13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48"/>
                  <a:gd name="T37" fmla="*/ 0 h 1395"/>
                  <a:gd name="T38" fmla="*/ 1648 w 1648"/>
                  <a:gd name="T39" fmla="*/ 1395 h 13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48" h="1395">
                    <a:moveTo>
                      <a:pt x="40" y="0"/>
                    </a:moveTo>
                    <a:lnTo>
                      <a:pt x="15" y="26"/>
                    </a:lnTo>
                    <a:lnTo>
                      <a:pt x="0" y="1330"/>
                    </a:lnTo>
                    <a:lnTo>
                      <a:pt x="52" y="1359"/>
                    </a:lnTo>
                    <a:lnTo>
                      <a:pt x="287" y="1393"/>
                    </a:lnTo>
                    <a:lnTo>
                      <a:pt x="1399" y="1395"/>
                    </a:lnTo>
                    <a:lnTo>
                      <a:pt x="1583" y="1378"/>
                    </a:lnTo>
                    <a:lnTo>
                      <a:pt x="1620" y="1333"/>
                    </a:lnTo>
                    <a:lnTo>
                      <a:pt x="1648" y="33"/>
                    </a:lnTo>
                    <a:lnTo>
                      <a:pt x="1609" y="18"/>
                    </a:lnTo>
                    <a:lnTo>
                      <a:pt x="40" y="0"/>
                    </a:lnTo>
                    <a:close/>
                  </a:path>
                </a:pathLst>
              </a:custGeom>
              <a:solidFill>
                <a:srgbClr val="C0C0C0"/>
              </a:solidFill>
              <a:ln w="9525">
                <a:solidFill>
                  <a:srgbClr val="000000"/>
                </a:solidFill>
                <a:round/>
                <a:headEnd/>
                <a:tailEnd/>
              </a:ln>
            </p:spPr>
            <p:txBody>
              <a:bodyPr/>
              <a:lstStyle/>
              <a:p>
                <a:endParaRPr lang="en-US"/>
              </a:p>
            </p:txBody>
          </p:sp>
          <p:sp>
            <p:nvSpPr>
              <p:cNvPr id="11301" name="Freeform 71"/>
              <p:cNvSpPr>
                <a:spLocks/>
              </p:cNvSpPr>
              <p:nvPr/>
            </p:nvSpPr>
            <p:spPr bwMode="auto">
              <a:xfrm>
                <a:off x="6436" y="10260"/>
                <a:ext cx="1285" cy="980"/>
              </a:xfrm>
              <a:custGeom>
                <a:avLst/>
                <a:gdLst>
                  <a:gd name="T0" fmla="*/ 2 w 1285"/>
                  <a:gd name="T1" fmla="*/ 0 h 980"/>
                  <a:gd name="T2" fmla="*/ 0 w 1285"/>
                  <a:gd name="T3" fmla="*/ 977 h 980"/>
                  <a:gd name="T4" fmla="*/ 1279 w 1285"/>
                  <a:gd name="T5" fmla="*/ 980 h 980"/>
                  <a:gd name="T6" fmla="*/ 1285 w 1285"/>
                  <a:gd name="T7" fmla="*/ 12 h 980"/>
                  <a:gd name="T8" fmla="*/ 2 w 1285"/>
                  <a:gd name="T9" fmla="*/ 0 h 980"/>
                  <a:gd name="T10" fmla="*/ 2 w 1285"/>
                  <a:gd name="T11" fmla="*/ 0 h 980"/>
                  <a:gd name="T12" fmla="*/ 0 60000 65536"/>
                  <a:gd name="T13" fmla="*/ 0 60000 65536"/>
                  <a:gd name="T14" fmla="*/ 0 60000 65536"/>
                  <a:gd name="T15" fmla="*/ 0 60000 65536"/>
                  <a:gd name="T16" fmla="*/ 0 60000 65536"/>
                  <a:gd name="T17" fmla="*/ 0 60000 65536"/>
                  <a:gd name="T18" fmla="*/ 0 w 1285"/>
                  <a:gd name="T19" fmla="*/ 0 h 980"/>
                  <a:gd name="T20" fmla="*/ 1285 w 1285"/>
                  <a:gd name="T21" fmla="*/ 980 h 980"/>
                </a:gdLst>
                <a:ahLst/>
                <a:cxnLst>
                  <a:cxn ang="T12">
                    <a:pos x="T0" y="T1"/>
                  </a:cxn>
                  <a:cxn ang="T13">
                    <a:pos x="T2" y="T3"/>
                  </a:cxn>
                  <a:cxn ang="T14">
                    <a:pos x="T4" y="T5"/>
                  </a:cxn>
                  <a:cxn ang="T15">
                    <a:pos x="T6" y="T7"/>
                  </a:cxn>
                  <a:cxn ang="T16">
                    <a:pos x="T8" y="T9"/>
                  </a:cxn>
                  <a:cxn ang="T17">
                    <a:pos x="T10" y="T11"/>
                  </a:cxn>
                </a:cxnLst>
                <a:rect l="T18" t="T19" r="T20" b="T21"/>
                <a:pathLst>
                  <a:path w="1285" h="980">
                    <a:moveTo>
                      <a:pt x="2" y="0"/>
                    </a:moveTo>
                    <a:lnTo>
                      <a:pt x="0" y="977"/>
                    </a:lnTo>
                    <a:lnTo>
                      <a:pt x="1279" y="980"/>
                    </a:lnTo>
                    <a:lnTo>
                      <a:pt x="1285" y="12"/>
                    </a:lnTo>
                    <a:lnTo>
                      <a:pt x="2" y="0"/>
                    </a:lnTo>
                    <a:close/>
                  </a:path>
                </a:pathLst>
              </a:custGeom>
              <a:solidFill>
                <a:srgbClr val="C0C0C0"/>
              </a:solidFill>
              <a:ln w="9525">
                <a:solidFill>
                  <a:srgbClr val="000000"/>
                </a:solidFill>
                <a:round/>
                <a:headEnd/>
                <a:tailEnd/>
              </a:ln>
            </p:spPr>
            <p:txBody>
              <a:bodyPr/>
              <a:lstStyle/>
              <a:p>
                <a:endParaRPr lang="en-US"/>
              </a:p>
            </p:txBody>
          </p:sp>
          <p:sp>
            <p:nvSpPr>
              <p:cNvPr id="11302" name="Freeform 72"/>
              <p:cNvSpPr>
                <a:spLocks/>
              </p:cNvSpPr>
              <p:nvPr/>
            </p:nvSpPr>
            <p:spPr bwMode="auto">
              <a:xfrm>
                <a:off x="7495" y="11476"/>
                <a:ext cx="197" cy="122"/>
              </a:xfrm>
              <a:custGeom>
                <a:avLst/>
                <a:gdLst>
                  <a:gd name="T0" fmla="*/ 0 w 197"/>
                  <a:gd name="T1" fmla="*/ 0 h 122"/>
                  <a:gd name="T2" fmla="*/ 7 w 197"/>
                  <a:gd name="T3" fmla="*/ 122 h 122"/>
                  <a:gd name="T4" fmla="*/ 197 w 197"/>
                  <a:gd name="T5" fmla="*/ 120 h 122"/>
                  <a:gd name="T6" fmla="*/ 195 w 197"/>
                  <a:gd name="T7" fmla="*/ 4 h 122"/>
                  <a:gd name="T8" fmla="*/ 0 w 197"/>
                  <a:gd name="T9" fmla="*/ 0 h 122"/>
                  <a:gd name="T10" fmla="*/ 0 w 197"/>
                  <a:gd name="T11" fmla="*/ 0 h 122"/>
                  <a:gd name="T12" fmla="*/ 0 60000 65536"/>
                  <a:gd name="T13" fmla="*/ 0 60000 65536"/>
                  <a:gd name="T14" fmla="*/ 0 60000 65536"/>
                  <a:gd name="T15" fmla="*/ 0 60000 65536"/>
                  <a:gd name="T16" fmla="*/ 0 60000 65536"/>
                  <a:gd name="T17" fmla="*/ 0 60000 65536"/>
                  <a:gd name="T18" fmla="*/ 0 w 197"/>
                  <a:gd name="T19" fmla="*/ 0 h 122"/>
                  <a:gd name="T20" fmla="*/ 197 w 197"/>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97" h="122">
                    <a:moveTo>
                      <a:pt x="0" y="0"/>
                    </a:moveTo>
                    <a:lnTo>
                      <a:pt x="7" y="122"/>
                    </a:lnTo>
                    <a:lnTo>
                      <a:pt x="197" y="120"/>
                    </a:lnTo>
                    <a:lnTo>
                      <a:pt x="195" y="4"/>
                    </a:lnTo>
                    <a:lnTo>
                      <a:pt x="0" y="0"/>
                    </a:lnTo>
                    <a:close/>
                  </a:path>
                </a:pathLst>
              </a:custGeom>
              <a:solidFill>
                <a:srgbClr val="C0C0C0"/>
              </a:solidFill>
              <a:ln w="9525">
                <a:solidFill>
                  <a:srgbClr val="000000"/>
                </a:solidFill>
                <a:round/>
                <a:headEnd/>
                <a:tailEnd/>
              </a:ln>
            </p:spPr>
            <p:txBody>
              <a:bodyPr/>
              <a:lstStyle/>
              <a:p>
                <a:endParaRPr lang="en-US"/>
              </a:p>
            </p:txBody>
          </p:sp>
          <p:sp>
            <p:nvSpPr>
              <p:cNvPr id="11303" name="Freeform 73"/>
              <p:cNvSpPr>
                <a:spLocks/>
              </p:cNvSpPr>
              <p:nvPr/>
            </p:nvSpPr>
            <p:spPr bwMode="auto">
              <a:xfrm>
                <a:off x="7376" y="11473"/>
                <a:ext cx="95" cy="127"/>
              </a:xfrm>
              <a:custGeom>
                <a:avLst/>
                <a:gdLst>
                  <a:gd name="T0" fmla="*/ 0 w 95"/>
                  <a:gd name="T1" fmla="*/ 0 h 127"/>
                  <a:gd name="T2" fmla="*/ 0 w 95"/>
                  <a:gd name="T3" fmla="*/ 127 h 127"/>
                  <a:gd name="T4" fmla="*/ 95 w 95"/>
                  <a:gd name="T5" fmla="*/ 127 h 127"/>
                  <a:gd name="T6" fmla="*/ 95 w 95"/>
                  <a:gd name="T7" fmla="*/ 2 h 127"/>
                  <a:gd name="T8" fmla="*/ 0 w 95"/>
                  <a:gd name="T9" fmla="*/ 0 h 127"/>
                  <a:gd name="T10" fmla="*/ 0 w 95"/>
                  <a:gd name="T11" fmla="*/ 0 h 127"/>
                  <a:gd name="T12" fmla="*/ 0 60000 65536"/>
                  <a:gd name="T13" fmla="*/ 0 60000 65536"/>
                  <a:gd name="T14" fmla="*/ 0 60000 65536"/>
                  <a:gd name="T15" fmla="*/ 0 60000 65536"/>
                  <a:gd name="T16" fmla="*/ 0 60000 65536"/>
                  <a:gd name="T17" fmla="*/ 0 60000 65536"/>
                  <a:gd name="T18" fmla="*/ 0 w 95"/>
                  <a:gd name="T19" fmla="*/ 0 h 127"/>
                  <a:gd name="T20" fmla="*/ 95 w 95"/>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95" h="127">
                    <a:moveTo>
                      <a:pt x="0" y="0"/>
                    </a:moveTo>
                    <a:lnTo>
                      <a:pt x="0" y="127"/>
                    </a:lnTo>
                    <a:lnTo>
                      <a:pt x="95" y="127"/>
                    </a:lnTo>
                    <a:lnTo>
                      <a:pt x="95" y="2"/>
                    </a:lnTo>
                    <a:lnTo>
                      <a:pt x="0" y="0"/>
                    </a:lnTo>
                    <a:close/>
                  </a:path>
                </a:pathLst>
              </a:custGeom>
              <a:solidFill>
                <a:srgbClr val="C0C0C0"/>
              </a:solidFill>
              <a:ln w="9525">
                <a:solidFill>
                  <a:srgbClr val="000000"/>
                </a:solidFill>
                <a:round/>
                <a:headEnd/>
                <a:tailEnd/>
              </a:ln>
            </p:spPr>
            <p:txBody>
              <a:bodyPr/>
              <a:lstStyle/>
              <a:p>
                <a:endParaRPr lang="en-US"/>
              </a:p>
            </p:txBody>
          </p:sp>
          <p:sp>
            <p:nvSpPr>
              <p:cNvPr id="11304" name="Freeform 74"/>
              <p:cNvSpPr>
                <a:spLocks/>
              </p:cNvSpPr>
              <p:nvPr/>
            </p:nvSpPr>
            <p:spPr bwMode="auto">
              <a:xfrm>
                <a:off x="6631" y="11472"/>
                <a:ext cx="707" cy="127"/>
              </a:xfrm>
              <a:custGeom>
                <a:avLst/>
                <a:gdLst>
                  <a:gd name="T0" fmla="*/ 0 w 707"/>
                  <a:gd name="T1" fmla="*/ 1 h 127"/>
                  <a:gd name="T2" fmla="*/ 0 w 707"/>
                  <a:gd name="T3" fmla="*/ 122 h 127"/>
                  <a:gd name="T4" fmla="*/ 707 w 707"/>
                  <a:gd name="T5" fmla="*/ 127 h 127"/>
                  <a:gd name="T6" fmla="*/ 706 w 707"/>
                  <a:gd name="T7" fmla="*/ 0 h 127"/>
                  <a:gd name="T8" fmla="*/ 0 w 707"/>
                  <a:gd name="T9" fmla="*/ 1 h 127"/>
                  <a:gd name="T10" fmla="*/ 0 w 707"/>
                  <a:gd name="T11" fmla="*/ 1 h 127"/>
                  <a:gd name="T12" fmla="*/ 0 60000 65536"/>
                  <a:gd name="T13" fmla="*/ 0 60000 65536"/>
                  <a:gd name="T14" fmla="*/ 0 60000 65536"/>
                  <a:gd name="T15" fmla="*/ 0 60000 65536"/>
                  <a:gd name="T16" fmla="*/ 0 60000 65536"/>
                  <a:gd name="T17" fmla="*/ 0 60000 65536"/>
                  <a:gd name="T18" fmla="*/ 0 w 707"/>
                  <a:gd name="T19" fmla="*/ 0 h 127"/>
                  <a:gd name="T20" fmla="*/ 707 w 707"/>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707" h="127">
                    <a:moveTo>
                      <a:pt x="0" y="1"/>
                    </a:moveTo>
                    <a:lnTo>
                      <a:pt x="0" y="122"/>
                    </a:lnTo>
                    <a:lnTo>
                      <a:pt x="707" y="127"/>
                    </a:lnTo>
                    <a:lnTo>
                      <a:pt x="706" y="0"/>
                    </a:lnTo>
                    <a:lnTo>
                      <a:pt x="0" y="1"/>
                    </a:lnTo>
                    <a:close/>
                  </a:path>
                </a:pathLst>
              </a:custGeom>
              <a:solidFill>
                <a:srgbClr val="C0C0C0"/>
              </a:solidFill>
              <a:ln w="9525">
                <a:solidFill>
                  <a:srgbClr val="000000"/>
                </a:solidFill>
                <a:round/>
                <a:headEnd/>
                <a:tailEnd/>
              </a:ln>
            </p:spPr>
            <p:txBody>
              <a:bodyPr/>
              <a:lstStyle/>
              <a:p>
                <a:endParaRPr lang="en-US"/>
              </a:p>
            </p:txBody>
          </p:sp>
          <p:sp>
            <p:nvSpPr>
              <p:cNvPr id="11305" name="Freeform 75"/>
              <p:cNvSpPr>
                <a:spLocks/>
              </p:cNvSpPr>
              <p:nvPr/>
            </p:nvSpPr>
            <p:spPr bwMode="auto">
              <a:xfrm>
                <a:off x="6429" y="11464"/>
                <a:ext cx="176" cy="130"/>
              </a:xfrm>
              <a:custGeom>
                <a:avLst/>
                <a:gdLst>
                  <a:gd name="T0" fmla="*/ 0 w 176"/>
                  <a:gd name="T1" fmla="*/ 0 h 130"/>
                  <a:gd name="T2" fmla="*/ 2 w 176"/>
                  <a:gd name="T3" fmla="*/ 130 h 130"/>
                  <a:gd name="T4" fmla="*/ 176 w 176"/>
                  <a:gd name="T5" fmla="*/ 130 h 130"/>
                  <a:gd name="T6" fmla="*/ 173 w 176"/>
                  <a:gd name="T7" fmla="*/ 9 h 130"/>
                  <a:gd name="T8" fmla="*/ 0 w 176"/>
                  <a:gd name="T9" fmla="*/ 0 h 130"/>
                  <a:gd name="T10" fmla="*/ 0 w 176"/>
                  <a:gd name="T11" fmla="*/ 0 h 130"/>
                  <a:gd name="T12" fmla="*/ 0 60000 65536"/>
                  <a:gd name="T13" fmla="*/ 0 60000 65536"/>
                  <a:gd name="T14" fmla="*/ 0 60000 65536"/>
                  <a:gd name="T15" fmla="*/ 0 60000 65536"/>
                  <a:gd name="T16" fmla="*/ 0 60000 65536"/>
                  <a:gd name="T17" fmla="*/ 0 60000 65536"/>
                  <a:gd name="T18" fmla="*/ 0 w 176"/>
                  <a:gd name="T19" fmla="*/ 0 h 130"/>
                  <a:gd name="T20" fmla="*/ 176 w 176"/>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76" h="130">
                    <a:moveTo>
                      <a:pt x="0" y="0"/>
                    </a:moveTo>
                    <a:lnTo>
                      <a:pt x="2" y="130"/>
                    </a:lnTo>
                    <a:lnTo>
                      <a:pt x="176" y="130"/>
                    </a:lnTo>
                    <a:lnTo>
                      <a:pt x="173" y="9"/>
                    </a:lnTo>
                    <a:lnTo>
                      <a:pt x="0" y="0"/>
                    </a:lnTo>
                    <a:close/>
                  </a:path>
                </a:pathLst>
              </a:custGeom>
              <a:solidFill>
                <a:srgbClr val="C0C0C0"/>
              </a:solidFill>
              <a:ln w="9525">
                <a:solidFill>
                  <a:srgbClr val="000000"/>
                </a:solidFill>
                <a:round/>
                <a:headEnd/>
                <a:tailEnd/>
              </a:ln>
            </p:spPr>
            <p:txBody>
              <a:bodyPr/>
              <a:lstStyle/>
              <a:p>
                <a:endParaRPr lang="en-US"/>
              </a:p>
            </p:txBody>
          </p:sp>
          <p:sp>
            <p:nvSpPr>
              <p:cNvPr id="11306" name="Freeform 76"/>
              <p:cNvSpPr>
                <a:spLocks/>
              </p:cNvSpPr>
              <p:nvPr/>
            </p:nvSpPr>
            <p:spPr bwMode="auto">
              <a:xfrm>
                <a:off x="6281" y="10112"/>
                <a:ext cx="1571" cy="1319"/>
              </a:xfrm>
              <a:custGeom>
                <a:avLst/>
                <a:gdLst>
                  <a:gd name="T0" fmla="*/ 17 w 1571"/>
                  <a:gd name="T1" fmla="*/ 0 h 1319"/>
                  <a:gd name="T2" fmla="*/ 0 w 1571"/>
                  <a:gd name="T3" fmla="*/ 1318 h 1319"/>
                  <a:gd name="T4" fmla="*/ 1561 w 1571"/>
                  <a:gd name="T5" fmla="*/ 1319 h 1319"/>
                  <a:gd name="T6" fmla="*/ 1571 w 1571"/>
                  <a:gd name="T7" fmla="*/ 1285 h 1319"/>
                  <a:gd name="T8" fmla="*/ 1569 w 1571"/>
                  <a:gd name="T9" fmla="*/ 1174 h 1319"/>
                  <a:gd name="T10" fmla="*/ 112 w 1571"/>
                  <a:gd name="T11" fmla="*/ 1172 h 1319"/>
                  <a:gd name="T12" fmla="*/ 111 w 1571"/>
                  <a:gd name="T13" fmla="*/ 116 h 1319"/>
                  <a:gd name="T14" fmla="*/ 1453 w 1571"/>
                  <a:gd name="T15" fmla="*/ 115 h 1319"/>
                  <a:gd name="T16" fmla="*/ 1564 w 1571"/>
                  <a:gd name="T17" fmla="*/ 1 h 1319"/>
                  <a:gd name="T18" fmla="*/ 17 w 1571"/>
                  <a:gd name="T19" fmla="*/ 0 h 1319"/>
                  <a:gd name="T20" fmla="*/ 17 w 1571"/>
                  <a:gd name="T21" fmla="*/ 0 h 13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1"/>
                  <a:gd name="T34" fmla="*/ 0 h 1319"/>
                  <a:gd name="T35" fmla="*/ 1571 w 1571"/>
                  <a:gd name="T36" fmla="*/ 1319 h 13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1" h="1319">
                    <a:moveTo>
                      <a:pt x="17" y="0"/>
                    </a:moveTo>
                    <a:lnTo>
                      <a:pt x="0" y="1318"/>
                    </a:lnTo>
                    <a:lnTo>
                      <a:pt x="1561" y="1319"/>
                    </a:lnTo>
                    <a:lnTo>
                      <a:pt x="1571" y="1285"/>
                    </a:lnTo>
                    <a:lnTo>
                      <a:pt x="1569" y="1174"/>
                    </a:lnTo>
                    <a:lnTo>
                      <a:pt x="112" y="1172"/>
                    </a:lnTo>
                    <a:lnTo>
                      <a:pt x="111" y="116"/>
                    </a:lnTo>
                    <a:lnTo>
                      <a:pt x="1453" y="115"/>
                    </a:lnTo>
                    <a:lnTo>
                      <a:pt x="1564" y="1"/>
                    </a:lnTo>
                    <a:lnTo>
                      <a:pt x="17" y="0"/>
                    </a:lnTo>
                    <a:close/>
                  </a:path>
                </a:pathLst>
              </a:custGeom>
              <a:solidFill>
                <a:srgbClr val="C0C0C0"/>
              </a:solidFill>
              <a:ln w="9525">
                <a:solidFill>
                  <a:srgbClr val="000000"/>
                </a:solidFill>
                <a:round/>
                <a:headEnd/>
                <a:tailEnd/>
              </a:ln>
            </p:spPr>
            <p:txBody>
              <a:bodyPr/>
              <a:lstStyle/>
              <a:p>
                <a:endParaRPr lang="en-US"/>
              </a:p>
            </p:txBody>
          </p:sp>
          <p:sp>
            <p:nvSpPr>
              <p:cNvPr id="11307" name="Freeform 77"/>
              <p:cNvSpPr>
                <a:spLocks/>
              </p:cNvSpPr>
              <p:nvPr/>
            </p:nvSpPr>
            <p:spPr bwMode="auto">
              <a:xfrm>
                <a:off x="7158" y="11980"/>
                <a:ext cx="747" cy="38"/>
              </a:xfrm>
              <a:custGeom>
                <a:avLst/>
                <a:gdLst>
                  <a:gd name="T0" fmla="*/ 3 w 747"/>
                  <a:gd name="T1" fmla="*/ 0 h 38"/>
                  <a:gd name="T2" fmla="*/ 741 w 747"/>
                  <a:gd name="T3" fmla="*/ 3 h 38"/>
                  <a:gd name="T4" fmla="*/ 747 w 747"/>
                  <a:gd name="T5" fmla="*/ 38 h 38"/>
                  <a:gd name="T6" fmla="*/ 0 w 747"/>
                  <a:gd name="T7" fmla="*/ 30 h 38"/>
                  <a:gd name="T8" fmla="*/ 3 w 747"/>
                  <a:gd name="T9" fmla="*/ 0 h 38"/>
                  <a:gd name="T10" fmla="*/ 3 w 747"/>
                  <a:gd name="T11" fmla="*/ 0 h 38"/>
                  <a:gd name="T12" fmla="*/ 0 60000 65536"/>
                  <a:gd name="T13" fmla="*/ 0 60000 65536"/>
                  <a:gd name="T14" fmla="*/ 0 60000 65536"/>
                  <a:gd name="T15" fmla="*/ 0 60000 65536"/>
                  <a:gd name="T16" fmla="*/ 0 60000 65536"/>
                  <a:gd name="T17" fmla="*/ 0 60000 65536"/>
                  <a:gd name="T18" fmla="*/ 0 w 747"/>
                  <a:gd name="T19" fmla="*/ 0 h 38"/>
                  <a:gd name="T20" fmla="*/ 747 w 74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747" h="38">
                    <a:moveTo>
                      <a:pt x="3" y="0"/>
                    </a:moveTo>
                    <a:lnTo>
                      <a:pt x="741" y="3"/>
                    </a:lnTo>
                    <a:lnTo>
                      <a:pt x="747" y="38"/>
                    </a:lnTo>
                    <a:lnTo>
                      <a:pt x="0" y="30"/>
                    </a:lnTo>
                    <a:lnTo>
                      <a:pt x="3" y="0"/>
                    </a:lnTo>
                    <a:close/>
                  </a:path>
                </a:pathLst>
              </a:custGeom>
              <a:solidFill>
                <a:srgbClr val="C0C0C0"/>
              </a:solidFill>
              <a:ln w="9525">
                <a:solidFill>
                  <a:srgbClr val="000000"/>
                </a:solidFill>
                <a:round/>
                <a:headEnd/>
                <a:tailEnd/>
              </a:ln>
            </p:spPr>
            <p:txBody>
              <a:bodyPr/>
              <a:lstStyle/>
              <a:p>
                <a:endParaRPr lang="en-US"/>
              </a:p>
            </p:txBody>
          </p:sp>
          <p:sp>
            <p:nvSpPr>
              <p:cNvPr id="11308" name="Freeform 78"/>
              <p:cNvSpPr>
                <a:spLocks/>
              </p:cNvSpPr>
              <p:nvPr/>
            </p:nvSpPr>
            <p:spPr bwMode="auto">
              <a:xfrm>
                <a:off x="7869" y="11989"/>
                <a:ext cx="163" cy="590"/>
              </a:xfrm>
              <a:custGeom>
                <a:avLst/>
                <a:gdLst>
                  <a:gd name="T0" fmla="*/ 0 w 163"/>
                  <a:gd name="T1" fmla="*/ 2 h 590"/>
                  <a:gd name="T2" fmla="*/ 163 w 163"/>
                  <a:gd name="T3" fmla="*/ 0 h 590"/>
                  <a:gd name="T4" fmla="*/ 161 w 163"/>
                  <a:gd name="T5" fmla="*/ 585 h 590"/>
                  <a:gd name="T6" fmla="*/ 0 w 163"/>
                  <a:gd name="T7" fmla="*/ 590 h 590"/>
                  <a:gd name="T8" fmla="*/ 0 w 163"/>
                  <a:gd name="T9" fmla="*/ 2 h 590"/>
                  <a:gd name="T10" fmla="*/ 0 w 163"/>
                  <a:gd name="T11" fmla="*/ 2 h 590"/>
                  <a:gd name="T12" fmla="*/ 0 60000 65536"/>
                  <a:gd name="T13" fmla="*/ 0 60000 65536"/>
                  <a:gd name="T14" fmla="*/ 0 60000 65536"/>
                  <a:gd name="T15" fmla="*/ 0 60000 65536"/>
                  <a:gd name="T16" fmla="*/ 0 60000 65536"/>
                  <a:gd name="T17" fmla="*/ 0 60000 65536"/>
                  <a:gd name="T18" fmla="*/ 0 w 163"/>
                  <a:gd name="T19" fmla="*/ 0 h 590"/>
                  <a:gd name="T20" fmla="*/ 163 w 163"/>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163" h="590">
                    <a:moveTo>
                      <a:pt x="0" y="2"/>
                    </a:moveTo>
                    <a:lnTo>
                      <a:pt x="163" y="0"/>
                    </a:lnTo>
                    <a:lnTo>
                      <a:pt x="161" y="585"/>
                    </a:lnTo>
                    <a:lnTo>
                      <a:pt x="0" y="590"/>
                    </a:lnTo>
                    <a:lnTo>
                      <a:pt x="0" y="2"/>
                    </a:lnTo>
                    <a:close/>
                  </a:path>
                </a:pathLst>
              </a:custGeom>
              <a:solidFill>
                <a:srgbClr val="C0C0C0"/>
              </a:solidFill>
              <a:ln w="9525">
                <a:solidFill>
                  <a:srgbClr val="000000"/>
                </a:solidFill>
                <a:round/>
                <a:headEnd/>
                <a:tailEnd/>
              </a:ln>
            </p:spPr>
            <p:txBody>
              <a:bodyPr/>
              <a:lstStyle/>
              <a:p>
                <a:endParaRPr lang="en-US"/>
              </a:p>
            </p:txBody>
          </p:sp>
          <p:sp>
            <p:nvSpPr>
              <p:cNvPr id="11309" name="Freeform 79"/>
              <p:cNvSpPr>
                <a:spLocks/>
              </p:cNvSpPr>
              <p:nvPr/>
            </p:nvSpPr>
            <p:spPr bwMode="auto">
              <a:xfrm>
                <a:off x="6102" y="11980"/>
                <a:ext cx="1108" cy="599"/>
              </a:xfrm>
              <a:custGeom>
                <a:avLst/>
                <a:gdLst>
                  <a:gd name="T0" fmla="*/ 0 w 1108"/>
                  <a:gd name="T1" fmla="*/ 3 h 599"/>
                  <a:gd name="T2" fmla="*/ 1102 w 1108"/>
                  <a:gd name="T3" fmla="*/ 0 h 599"/>
                  <a:gd name="T4" fmla="*/ 1108 w 1108"/>
                  <a:gd name="T5" fmla="*/ 599 h 599"/>
                  <a:gd name="T6" fmla="*/ 3 w 1108"/>
                  <a:gd name="T7" fmla="*/ 591 h 599"/>
                  <a:gd name="T8" fmla="*/ 0 w 1108"/>
                  <a:gd name="T9" fmla="*/ 3 h 599"/>
                  <a:gd name="T10" fmla="*/ 0 w 1108"/>
                  <a:gd name="T11" fmla="*/ 3 h 599"/>
                  <a:gd name="T12" fmla="*/ 0 60000 65536"/>
                  <a:gd name="T13" fmla="*/ 0 60000 65536"/>
                  <a:gd name="T14" fmla="*/ 0 60000 65536"/>
                  <a:gd name="T15" fmla="*/ 0 60000 65536"/>
                  <a:gd name="T16" fmla="*/ 0 60000 65536"/>
                  <a:gd name="T17" fmla="*/ 0 60000 65536"/>
                  <a:gd name="T18" fmla="*/ 0 w 1108"/>
                  <a:gd name="T19" fmla="*/ 0 h 599"/>
                  <a:gd name="T20" fmla="*/ 1108 w 1108"/>
                  <a:gd name="T21" fmla="*/ 599 h 599"/>
                </a:gdLst>
                <a:ahLst/>
                <a:cxnLst>
                  <a:cxn ang="T12">
                    <a:pos x="T0" y="T1"/>
                  </a:cxn>
                  <a:cxn ang="T13">
                    <a:pos x="T2" y="T3"/>
                  </a:cxn>
                  <a:cxn ang="T14">
                    <a:pos x="T4" y="T5"/>
                  </a:cxn>
                  <a:cxn ang="T15">
                    <a:pos x="T6" y="T7"/>
                  </a:cxn>
                  <a:cxn ang="T16">
                    <a:pos x="T8" y="T9"/>
                  </a:cxn>
                  <a:cxn ang="T17">
                    <a:pos x="T10" y="T11"/>
                  </a:cxn>
                </a:cxnLst>
                <a:rect l="T18" t="T19" r="T20" b="T21"/>
                <a:pathLst>
                  <a:path w="1108" h="599">
                    <a:moveTo>
                      <a:pt x="0" y="3"/>
                    </a:moveTo>
                    <a:lnTo>
                      <a:pt x="1102" y="0"/>
                    </a:lnTo>
                    <a:lnTo>
                      <a:pt x="1108" y="599"/>
                    </a:lnTo>
                    <a:lnTo>
                      <a:pt x="3" y="591"/>
                    </a:lnTo>
                    <a:lnTo>
                      <a:pt x="0" y="3"/>
                    </a:lnTo>
                    <a:close/>
                  </a:path>
                </a:pathLst>
              </a:custGeom>
              <a:solidFill>
                <a:srgbClr val="C0C0C0"/>
              </a:solidFill>
              <a:ln w="9525">
                <a:solidFill>
                  <a:srgbClr val="000000"/>
                </a:solidFill>
                <a:round/>
                <a:headEnd/>
                <a:tailEnd/>
              </a:ln>
            </p:spPr>
            <p:txBody>
              <a:bodyPr/>
              <a:lstStyle/>
              <a:p>
                <a:endParaRPr lang="en-US"/>
              </a:p>
            </p:txBody>
          </p:sp>
          <p:sp>
            <p:nvSpPr>
              <p:cNvPr id="11310" name="Freeform 80"/>
              <p:cNvSpPr>
                <a:spLocks/>
              </p:cNvSpPr>
              <p:nvPr/>
            </p:nvSpPr>
            <p:spPr bwMode="auto">
              <a:xfrm>
                <a:off x="7744" y="12704"/>
                <a:ext cx="49" cy="252"/>
              </a:xfrm>
              <a:custGeom>
                <a:avLst/>
                <a:gdLst>
                  <a:gd name="T0" fmla="*/ 19 w 49"/>
                  <a:gd name="T1" fmla="*/ 0 h 252"/>
                  <a:gd name="T2" fmla="*/ 0 w 49"/>
                  <a:gd name="T3" fmla="*/ 17 h 252"/>
                  <a:gd name="T4" fmla="*/ 26 w 49"/>
                  <a:gd name="T5" fmla="*/ 252 h 252"/>
                  <a:gd name="T6" fmla="*/ 42 w 49"/>
                  <a:gd name="T7" fmla="*/ 252 h 252"/>
                  <a:gd name="T8" fmla="*/ 49 w 49"/>
                  <a:gd name="T9" fmla="*/ 229 h 252"/>
                  <a:gd name="T10" fmla="*/ 19 w 49"/>
                  <a:gd name="T11" fmla="*/ 0 h 252"/>
                  <a:gd name="T12" fmla="*/ 19 w 49"/>
                  <a:gd name="T13" fmla="*/ 0 h 252"/>
                  <a:gd name="T14" fmla="*/ 0 60000 65536"/>
                  <a:gd name="T15" fmla="*/ 0 60000 65536"/>
                  <a:gd name="T16" fmla="*/ 0 60000 65536"/>
                  <a:gd name="T17" fmla="*/ 0 60000 65536"/>
                  <a:gd name="T18" fmla="*/ 0 60000 65536"/>
                  <a:gd name="T19" fmla="*/ 0 60000 65536"/>
                  <a:gd name="T20" fmla="*/ 0 60000 65536"/>
                  <a:gd name="T21" fmla="*/ 0 w 49"/>
                  <a:gd name="T22" fmla="*/ 0 h 252"/>
                  <a:gd name="T23" fmla="*/ 49 w 49"/>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252">
                    <a:moveTo>
                      <a:pt x="19" y="0"/>
                    </a:moveTo>
                    <a:lnTo>
                      <a:pt x="0" y="17"/>
                    </a:lnTo>
                    <a:lnTo>
                      <a:pt x="26" y="252"/>
                    </a:lnTo>
                    <a:lnTo>
                      <a:pt x="42" y="252"/>
                    </a:lnTo>
                    <a:lnTo>
                      <a:pt x="49" y="229"/>
                    </a:lnTo>
                    <a:lnTo>
                      <a:pt x="19" y="0"/>
                    </a:lnTo>
                    <a:close/>
                  </a:path>
                </a:pathLst>
              </a:custGeom>
              <a:solidFill>
                <a:srgbClr val="C0C0C0"/>
              </a:solidFill>
              <a:ln w="9525">
                <a:solidFill>
                  <a:srgbClr val="000000"/>
                </a:solidFill>
                <a:round/>
                <a:headEnd/>
                <a:tailEnd/>
              </a:ln>
            </p:spPr>
            <p:txBody>
              <a:bodyPr/>
              <a:lstStyle/>
              <a:p>
                <a:endParaRPr lang="en-US"/>
              </a:p>
            </p:txBody>
          </p:sp>
          <p:sp>
            <p:nvSpPr>
              <p:cNvPr id="11311" name="Freeform 81"/>
              <p:cNvSpPr>
                <a:spLocks/>
              </p:cNvSpPr>
              <p:nvPr/>
            </p:nvSpPr>
            <p:spPr bwMode="auto">
              <a:xfrm>
                <a:off x="7832" y="12708"/>
                <a:ext cx="43" cy="187"/>
              </a:xfrm>
              <a:custGeom>
                <a:avLst/>
                <a:gdLst>
                  <a:gd name="T0" fmla="*/ 0 w 43"/>
                  <a:gd name="T1" fmla="*/ 12 h 187"/>
                  <a:gd name="T2" fmla="*/ 21 w 43"/>
                  <a:gd name="T3" fmla="*/ 0 h 187"/>
                  <a:gd name="T4" fmla="*/ 28 w 43"/>
                  <a:gd name="T5" fmla="*/ 26 h 187"/>
                  <a:gd name="T6" fmla="*/ 21 w 43"/>
                  <a:gd name="T7" fmla="*/ 38 h 187"/>
                  <a:gd name="T8" fmla="*/ 29 w 43"/>
                  <a:gd name="T9" fmla="*/ 72 h 187"/>
                  <a:gd name="T10" fmla="*/ 21 w 43"/>
                  <a:gd name="T11" fmla="*/ 84 h 187"/>
                  <a:gd name="T12" fmla="*/ 36 w 43"/>
                  <a:gd name="T13" fmla="*/ 123 h 187"/>
                  <a:gd name="T14" fmla="*/ 28 w 43"/>
                  <a:gd name="T15" fmla="*/ 138 h 187"/>
                  <a:gd name="T16" fmla="*/ 43 w 43"/>
                  <a:gd name="T17" fmla="*/ 170 h 187"/>
                  <a:gd name="T18" fmla="*/ 33 w 43"/>
                  <a:gd name="T19" fmla="*/ 187 h 187"/>
                  <a:gd name="T20" fmla="*/ 18 w 43"/>
                  <a:gd name="T21" fmla="*/ 187 h 187"/>
                  <a:gd name="T22" fmla="*/ 0 w 43"/>
                  <a:gd name="T23" fmla="*/ 12 h 187"/>
                  <a:gd name="T24" fmla="*/ 0 w 43"/>
                  <a:gd name="T25" fmla="*/ 12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87"/>
                  <a:gd name="T41" fmla="*/ 43 w 43"/>
                  <a:gd name="T42" fmla="*/ 187 h 1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87">
                    <a:moveTo>
                      <a:pt x="0" y="12"/>
                    </a:moveTo>
                    <a:lnTo>
                      <a:pt x="21" y="0"/>
                    </a:lnTo>
                    <a:lnTo>
                      <a:pt x="28" y="26"/>
                    </a:lnTo>
                    <a:lnTo>
                      <a:pt x="21" y="38"/>
                    </a:lnTo>
                    <a:lnTo>
                      <a:pt x="29" y="72"/>
                    </a:lnTo>
                    <a:lnTo>
                      <a:pt x="21" y="84"/>
                    </a:lnTo>
                    <a:lnTo>
                      <a:pt x="36" y="123"/>
                    </a:lnTo>
                    <a:lnTo>
                      <a:pt x="28" y="138"/>
                    </a:lnTo>
                    <a:lnTo>
                      <a:pt x="43" y="170"/>
                    </a:lnTo>
                    <a:lnTo>
                      <a:pt x="33" y="187"/>
                    </a:lnTo>
                    <a:lnTo>
                      <a:pt x="18" y="187"/>
                    </a:lnTo>
                    <a:lnTo>
                      <a:pt x="0" y="12"/>
                    </a:lnTo>
                    <a:close/>
                  </a:path>
                </a:pathLst>
              </a:custGeom>
              <a:solidFill>
                <a:srgbClr val="C0C0C0"/>
              </a:solidFill>
              <a:ln w="9525">
                <a:solidFill>
                  <a:srgbClr val="000000"/>
                </a:solidFill>
                <a:round/>
                <a:headEnd/>
                <a:tailEnd/>
              </a:ln>
            </p:spPr>
            <p:txBody>
              <a:bodyPr/>
              <a:lstStyle/>
              <a:p>
                <a:endParaRPr lang="en-US"/>
              </a:p>
            </p:txBody>
          </p:sp>
          <p:sp>
            <p:nvSpPr>
              <p:cNvPr id="11312" name="Freeform 82"/>
              <p:cNvSpPr>
                <a:spLocks/>
              </p:cNvSpPr>
              <p:nvPr/>
            </p:nvSpPr>
            <p:spPr bwMode="auto">
              <a:xfrm>
                <a:off x="7925" y="12709"/>
                <a:ext cx="60" cy="249"/>
              </a:xfrm>
              <a:custGeom>
                <a:avLst/>
                <a:gdLst>
                  <a:gd name="T0" fmla="*/ 21 w 60"/>
                  <a:gd name="T1" fmla="*/ 0 h 249"/>
                  <a:gd name="T2" fmla="*/ 0 w 60"/>
                  <a:gd name="T3" fmla="*/ 11 h 249"/>
                  <a:gd name="T4" fmla="*/ 37 w 60"/>
                  <a:gd name="T5" fmla="*/ 249 h 249"/>
                  <a:gd name="T6" fmla="*/ 54 w 60"/>
                  <a:gd name="T7" fmla="*/ 249 h 249"/>
                  <a:gd name="T8" fmla="*/ 60 w 60"/>
                  <a:gd name="T9" fmla="*/ 223 h 249"/>
                  <a:gd name="T10" fmla="*/ 21 w 60"/>
                  <a:gd name="T11" fmla="*/ 0 h 249"/>
                  <a:gd name="T12" fmla="*/ 21 w 60"/>
                  <a:gd name="T13" fmla="*/ 0 h 249"/>
                  <a:gd name="T14" fmla="*/ 0 60000 65536"/>
                  <a:gd name="T15" fmla="*/ 0 60000 65536"/>
                  <a:gd name="T16" fmla="*/ 0 60000 65536"/>
                  <a:gd name="T17" fmla="*/ 0 60000 65536"/>
                  <a:gd name="T18" fmla="*/ 0 60000 65536"/>
                  <a:gd name="T19" fmla="*/ 0 60000 65536"/>
                  <a:gd name="T20" fmla="*/ 0 60000 65536"/>
                  <a:gd name="T21" fmla="*/ 0 w 60"/>
                  <a:gd name="T22" fmla="*/ 0 h 249"/>
                  <a:gd name="T23" fmla="*/ 60 w 60"/>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249">
                    <a:moveTo>
                      <a:pt x="21" y="0"/>
                    </a:moveTo>
                    <a:lnTo>
                      <a:pt x="0" y="11"/>
                    </a:lnTo>
                    <a:lnTo>
                      <a:pt x="37" y="249"/>
                    </a:lnTo>
                    <a:lnTo>
                      <a:pt x="54" y="249"/>
                    </a:lnTo>
                    <a:lnTo>
                      <a:pt x="60" y="223"/>
                    </a:lnTo>
                    <a:lnTo>
                      <a:pt x="21" y="0"/>
                    </a:lnTo>
                    <a:close/>
                  </a:path>
                </a:pathLst>
              </a:custGeom>
              <a:solidFill>
                <a:srgbClr val="C0C0C0"/>
              </a:solidFill>
              <a:ln w="9525">
                <a:solidFill>
                  <a:srgbClr val="000000"/>
                </a:solidFill>
                <a:round/>
                <a:headEnd/>
                <a:tailEnd/>
              </a:ln>
            </p:spPr>
            <p:txBody>
              <a:bodyPr/>
              <a:lstStyle/>
              <a:p>
                <a:endParaRPr lang="en-US"/>
              </a:p>
            </p:txBody>
          </p:sp>
          <p:sp>
            <p:nvSpPr>
              <p:cNvPr id="11313" name="Freeform 83"/>
              <p:cNvSpPr>
                <a:spLocks/>
              </p:cNvSpPr>
              <p:nvPr/>
            </p:nvSpPr>
            <p:spPr bwMode="auto">
              <a:xfrm>
                <a:off x="8020" y="12705"/>
                <a:ext cx="57" cy="251"/>
              </a:xfrm>
              <a:custGeom>
                <a:avLst/>
                <a:gdLst>
                  <a:gd name="T0" fmla="*/ 20 w 57"/>
                  <a:gd name="T1" fmla="*/ 0 h 251"/>
                  <a:gd name="T2" fmla="*/ 0 w 57"/>
                  <a:gd name="T3" fmla="*/ 15 h 251"/>
                  <a:gd name="T4" fmla="*/ 36 w 57"/>
                  <a:gd name="T5" fmla="*/ 251 h 251"/>
                  <a:gd name="T6" fmla="*/ 53 w 57"/>
                  <a:gd name="T7" fmla="*/ 251 h 251"/>
                  <a:gd name="T8" fmla="*/ 57 w 57"/>
                  <a:gd name="T9" fmla="*/ 217 h 251"/>
                  <a:gd name="T10" fmla="*/ 20 w 57"/>
                  <a:gd name="T11" fmla="*/ 0 h 251"/>
                  <a:gd name="T12" fmla="*/ 20 w 57"/>
                  <a:gd name="T13" fmla="*/ 0 h 251"/>
                  <a:gd name="T14" fmla="*/ 0 60000 65536"/>
                  <a:gd name="T15" fmla="*/ 0 60000 65536"/>
                  <a:gd name="T16" fmla="*/ 0 60000 65536"/>
                  <a:gd name="T17" fmla="*/ 0 60000 65536"/>
                  <a:gd name="T18" fmla="*/ 0 60000 65536"/>
                  <a:gd name="T19" fmla="*/ 0 60000 65536"/>
                  <a:gd name="T20" fmla="*/ 0 60000 65536"/>
                  <a:gd name="T21" fmla="*/ 0 w 57"/>
                  <a:gd name="T22" fmla="*/ 0 h 251"/>
                  <a:gd name="T23" fmla="*/ 57 w 57"/>
                  <a:gd name="T24" fmla="*/ 251 h 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251">
                    <a:moveTo>
                      <a:pt x="20" y="0"/>
                    </a:moveTo>
                    <a:lnTo>
                      <a:pt x="0" y="15"/>
                    </a:lnTo>
                    <a:lnTo>
                      <a:pt x="36" y="251"/>
                    </a:lnTo>
                    <a:lnTo>
                      <a:pt x="53" y="251"/>
                    </a:lnTo>
                    <a:lnTo>
                      <a:pt x="57" y="217"/>
                    </a:lnTo>
                    <a:lnTo>
                      <a:pt x="20" y="0"/>
                    </a:lnTo>
                    <a:close/>
                  </a:path>
                </a:pathLst>
              </a:custGeom>
              <a:solidFill>
                <a:srgbClr val="C0C0C0"/>
              </a:solidFill>
              <a:ln w="9525">
                <a:solidFill>
                  <a:srgbClr val="000000"/>
                </a:solidFill>
                <a:round/>
                <a:headEnd/>
                <a:tailEnd/>
              </a:ln>
            </p:spPr>
            <p:txBody>
              <a:bodyPr/>
              <a:lstStyle/>
              <a:p>
                <a:endParaRPr lang="en-US"/>
              </a:p>
            </p:txBody>
          </p:sp>
          <p:sp>
            <p:nvSpPr>
              <p:cNvPr id="11314" name="Freeform 84"/>
              <p:cNvSpPr>
                <a:spLocks/>
              </p:cNvSpPr>
              <p:nvPr/>
            </p:nvSpPr>
            <p:spPr bwMode="auto">
              <a:xfrm>
                <a:off x="8290" y="12981"/>
                <a:ext cx="336" cy="161"/>
              </a:xfrm>
              <a:custGeom>
                <a:avLst/>
                <a:gdLst>
                  <a:gd name="T0" fmla="*/ 329 w 336"/>
                  <a:gd name="T1" fmla="*/ 161 h 161"/>
                  <a:gd name="T2" fmla="*/ 336 w 336"/>
                  <a:gd name="T3" fmla="*/ 112 h 161"/>
                  <a:gd name="T4" fmla="*/ 246 w 336"/>
                  <a:gd name="T5" fmla="*/ 46 h 161"/>
                  <a:gd name="T6" fmla="*/ 141 w 336"/>
                  <a:gd name="T7" fmla="*/ 8 h 161"/>
                  <a:gd name="T8" fmla="*/ 96 w 336"/>
                  <a:gd name="T9" fmla="*/ 0 h 161"/>
                  <a:gd name="T10" fmla="*/ 41 w 336"/>
                  <a:gd name="T11" fmla="*/ 2 h 161"/>
                  <a:gd name="T12" fmla="*/ 0 w 336"/>
                  <a:gd name="T13" fmla="*/ 28 h 161"/>
                  <a:gd name="T14" fmla="*/ 67 w 336"/>
                  <a:gd name="T15" fmla="*/ 23 h 161"/>
                  <a:gd name="T16" fmla="*/ 135 w 336"/>
                  <a:gd name="T17" fmla="*/ 20 h 161"/>
                  <a:gd name="T18" fmla="*/ 208 w 336"/>
                  <a:gd name="T19" fmla="*/ 46 h 161"/>
                  <a:gd name="T20" fmla="*/ 283 w 336"/>
                  <a:gd name="T21" fmla="*/ 93 h 161"/>
                  <a:gd name="T22" fmla="*/ 324 w 336"/>
                  <a:gd name="T23" fmla="*/ 131 h 161"/>
                  <a:gd name="T24" fmla="*/ 313 w 336"/>
                  <a:gd name="T25" fmla="*/ 134 h 161"/>
                  <a:gd name="T26" fmla="*/ 251 w 336"/>
                  <a:gd name="T27" fmla="*/ 91 h 161"/>
                  <a:gd name="T28" fmla="*/ 223 w 336"/>
                  <a:gd name="T29" fmla="*/ 73 h 161"/>
                  <a:gd name="T30" fmla="*/ 146 w 336"/>
                  <a:gd name="T31" fmla="*/ 43 h 161"/>
                  <a:gd name="T32" fmla="*/ 83 w 336"/>
                  <a:gd name="T33" fmla="*/ 39 h 161"/>
                  <a:gd name="T34" fmla="*/ 220 w 336"/>
                  <a:gd name="T35" fmla="*/ 86 h 161"/>
                  <a:gd name="T36" fmla="*/ 70 w 336"/>
                  <a:gd name="T37" fmla="*/ 53 h 161"/>
                  <a:gd name="T38" fmla="*/ 221 w 336"/>
                  <a:gd name="T39" fmla="*/ 105 h 161"/>
                  <a:gd name="T40" fmla="*/ 5 w 336"/>
                  <a:gd name="T41" fmla="*/ 54 h 161"/>
                  <a:gd name="T42" fmla="*/ 10 w 336"/>
                  <a:gd name="T43" fmla="*/ 67 h 161"/>
                  <a:gd name="T44" fmla="*/ 23 w 336"/>
                  <a:gd name="T45" fmla="*/ 78 h 161"/>
                  <a:gd name="T46" fmla="*/ 329 w 336"/>
                  <a:gd name="T47" fmla="*/ 161 h 161"/>
                  <a:gd name="T48" fmla="*/ 329 w 336"/>
                  <a:gd name="T49" fmla="*/ 161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
                  <a:gd name="T76" fmla="*/ 0 h 161"/>
                  <a:gd name="T77" fmla="*/ 336 w 336"/>
                  <a:gd name="T78" fmla="*/ 161 h 1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 h="161">
                    <a:moveTo>
                      <a:pt x="329" y="161"/>
                    </a:moveTo>
                    <a:lnTo>
                      <a:pt x="336" y="112"/>
                    </a:lnTo>
                    <a:lnTo>
                      <a:pt x="246" y="46"/>
                    </a:lnTo>
                    <a:lnTo>
                      <a:pt x="141" y="8"/>
                    </a:lnTo>
                    <a:lnTo>
                      <a:pt x="96" y="0"/>
                    </a:lnTo>
                    <a:lnTo>
                      <a:pt x="41" y="2"/>
                    </a:lnTo>
                    <a:lnTo>
                      <a:pt x="0" y="28"/>
                    </a:lnTo>
                    <a:lnTo>
                      <a:pt x="67" y="23"/>
                    </a:lnTo>
                    <a:lnTo>
                      <a:pt x="135" y="20"/>
                    </a:lnTo>
                    <a:lnTo>
                      <a:pt x="208" y="46"/>
                    </a:lnTo>
                    <a:lnTo>
                      <a:pt x="283" y="93"/>
                    </a:lnTo>
                    <a:lnTo>
                      <a:pt x="324" y="131"/>
                    </a:lnTo>
                    <a:lnTo>
                      <a:pt x="313" y="134"/>
                    </a:lnTo>
                    <a:lnTo>
                      <a:pt x="251" y="91"/>
                    </a:lnTo>
                    <a:lnTo>
                      <a:pt x="223" y="73"/>
                    </a:lnTo>
                    <a:lnTo>
                      <a:pt x="146" y="43"/>
                    </a:lnTo>
                    <a:lnTo>
                      <a:pt x="83" y="39"/>
                    </a:lnTo>
                    <a:lnTo>
                      <a:pt x="220" y="86"/>
                    </a:lnTo>
                    <a:lnTo>
                      <a:pt x="70" y="53"/>
                    </a:lnTo>
                    <a:lnTo>
                      <a:pt x="221" y="105"/>
                    </a:lnTo>
                    <a:lnTo>
                      <a:pt x="5" y="54"/>
                    </a:lnTo>
                    <a:lnTo>
                      <a:pt x="10" y="67"/>
                    </a:lnTo>
                    <a:lnTo>
                      <a:pt x="23" y="78"/>
                    </a:lnTo>
                    <a:lnTo>
                      <a:pt x="329" y="161"/>
                    </a:lnTo>
                    <a:close/>
                  </a:path>
                </a:pathLst>
              </a:custGeom>
              <a:solidFill>
                <a:srgbClr val="C0C0C0"/>
              </a:solidFill>
              <a:ln w="9525">
                <a:solidFill>
                  <a:srgbClr val="000000"/>
                </a:solidFill>
                <a:round/>
                <a:headEnd/>
                <a:tailEnd/>
              </a:ln>
            </p:spPr>
            <p:txBody>
              <a:bodyPr/>
              <a:lstStyle/>
              <a:p>
                <a:endParaRPr lang="en-US"/>
              </a:p>
            </p:txBody>
          </p:sp>
          <p:sp>
            <p:nvSpPr>
              <p:cNvPr id="11315" name="Freeform 85"/>
              <p:cNvSpPr>
                <a:spLocks/>
              </p:cNvSpPr>
              <p:nvPr/>
            </p:nvSpPr>
            <p:spPr bwMode="auto">
              <a:xfrm>
                <a:off x="6430" y="11464"/>
                <a:ext cx="1255" cy="64"/>
              </a:xfrm>
              <a:custGeom>
                <a:avLst/>
                <a:gdLst>
                  <a:gd name="T0" fmla="*/ 1 w 1255"/>
                  <a:gd name="T1" fmla="*/ 0 h 64"/>
                  <a:gd name="T2" fmla="*/ 0 w 1255"/>
                  <a:gd name="T3" fmla="*/ 50 h 64"/>
                  <a:gd name="T4" fmla="*/ 174 w 1255"/>
                  <a:gd name="T5" fmla="*/ 56 h 64"/>
                  <a:gd name="T6" fmla="*/ 197 w 1255"/>
                  <a:gd name="T7" fmla="*/ 30 h 64"/>
                  <a:gd name="T8" fmla="*/ 209 w 1255"/>
                  <a:gd name="T9" fmla="*/ 59 h 64"/>
                  <a:gd name="T10" fmla="*/ 899 w 1255"/>
                  <a:gd name="T11" fmla="*/ 59 h 64"/>
                  <a:gd name="T12" fmla="*/ 933 w 1255"/>
                  <a:gd name="T13" fmla="*/ 33 h 64"/>
                  <a:gd name="T14" fmla="*/ 942 w 1255"/>
                  <a:gd name="T15" fmla="*/ 64 h 64"/>
                  <a:gd name="T16" fmla="*/ 1042 w 1255"/>
                  <a:gd name="T17" fmla="*/ 64 h 64"/>
                  <a:gd name="T18" fmla="*/ 1060 w 1255"/>
                  <a:gd name="T19" fmla="*/ 34 h 64"/>
                  <a:gd name="T20" fmla="*/ 1075 w 1255"/>
                  <a:gd name="T21" fmla="*/ 64 h 64"/>
                  <a:gd name="T22" fmla="*/ 1254 w 1255"/>
                  <a:gd name="T23" fmla="*/ 64 h 64"/>
                  <a:gd name="T24" fmla="*/ 1255 w 1255"/>
                  <a:gd name="T25" fmla="*/ 24 h 64"/>
                  <a:gd name="T26" fmla="*/ 1 w 1255"/>
                  <a:gd name="T27" fmla="*/ 0 h 64"/>
                  <a:gd name="T28" fmla="*/ 1 w 1255"/>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5"/>
                  <a:gd name="T46" fmla="*/ 0 h 64"/>
                  <a:gd name="T47" fmla="*/ 1255 w 1255"/>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5" h="64">
                    <a:moveTo>
                      <a:pt x="1" y="0"/>
                    </a:moveTo>
                    <a:lnTo>
                      <a:pt x="0" y="50"/>
                    </a:lnTo>
                    <a:lnTo>
                      <a:pt x="174" y="56"/>
                    </a:lnTo>
                    <a:lnTo>
                      <a:pt x="197" y="30"/>
                    </a:lnTo>
                    <a:lnTo>
                      <a:pt x="209" y="59"/>
                    </a:lnTo>
                    <a:lnTo>
                      <a:pt x="899" y="59"/>
                    </a:lnTo>
                    <a:lnTo>
                      <a:pt x="933" y="33"/>
                    </a:lnTo>
                    <a:lnTo>
                      <a:pt x="942" y="64"/>
                    </a:lnTo>
                    <a:lnTo>
                      <a:pt x="1042" y="64"/>
                    </a:lnTo>
                    <a:lnTo>
                      <a:pt x="1060" y="34"/>
                    </a:lnTo>
                    <a:lnTo>
                      <a:pt x="1075" y="64"/>
                    </a:lnTo>
                    <a:lnTo>
                      <a:pt x="1254" y="64"/>
                    </a:lnTo>
                    <a:lnTo>
                      <a:pt x="1255" y="24"/>
                    </a:lnTo>
                    <a:lnTo>
                      <a:pt x="1" y="0"/>
                    </a:lnTo>
                    <a:close/>
                  </a:path>
                </a:pathLst>
              </a:custGeom>
              <a:solidFill>
                <a:srgbClr val="C0C0C0"/>
              </a:solidFill>
              <a:ln w="9525">
                <a:solidFill>
                  <a:srgbClr val="000000"/>
                </a:solidFill>
                <a:round/>
                <a:headEnd/>
                <a:tailEnd/>
              </a:ln>
            </p:spPr>
            <p:txBody>
              <a:bodyPr/>
              <a:lstStyle/>
              <a:p>
                <a:endParaRPr lang="en-US"/>
              </a:p>
            </p:txBody>
          </p:sp>
          <p:sp>
            <p:nvSpPr>
              <p:cNvPr id="11316" name="Freeform 86"/>
              <p:cNvSpPr>
                <a:spLocks/>
              </p:cNvSpPr>
              <p:nvPr/>
            </p:nvSpPr>
            <p:spPr bwMode="auto">
              <a:xfrm>
                <a:off x="7734" y="12654"/>
                <a:ext cx="363" cy="40"/>
              </a:xfrm>
              <a:custGeom>
                <a:avLst/>
                <a:gdLst>
                  <a:gd name="T0" fmla="*/ 4 w 363"/>
                  <a:gd name="T1" fmla="*/ 2 h 40"/>
                  <a:gd name="T2" fmla="*/ 352 w 363"/>
                  <a:gd name="T3" fmla="*/ 0 h 40"/>
                  <a:gd name="T4" fmla="*/ 363 w 363"/>
                  <a:gd name="T5" fmla="*/ 40 h 40"/>
                  <a:gd name="T6" fmla="*/ 0 w 363"/>
                  <a:gd name="T7" fmla="*/ 40 h 40"/>
                  <a:gd name="T8" fmla="*/ 4 w 363"/>
                  <a:gd name="T9" fmla="*/ 2 h 40"/>
                  <a:gd name="T10" fmla="*/ 4 w 363"/>
                  <a:gd name="T11" fmla="*/ 2 h 40"/>
                  <a:gd name="T12" fmla="*/ 0 60000 65536"/>
                  <a:gd name="T13" fmla="*/ 0 60000 65536"/>
                  <a:gd name="T14" fmla="*/ 0 60000 65536"/>
                  <a:gd name="T15" fmla="*/ 0 60000 65536"/>
                  <a:gd name="T16" fmla="*/ 0 60000 65536"/>
                  <a:gd name="T17" fmla="*/ 0 60000 65536"/>
                  <a:gd name="T18" fmla="*/ 0 w 363"/>
                  <a:gd name="T19" fmla="*/ 0 h 40"/>
                  <a:gd name="T20" fmla="*/ 363 w 36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63" h="40">
                    <a:moveTo>
                      <a:pt x="4" y="2"/>
                    </a:moveTo>
                    <a:lnTo>
                      <a:pt x="352" y="0"/>
                    </a:lnTo>
                    <a:lnTo>
                      <a:pt x="363" y="40"/>
                    </a:lnTo>
                    <a:lnTo>
                      <a:pt x="0" y="40"/>
                    </a:lnTo>
                    <a:lnTo>
                      <a:pt x="4" y="2"/>
                    </a:lnTo>
                    <a:close/>
                  </a:path>
                </a:pathLst>
              </a:custGeom>
              <a:solidFill>
                <a:srgbClr val="C0C0C0"/>
              </a:solidFill>
              <a:ln w="9525">
                <a:solidFill>
                  <a:srgbClr val="000000"/>
                </a:solidFill>
                <a:round/>
                <a:headEnd/>
                <a:tailEnd/>
              </a:ln>
            </p:spPr>
            <p:txBody>
              <a:bodyPr/>
              <a:lstStyle/>
              <a:p>
                <a:endParaRPr lang="en-US"/>
              </a:p>
            </p:txBody>
          </p:sp>
          <p:sp>
            <p:nvSpPr>
              <p:cNvPr id="11317" name="Freeform 87"/>
              <p:cNvSpPr>
                <a:spLocks/>
              </p:cNvSpPr>
              <p:nvPr/>
            </p:nvSpPr>
            <p:spPr bwMode="auto">
              <a:xfrm>
                <a:off x="5925" y="13018"/>
                <a:ext cx="2291" cy="112"/>
              </a:xfrm>
              <a:custGeom>
                <a:avLst/>
                <a:gdLst>
                  <a:gd name="T0" fmla="*/ 0 w 2291"/>
                  <a:gd name="T1" fmla="*/ 30 h 112"/>
                  <a:gd name="T2" fmla="*/ 2267 w 2291"/>
                  <a:gd name="T3" fmla="*/ 16 h 112"/>
                  <a:gd name="T4" fmla="*/ 2288 w 2291"/>
                  <a:gd name="T5" fmla="*/ 0 h 112"/>
                  <a:gd name="T6" fmla="*/ 2291 w 2291"/>
                  <a:gd name="T7" fmla="*/ 101 h 112"/>
                  <a:gd name="T8" fmla="*/ 3 w 2291"/>
                  <a:gd name="T9" fmla="*/ 112 h 112"/>
                  <a:gd name="T10" fmla="*/ 0 w 2291"/>
                  <a:gd name="T11" fmla="*/ 30 h 112"/>
                  <a:gd name="T12" fmla="*/ 0 w 2291"/>
                  <a:gd name="T13" fmla="*/ 30 h 112"/>
                  <a:gd name="T14" fmla="*/ 0 60000 65536"/>
                  <a:gd name="T15" fmla="*/ 0 60000 65536"/>
                  <a:gd name="T16" fmla="*/ 0 60000 65536"/>
                  <a:gd name="T17" fmla="*/ 0 60000 65536"/>
                  <a:gd name="T18" fmla="*/ 0 60000 65536"/>
                  <a:gd name="T19" fmla="*/ 0 60000 65536"/>
                  <a:gd name="T20" fmla="*/ 0 60000 65536"/>
                  <a:gd name="T21" fmla="*/ 0 w 2291"/>
                  <a:gd name="T22" fmla="*/ 0 h 112"/>
                  <a:gd name="T23" fmla="*/ 2291 w 2291"/>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1" h="112">
                    <a:moveTo>
                      <a:pt x="0" y="30"/>
                    </a:moveTo>
                    <a:lnTo>
                      <a:pt x="2267" y="16"/>
                    </a:lnTo>
                    <a:lnTo>
                      <a:pt x="2288" y="0"/>
                    </a:lnTo>
                    <a:lnTo>
                      <a:pt x="2291" y="101"/>
                    </a:lnTo>
                    <a:lnTo>
                      <a:pt x="3" y="112"/>
                    </a:lnTo>
                    <a:lnTo>
                      <a:pt x="0" y="30"/>
                    </a:lnTo>
                    <a:close/>
                  </a:path>
                </a:pathLst>
              </a:custGeom>
              <a:solidFill>
                <a:srgbClr val="C0C0C0"/>
              </a:solidFill>
              <a:ln w="9525">
                <a:solidFill>
                  <a:srgbClr val="000000"/>
                </a:solidFill>
                <a:round/>
                <a:headEnd/>
                <a:tailEnd/>
              </a:ln>
            </p:spPr>
            <p:txBody>
              <a:bodyPr/>
              <a:lstStyle/>
              <a:p>
                <a:endParaRPr lang="en-US"/>
              </a:p>
            </p:txBody>
          </p:sp>
          <p:sp>
            <p:nvSpPr>
              <p:cNvPr id="11318" name="Freeform 88"/>
              <p:cNvSpPr>
                <a:spLocks/>
              </p:cNvSpPr>
              <p:nvPr/>
            </p:nvSpPr>
            <p:spPr bwMode="auto">
              <a:xfrm>
                <a:off x="7202" y="12228"/>
                <a:ext cx="117" cy="353"/>
              </a:xfrm>
              <a:custGeom>
                <a:avLst/>
                <a:gdLst>
                  <a:gd name="T0" fmla="*/ 0 w 117"/>
                  <a:gd name="T1" fmla="*/ 0 h 353"/>
                  <a:gd name="T2" fmla="*/ 76 w 117"/>
                  <a:gd name="T3" fmla="*/ 3 h 353"/>
                  <a:gd name="T4" fmla="*/ 38 w 117"/>
                  <a:gd name="T5" fmla="*/ 181 h 353"/>
                  <a:gd name="T6" fmla="*/ 46 w 117"/>
                  <a:gd name="T7" fmla="*/ 241 h 353"/>
                  <a:gd name="T8" fmla="*/ 117 w 117"/>
                  <a:gd name="T9" fmla="*/ 353 h 353"/>
                  <a:gd name="T10" fmla="*/ 5 w 117"/>
                  <a:gd name="T11" fmla="*/ 351 h 353"/>
                  <a:gd name="T12" fmla="*/ 0 w 117"/>
                  <a:gd name="T13" fmla="*/ 0 h 353"/>
                  <a:gd name="T14" fmla="*/ 0 w 117"/>
                  <a:gd name="T15" fmla="*/ 0 h 353"/>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353"/>
                  <a:gd name="T26" fmla="*/ 117 w 117"/>
                  <a:gd name="T27" fmla="*/ 353 h 3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353">
                    <a:moveTo>
                      <a:pt x="0" y="0"/>
                    </a:moveTo>
                    <a:lnTo>
                      <a:pt x="76" y="3"/>
                    </a:lnTo>
                    <a:lnTo>
                      <a:pt x="38" y="181"/>
                    </a:lnTo>
                    <a:lnTo>
                      <a:pt x="46" y="241"/>
                    </a:lnTo>
                    <a:lnTo>
                      <a:pt x="117" y="353"/>
                    </a:lnTo>
                    <a:lnTo>
                      <a:pt x="5" y="351"/>
                    </a:lnTo>
                    <a:lnTo>
                      <a:pt x="0" y="0"/>
                    </a:lnTo>
                    <a:close/>
                  </a:path>
                </a:pathLst>
              </a:custGeom>
              <a:solidFill>
                <a:srgbClr val="C0C0C0"/>
              </a:solidFill>
              <a:ln w="9525">
                <a:solidFill>
                  <a:srgbClr val="000000"/>
                </a:solidFill>
                <a:round/>
                <a:headEnd/>
                <a:tailEnd/>
              </a:ln>
            </p:spPr>
            <p:txBody>
              <a:bodyPr/>
              <a:lstStyle/>
              <a:p>
                <a:endParaRPr lang="en-US"/>
              </a:p>
            </p:txBody>
          </p:sp>
          <p:sp>
            <p:nvSpPr>
              <p:cNvPr id="11319" name="Freeform 89"/>
              <p:cNvSpPr>
                <a:spLocks/>
              </p:cNvSpPr>
              <p:nvPr/>
            </p:nvSpPr>
            <p:spPr bwMode="auto">
              <a:xfrm>
                <a:off x="7207" y="12219"/>
                <a:ext cx="665" cy="358"/>
              </a:xfrm>
              <a:custGeom>
                <a:avLst/>
                <a:gdLst>
                  <a:gd name="T0" fmla="*/ 0 w 665"/>
                  <a:gd name="T1" fmla="*/ 0 h 358"/>
                  <a:gd name="T2" fmla="*/ 657 w 665"/>
                  <a:gd name="T3" fmla="*/ 3 h 358"/>
                  <a:gd name="T4" fmla="*/ 665 w 665"/>
                  <a:gd name="T5" fmla="*/ 352 h 358"/>
                  <a:gd name="T6" fmla="*/ 527 w 665"/>
                  <a:gd name="T7" fmla="*/ 358 h 358"/>
                  <a:gd name="T8" fmla="*/ 638 w 665"/>
                  <a:gd name="T9" fmla="*/ 192 h 358"/>
                  <a:gd name="T10" fmla="*/ 621 w 665"/>
                  <a:gd name="T11" fmla="*/ 128 h 358"/>
                  <a:gd name="T12" fmla="*/ 609 w 665"/>
                  <a:gd name="T13" fmla="*/ 29 h 358"/>
                  <a:gd name="T14" fmla="*/ 0 w 665"/>
                  <a:gd name="T15" fmla="*/ 22 h 358"/>
                  <a:gd name="T16" fmla="*/ 0 w 665"/>
                  <a:gd name="T17" fmla="*/ 0 h 358"/>
                  <a:gd name="T18" fmla="*/ 0 w 665"/>
                  <a:gd name="T19" fmla="*/ 0 h 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5"/>
                  <a:gd name="T31" fmla="*/ 0 h 358"/>
                  <a:gd name="T32" fmla="*/ 665 w 665"/>
                  <a:gd name="T33" fmla="*/ 358 h 3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5" h="358">
                    <a:moveTo>
                      <a:pt x="0" y="0"/>
                    </a:moveTo>
                    <a:lnTo>
                      <a:pt x="657" y="3"/>
                    </a:lnTo>
                    <a:lnTo>
                      <a:pt x="665" y="352"/>
                    </a:lnTo>
                    <a:lnTo>
                      <a:pt x="527" y="358"/>
                    </a:lnTo>
                    <a:lnTo>
                      <a:pt x="638" y="192"/>
                    </a:lnTo>
                    <a:lnTo>
                      <a:pt x="621" y="128"/>
                    </a:lnTo>
                    <a:lnTo>
                      <a:pt x="609" y="29"/>
                    </a:lnTo>
                    <a:lnTo>
                      <a:pt x="0" y="22"/>
                    </a:lnTo>
                    <a:lnTo>
                      <a:pt x="0" y="0"/>
                    </a:lnTo>
                    <a:close/>
                  </a:path>
                </a:pathLst>
              </a:custGeom>
              <a:solidFill>
                <a:srgbClr val="C0C0C0"/>
              </a:solidFill>
              <a:ln w="9525">
                <a:solidFill>
                  <a:srgbClr val="000000"/>
                </a:solidFill>
                <a:round/>
                <a:headEnd/>
                <a:tailEnd/>
              </a:ln>
            </p:spPr>
            <p:txBody>
              <a:bodyPr/>
              <a:lstStyle/>
              <a:p>
                <a:endParaRPr lang="en-US"/>
              </a:p>
            </p:txBody>
          </p:sp>
          <p:sp>
            <p:nvSpPr>
              <p:cNvPr id="11320" name="Freeform 90"/>
              <p:cNvSpPr>
                <a:spLocks/>
              </p:cNvSpPr>
              <p:nvPr/>
            </p:nvSpPr>
            <p:spPr bwMode="auto">
              <a:xfrm>
                <a:off x="7734" y="12045"/>
                <a:ext cx="133" cy="82"/>
              </a:xfrm>
              <a:custGeom>
                <a:avLst/>
                <a:gdLst>
                  <a:gd name="T0" fmla="*/ 0 w 133"/>
                  <a:gd name="T1" fmla="*/ 0 h 82"/>
                  <a:gd name="T2" fmla="*/ 4 w 133"/>
                  <a:gd name="T3" fmla="*/ 82 h 82"/>
                  <a:gd name="T4" fmla="*/ 133 w 133"/>
                  <a:gd name="T5" fmla="*/ 81 h 82"/>
                  <a:gd name="T6" fmla="*/ 127 w 133"/>
                  <a:gd name="T7" fmla="*/ 2 h 82"/>
                  <a:gd name="T8" fmla="*/ 0 w 133"/>
                  <a:gd name="T9" fmla="*/ 0 h 82"/>
                  <a:gd name="T10" fmla="*/ 0 w 133"/>
                  <a:gd name="T11" fmla="*/ 0 h 82"/>
                  <a:gd name="T12" fmla="*/ 0 60000 65536"/>
                  <a:gd name="T13" fmla="*/ 0 60000 65536"/>
                  <a:gd name="T14" fmla="*/ 0 60000 65536"/>
                  <a:gd name="T15" fmla="*/ 0 60000 65536"/>
                  <a:gd name="T16" fmla="*/ 0 60000 65536"/>
                  <a:gd name="T17" fmla="*/ 0 60000 65536"/>
                  <a:gd name="T18" fmla="*/ 0 w 133"/>
                  <a:gd name="T19" fmla="*/ 0 h 82"/>
                  <a:gd name="T20" fmla="*/ 133 w 133"/>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133" h="82">
                    <a:moveTo>
                      <a:pt x="0" y="0"/>
                    </a:moveTo>
                    <a:lnTo>
                      <a:pt x="4" y="82"/>
                    </a:lnTo>
                    <a:lnTo>
                      <a:pt x="133" y="81"/>
                    </a:lnTo>
                    <a:lnTo>
                      <a:pt x="127" y="2"/>
                    </a:lnTo>
                    <a:lnTo>
                      <a:pt x="0" y="0"/>
                    </a:lnTo>
                    <a:close/>
                  </a:path>
                </a:pathLst>
              </a:custGeom>
              <a:solidFill>
                <a:srgbClr val="C0C0C0"/>
              </a:solidFill>
              <a:ln w="9525">
                <a:solidFill>
                  <a:srgbClr val="000000"/>
                </a:solidFill>
                <a:round/>
                <a:headEnd/>
                <a:tailEnd/>
              </a:ln>
            </p:spPr>
            <p:txBody>
              <a:bodyPr/>
              <a:lstStyle/>
              <a:p>
                <a:endParaRPr lang="en-US"/>
              </a:p>
            </p:txBody>
          </p:sp>
          <p:sp>
            <p:nvSpPr>
              <p:cNvPr id="11321" name="Freeform 91"/>
              <p:cNvSpPr>
                <a:spLocks/>
              </p:cNvSpPr>
              <p:nvPr/>
            </p:nvSpPr>
            <p:spPr bwMode="auto">
              <a:xfrm>
                <a:off x="7202" y="12003"/>
                <a:ext cx="662" cy="198"/>
              </a:xfrm>
              <a:custGeom>
                <a:avLst/>
                <a:gdLst>
                  <a:gd name="T0" fmla="*/ 0 w 662"/>
                  <a:gd name="T1" fmla="*/ 0 h 198"/>
                  <a:gd name="T2" fmla="*/ 4 w 662"/>
                  <a:gd name="T3" fmla="*/ 198 h 198"/>
                  <a:gd name="T4" fmla="*/ 662 w 662"/>
                  <a:gd name="T5" fmla="*/ 197 h 198"/>
                  <a:gd name="T6" fmla="*/ 659 w 662"/>
                  <a:gd name="T7" fmla="*/ 118 h 198"/>
                  <a:gd name="T8" fmla="*/ 423 w 662"/>
                  <a:gd name="T9" fmla="*/ 113 h 198"/>
                  <a:gd name="T10" fmla="*/ 422 w 662"/>
                  <a:gd name="T11" fmla="*/ 130 h 198"/>
                  <a:gd name="T12" fmla="*/ 499 w 662"/>
                  <a:gd name="T13" fmla="*/ 128 h 198"/>
                  <a:gd name="T14" fmla="*/ 498 w 662"/>
                  <a:gd name="T15" fmla="*/ 153 h 198"/>
                  <a:gd name="T16" fmla="*/ 250 w 662"/>
                  <a:gd name="T17" fmla="*/ 148 h 198"/>
                  <a:gd name="T18" fmla="*/ 250 w 662"/>
                  <a:gd name="T19" fmla="*/ 116 h 198"/>
                  <a:gd name="T20" fmla="*/ 121 w 662"/>
                  <a:gd name="T21" fmla="*/ 108 h 198"/>
                  <a:gd name="T22" fmla="*/ 118 w 662"/>
                  <a:gd name="T23" fmla="*/ 62 h 198"/>
                  <a:gd name="T24" fmla="*/ 659 w 662"/>
                  <a:gd name="T25" fmla="*/ 64 h 198"/>
                  <a:gd name="T26" fmla="*/ 659 w 662"/>
                  <a:gd name="T27" fmla="*/ 4 h 198"/>
                  <a:gd name="T28" fmla="*/ 0 w 662"/>
                  <a:gd name="T29" fmla="*/ 0 h 198"/>
                  <a:gd name="T30" fmla="*/ 0 w 662"/>
                  <a:gd name="T31" fmla="*/ 0 h 1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2"/>
                  <a:gd name="T49" fmla="*/ 0 h 198"/>
                  <a:gd name="T50" fmla="*/ 662 w 662"/>
                  <a:gd name="T51" fmla="*/ 198 h 1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2" h="198">
                    <a:moveTo>
                      <a:pt x="0" y="0"/>
                    </a:moveTo>
                    <a:lnTo>
                      <a:pt x="4" y="198"/>
                    </a:lnTo>
                    <a:lnTo>
                      <a:pt x="662" y="197"/>
                    </a:lnTo>
                    <a:lnTo>
                      <a:pt x="659" y="118"/>
                    </a:lnTo>
                    <a:lnTo>
                      <a:pt x="423" y="113"/>
                    </a:lnTo>
                    <a:lnTo>
                      <a:pt x="422" y="130"/>
                    </a:lnTo>
                    <a:lnTo>
                      <a:pt x="499" y="128"/>
                    </a:lnTo>
                    <a:lnTo>
                      <a:pt x="498" y="153"/>
                    </a:lnTo>
                    <a:lnTo>
                      <a:pt x="250" y="148"/>
                    </a:lnTo>
                    <a:lnTo>
                      <a:pt x="250" y="116"/>
                    </a:lnTo>
                    <a:lnTo>
                      <a:pt x="121" y="108"/>
                    </a:lnTo>
                    <a:lnTo>
                      <a:pt x="118" y="62"/>
                    </a:lnTo>
                    <a:lnTo>
                      <a:pt x="659" y="64"/>
                    </a:lnTo>
                    <a:lnTo>
                      <a:pt x="659" y="4"/>
                    </a:lnTo>
                    <a:lnTo>
                      <a:pt x="0" y="0"/>
                    </a:lnTo>
                    <a:close/>
                  </a:path>
                </a:pathLst>
              </a:custGeom>
              <a:solidFill>
                <a:srgbClr val="C0C0C0"/>
              </a:solidFill>
              <a:ln w="9525">
                <a:solidFill>
                  <a:srgbClr val="000000"/>
                </a:solidFill>
                <a:round/>
                <a:headEnd/>
                <a:tailEnd/>
              </a:ln>
            </p:spPr>
            <p:txBody>
              <a:bodyPr/>
              <a:lstStyle/>
              <a:p>
                <a:endParaRPr lang="en-US"/>
              </a:p>
            </p:txBody>
          </p:sp>
          <p:sp>
            <p:nvSpPr>
              <p:cNvPr id="11322" name="Freeform 92"/>
              <p:cNvSpPr>
                <a:spLocks/>
              </p:cNvSpPr>
              <p:nvPr/>
            </p:nvSpPr>
            <p:spPr bwMode="auto">
              <a:xfrm>
                <a:off x="7360" y="12334"/>
                <a:ext cx="164" cy="53"/>
              </a:xfrm>
              <a:custGeom>
                <a:avLst/>
                <a:gdLst>
                  <a:gd name="T0" fmla="*/ 81 w 164"/>
                  <a:gd name="T1" fmla="*/ 0 h 53"/>
                  <a:gd name="T2" fmla="*/ 127 w 164"/>
                  <a:gd name="T3" fmla="*/ 13 h 53"/>
                  <a:gd name="T4" fmla="*/ 164 w 164"/>
                  <a:gd name="T5" fmla="*/ 19 h 53"/>
                  <a:gd name="T6" fmla="*/ 147 w 164"/>
                  <a:gd name="T7" fmla="*/ 53 h 53"/>
                  <a:gd name="T8" fmla="*/ 0 w 164"/>
                  <a:gd name="T9" fmla="*/ 34 h 53"/>
                  <a:gd name="T10" fmla="*/ 81 w 164"/>
                  <a:gd name="T11" fmla="*/ 0 h 53"/>
                  <a:gd name="T12" fmla="*/ 81 w 164"/>
                  <a:gd name="T13" fmla="*/ 0 h 53"/>
                  <a:gd name="T14" fmla="*/ 0 60000 65536"/>
                  <a:gd name="T15" fmla="*/ 0 60000 65536"/>
                  <a:gd name="T16" fmla="*/ 0 60000 65536"/>
                  <a:gd name="T17" fmla="*/ 0 60000 65536"/>
                  <a:gd name="T18" fmla="*/ 0 60000 65536"/>
                  <a:gd name="T19" fmla="*/ 0 60000 65536"/>
                  <a:gd name="T20" fmla="*/ 0 60000 65536"/>
                  <a:gd name="T21" fmla="*/ 0 w 164"/>
                  <a:gd name="T22" fmla="*/ 0 h 53"/>
                  <a:gd name="T23" fmla="*/ 164 w 164"/>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53">
                    <a:moveTo>
                      <a:pt x="81" y="0"/>
                    </a:moveTo>
                    <a:lnTo>
                      <a:pt x="127" y="13"/>
                    </a:lnTo>
                    <a:lnTo>
                      <a:pt x="164" y="19"/>
                    </a:lnTo>
                    <a:lnTo>
                      <a:pt x="147" y="53"/>
                    </a:lnTo>
                    <a:lnTo>
                      <a:pt x="0" y="34"/>
                    </a:lnTo>
                    <a:lnTo>
                      <a:pt x="81" y="0"/>
                    </a:lnTo>
                    <a:close/>
                  </a:path>
                </a:pathLst>
              </a:custGeom>
              <a:solidFill>
                <a:srgbClr val="C0C0C0"/>
              </a:solidFill>
              <a:ln w="9525">
                <a:solidFill>
                  <a:srgbClr val="000000"/>
                </a:solidFill>
                <a:round/>
                <a:headEnd/>
                <a:tailEnd/>
              </a:ln>
            </p:spPr>
            <p:txBody>
              <a:bodyPr/>
              <a:lstStyle/>
              <a:p>
                <a:endParaRPr lang="en-US"/>
              </a:p>
            </p:txBody>
          </p:sp>
          <p:sp>
            <p:nvSpPr>
              <p:cNvPr id="11323" name="Freeform 93"/>
              <p:cNvSpPr>
                <a:spLocks/>
              </p:cNvSpPr>
              <p:nvPr/>
            </p:nvSpPr>
            <p:spPr bwMode="auto">
              <a:xfrm>
                <a:off x="7318" y="12256"/>
                <a:ext cx="207" cy="43"/>
              </a:xfrm>
              <a:custGeom>
                <a:avLst/>
                <a:gdLst>
                  <a:gd name="T0" fmla="*/ 132 w 207"/>
                  <a:gd name="T1" fmla="*/ 0 h 43"/>
                  <a:gd name="T2" fmla="*/ 207 w 207"/>
                  <a:gd name="T3" fmla="*/ 37 h 43"/>
                  <a:gd name="T4" fmla="*/ 140 w 207"/>
                  <a:gd name="T5" fmla="*/ 43 h 43"/>
                  <a:gd name="T6" fmla="*/ 0 w 207"/>
                  <a:gd name="T7" fmla="*/ 33 h 43"/>
                  <a:gd name="T8" fmla="*/ 99 w 207"/>
                  <a:gd name="T9" fmla="*/ 1 h 43"/>
                  <a:gd name="T10" fmla="*/ 132 w 207"/>
                  <a:gd name="T11" fmla="*/ 0 h 43"/>
                  <a:gd name="T12" fmla="*/ 132 w 207"/>
                  <a:gd name="T13" fmla="*/ 0 h 43"/>
                  <a:gd name="T14" fmla="*/ 0 60000 65536"/>
                  <a:gd name="T15" fmla="*/ 0 60000 65536"/>
                  <a:gd name="T16" fmla="*/ 0 60000 65536"/>
                  <a:gd name="T17" fmla="*/ 0 60000 65536"/>
                  <a:gd name="T18" fmla="*/ 0 60000 65536"/>
                  <a:gd name="T19" fmla="*/ 0 60000 65536"/>
                  <a:gd name="T20" fmla="*/ 0 60000 65536"/>
                  <a:gd name="T21" fmla="*/ 0 w 207"/>
                  <a:gd name="T22" fmla="*/ 0 h 43"/>
                  <a:gd name="T23" fmla="*/ 207 w 20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43">
                    <a:moveTo>
                      <a:pt x="132" y="0"/>
                    </a:moveTo>
                    <a:lnTo>
                      <a:pt x="207" y="37"/>
                    </a:lnTo>
                    <a:lnTo>
                      <a:pt x="140" y="43"/>
                    </a:lnTo>
                    <a:lnTo>
                      <a:pt x="0" y="33"/>
                    </a:lnTo>
                    <a:lnTo>
                      <a:pt x="99" y="1"/>
                    </a:lnTo>
                    <a:lnTo>
                      <a:pt x="132" y="0"/>
                    </a:lnTo>
                    <a:close/>
                  </a:path>
                </a:pathLst>
              </a:custGeom>
              <a:solidFill>
                <a:srgbClr val="C0C0C0"/>
              </a:solidFill>
              <a:ln w="9525">
                <a:solidFill>
                  <a:srgbClr val="000000"/>
                </a:solidFill>
                <a:round/>
                <a:headEnd/>
                <a:tailEnd/>
              </a:ln>
            </p:spPr>
            <p:txBody>
              <a:bodyPr/>
              <a:lstStyle/>
              <a:p>
                <a:endParaRPr lang="en-US"/>
              </a:p>
            </p:txBody>
          </p:sp>
          <p:sp>
            <p:nvSpPr>
              <p:cNvPr id="11324" name="Freeform 94"/>
              <p:cNvSpPr>
                <a:spLocks/>
              </p:cNvSpPr>
              <p:nvPr/>
            </p:nvSpPr>
            <p:spPr bwMode="auto">
              <a:xfrm>
                <a:off x="7245" y="12415"/>
                <a:ext cx="601" cy="164"/>
              </a:xfrm>
              <a:custGeom>
                <a:avLst/>
                <a:gdLst>
                  <a:gd name="T0" fmla="*/ 0 w 601"/>
                  <a:gd name="T1" fmla="*/ 0 h 164"/>
                  <a:gd name="T2" fmla="*/ 601 w 601"/>
                  <a:gd name="T3" fmla="*/ 0 h 164"/>
                  <a:gd name="T4" fmla="*/ 598 w 601"/>
                  <a:gd name="T5" fmla="*/ 66 h 164"/>
                  <a:gd name="T6" fmla="*/ 549 w 601"/>
                  <a:gd name="T7" fmla="*/ 96 h 164"/>
                  <a:gd name="T8" fmla="*/ 527 w 601"/>
                  <a:gd name="T9" fmla="*/ 164 h 164"/>
                  <a:gd name="T10" fmla="*/ 55 w 601"/>
                  <a:gd name="T11" fmla="*/ 164 h 164"/>
                  <a:gd name="T12" fmla="*/ 28 w 601"/>
                  <a:gd name="T13" fmla="*/ 95 h 164"/>
                  <a:gd name="T14" fmla="*/ 0 w 601"/>
                  <a:gd name="T15" fmla="*/ 58 h 164"/>
                  <a:gd name="T16" fmla="*/ 0 w 601"/>
                  <a:gd name="T17" fmla="*/ 0 h 164"/>
                  <a:gd name="T18" fmla="*/ 0 w 601"/>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1"/>
                  <a:gd name="T31" fmla="*/ 0 h 164"/>
                  <a:gd name="T32" fmla="*/ 601 w 601"/>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1" h="164">
                    <a:moveTo>
                      <a:pt x="0" y="0"/>
                    </a:moveTo>
                    <a:lnTo>
                      <a:pt x="601" y="0"/>
                    </a:lnTo>
                    <a:lnTo>
                      <a:pt x="598" y="66"/>
                    </a:lnTo>
                    <a:lnTo>
                      <a:pt x="549" y="96"/>
                    </a:lnTo>
                    <a:lnTo>
                      <a:pt x="527" y="164"/>
                    </a:lnTo>
                    <a:lnTo>
                      <a:pt x="55" y="164"/>
                    </a:lnTo>
                    <a:lnTo>
                      <a:pt x="28" y="95"/>
                    </a:lnTo>
                    <a:lnTo>
                      <a:pt x="0" y="58"/>
                    </a:lnTo>
                    <a:lnTo>
                      <a:pt x="0" y="0"/>
                    </a:lnTo>
                    <a:close/>
                  </a:path>
                </a:pathLst>
              </a:custGeom>
              <a:solidFill>
                <a:srgbClr val="C0C0C0"/>
              </a:solidFill>
              <a:ln w="9525">
                <a:solidFill>
                  <a:srgbClr val="000000"/>
                </a:solidFill>
                <a:round/>
                <a:headEnd/>
                <a:tailEnd/>
              </a:ln>
            </p:spPr>
            <p:txBody>
              <a:bodyPr/>
              <a:lstStyle/>
              <a:p>
                <a:endParaRPr lang="en-US"/>
              </a:p>
            </p:txBody>
          </p:sp>
          <p:sp>
            <p:nvSpPr>
              <p:cNvPr id="11325" name="Freeform 95"/>
              <p:cNvSpPr>
                <a:spLocks/>
              </p:cNvSpPr>
              <p:nvPr/>
            </p:nvSpPr>
            <p:spPr bwMode="auto">
              <a:xfrm>
                <a:off x="6463" y="10286"/>
                <a:ext cx="1176" cy="882"/>
              </a:xfrm>
              <a:custGeom>
                <a:avLst/>
                <a:gdLst>
                  <a:gd name="T0" fmla="*/ 0 w 1176"/>
                  <a:gd name="T1" fmla="*/ 16 h 882"/>
                  <a:gd name="T2" fmla="*/ 1 w 1176"/>
                  <a:gd name="T3" fmla="*/ 853 h 882"/>
                  <a:gd name="T4" fmla="*/ 42 w 1176"/>
                  <a:gd name="T5" fmla="*/ 882 h 882"/>
                  <a:gd name="T6" fmla="*/ 1131 w 1176"/>
                  <a:gd name="T7" fmla="*/ 880 h 882"/>
                  <a:gd name="T8" fmla="*/ 1176 w 1176"/>
                  <a:gd name="T9" fmla="*/ 850 h 882"/>
                  <a:gd name="T10" fmla="*/ 1173 w 1176"/>
                  <a:gd name="T11" fmla="*/ 42 h 882"/>
                  <a:gd name="T12" fmla="*/ 1136 w 1176"/>
                  <a:gd name="T13" fmla="*/ 13 h 882"/>
                  <a:gd name="T14" fmla="*/ 19 w 1176"/>
                  <a:gd name="T15" fmla="*/ 0 h 882"/>
                  <a:gd name="T16" fmla="*/ 0 w 1176"/>
                  <a:gd name="T17" fmla="*/ 16 h 882"/>
                  <a:gd name="T18" fmla="*/ 0 w 1176"/>
                  <a:gd name="T19" fmla="*/ 16 h 8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6"/>
                  <a:gd name="T31" fmla="*/ 0 h 882"/>
                  <a:gd name="T32" fmla="*/ 1176 w 1176"/>
                  <a:gd name="T33" fmla="*/ 882 h 8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6" h="882">
                    <a:moveTo>
                      <a:pt x="0" y="16"/>
                    </a:moveTo>
                    <a:lnTo>
                      <a:pt x="1" y="853"/>
                    </a:lnTo>
                    <a:lnTo>
                      <a:pt x="42" y="882"/>
                    </a:lnTo>
                    <a:lnTo>
                      <a:pt x="1131" y="880"/>
                    </a:lnTo>
                    <a:lnTo>
                      <a:pt x="1176" y="850"/>
                    </a:lnTo>
                    <a:lnTo>
                      <a:pt x="1173" y="42"/>
                    </a:lnTo>
                    <a:lnTo>
                      <a:pt x="1136" y="13"/>
                    </a:lnTo>
                    <a:lnTo>
                      <a:pt x="19" y="0"/>
                    </a:lnTo>
                    <a:lnTo>
                      <a:pt x="0" y="16"/>
                    </a:lnTo>
                    <a:close/>
                  </a:path>
                </a:pathLst>
              </a:custGeom>
              <a:solidFill>
                <a:srgbClr val="C0C0C0"/>
              </a:solidFill>
              <a:ln w="9525">
                <a:noFill/>
                <a:round/>
                <a:headEnd/>
                <a:tailEnd/>
              </a:ln>
            </p:spPr>
            <p:txBody>
              <a:bodyPr/>
              <a:lstStyle/>
              <a:p>
                <a:endParaRPr lang="en-US"/>
              </a:p>
            </p:txBody>
          </p:sp>
          <p:sp>
            <p:nvSpPr>
              <p:cNvPr id="11326" name="Freeform 96"/>
              <p:cNvSpPr>
                <a:spLocks/>
              </p:cNvSpPr>
              <p:nvPr/>
            </p:nvSpPr>
            <p:spPr bwMode="auto">
              <a:xfrm>
                <a:off x="6527" y="10335"/>
                <a:ext cx="128" cy="521"/>
              </a:xfrm>
              <a:custGeom>
                <a:avLst/>
                <a:gdLst>
                  <a:gd name="T0" fmla="*/ 128 w 128"/>
                  <a:gd name="T1" fmla="*/ 2 h 521"/>
                  <a:gd name="T2" fmla="*/ 31 w 128"/>
                  <a:gd name="T3" fmla="*/ 0 h 521"/>
                  <a:gd name="T4" fmla="*/ 8 w 128"/>
                  <a:gd name="T5" fmla="*/ 52 h 521"/>
                  <a:gd name="T6" fmla="*/ 0 w 128"/>
                  <a:gd name="T7" fmla="*/ 284 h 521"/>
                  <a:gd name="T8" fmla="*/ 23 w 128"/>
                  <a:gd name="T9" fmla="*/ 464 h 521"/>
                  <a:gd name="T10" fmla="*/ 66 w 128"/>
                  <a:gd name="T11" fmla="*/ 521 h 521"/>
                  <a:gd name="T12" fmla="*/ 68 w 128"/>
                  <a:gd name="T13" fmla="*/ 269 h 521"/>
                  <a:gd name="T14" fmla="*/ 92 w 128"/>
                  <a:gd name="T15" fmla="*/ 114 h 521"/>
                  <a:gd name="T16" fmla="*/ 128 w 128"/>
                  <a:gd name="T17" fmla="*/ 2 h 521"/>
                  <a:gd name="T18" fmla="*/ 128 w 128"/>
                  <a:gd name="T19" fmla="*/ 2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521"/>
                  <a:gd name="T32" fmla="*/ 128 w 12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521">
                    <a:moveTo>
                      <a:pt x="128" y="2"/>
                    </a:moveTo>
                    <a:lnTo>
                      <a:pt x="31" y="0"/>
                    </a:lnTo>
                    <a:lnTo>
                      <a:pt x="8" y="52"/>
                    </a:lnTo>
                    <a:lnTo>
                      <a:pt x="0" y="284"/>
                    </a:lnTo>
                    <a:lnTo>
                      <a:pt x="23" y="464"/>
                    </a:lnTo>
                    <a:lnTo>
                      <a:pt x="66" y="521"/>
                    </a:lnTo>
                    <a:lnTo>
                      <a:pt x="68" y="269"/>
                    </a:lnTo>
                    <a:lnTo>
                      <a:pt x="92" y="114"/>
                    </a:lnTo>
                    <a:lnTo>
                      <a:pt x="128" y="2"/>
                    </a:lnTo>
                    <a:close/>
                  </a:path>
                </a:pathLst>
              </a:custGeom>
              <a:solidFill>
                <a:srgbClr val="C0C0C0"/>
              </a:solidFill>
              <a:ln w="9525">
                <a:solidFill>
                  <a:srgbClr val="000000"/>
                </a:solidFill>
                <a:round/>
                <a:headEnd/>
                <a:tailEnd/>
              </a:ln>
            </p:spPr>
            <p:txBody>
              <a:bodyPr/>
              <a:lstStyle/>
              <a:p>
                <a:endParaRPr lang="en-US"/>
              </a:p>
            </p:txBody>
          </p:sp>
          <p:sp>
            <p:nvSpPr>
              <p:cNvPr id="11327" name="Freeform 97"/>
              <p:cNvSpPr>
                <a:spLocks/>
              </p:cNvSpPr>
              <p:nvPr/>
            </p:nvSpPr>
            <p:spPr bwMode="auto">
              <a:xfrm>
                <a:off x="6232" y="12902"/>
                <a:ext cx="137" cy="64"/>
              </a:xfrm>
              <a:custGeom>
                <a:avLst/>
                <a:gdLst>
                  <a:gd name="T0" fmla="*/ 0 w 137"/>
                  <a:gd name="T1" fmla="*/ 28 h 64"/>
                  <a:gd name="T2" fmla="*/ 16 w 137"/>
                  <a:gd name="T3" fmla="*/ 0 h 64"/>
                  <a:gd name="T4" fmla="*/ 124 w 137"/>
                  <a:gd name="T5" fmla="*/ 0 h 64"/>
                  <a:gd name="T6" fmla="*/ 137 w 137"/>
                  <a:gd name="T7" fmla="*/ 64 h 64"/>
                  <a:gd name="T8" fmla="*/ 1 w 137"/>
                  <a:gd name="T9" fmla="*/ 62 h 64"/>
                  <a:gd name="T10" fmla="*/ 0 w 137"/>
                  <a:gd name="T11" fmla="*/ 28 h 64"/>
                  <a:gd name="T12" fmla="*/ 0 w 137"/>
                  <a:gd name="T13" fmla="*/ 28 h 64"/>
                  <a:gd name="T14" fmla="*/ 0 60000 65536"/>
                  <a:gd name="T15" fmla="*/ 0 60000 65536"/>
                  <a:gd name="T16" fmla="*/ 0 60000 65536"/>
                  <a:gd name="T17" fmla="*/ 0 60000 65536"/>
                  <a:gd name="T18" fmla="*/ 0 60000 65536"/>
                  <a:gd name="T19" fmla="*/ 0 60000 65536"/>
                  <a:gd name="T20" fmla="*/ 0 60000 65536"/>
                  <a:gd name="T21" fmla="*/ 0 w 137"/>
                  <a:gd name="T22" fmla="*/ 0 h 64"/>
                  <a:gd name="T23" fmla="*/ 137 w 13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64">
                    <a:moveTo>
                      <a:pt x="0" y="28"/>
                    </a:moveTo>
                    <a:lnTo>
                      <a:pt x="16" y="0"/>
                    </a:lnTo>
                    <a:lnTo>
                      <a:pt x="124" y="0"/>
                    </a:lnTo>
                    <a:lnTo>
                      <a:pt x="137" y="64"/>
                    </a:lnTo>
                    <a:lnTo>
                      <a:pt x="1" y="62"/>
                    </a:lnTo>
                    <a:lnTo>
                      <a:pt x="0" y="28"/>
                    </a:lnTo>
                    <a:close/>
                  </a:path>
                </a:pathLst>
              </a:custGeom>
              <a:solidFill>
                <a:srgbClr val="C0C0C0"/>
              </a:solidFill>
              <a:ln w="9525">
                <a:solidFill>
                  <a:srgbClr val="000000"/>
                </a:solidFill>
                <a:round/>
                <a:headEnd/>
                <a:tailEnd/>
              </a:ln>
            </p:spPr>
            <p:txBody>
              <a:bodyPr/>
              <a:lstStyle/>
              <a:p>
                <a:endParaRPr lang="en-US"/>
              </a:p>
            </p:txBody>
          </p:sp>
          <p:sp>
            <p:nvSpPr>
              <p:cNvPr id="11328" name="Freeform 98"/>
              <p:cNvSpPr>
                <a:spLocks/>
              </p:cNvSpPr>
              <p:nvPr/>
            </p:nvSpPr>
            <p:spPr bwMode="auto">
              <a:xfrm>
                <a:off x="7031" y="12902"/>
                <a:ext cx="135" cy="60"/>
              </a:xfrm>
              <a:custGeom>
                <a:avLst/>
                <a:gdLst>
                  <a:gd name="T0" fmla="*/ 18 w 135"/>
                  <a:gd name="T1" fmla="*/ 1 h 60"/>
                  <a:gd name="T2" fmla="*/ 3 w 135"/>
                  <a:gd name="T3" fmla="*/ 27 h 60"/>
                  <a:gd name="T4" fmla="*/ 0 w 135"/>
                  <a:gd name="T5" fmla="*/ 60 h 60"/>
                  <a:gd name="T6" fmla="*/ 135 w 135"/>
                  <a:gd name="T7" fmla="*/ 58 h 60"/>
                  <a:gd name="T8" fmla="*/ 134 w 135"/>
                  <a:gd name="T9" fmla="*/ 0 h 60"/>
                  <a:gd name="T10" fmla="*/ 18 w 135"/>
                  <a:gd name="T11" fmla="*/ 1 h 60"/>
                  <a:gd name="T12" fmla="*/ 18 w 135"/>
                  <a:gd name="T13" fmla="*/ 1 h 60"/>
                  <a:gd name="T14" fmla="*/ 0 60000 65536"/>
                  <a:gd name="T15" fmla="*/ 0 60000 65536"/>
                  <a:gd name="T16" fmla="*/ 0 60000 65536"/>
                  <a:gd name="T17" fmla="*/ 0 60000 65536"/>
                  <a:gd name="T18" fmla="*/ 0 60000 65536"/>
                  <a:gd name="T19" fmla="*/ 0 60000 65536"/>
                  <a:gd name="T20" fmla="*/ 0 60000 65536"/>
                  <a:gd name="T21" fmla="*/ 0 w 135"/>
                  <a:gd name="T22" fmla="*/ 0 h 60"/>
                  <a:gd name="T23" fmla="*/ 135 w 135"/>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60">
                    <a:moveTo>
                      <a:pt x="18" y="1"/>
                    </a:moveTo>
                    <a:lnTo>
                      <a:pt x="3" y="27"/>
                    </a:lnTo>
                    <a:lnTo>
                      <a:pt x="0" y="60"/>
                    </a:lnTo>
                    <a:lnTo>
                      <a:pt x="135" y="58"/>
                    </a:lnTo>
                    <a:lnTo>
                      <a:pt x="134" y="0"/>
                    </a:lnTo>
                    <a:lnTo>
                      <a:pt x="18" y="1"/>
                    </a:lnTo>
                    <a:close/>
                  </a:path>
                </a:pathLst>
              </a:custGeom>
              <a:solidFill>
                <a:srgbClr val="C0C0C0"/>
              </a:solidFill>
              <a:ln w="9525">
                <a:solidFill>
                  <a:srgbClr val="000000"/>
                </a:solidFill>
                <a:round/>
                <a:headEnd/>
                <a:tailEnd/>
              </a:ln>
            </p:spPr>
            <p:txBody>
              <a:bodyPr/>
              <a:lstStyle/>
              <a:p>
                <a:endParaRPr lang="en-US"/>
              </a:p>
            </p:txBody>
          </p:sp>
          <p:sp>
            <p:nvSpPr>
              <p:cNvPr id="11329" name="Freeform 99"/>
              <p:cNvSpPr>
                <a:spLocks/>
              </p:cNvSpPr>
              <p:nvPr/>
            </p:nvSpPr>
            <p:spPr bwMode="auto">
              <a:xfrm>
                <a:off x="7150" y="12738"/>
                <a:ext cx="261" cy="222"/>
              </a:xfrm>
              <a:custGeom>
                <a:avLst/>
                <a:gdLst>
                  <a:gd name="T0" fmla="*/ 121 w 261"/>
                  <a:gd name="T1" fmla="*/ 0 h 222"/>
                  <a:gd name="T2" fmla="*/ 116 w 261"/>
                  <a:gd name="T3" fmla="*/ 57 h 222"/>
                  <a:gd name="T4" fmla="*/ 41 w 261"/>
                  <a:gd name="T5" fmla="*/ 57 h 222"/>
                  <a:gd name="T6" fmla="*/ 38 w 261"/>
                  <a:gd name="T7" fmla="*/ 110 h 222"/>
                  <a:gd name="T8" fmla="*/ 4 w 261"/>
                  <a:gd name="T9" fmla="*/ 110 h 222"/>
                  <a:gd name="T10" fmla="*/ 0 w 261"/>
                  <a:gd name="T11" fmla="*/ 154 h 222"/>
                  <a:gd name="T12" fmla="*/ 114 w 261"/>
                  <a:gd name="T13" fmla="*/ 164 h 222"/>
                  <a:gd name="T14" fmla="*/ 121 w 261"/>
                  <a:gd name="T15" fmla="*/ 222 h 222"/>
                  <a:gd name="T16" fmla="*/ 261 w 261"/>
                  <a:gd name="T17" fmla="*/ 221 h 222"/>
                  <a:gd name="T18" fmla="*/ 247 w 261"/>
                  <a:gd name="T19" fmla="*/ 0 h 222"/>
                  <a:gd name="T20" fmla="*/ 121 w 261"/>
                  <a:gd name="T21" fmla="*/ 0 h 222"/>
                  <a:gd name="T22" fmla="*/ 121 w 261"/>
                  <a:gd name="T23" fmla="*/ 0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1"/>
                  <a:gd name="T37" fmla="*/ 0 h 222"/>
                  <a:gd name="T38" fmla="*/ 261 w 261"/>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1" h="222">
                    <a:moveTo>
                      <a:pt x="121" y="0"/>
                    </a:moveTo>
                    <a:lnTo>
                      <a:pt x="116" y="57"/>
                    </a:lnTo>
                    <a:lnTo>
                      <a:pt x="41" y="57"/>
                    </a:lnTo>
                    <a:lnTo>
                      <a:pt x="38" y="110"/>
                    </a:lnTo>
                    <a:lnTo>
                      <a:pt x="4" y="110"/>
                    </a:lnTo>
                    <a:lnTo>
                      <a:pt x="0" y="154"/>
                    </a:lnTo>
                    <a:lnTo>
                      <a:pt x="114" y="164"/>
                    </a:lnTo>
                    <a:lnTo>
                      <a:pt x="121" y="222"/>
                    </a:lnTo>
                    <a:lnTo>
                      <a:pt x="261" y="221"/>
                    </a:lnTo>
                    <a:lnTo>
                      <a:pt x="247" y="0"/>
                    </a:lnTo>
                    <a:lnTo>
                      <a:pt x="121" y="0"/>
                    </a:lnTo>
                    <a:close/>
                  </a:path>
                </a:pathLst>
              </a:custGeom>
              <a:solidFill>
                <a:srgbClr val="C0C0C0"/>
              </a:solidFill>
              <a:ln w="9525">
                <a:solidFill>
                  <a:srgbClr val="000000"/>
                </a:solidFill>
                <a:round/>
                <a:headEnd/>
                <a:tailEnd/>
              </a:ln>
            </p:spPr>
            <p:txBody>
              <a:bodyPr/>
              <a:lstStyle/>
              <a:p>
                <a:endParaRPr lang="en-US"/>
              </a:p>
            </p:txBody>
          </p:sp>
          <p:sp>
            <p:nvSpPr>
              <p:cNvPr id="11330" name="Freeform 100"/>
              <p:cNvSpPr>
                <a:spLocks/>
              </p:cNvSpPr>
              <p:nvPr/>
            </p:nvSpPr>
            <p:spPr bwMode="auto">
              <a:xfrm>
                <a:off x="6244" y="10060"/>
                <a:ext cx="1665" cy="1379"/>
              </a:xfrm>
              <a:custGeom>
                <a:avLst/>
                <a:gdLst>
                  <a:gd name="T0" fmla="*/ 2 w 1665"/>
                  <a:gd name="T1" fmla="*/ 1348 h 1379"/>
                  <a:gd name="T2" fmla="*/ 1594 w 1665"/>
                  <a:gd name="T3" fmla="*/ 1363 h 1379"/>
                  <a:gd name="T4" fmla="*/ 1619 w 1665"/>
                  <a:gd name="T5" fmla="*/ 1348 h 1379"/>
                  <a:gd name="T6" fmla="*/ 1627 w 1665"/>
                  <a:gd name="T7" fmla="*/ 63 h 1379"/>
                  <a:gd name="T8" fmla="*/ 1601 w 1665"/>
                  <a:gd name="T9" fmla="*/ 34 h 1379"/>
                  <a:gd name="T10" fmla="*/ 0 w 1665"/>
                  <a:gd name="T11" fmla="*/ 37 h 1379"/>
                  <a:gd name="T12" fmla="*/ 29 w 1665"/>
                  <a:gd name="T13" fmla="*/ 4 h 1379"/>
                  <a:gd name="T14" fmla="*/ 1642 w 1665"/>
                  <a:gd name="T15" fmla="*/ 0 h 1379"/>
                  <a:gd name="T16" fmla="*/ 1665 w 1665"/>
                  <a:gd name="T17" fmla="*/ 52 h 1379"/>
                  <a:gd name="T18" fmla="*/ 1644 w 1665"/>
                  <a:gd name="T19" fmla="*/ 1379 h 1379"/>
                  <a:gd name="T20" fmla="*/ 1608 w 1665"/>
                  <a:gd name="T21" fmla="*/ 1379 h 1379"/>
                  <a:gd name="T22" fmla="*/ 14 w 1665"/>
                  <a:gd name="T23" fmla="*/ 1372 h 1379"/>
                  <a:gd name="T24" fmla="*/ 2 w 1665"/>
                  <a:gd name="T25" fmla="*/ 1348 h 1379"/>
                  <a:gd name="T26" fmla="*/ 2 w 1665"/>
                  <a:gd name="T27" fmla="*/ 1348 h 13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65"/>
                  <a:gd name="T43" fmla="*/ 0 h 1379"/>
                  <a:gd name="T44" fmla="*/ 1665 w 1665"/>
                  <a:gd name="T45" fmla="*/ 1379 h 13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65" h="1379">
                    <a:moveTo>
                      <a:pt x="2" y="1348"/>
                    </a:moveTo>
                    <a:lnTo>
                      <a:pt x="1594" y="1363"/>
                    </a:lnTo>
                    <a:lnTo>
                      <a:pt x="1619" y="1348"/>
                    </a:lnTo>
                    <a:lnTo>
                      <a:pt x="1627" y="63"/>
                    </a:lnTo>
                    <a:lnTo>
                      <a:pt x="1601" y="34"/>
                    </a:lnTo>
                    <a:lnTo>
                      <a:pt x="0" y="37"/>
                    </a:lnTo>
                    <a:lnTo>
                      <a:pt x="29" y="4"/>
                    </a:lnTo>
                    <a:lnTo>
                      <a:pt x="1642" y="0"/>
                    </a:lnTo>
                    <a:lnTo>
                      <a:pt x="1665" y="52"/>
                    </a:lnTo>
                    <a:lnTo>
                      <a:pt x="1644" y="1379"/>
                    </a:lnTo>
                    <a:lnTo>
                      <a:pt x="1608" y="1379"/>
                    </a:lnTo>
                    <a:lnTo>
                      <a:pt x="14" y="1372"/>
                    </a:lnTo>
                    <a:lnTo>
                      <a:pt x="2" y="1348"/>
                    </a:lnTo>
                    <a:close/>
                  </a:path>
                </a:pathLst>
              </a:custGeom>
              <a:solidFill>
                <a:srgbClr val="C0C0C0"/>
              </a:solidFill>
              <a:ln w="9525">
                <a:solidFill>
                  <a:srgbClr val="000000"/>
                </a:solidFill>
                <a:round/>
                <a:headEnd/>
                <a:tailEnd/>
              </a:ln>
            </p:spPr>
            <p:txBody>
              <a:bodyPr/>
              <a:lstStyle/>
              <a:p>
                <a:endParaRPr lang="en-US"/>
              </a:p>
            </p:txBody>
          </p:sp>
          <p:sp>
            <p:nvSpPr>
              <p:cNvPr id="11331" name="Freeform 101"/>
              <p:cNvSpPr>
                <a:spLocks/>
              </p:cNvSpPr>
              <p:nvPr/>
            </p:nvSpPr>
            <p:spPr bwMode="auto">
              <a:xfrm>
                <a:off x="6257" y="11438"/>
                <a:ext cx="1582" cy="198"/>
              </a:xfrm>
              <a:custGeom>
                <a:avLst/>
                <a:gdLst>
                  <a:gd name="T0" fmla="*/ 0 w 1582"/>
                  <a:gd name="T1" fmla="*/ 0 h 198"/>
                  <a:gd name="T2" fmla="*/ 1582 w 1582"/>
                  <a:gd name="T3" fmla="*/ 18 h 198"/>
                  <a:gd name="T4" fmla="*/ 1442 w 1582"/>
                  <a:gd name="T5" fmla="*/ 39 h 198"/>
                  <a:gd name="T6" fmla="*/ 1443 w 1582"/>
                  <a:gd name="T7" fmla="*/ 165 h 198"/>
                  <a:gd name="T8" fmla="*/ 1428 w 1582"/>
                  <a:gd name="T9" fmla="*/ 180 h 198"/>
                  <a:gd name="T10" fmla="*/ 1423 w 1582"/>
                  <a:gd name="T11" fmla="*/ 68 h 198"/>
                  <a:gd name="T12" fmla="*/ 1250 w 1582"/>
                  <a:gd name="T13" fmla="*/ 64 h 198"/>
                  <a:gd name="T14" fmla="*/ 1255 w 1582"/>
                  <a:gd name="T15" fmla="*/ 183 h 198"/>
                  <a:gd name="T16" fmla="*/ 1233 w 1582"/>
                  <a:gd name="T17" fmla="*/ 198 h 198"/>
                  <a:gd name="T18" fmla="*/ 1230 w 1582"/>
                  <a:gd name="T19" fmla="*/ 64 h 198"/>
                  <a:gd name="T20" fmla="*/ 1125 w 1582"/>
                  <a:gd name="T21" fmla="*/ 64 h 198"/>
                  <a:gd name="T22" fmla="*/ 1125 w 1582"/>
                  <a:gd name="T23" fmla="*/ 186 h 198"/>
                  <a:gd name="T24" fmla="*/ 1100 w 1582"/>
                  <a:gd name="T25" fmla="*/ 176 h 198"/>
                  <a:gd name="T26" fmla="*/ 1100 w 1582"/>
                  <a:gd name="T27" fmla="*/ 67 h 198"/>
                  <a:gd name="T28" fmla="*/ 390 w 1582"/>
                  <a:gd name="T29" fmla="*/ 60 h 198"/>
                  <a:gd name="T30" fmla="*/ 387 w 1582"/>
                  <a:gd name="T31" fmla="*/ 165 h 198"/>
                  <a:gd name="T32" fmla="*/ 368 w 1582"/>
                  <a:gd name="T33" fmla="*/ 186 h 198"/>
                  <a:gd name="T34" fmla="*/ 363 w 1582"/>
                  <a:gd name="T35" fmla="*/ 68 h 198"/>
                  <a:gd name="T36" fmla="*/ 174 w 1582"/>
                  <a:gd name="T37" fmla="*/ 60 h 198"/>
                  <a:gd name="T38" fmla="*/ 170 w 1582"/>
                  <a:gd name="T39" fmla="*/ 30 h 198"/>
                  <a:gd name="T40" fmla="*/ 0 w 1582"/>
                  <a:gd name="T41" fmla="*/ 0 h 198"/>
                  <a:gd name="T42" fmla="*/ 0 w 1582"/>
                  <a:gd name="T43" fmla="*/ 0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2"/>
                  <a:gd name="T67" fmla="*/ 0 h 198"/>
                  <a:gd name="T68" fmla="*/ 1582 w 1582"/>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2" h="198">
                    <a:moveTo>
                      <a:pt x="0" y="0"/>
                    </a:moveTo>
                    <a:lnTo>
                      <a:pt x="1582" y="18"/>
                    </a:lnTo>
                    <a:lnTo>
                      <a:pt x="1442" y="39"/>
                    </a:lnTo>
                    <a:lnTo>
                      <a:pt x="1443" y="165"/>
                    </a:lnTo>
                    <a:lnTo>
                      <a:pt x="1428" y="180"/>
                    </a:lnTo>
                    <a:lnTo>
                      <a:pt x="1423" y="68"/>
                    </a:lnTo>
                    <a:lnTo>
                      <a:pt x="1250" y="64"/>
                    </a:lnTo>
                    <a:lnTo>
                      <a:pt x="1255" y="183"/>
                    </a:lnTo>
                    <a:lnTo>
                      <a:pt x="1233" y="198"/>
                    </a:lnTo>
                    <a:lnTo>
                      <a:pt x="1230" y="64"/>
                    </a:lnTo>
                    <a:lnTo>
                      <a:pt x="1125" y="64"/>
                    </a:lnTo>
                    <a:lnTo>
                      <a:pt x="1125" y="186"/>
                    </a:lnTo>
                    <a:lnTo>
                      <a:pt x="1100" y="176"/>
                    </a:lnTo>
                    <a:lnTo>
                      <a:pt x="1100" y="67"/>
                    </a:lnTo>
                    <a:lnTo>
                      <a:pt x="390" y="60"/>
                    </a:lnTo>
                    <a:lnTo>
                      <a:pt x="387" y="165"/>
                    </a:lnTo>
                    <a:lnTo>
                      <a:pt x="368" y="186"/>
                    </a:lnTo>
                    <a:lnTo>
                      <a:pt x="363" y="68"/>
                    </a:lnTo>
                    <a:lnTo>
                      <a:pt x="174" y="60"/>
                    </a:lnTo>
                    <a:lnTo>
                      <a:pt x="170" y="30"/>
                    </a:lnTo>
                    <a:lnTo>
                      <a:pt x="0" y="0"/>
                    </a:lnTo>
                    <a:close/>
                  </a:path>
                </a:pathLst>
              </a:custGeom>
              <a:solidFill>
                <a:srgbClr val="C0C0C0"/>
              </a:solidFill>
              <a:ln w="9525">
                <a:solidFill>
                  <a:srgbClr val="000000"/>
                </a:solidFill>
                <a:round/>
                <a:headEnd/>
                <a:tailEnd/>
              </a:ln>
            </p:spPr>
            <p:txBody>
              <a:bodyPr/>
              <a:lstStyle/>
              <a:p>
                <a:endParaRPr lang="en-US"/>
              </a:p>
            </p:txBody>
          </p:sp>
          <p:sp>
            <p:nvSpPr>
              <p:cNvPr id="11332" name="Freeform 102"/>
              <p:cNvSpPr>
                <a:spLocks/>
              </p:cNvSpPr>
              <p:nvPr/>
            </p:nvSpPr>
            <p:spPr bwMode="auto">
              <a:xfrm>
                <a:off x="6239" y="10063"/>
                <a:ext cx="35" cy="1367"/>
              </a:xfrm>
              <a:custGeom>
                <a:avLst/>
                <a:gdLst>
                  <a:gd name="T0" fmla="*/ 35 w 35"/>
                  <a:gd name="T1" fmla="*/ 0 h 1367"/>
                  <a:gd name="T2" fmla="*/ 0 w 35"/>
                  <a:gd name="T3" fmla="*/ 42 h 1367"/>
                  <a:gd name="T4" fmla="*/ 0 w 35"/>
                  <a:gd name="T5" fmla="*/ 1330 h 1367"/>
                  <a:gd name="T6" fmla="*/ 20 w 35"/>
                  <a:gd name="T7" fmla="*/ 1367 h 1367"/>
                  <a:gd name="T8" fmla="*/ 26 w 35"/>
                  <a:gd name="T9" fmla="*/ 1326 h 1367"/>
                  <a:gd name="T10" fmla="*/ 35 w 35"/>
                  <a:gd name="T11" fmla="*/ 0 h 1367"/>
                  <a:gd name="T12" fmla="*/ 35 w 35"/>
                  <a:gd name="T13" fmla="*/ 0 h 1367"/>
                  <a:gd name="T14" fmla="*/ 0 60000 65536"/>
                  <a:gd name="T15" fmla="*/ 0 60000 65536"/>
                  <a:gd name="T16" fmla="*/ 0 60000 65536"/>
                  <a:gd name="T17" fmla="*/ 0 60000 65536"/>
                  <a:gd name="T18" fmla="*/ 0 60000 65536"/>
                  <a:gd name="T19" fmla="*/ 0 60000 65536"/>
                  <a:gd name="T20" fmla="*/ 0 60000 65536"/>
                  <a:gd name="T21" fmla="*/ 0 w 35"/>
                  <a:gd name="T22" fmla="*/ 0 h 1367"/>
                  <a:gd name="T23" fmla="*/ 35 w 35"/>
                  <a:gd name="T24" fmla="*/ 1367 h 1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367">
                    <a:moveTo>
                      <a:pt x="35" y="0"/>
                    </a:moveTo>
                    <a:lnTo>
                      <a:pt x="0" y="42"/>
                    </a:lnTo>
                    <a:lnTo>
                      <a:pt x="0" y="1330"/>
                    </a:lnTo>
                    <a:lnTo>
                      <a:pt x="20" y="1367"/>
                    </a:lnTo>
                    <a:lnTo>
                      <a:pt x="26" y="1326"/>
                    </a:lnTo>
                    <a:lnTo>
                      <a:pt x="35" y="0"/>
                    </a:lnTo>
                    <a:close/>
                  </a:path>
                </a:pathLst>
              </a:custGeom>
              <a:solidFill>
                <a:srgbClr val="C0C0C0"/>
              </a:solidFill>
              <a:ln w="9525">
                <a:solidFill>
                  <a:srgbClr val="000000"/>
                </a:solidFill>
                <a:round/>
                <a:headEnd/>
                <a:tailEnd/>
              </a:ln>
            </p:spPr>
            <p:txBody>
              <a:bodyPr/>
              <a:lstStyle/>
              <a:p>
                <a:endParaRPr lang="en-US"/>
              </a:p>
            </p:txBody>
          </p:sp>
          <p:sp>
            <p:nvSpPr>
              <p:cNvPr id="11333" name="Freeform 103"/>
              <p:cNvSpPr>
                <a:spLocks/>
              </p:cNvSpPr>
              <p:nvPr/>
            </p:nvSpPr>
            <p:spPr bwMode="auto">
              <a:xfrm>
                <a:off x="6414" y="10245"/>
                <a:ext cx="1311" cy="1006"/>
              </a:xfrm>
              <a:custGeom>
                <a:avLst/>
                <a:gdLst>
                  <a:gd name="T0" fmla="*/ 2 w 1311"/>
                  <a:gd name="T1" fmla="*/ 0 h 1006"/>
                  <a:gd name="T2" fmla="*/ 0 w 1311"/>
                  <a:gd name="T3" fmla="*/ 1006 h 1006"/>
                  <a:gd name="T4" fmla="*/ 1311 w 1311"/>
                  <a:gd name="T5" fmla="*/ 1003 h 1006"/>
                  <a:gd name="T6" fmla="*/ 1291 w 1311"/>
                  <a:gd name="T7" fmla="*/ 968 h 1006"/>
                  <a:gd name="T8" fmla="*/ 38 w 1311"/>
                  <a:gd name="T9" fmla="*/ 965 h 1006"/>
                  <a:gd name="T10" fmla="*/ 38 w 1311"/>
                  <a:gd name="T11" fmla="*/ 35 h 1006"/>
                  <a:gd name="T12" fmla="*/ 2 w 1311"/>
                  <a:gd name="T13" fmla="*/ 0 h 1006"/>
                  <a:gd name="T14" fmla="*/ 2 w 1311"/>
                  <a:gd name="T15" fmla="*/ 0 h 1006"/>
                  <a:gd name="T16" fmla="*/ 0 60000 65536"/>
                  <a:gd name="T17" fmla="*/ 0 60000 65536"/>
                  <a:gd name="T18" fmla="*/ 0 60000 65536"/>
                  <a:gd name="T19" fmla="*/ 0 60000 65536"/>
                  <a:gd name="T20" fmla="*/ 0 60000 65536"/>
                  <a:gd name="T21" fmla="*/ 0 60000 65536"/>
                  <a:gd name="T22" fmla="*/ 0 60000 65536"/>
                  <a:gd name="T23" fmla="*/ 0 60000 65536"/>
                  <a:gd name="T24" fmla="*/ 0 w 1311"/>
                  <a:gd name="T25" fmla="*/ 0 h 1006"/>
                  <a:gd name="T26" fmla="*/ 1311 w 1311"/>
                  <a:gd name="T27" fmla="*/ 1006 h 10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1" h="1006">
                    <a:moveTo>
                      <a:pt x="2" y="0"/>
                    </a:moveTo>
                    <a:lnTo>
                      <a:pt x="0" y="1006"/>
                    </a:lnTo>
                    <a:lnTo>
                      <a:pt x="1311" y="1003"/>
                    </a:lnTo>
                    <a:lnTo>
                      <a:pt x="1291" y="968"/>
                    </a:lnTo>
                    <a:lnTo>
                      <a:pt x="38" y="965"/>
                    </a:lnTo>
                    <a:lnTo>
                      <a:pt x="38" y="35"/>
                    </a:lnTo>
                    <a:lnTo>
                      <a:pt x="2" y="0"/>
                    </a:lnTo>
                    <a:close/>
                  </a:path>
                </a:pathLst>
              </a:custGeom>
              <a:solidFill>
                <a:srgbClr val="C0C0C0"/>
              </a:solidFill>
              <a:ln w="9525">
                <a:solidFill>
                  <a:srgbClr val="000000"/>
                </a:solidFill>
                <a:round/>
                <a:headEnd/>
                <a:tailEnd/>
              </a:ln>
            </p:spPr>
            <p:txBody>
              <a:bodyPr/>
              <a:lstStyle/>
              <a:p>
                <a:endParaRPr lang="en-US"/>
              </a:p>
            </p:txBody>
          </p:sp>
          <p:sp>
            <p:nvSpPr>
              <p:cNvPr id="11334" name="Freeform 104"/>
              <p:cNvSpPr>
                <a:spLocks/>
              </p:cNvSpPr>
              <p:nvPr/>
            </p:nvSpPr>
            <p:spPr bwMode="auto">
              <a:xfrm>
                <a:off x="6411" y="10236"/>
                <a:ext cx="1314" cy="1039"/>
              </a:xfrm>
              <a:custGeom>
                <a:avLst/>
                <a:gdLst>
                  <a:gd name="T0" fmla="*/ 0 w 1314"/>
                  <a:gd name="T1" fmla="*/ 3 h 1039"/>
                  <a:gd name="T2" fmla="*/ 1308 w 1314"/>
                  <a:gd name="T3" fmla="*/ 0 h 1039"/>
                  <a:gd name="T4" fmla="*/ 1314 w 1314"/>
                  <a:gd name="T5" fmla="*/ 1039 h 1039"/>
                  <a:gd name="T6" fmla="*/ 1282 w 1314"/>
                  <a:gd name="T7" fmla="*/ 1005 h 1039"/>
                  <a:gd name="T8" fmla="*/ 1274 w 1314"/>
                  <a:gd name="T9" fmla="*/ 44 h 1039"/>
                  <a:gd name="T10" fmla="*/ 30 w 1314"/>
                  <a:gd name="T11" fmla="*/ 41 h 1039"/>
                  <a:gd name="T12" fmla="*/ 0 w 1314"/>
                  <a:gd name="T13" fmla="*/ 3 h 1039"/>
                  <a:gd name="T14" fmla="*/ 0 w 1314"/>
                  <a:gd name="T15" fmla="*/ 3 h 1039"/>
                  <a:gd name="T16" fmla="*/ 0 60000 65536"/>
                  <a:gd name="T17" fmla="*/ 0 60000 65536"/>
                  <a:gd name="T18" fmla="*/ 0 60000 65536"/>
                  <a:gd name="T19" fmla="*/ 0 60000 65536"/>
                  <a:gd name="T20" fmla="*/ 0 60000 65536"/>
                  <a:gd name="T21" fmla="*/ 0 60000 65536"/>
                  <a:gd name="T22" fmla="*/ 0 60000 65536"/>
                  <a:gd name="T23" fmla="*/ 0 60000 65536"/>
                  <a:gd name="T24" fmla="*/ 0 w 1314"/>
                  <a:gd name="T25" fmla="*/ 0 h 1039"/>
                  <a:gd name="T26" fmla="*/ 1314 w 1314"/>
                  <a:gd name="T27" fmla="*/ 1039 h 10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4" h="1039">
                    <a:moveTo>
                      <a:pt x="0" y="3"/>
                    </a:moveTo>
                    <a:lnTo>
                      <a:pt x="1308" y="0"/>
                    </a:lnTo>
                    <a:lnTo>
                      <a:pt x="1314" y="1039"/>
                    </a:lnTo>
                    <a:lnTo>
                      <a:pt x="1282" y="1005"/>
                    </a:lnTo>
                    <a:lnTo>
                      <a:pt x="1274" y="44"/>
                    </a:lnTo>
                    <a:lnTo>
                      <a:pt x="30" y="41"/>
                    </a:lnTo>
                    <a:lnTo>
                      <a:pt x="0" y="3"/>
                    </a:lnTo>
                    <a:close/>
                  </a:path>
                </a:pathLst>
              </a:custGeom>
              <a:solidFill>
                <a:srgbClr val="C0C0C0"/>
              </a:solidFill>
              <a:ln w="9525">
                <a:solidFill>
                  <a:srgbClr val="000000"/>
                </a:solidFill>
                <a:round/>
                <a:headEnd/>
                <a:tailEnd/>
              </a:ln>
            </p:spPr>
            <p:txBody>
              <a:bodyPr/>
              <a:lstStyle/>
              <a:p>
                <a:endParaRPr lang="en-US"/>
              </a:p>
            </p:txBody>
          </p:sp>
          <p:sp>
            <p:nvSpPr>
              <p:cNvPr id="11335" name="Freeform 105"/>
              <p:cNvSpPr>
                <a:spLocks/>
              </p:cNvSpPr>
              <p:nvPr/>
            </p:nvSpPr>
            <p:spPr bwMode="auto">
              <a:xfrm>
                <a:off x="7274" y="12922"/>
                <a:ext cx="127" cy="40"/>
              </a:xfrm>
              <a:custGeom>
                <a:avLst/>
                <a:gdLst>
                  <a:gd name="T0" fmla="*/ 0 w 127"/>
                  <a:gd name="T1" fmla="*/ 40 h 40"/>
                  <a:gd name="T2" fmla="*/ 16 w 127"/>
                  <a:gd name="T3" fmla="*/ 0 h 40"/>
                  <a:gd name="T4" fmla="*/ 111 w 127"/>
                  <a:gd name="T5" fmla="*/ 0 h 40"/>
                  <a:gd name="T6" fmla="*/ 127 w 127"/>
                  <a:gd name="T7" fmla="*/ 37 h 40"/>
                  <a:gd name="T8" fmla="*/ 0 w 127"/>
                  <a:gd name="T9" fmla="*/ 40 h 40"/>
                  <a:gd name="T10" fmla="*/ 0 w 127"/>
                  <a:gd name="T11" fmla="*/ 40 h 40"/>
                  <a:gd name="T12" fmla="*/ 0 60000 65536"/>
                  <a:gd name="T13" fmla="*/ 0 60000 65536"/>
                  <a:gd name="T14" fmla="*/ 0 60000 65536"/>
                  <a:gd name="T15" fmla="*/ 0 60000 65536"/>
                  <a:gd name="T16" fmla="*/ 0 60000 65536"/>
                  <a:gd name="T17" fmla="*/ 0 60000 65536"/>
                  <a:gd name="T18" fmla="*/ 0 w 127"/>
                  <a:gd name="T19" fmla="*/ 0 h 40"/>
                  <a:gd name="T20" fmla="*/ 127 w 12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127" h="40">
                    <a:moveTo>
                      <a:pt x="0" y="40"/>
                    </a:moveTo>
                    <a:lnTo>
                      <a:pt x="16" y="0"/>
                    </a:lnTo>
                    <a:lnTo>
                      <a:pt x="111" y="0"/>
                    </a:lnTo>
                    <a:lnTo>
                      <a:pt x="127" y="37"/>
                    </a:lnTo>
                    <a:lnTo>
                      <a:pt x="0" y="40"/>
                    </a:lnTo>
                    <a:close/>
                  </a:path>
                </a:pathLst>
              </a:custGeom>
              <a:solidFill>
                <a:srgbClr val="C0C0C0"/>
              </a:solidFill>
              <a:ln w="9525">
                <a:solidFill>
                  <a:srgbClr val="000000"/>
                </a:solidFill>
                <a:round/>
                <a:headEnd/>
                <a:tailEnd/>
              </a:ln>
            </p:spPr>
            <p:txBody>
              <a:bodyPr/>
              <a:lstStyle/>
              <a:p>
                <a:endParaRPr lang="en-US"/>
              </a:p>
            </p:txBody>
          </p:sp>
          <p:sp>
            <p:nvSpPr>
              <p:cNvPr id="11336" name="Freeform 106"/>
              <p:cNvSpPr>
                <a:spLocks/>
              </p:cNvSpPr>
              <p:nvPr/>
            </p:nvSpPr>
            <p:spPr bwMode="auto">
              <a:xfrm>
                <a:off x="7214" y="12709"/>
                <a:ext cx="206" cy="253"/>
              </a:xfrm>
              <a:custGeom>
                <a:avLst/>
                <a:gdLst>
                  <a:gd name="T0" fmla="*/ 169 w 206"/>
                  <a:gd name="T1" fmla="*/ 0 h 253"/>
                  <a:gd name="T2" fmla="*/ 190 w 206"/>
                  <a:gd name="T3" fmla="*/ 15 h 253"/>
                  <a:gd name="T4" fmla="*/ 206 w 206"/>
                  <a:gd name="T5" fmla="*/ 253 h 253"/>
                  <a:gd name="T6" fmla="*/ 188 w 206"/>
                  <a:gd name="T7" fmla="*/ 250 h 253"/>
                  <a:gd name="T8" fmla="*/ 180 w 206"/>
                  <a:gd name="T9" fmla="*/ 53 h 253"/>
                  <a:gd name="T10" fmla="*/ 166 w 206"/>
                  <a:gd name="T11" fmla="*/ 37 h 253"/>
                  <a:gd name="T12" fmla="*/ 63 w 206"/>
                  <a:gd name="T13" fmla="*/ 36 h 253"/>
                  <a:gd name="T14" fmla="*/ 53 w 206"/>
                  <a:gd name="T15" fmla="*/ 87 h 253"/>
                  <a:gd name="T16" fmla="*/ 44 w 206"/>
                  <a:gd name="T17" fmla="*/ 87 h 253"/>
                  <a:gd name="T18" fmla="*/ 33 w 206"/>
                  <a:gd name="T19" fmla="*/ 40 h 253"/>
                  <a:gd name="T20" fmla="*/ 0 w 206"/>
                  <a:gd name="T21" fmla="*/ 40 h 253"/>
                  <a:gd name="T22" fmla="*/ 19 w 206"/>
                  <a:gd name="T23" fmla="*/ 18 h 253"/>
                  <a:gd name="T24" fmla="*/ 165 w 206"/>
                  <a:gd name="T25" fmla="*/ 19 h 253"/>
                  <a:gd name="T26" fmla="*/ 169 w 206"/>
                  <a:gd name="T27" fmla="*/ 0 h 253"/>
                  <a:gd name="T28" fmla="*/ 169 w 206"/>
                  <a:gd name="T29" fmla="*/ 0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6"/>
                  <a:gd name="T46" fmla="*/ 0 h 253"/>
                  <a:gd name="T47" fmla="*/ 206 w 206"/>
                  <a:gd name="T48" fmla="*/ 253 h 2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6" h="253">
                    <a:moveTo>
                      <a:pt x="169" y="0"/>
                    </a:moveTo>
                    <a:lnTo>
                      <a:pt x="190" y="15"/>
                    </a:lnTo>
                    <a:lnTo>
                      <a:pt x="206" y="253"/>
                    </a:lnTo>
                    <a:lnTo>
                      <a:pt x="188" y="250"/>
                    </a:lnTo>
                    <a:lnTo>
                      <a:pt x="180" y="53"/>
                    </a:lnTo>
                    <a:lnTo>
                      <a:pt x="166" y="37"/>
                    </a:lnTo>
                    <a:lnTo>
                      <a:pt x="63" y="36"/>
                    </a:lnTo>
                    <a:lnTo>
                      <a:pt x="53" y="87"/>
                    </a:lnTo>
                    <a:lnTo>
                      <a:pt x="44" y="87"/>
                    </a:lnTo>
                    <a:lnTo>
                      <a:pt x="33" y="40"/>
                    </a:lnTo>
                    <a:lnTo>
                      <a:pt x="0" y="40"/>
                    </a:lnTo>
                    <a:lnTo>
                      <a:pt x="19" y="18"/>
                    </a:lnTo>
                    <a:lnTo>
                      <a:pt x="165" y="19"/>
                    </a:lnTo>
                    <a:lnTo>
                      <a:pt x="169" y="0"/>
                    </a:lnTo>
                    <a:close/>
                  </a:path>
                </a:pathLst>
              </a:custGeom>
              <a:solidFill>
                <a:srgbClr val="C0C0C0"/>
              </a:solidFill>
              <a:ln w="9525">
                <a:solidFill>
                  <a:srgbClr val="000000"/>
                </a:solidFill>
                <a:round/>
                <a:headEnd/>
                <a:tailEnd/>
              </a:ln>
            </p:spPr>
            <p:txBody>
              <a:bodyPr/>
              <a:lstStyle/>
              <a:p>
                <a:endParaRPr lang="en-US"/>
              </a:p>
            </p:txBody>
          </p:sp>
          <p:sp>
            <p:nvSpPr>
              <p:cNvPr id="11337" name="Freeform 107"/>
              <p:cNvSpPr>
                <a:spLocks/>
              </p:cNvSpPr>
              <p:nvPr/>
            </p:nvSpPr>
            <p:spPr bwMode="auto">
              <a:xfrm>
                <a:off x="7439" y="12921"/>
                <a:ext cx="92" cy="42"/>
              </a:xfrm>
              <a:custGeom>
                <a:avLst/>
                <a:gdLst>
                  <a:gd name="T0" fmla="*/ 3 w 92"/>
                  <a:gd name="T1" fmla="*/ 0 h 42"/>
                  <a:gd name="T2" fmla="*/ 0 w 92"/>
                  <a:gd name="T3" fmla="*/ 41 h 42"/>
                  <a:gd name="T4" fmla="*/ 92 w 92"/>
                  <a:gd name="T5" fmla="*/ 42 h 42"/>
                  <a:gd name="T6" fmla="*/ 78 w 92"/>
                  <a:gd name="T7" fmla="*/ 1 h 42"/>
                  <a:gd name="T8" fmla="*/ 22 w 92"/>
                  <a:gd name="T9" fmla="*/ 2 h 42"/>
                  <a:gd name="T10" fmla="*/ 14 w 92"/>
                  <a:gd name="T11" fmla="*/ 31 h 42"/>
                  <a:gd name="T12" fmla="*/ 11 w 92"/>
                  <a:gd name="T13" fmla="*/ 1 h 42"/>
                  <a:gd name="T14" fmla="*/ 3 w 92"/>
                  <a:gd name="T15" fmla="*/ 0 h 42"/>
                  <a:gd name="T16" fmla="*/ 3 w 9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42"/>
                  <a:gd name="T29" fmla="*/ 92 w 9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42">
                    <a:moveTo>
                      <a:pt x="3" y="0"/>
                    </a:moveTo>
                    <a:lnTo>
                      <a:pt x="0" y="41"/>
                    </a:lnTo>
                    <a:lnTo>
                      <a:pt x="92" y="42"/>
                    </a:lnTo>
                    <a:lnTo>
                      <a:pt x="78" y="1"/>
                    </a:lnTo>
                    <a:lnTo>
                      <a:pt x="22" y="2"/>
                    </a:lnTo>
                    <a:lnTo>
                      <a:pt x="14" y="31"/>
                    </a:lnTo>
                    <a:lnTo>
                      <a:pt x="11" y="1"/>
                    </a:lnTo>
                    <a:lnTo>
                      <a:pt x="3" y="0"/>
                    </a:lnTo>
                    <a:close/>
                  </a:path>
                </a:pathLst>
              </a:custGeom>
              <a:solidFill>
                <a:srgbClr val="C0C0C0"/>
              </a:solidFill>
              <a:ln w="9525">
                <a:solidFill>
                  <a:srgbClr val="000000"/>
                </a:solidFill>
                <a:round/>
                <a:headEnd/>
                <a:tailEnd/>
              </a:ln>
            </p:spPr>
            <p:txBody>
              <a:bodyPr/>
              <a:lstStyle/>
              <a:p>
                <a:endParaRPr lang="en-US"/>
              </a:p>
            </p:txBody>
          </p:sp>
          <p:sp>
            <p:nvSpPr>
              <p:cNvPr id="11338" name="Freeform 108"/>
              <p:cNvSpPr>
                <a:spLocks/>
              </p:cNvSpPr>
              <p:nvPr/>
            </p:nvSpPr>
            <p:spPr bwMode="auto">
              <a:xfrm>
                <a:off x="7531" y="12873"/>
                <a:ext cx="11" cy="87"/>
              </a:xfrm>
              <a:custGeom>
                <a:avLst/>
                <a:gdLst>
                  <a:gd name="T0" fmla="*/ 0 w 11"/>
                  <a:gd name="T1" fmla="*/ 1 h 87"/>
                  <a:gd name="T2" fmla="*/ 0 w 11"/>
                  <a:gd name="T3" fmla="*/ 87 h 87"/>
                  <a:gd name="T4" fmla="*/ 11 w 11"/>
                  <a:gd name="T5" fmla="*/ 87 h 87"/>
                  <a:gd name="T6" fmla="*/ 11 w 11"/>
                  <a:gd name="T7" fmla="*/ 0 h 87"/>
                  <a:gd name="T8" fmla="*/ 0 w 11"/>
                  <a:gd name="T9" fmla="*/ 1 h 87"/>
                  <a:gd name="T10" fmla="*/ 0 w 11"/>
                  <a:gd name="T11" fmla="*/ 1 h 87"/>
                  <a:gd name="T12" fmla="*/ 0 60000 65536"/>
                  <a:gd name="T13" fmla="*/ 0 60000 65536"/>
                  <a:gd name="T14" fmla="*/ 0 60000 65536"/>
                  <a:gd name="T15" fmla="*/ 0 60000 65536"/>
                  <a:gd name="T16" fmla="*/ 0 60000 65536"/>
                  <a:gd name="T17" fmla="*/ 0 60000 65536"/>
                  <a:gd name="T18" fmla="*/ 0 w 11"/>
                  <a:gd name="T19" fmla="*/ 0 h 87"/>
                  <a:gd name="T20" fmla="*/ 11 w 11"/>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1" h="87">
                    <a:moveTo>
                      <a:pt x="0" y="1"/>
                    </a:moveTo>
                    <a:lnTo>
                      <a:pt x="0" y="87"/>
                    </a:lnTo>
                    <a:lnTo>
                      <a:pt x="11" y="87"/>
                    </a:lnTo>
                    <a:lnTo>
                      <a:pt x="11" y="0"/>
                    </a:lnTo>
                    <a:lnTo>
                      <a:pt x="0" y="1"/>
                    </a:lnTo>
                    <a:close/>
                  </a:path>
                </a:pathLst>
              </a:custGeom>
              <a:solidFill>
                <a:srgbClr val="C0C0C0"/>
              </a:solidFill>
              <a:ln w="9525">
                <a:solidFill>
                  <a:srgbClr val="000000"/>
                </a:solidFill>
                <a:round/>
                <a:headEnd/>
                <a:tailEnd/>
              </a:ln>
            </p:spPr>
            <p:txBody>
              <a:bodyPr/>
              <a:lstStyle/>
              <a:p>
                <a:endParaRPr lang="en-US"/>
              </a:p>
            </p:txBody>
          </p:sp>
          <p:sp>
            <p:nvSpPr>
              <p:cNvPr id="11339" name="Freeform 109"/>
              <p:cNvSpPr>
                <a:spLocks/>
              </p:cNvSpPr>
              <p:nvPr/>
            </p:nvSpPr>
            <p:spPr bwMode="auto">
              <a:xfrm>
                <a:off x="7554" y="12869"/>
                <a:ext cx="87" cy="93"/>
              </a:xfrm>
              <a:custGeom>
                <a:avLst/>
                <a:gdLst>
                  <a:gd name="T0" fmla="*/ 0 w 87"/>
                  <a:gd name="T1" fmla="*/ 0 h 93"/>
                  <a:gd name="T2" fmla="*/ 0 w 87"/>
                  <a:gd name="T3" fmla="*/ 22 h 93"/>
                  <a:gd name="T4" fmla="*/ 67 w 87"/>
                  <a:gd name="T5" fmla="*/ 22 h 93"/>
                  <a:gd name="T6" fmla="*/ 80 w 87"/>
                  <a:gd name="T7" fmla="*/ 93 h 93"/>
                  <a:gd name="T8" fmla="*/ 87 w 87"/>
                  <a:gd name="T9" fmla="*/ 91 h 93"/>
                  <a:gd name="T10" fmla="*/ 78 w 87"/>
                  <a:gd name="T11" fmla="*/ 0 h 93"/>
                  <a:gd name="T12" fmla="*/ 64 w 87"/>
                  <a:gd name="T13" fmla="*/ 7 h 93"/>
                  <a:gd name="T14" fmla="*/ 55 w 87"/>
                  <a:gd name="T15" fmla="*/ 1 h 93"/>
                  <a:gd name="T16" fmla="*/ 0 w 87"/>
                  <a:gd name="T17" fmla="*/ 0 h 93"/>
                  <a:gd name="T18" fmla="*/ 0 w 87"/>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93"/>
                  <a:gd name="T32" fmla="*/ 87 w 87"/>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93">
                    <a:moveTo>
                      <a:pt x="0" y="0"/>
                    </a:moveTo>
                    <a:lnTo>
                      <a:pt x="0" y="22"/>
                    </a:lnTo>
                    <a:lnTo>
                      <a:pt x="67" y="22"/>
                    </a:lnTo>
                    <a:lnTo>
                      <a:pt x="80" y="93"/>
                    </a:lnTo>
                    <a:lnTo>
                      <a:pt x="87" y="91"/>
                    </a:lnTo>
                    <a:lnTo>
                      <a:pt x="78" y="0"/>
                    </a:lnTo>
                    <a:lnTo>
                      <a:pt x="64" y="7"/>
                    </a:lnTo>
                    <a:lnTo>
                      <a:pt x="55" y="1"/>
                    </a:lnTo>
                    <a:lnTo>
                      <a:pt x="0" y="0"/>
                    </a:lnTo>
                    <a:close/>
                  </a:path>
                </a:pathLst>
              </a:custGeom>
              <a:solidFill>
                <a:srgbClr val="C0C0C0"/>
              </a:solidFill>
              <a:ln w="9525">
                <a:solidFill>
                  <a:srgbClr val="000000"/>
                </a:solidFill>
                <a:round/>
                <a:headEnd/>
                <a:tailEnd/>
              </a:ln>
            </p:spPr>
            <p:txBody>
              <a:bodyPr/>
              <a:lstStyle/>
              <a:p>
                <a:endParaRPr lang="en-US"/>
              </a:p>
            </p:txBody>
          </p:sp>
          <p:sp>
            <p:nvSpPr>
              <p:cNvPr id="11340" name="Freeform 110"/>
              <p:cNvSpPr>
                <a:spLocks/>
              </p:cNvSpPr>
              <p:nvPr/>
            </p:nvSpPr>
            <p:spPr bwMode="auto">
              <a:xfrm>
                <a:off x="7548" y="12922"/>
                <a:ext cx="76" cy="40"/>
              </a:xfrm>
              <a:custGeom>
                <a:avLst/>
                <a:gdLst>
                  <a:gd name="T0" fmla="*/ 9 w 76"/>
                  <a:gd name="T1" fmla="*/ 0 h 40"/>
                  <a:gd name="T2" fmla="*/ 0 w 76"/>
                  <a:gd name="T3" fmla="*/ 38 h 40"/>
                  <a:gd name="T4" fmla="*/ 76 w 76"/>
                  <a:gd name="T5" fmla="*/ 40 h 40"/>
                  <a:gd name="T6" fmla="*/ 69 w 76"/>
                  <a:gd name="T7" fmla="*/ 0 h 40"/>
                  <a:gd name="T8" fmla="*/ 9 w 76"/>
                  <a:gd name="T9" fmla="*/ 0 h 40"/>
                  <a:gd name="T10" fmla="*/ 9 w 76"/>
                  <a:gd name="T11" fmla="*/ 0 h 40"/>
                  <a:gd name="T12" fmla="*/ 0 60000 65536"/>
                  <a:gd name="T13" fmla="*/ 0 60000 65536"/>
                  <a:gd name="T14" fmla="*/ 0 60000 65536"/>
                  <a:gd name="T15" fmla="*/ 0 60000 65536"/>
                  <a:gd name="T16" fmla="*/ 0 60000 65536"/>
                  <a:gd name="T17" fmla="*/ 0 60000 65536"/>
                  <a:gd name="T18" fmla="*/ 0 w 76"/>
                  <a:gd name="T19" fmla="*/ 0 h 40"/>
                  <a:gd name="T20" fmla="*/ 76 w 76"/>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76" h="40">
                    <a:moveTo>
                      <a:pt x="9" y="0"/>
                    </a:moveTo>
                    <a:lnTo>
                      <a:pt x="0" y="38"/>
                    </a:lnTo>
                    <a:lnTo>
                      <a:pt x="76" y="40"/>
                    </a:lnTo>
                    <a:lnTo>
                      <a:pt x="69" y="0"/>
                    </a:lnTo>
                    <a:lnTo>
                      <a:pt x="9" y="0"/>
                    </a:lnTo>
                    <a:close/>
                  </a:path>
                </a:pathLst>
              </a:custGeom>
              <a:solidFill>
                <a:srgbClr val="C0C0C0"/>
              </a:solidFill>
              <a:ln w="9525">
                <a:solidFill>
                  <a:srgbClr val="000000"/>
                </a:solidFill>
                <a:round/>
                <a:headEnd/>
                <a:tailEnd/>
              </a:ln>
            </p:spPr>
            <p:txBody>
              <a:bodyPr/>
              <a:lstStyle/>
              <a:p>
                <a:endParaRPr lang="en-US"/>
              </a:p>
            </p:txBody>
          </p:sp>
          <p:sp>
            <p:nvSpPr>
              <p:cNvPr id="11341" name="Freeform 111"/>
              <p:cNvSpPr>
                <a:spLocks/>
              </p:cNvSpPr>
              <p:nvPr/>
            </p:nvSpPr>
            <p:spPr bwMode="auto">
              <a:xfrm>
                <a:off x="7648" y="12914"/>
                <a:ext cx="90" cy="48"/>
              </a:xfrm>
              <a:custGeom>
                <a:avLst/>
                <a:gdLst>
                  <a:gd name="T0" fmla="*/ 11 w 90"/>
                  <a:gd name="T1" fmla="*/ 8 h 48"/>
                  <a:gd name="T2" fmla="*/ 0 w 90"/>
                  <a:gd name="T3" fmla="*/ 48 h 48"/>
                  <a:gd name="T4" fmla="*/ 90 w 90"/>
                  <a:gd name="T5" fmla="*/ 48 h 48"/>
                  <a:gd name="T6" fmla="*/ 83 w 90"/>
                  <a:gd name="T7" fmla="*/ 7 h 48"/>
                  <a:gd name="T8" fmla="*/ 73 w 90"/>
                  <a:gd name="T9" fmla="*/ 0 h 48"/>
                  <a:gd name="T10" fmla="*/ 75 w 90"/>
                  <a:gd name="T11" fmla="*/ 38 h 48"/>
                  <a:gd name="T12" fmla="*/ 56 w 90"/>
                  <a:gd name="T13" fmla="*/ 8 h 48"/>
                  <a:gd name="T14" fmla="*/ 11 w 90"/>
                  <a:gd name="T15" fmla="*/ 8 h 48"/>
                  <a:gd name="T16" fmla="*/ 11 w 90"/>
                  <a:gd name="T17" fmla="*/ 8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48"/>
                  <a:gd name="T29" fmla="*/ 90 w 9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48">
                    <a:moveTo>
                      <a:pt x="11" y="8"/>
                    </a:moveTo>
                    <a:lnTo>
                      <a:pt x="0" y="48"/>
                    </a:lnTo>
                    <a:lnTo>
                      <a:pt x="90" y="48"/>
                    </a:lnTo>
                    <a:lnTo>
                      <a:pt x="83" y="7"/>
                    </a:lnTo>
                    <a:lnTo>
                      <a:pt x="73" y="0"/>
                    </a:lnTo>
                    <a:lnTo>
                      <a:pt x="75" y="38"/>
                    </a:lnTo>
                    <a:lnTo>
                      <a:pt x="56" y="8"/>
                    </a:lnTo>
                    <a:lnTo>
                      <a:pt x="11" y="8"/>
                    </a:lnTo>
                    <a:close/>
                  </a:path>
                </a:pathLst>
              </a:custGeom>
              <a:solidFill>
                <a:srgbClr val="C0C0C0"/>
              </a:solidFill>
              <a:ln w="9525">
                <a:solidFill>
                  <a:srgbClr val="000000"/>
                </a:solidFill>
                <a:round/>
                <a:headEnd/>
                <a:tailEnd/>
              </a:ln>
            </p:spPr>
            <p:txBody>
              <a:bodyPr/>
              <a:lstStyle/>
              <a:p>
                <a:endParaRPr lang="en-US"/>
              </a:p>
            </p:txBody>
          </p:sp>
          <p:sp>
            <p:nvSpPr>
              <p:cNvPr id="11342" name="Freeform 112"/>
              <p:cNvSpPr>
                <a:spLocks/>
              </p:cNvSpPr>
              <p:nvPr/>
            </p:nvSpPr>
            <p:spPr bwMode="auto">
              <a:xfrm>
                <a:off x="7206" y="12829"/>
                <a:ext cx="183" cy="21"/>
              </a:xfrm>
              <a:custGeom>
                <a:avLst/>
                <a:gdLst>
                  <a:gd name="T0" fmla="*/ 7 w 183"/>
                  <a:gd name="T1" fmla="*/ 0 h 21"/>
                  <a:gd name="T2" fmla="*/ 90 w 183"/>
                  <a:gd name="T3" fmla="*/ 3 h 21"/>
                  <a:gd name="T4" fmla="*/ 180 w 183"/>
                  <a:gd name="T5" fmla="*/ 0 h 21"/>
                  <a:gd name="T6" fmla="*/ 183 w 183"/>
                  <a:gd name="T7" fmla="*/ 19 h 21"/>
                  <a:gd name="T8" fmla="*/ 84 w 183"/>
                  <a:gd name="T9" fmla="*/ 21 h 21"/>
                  <a:gd name="T10" fmla="*/ 0 w 183"/>
                  <a:gd name="T11" fmla="*/ 19 h 21"/>
                  <a:gd name="T12" fmla="*/ 7 w 183"/>
                  <a:gd name="T13" fmla="*/ 0 h 21"/>
                  <a:gd name="T14" fmla="*/ 7 w 183"/>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21"/>
                  <a:gd name="T26" fmla="*/ 183 w 18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21">
                    <a:moveTo>
                      <a:pt x="7" y="0"/>
                    </a:moveTo>
                    <a:lnTo>
                      <a:pt x="90" y="3"/>
                    </a:lnTo>
                    <a:lnTo>
                      <a:pt x="180" y="0"/>
                    </a:lnTo>
                    <a:lnTo>
                      <a:pt x="183" y="19"/>
                    </a:lnTo>
                    <a:lnTo>
                      <a:pt x="84" y="21"/>
                    </a:lnTo>
                    <a:lnTo>
                      <a:pt x="0" y="19"/>
                    </a:lnTo>
                    <a:lnTo>
                      <a:pt x="7" y="0"/>
                    </a:lnTo>
                    <a:close/>
                  </a:path>
                </a:pathLst>
              </a:custGeom>
              <a:solidFill>
                <a:srgbClr val="C0C0C0"/>
              </a:solidFill>
              <a:ln w="9525">
                <a:solidFill>
                  <a:srgbClr val="000000"/>
                </a:solidFill>
                <a:round/>
                <a:headEnd/>
                <a:tailEnd/>
              </a:ln>
            </p:spPr>
            <p:txBody>
              <a:bodyPr/>
              <a:lstStyle/>
              <a:p>
                <a:endParaRPr lang="en-US"/>
              </a:p>
            </p:txBody>
          </p:sp>
          <p:sp>
            <p:nvSpPr>
              <p:cNvPr id="11343" name="Freeform 113"/>
              <p:cNvSpPr>
                <a:spLocks/>
              </p:cNvSpPr>
              <p:nvPr/>
            </p:nvSpPr>
            <p:spPr bwMode="auto">
              <a:xfrm>
                <a:off x="6090" y="11577"/>
                <a:ext cx="2043" cy="1011"/>
              </a:xfrm>
              <a:custGeom>
                <a:avLst/>
                <a:gdLst>
                  <a:gd name="T0" fmla="*/ 158 w 2043"/>
                  <a:gd name="T1" fmla="*/ 2 h 1011"/>
                  <a:gd name="T2" fmla="*/ 0 w 2043"/>
                  <a:gd name="T3" fmla="*/ 399 h 1011"/>
                  <a:gd name="T4" fmla="*/ 10 w 2043"/>
                  <a:gd name="T5" fmla="*/ 1005 h 1011"/>
                  <a:gd name="T6" fmla="*/ 2043 w 2043"/>
                  <a:gd name="T7" fmla="*/ 1011 h 1011"/>
                  <a:gd name="T8" fmla="*/ 2035 w 2043"/>
                  <a:gd name="T9" fmla="*/ 985 h 1011"/>
                  <a:gd name="T10" fmla="*/ 29 w 2043"/>
                  <a:gd name="T11" fmla="*/ 983 h 1011"/>
                  <a:gd name="T12" fmla="*/ 21 w 2043"/>
                  <a:gd name="T13" fmla="*/ 412 h 1011"/>
                  <a:gd name="T14" fmla="*/ 1080 w 2043"/>
                  <a:gd name="T15" fmla="*/ 411 h 1011"/>
                  <a:gd name="T16" fmla="*/ 1082 w 2043"/>
                  <a:gd name="T17" fmla="*/ 403 h 1011"/>
                  <a:gd name="T18" fmla="*/ 23 w 2043"/>
                  <a:gd name="T19" fmla="*/ 399 h 1011"/>
                  <a:gd name="T20" fmla="*/ 169 w 2043"/>
                  <a:gd name="T21" fmla="*/ 30 h 1011"/>
                  <a:gd name="T22" fmla="*/ 340 w 2043"/>
                  <a:gd name="T23" fmla="*/ 33 h 1011"/>
                  <a:gd name="T24" fmla="*/ 340 w 2043"/>
                  <a:gd name="T25" fmla="*/ 0 h 1011"/>
                  <a:gd name="T26" fmla="*/ 158 w 2043"/>
                  <a:gd name="T27" fmla="*/ 2 h 1011"/>
                  <a:gd name="T28" fmla="*/ 158 w 2043"/>
                  <a:gd name="T29" fmla="*/ 2 h 10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43"/>
                  <a:gd name="T46" fmla="*/ 0 h 1011"/>
                  <a:gd name="T47" fmla="*/ 2043 w 2043"/>
                  <a:gd name="T48" fmla="*/ 1011 h 10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43" h="1011">
                    <a:moveTo>
                      <a:pt x="158" y="2"/>
                    </a:moveTo>
                    <a:lnTo>
                      <a:pt x="0" y="399"/>
                    </a:lnTo>
                    <a:lnTo>
                      <a:pt x="10" y="1005"/>
                    </a:lnTo>
                    <a:lnTo>
                      <a:pt x="2043" y="1011"/>
                    </a:lnTo>
                    <a:lnTo>
                      <a:pt x="2035" y="985"/>
                    </a:lnTo>
                    <a:lnTo>
                      <a:pt x="29" y="983"/>
                    </a:lnTo>
                    <a:lnTo>
                      <a:pt x="21" y="412"/>
                    </a:lnTo>
                    <a:lnTo>
                      <a:pt x="1080" y="411"/>
                    </a:lnTo>
                    <a:lnTo>
                      <a:pt x="1082" y="403"/>
                    </a:lnTo>
                    <a:lnTo>
                      <a:pt x="23" y="399"/>
                    </a:lnTo>
                    <a:lnTo>
                      <a:pt x="169" y="30"/>
                    </a:lnTo>
                    <a:lnTo>
                      <a:pt x="340" y="33"/>
                    </a:lnTo>
                    <a:lnTo>
                      <a:pt x="340" y="0"/>
                    </a:lnTo>
                    <a:lnTo>
                      <a:pt x="158" y="2"/>
                    </a:lnTo>
                    <a:close/>
                  </a:path>
                </a:pathLst>
              </a:custGeom>
              <a:solidFill>
                <a:srgbClr val="C0C0C0"/>
              </a:solidFill>
              <a:ln w="9525">
                <a:solidFill>
                  <a:srgbClr val="000000"/>
                </a:solidFill>
                <a:round/>
                <a:headEnd/>
                <a:tailEnd/>
              </a:ln>
            </p:spPr>
            <p:txBody>
              <a:bodyPr/>
              <a:lstStyle/>
              <a:p>
                <a:endParaRPr lang="en-US"/>
              </a:p>
            </p:txBody>
          </p:sp>
          <p:sp>
            <p:nvSpPr>
              <p:cNvPr id="11344" name="Freeform 114"/>
              <p:cNvSpPr>
                <a:spLocks/>
              </p:cNvSpPr>
              <p:nvPr/>
            </p:nvSpPr>
            <p:spPr bwMode="auto">
              <a:xfrm>
                <a:off x="7150" y="11981"/>
                <a:ext cx="23" cy="593"/>
              </a:xfrm>
              <a:custGeom>
                <a:avLst/>
                <a:gdLst>
                  <a:gd name="T0" fmla="*/ 9 w 23"/>
                  <a:gd name="T1" fmla="*/ 0 h 593"/>
                  <a:gd name="T2" fmla="*/ 0 w 23"/>
                  <a:gd name="T3" fmla="*/ 593 h 593"/>
                  <a:gd name="T4" fmla="*/ 19 w 23"/>
                  <a:gd name="T5" fmla="*/ 593 h 593"/>
                  <a:gd name="T6" fmla="*/ 23 w 23"/>
                  <a:gd name="T7" fmla="*/ 0 h 593"/>
                  <a:gd name="T8" fmla="*/ 9 w 23"/>
                  <a:gd name="T9" fmla="*/ 0 h 593"/>
                  <a:gd name="T10" fmla="*/ 9 w 23"/>
                  <a:gd name="T11" fmla="*/ 0 h 593"/>
                  <a:gd name="T12" fmla="*/ 0 60000 65536"/>
                  <a:gd name="T13" fmla="*/ 0 60000 65536"/>
                  <a:gd name="T14" fmla="*/ 0 60000 65536"/>
                  <a:gd name="T15" fmla="*/ 0 60000 65536"/>
                  <a:gd name="T16" fmla="*/ 0 60000 65536"/>
                  <a:gd name="T17" fmla="*/ 0 60000 65536"/>
                  <a:gd name="T18" fmla="*/ 0 w 23"/>
                  <a:gd name="T19" fmla="*/ 0 h 593"/>
                  <a:gd name="T20" fmla="*/ 23 w 23"/>
                  <a:gd name="T21" fmla="*/ 593 h 593"/>
                </a:gdLst>
                <a:ahLst/>
                <a:cxnLst>
                  <a:cxn ang="T12">
                    <a:pos x="T0" y="T1"/>
                  </a:cxn>
                  <a:cxn ang="T13">
                    <a:pos x="T2" y="T3"/>
                  </a:cxn>
                  <a:cxn ang="T14">
                    <a:pos x="T4" y="T5"/>
                  </a:cxn>
                  <a:cxn ang="T15">
                    <a:pos x="T6" y="T7"/>
                  </a:cxn>
                  <a:cxn ang="T16">
                    <a:pos x="T8" y="T9"/>
                  </a:cxn>
                  <a:cxn ang="T17">
                    <a:pos x="T10" y="T11"/>
                  </a:cxn>
                </a:cxnLst>
                <a:rect l="T18" t="T19" r="T20" b="T21"/>
                <a:pathLst>
                  <a:path w="23" h="593">
                    <a:moveTo>
                      <a:pt x="9" y="0"/>
                    </a:moveTo>
                    <a:lnTo>
                      <a:pt x="0" y="593"/>
                    </a:lnTo>
                    <a:lnTo>
                      <a:pt x="19" y="593"/>
                    </a:lnTo>
                    <a:lnTo>
                      <a:pt x="23" y="0"/>
                    </a:lnTo>
                    <a:lnTo>
                      <a:pt x="9" y="0"/>
                    </a:lnTo>
                    <a:close/>
                  </a:path>
                </a:pathLst>
              </a:custGeom>
              <a:solidFill>
                <a:srgbClr val="C0C0C0"/>
              </a:solidFill>
              <a:ln w="9525">
                <a:solidFill>
                  <a:srgbClr val="000000"/>
                </a:solidFill>
                <a:round/>
                <a:headEnd/>
                <a:tailEnd/>
              </a:ln>
            </p:spPr>
            <p:txBody>
              <a:bodyPr/>
              <a:lstStyle/>
              <a:p>
                <a:endParaRPr lang="en-US"/>
              </a:p>
            </p:txBody>
          </p:sp>
          <p:sp>
            <p:nvSpPr>
              <p:cNvPr id="11345" name="Freeform 115"/>
              <p:cNvSpPr>
                <a:spLocks/>
              </p:cNvSpPr>
              <p:nvPr/>
            </p:nvSpPr>
            <p:spPr bwMode="auto">
              <a:xfrm>
                <a:off x="6789" y="11979"/>
                <a:ext cx="28" cy="598"/>
              </a:xfrm>
              <a:custGeom>
                <a:avLst/>
                <a:gdLst>
                  <a:gd name="T0" fmla="*/ 0 w 28"/>
                  <a:gd name="T1" fmla="*/ 0 h 598"/>
                  <a:gd name="T2" fmla="*/ 6 w 28"/>
                  <a:gd name="T3" fmla="*/ 598 h 598"/>
                  <a:gd name="T4" fmla="*/ 28 w 28"/>
                  <a:gd name="T5" fmla="*/ 598 h 598"/>
                  <a:gd name="T6" fmla="*/ 19 w 28"/>
                  <a:gd name="T7" fmla="*/ 6 h 598"/>
                  <a:gd name="T8" fmla="*/ 0 w 28"/>
                  <a:gd name="T9" fmla="*/ 0 h 598"/>
                  <a:gd name="T10" fmla="*/ 0 w 28"/>
                  <a:gd name="T11" fmla="*/ 0 h 598"/>
                  <a:gd name="T12" fmla="*/ 0 60000 65536"/>
                  <a:gd name="T13" fmla="*/ 0 60000 65536"/>
                  <a:gd name="T14" fmla="*/ 0 60000 65536"/>
                  <a:gd name="T15" fmla="*/ 0 60000 65536"/>
                  <a:gd name="T16" fmla="*/ 0 60000 65536"/>
                  <a:gd name="T17" fmla="*/ 0 60000 65536"/>
                  <a:gd name="T18" fmla="*/ 0 w 28"/>
                  <a:gd name="T19" fmla="*/ 0 h 598"/>
                  <a:gd name="T20" fmla="*/ 28 w 28"/>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28" h="598">
                    <a:moveTo>
                      <a:pt x="0" y="0"/>
                    </a:moveTo>
                    <a:lnTo>
                      <a:pt x="6" y="598"/>
                    </a:lnTo>
                    <a:lnTo>
                      <a:pt x="28" y="598"/>
                    </a:lnTo>
                    <a:lnTo>
                      <a:pt x="19" y="6"/>
                    </a:lnTo>
                    <a:lnTo>
                      <a:pt x="0" y="0"/>
                    </a:lnTo>
                    <a:close/>
                  </a:path>
                </a:pathLst>
              </a:custGeom>
              <a:solidFill>
                <a:srgbClr val="C0C0C0"/>
              </a:solidFill>
              <a:ln w="9525">
                <a:solidFill>
                  <a:srgbClr val="000000"/>
                </a:solidFill>
                <a:round/>
                <a:headEnd/>
                <a:tailEnd/>
              </a:ln>
            </p:spPr>
            <p:txBody>
              <a:bodyPr/>
              <a:lstStyle/>
              <a:p>
                <a:endParaRPr lang="en-US"/>
              </a:p>
            </p:txBody>
          </p:sp>
          <p:sp>
            <p:nvSpPr>
              <p:cNvPr id="11346" name="Freeform 116"/>
              <p:cNvSpPr>
                <a:spLocks/>
              </p:cNvSpPr>
              <p:nvPr/>
            </p:nvSpPr>
            <p:spPr bwMode="auto">
              <a:xfrm>
                <a:off x="7195" y="11998"/>
                <a:ext cx="685" cy="585"/>
              </a:xfrm>
              <a:custGeom>
                <a:avLst/>
                <a:gdLst>
                  <a:gd name="T0" fmla="*/ 0 w 685"/>
                  <a:gd name="T1" fmla="*/ 0 h 585"/>
                  <a:gd name="T2" fmla="*/ 1 w 685"/>
                  <a:gd name="T3" fmla="*/ 576 h 585"/>
                  <a:gd name="T4" fmla="*/ 18 w 685"/>
                  <a:gd name="T5" fmla="*/ 576 h 585"/>
                  <a:gd name="T6" fmla="*/ 18 w 685"/>
                  <a:gd name="T7" fmla="*/ 12 h 585"/>
                  <a:gd name="T8" fmla="*/ 659 w 685"/>
                  <a:gd name="T9" fmla="*/ 19 h 585"/>
                  <a:gd name="T10" fmla="*/ 665 w 685"/>
                  <a:gd name="T11" fmla="*/ 585 h 585"/>
                  <a:gd name="T12" fmla="*/ 685 w 685"/>
                  <a:gd name="T13" fmla="*/ 585 h 585"/>
                  <a:gd name="T14" fmla="*/ 677 w 685"/>
                  <a:gd name="T15" fmla="*/ 11 h 585"/>
                  <a:gd name="T16" fmla="*/ 0 w 685"/>
                  <a:gd name="T17" fmla="*/ 0 h 585"/>
                  <a:gd name="T18" fmla="*/ 0 w 685"/>
                  <a:gd name="T19" fmla="*/ 0 h 5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5"/>
                  <a:gd name="T31" fmla="*/ 0 h 585"/>
                  <a:gd name="T32" fmla="*/ 685 w 685"/>
                  <a:gd name="T33" fmla="*/ 585 h 5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5" h="585">
                    <a:moveTo>
                      <a:pt x="0" y="0"/>
                    </a:moveTo>
                    <a:lnTo>
                      <a:pt x="1" y="576"/>
                    </a:lnTo>
                    <a:lnTo>
                      <a:pt x="18" y="576"/>
                    </a:lnTo>
                    <a:lnTo>
                      <a:pt x="18" y="12"/>
                    </a:lnTo>
                    <a:lnTo>
                      <a:pt x="659" y="19"/>
                    </a:lnTo>
                    <a:lnTo>
                      <a:pt x="665" y="585"/>
                    </a:lnTo>
                    <a:lnTo>
                      <a:pt x="685" y="585"/>
                    </a:lnTo>
                    <a:lnTo>
                      <a:pt x="677" y="11"/>
                    </a:lnTo>
                    <a:lnTo>
                      <a:pt x="0" y="0"/>
                    </a:lnTo>
                    <a:close/>
                  </a:path>
                </a:pathLst>
              </a:custGeom>
              <a:solidFill>
                <a:srgbClr val="C0C0C0"/>
              </a:solidFill>
              <a:ln w="9525">
                <a:solidFill>
                  <a:srgbClr val="000000"/>
                </a:solidFill>
                <a:round/>
                <a:headEnd/>
                <a:tailEnd/>
              </a:ln>
            </p:spPr>
            <p:txBody>
              <a:bodyPr/>
              <a:lstStyle/>
              <a:p>
                <a:endParaRPr lang="en-US"/>
              </a:p>
            </p:txBody>
          </p:sp>
          <p:sp>
            <p:nvSpPr>
              <p:cNvPr id="11347" name="Freeform 117"/>
              <p:cNvSpPr>
                <a:spLocks/>
              </p:cNvSpPr>
              <p:nvPr/>
            </p:nvSpPr>
            <p:spPr bwMode="auto">
              <a:xfrm>
                <a:off x="7237" y="12233"/>
                <a:ext cx="598" cy="125"/>
              </a:xfrm>
              <a:custGeom>
                <a:avLst/>
                <a:gdLst>
                  <a:gd name="T0" fmla="*/ 0 w 598"/>
                  <a:gd name="T1" fmla="*/ 0 h 125"/>
                  <a:gd name="T2" fmla="*/ 598 w 598"/>
                  <a:gd name="T3" fmla="*/ 2 h 125"/>
                  <a:gd name="T4" fmla="*/ 595 w 598"/>
                  <a:gd name="T5" fmla="*/ 125 h 125"/>
                  <a:gd name="T6" fmla="*/ 557 w 598"/>
                  <a:gd name="T7" fmla="*/ 15 h 125"/>
                  <a:gd name="T8" fmla="*/ 437 w 598"/>
                  <a:gd name="T9" fmla="*/ 16 h 125"/>
                  <a:gd name="T10" fmla="*/ 437 w 598"/>
                  <a:gd name="T11" fmla="*/ 38 h 125"/>
                  <a:gd name="T12" fmla="*/ 325 w 598"/>
                  <a:gd name="T13" fmla="*/ 28 h 125"/>
                  <a:gd name="T14" fmla="*/ 238 w 598"/>
                  <a:gd name="T15" fmla="*/ 25 h 125"/>
                  <a:gd name="T16" fmla="*/ 160 w 598"/>
                  <a:gd name="T17" fmla="*/ 32 h 125"/>
                  <a:gd name="T18" fmla="*/ 160 w 598"/>
                  <a:gd name="T19" fmla="*/ 16 h 125"/>
                  <a:gd name="T20" fmla="*/ 38 w 598"/>
                  <a:gd name="T21" fmla="*/ 16 h 125"/>
                  <a:gd name="T22" fmla="*/ 26 w 598"/>
                  <a:gd name="T23" fmla="*/ 75 h 125"/>
                  <a:gd name="T24" fmla="*/ 1 w 598"/>
                  <a:gd name="T25" fmla="*/ 73 h 125"/>
                  <a:gd name="T26" fmla="*/ 0 w 598"/>
                  <a:gd name="T27" fmla="*/ 0 h 125"/>
                  <a:gd name="T28" fmla="*/ 0 w 598"/>
                  <a:gd name="T29" fmla="*/ 0 h 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8"/>
                  <a:gd name="T46" fmla="*/ 0 h 125"/>
                  <a:gd name="T47" fmla="*/ 598 w 598"/>
                  <a:gd name="T48" fmla="*/ 125 h 1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8" h="125">
                    <a:moveTo>
                      <a:pt x="0" y="0"/>
                    </a:moveTo>
                    <a:lnTo>
                      <a:pt x="598" y="2"/>
                    </a:lnTo>
                    <a:lnTo>
                      <a:pt x="595" y="125"/>
                    </a:lnTo>
                    <a:lnTo>
                      <a:pt x="557" y="15"/>
                    </a:lnTo>
                    <a:lnTo>
                      <a:pt x="437" y="16"/>
                    </a:lnTo>
                    <a:lnTo>
                      <a:pt x="437" y="38"/>
                    </a:lnTo>
                    <a:lnTo>
                      <a:pt x="325" y="28"/>
                    </a:lnTo>
                    <a:lnTo>
                      <a:pt x="238" y="25"/>
                    </a:lnTo>
                    <a:lnTo>
                      <a:pt x="160" y="32"/>
                    </a:lnTo>
                    <a:lnTo>
                      <a:pt x="160" y="16"/>
                    </a:lnTo>
                    <a:lnTo>
                      <a:pt x="38" y="16"/>
                    </a:lnTo>
                    <a:lnTo>
                      <a:pt x="26" y="75"/>
                    </a:lnTo>
                    <a:lnTo>
                      <a:pt x="1" y="73"/>
                    </a:lnTo>
                    <a:lnTo>
                      <a:pt x="0" y="0"/>
                    </a:lnTo>
                    <a:close/>
                  </a:path>
                </a:pathLst>
              </a:custGeom>
              <a:solidFill>
                <a:srgbClr val="C0C0C0"/>
              </a:solidFill>
              <a:ln w="9525">
                <a:solidFill>
                  <a:srgbClr val="000000"/>
                </a:solidFill>
                <a:round/>
                <a:headEnd/>
                <a:tailEnd/>
              </a:ln>
            </p:spPr>
            <p:txBody>
              <a:bodyPr/>
              <a:lstStyle/>
              <a:p>
                <a:endParaRPr lang="en-US"/>
              </a:p>
            </p:txBody>
          </p:sp>
          <p:sp>
            <p:nvSpPr>
              <p:cNvPr id="11348" name="Freeform 118"/>
              <p:cNvSpPr>
                <a:spLocks/>
              </p:cNvSpPr>
              <p:nvPr/>
            </p:nvSpPr>
            <p:spPr bwMode="auto">
              <a:xfrm>
                <a:off x="7206" y="12194"/>
                <a:ext cx="658" cy="15"/>
              </a:xfrm>
              <a:custGeom>
                <a:avLst/>
                <a:gdLst>
                  <a:gd name="T0" fmla="*/ 0 w 658"/>
                  <a:gd name="T1" fmla="*/ 0 h 15"/>
                  <a:gd name="T2" fmla="*/ 658 w 658"/>
                  <a:gd name="T3" fmla="*/ 0 h 15"/>
                  <a:gd name="T4" fmla="*/ 658 w 658"/>
                  <a:gd name="T5" fmla="*/ 14 h 15"/>
                  <a:gd name="T6" fmla="*/ 0 w 658"/>
                  <a:gd name="T7" fmla="*/ 15 h 15"/>
                  <a:gd name="T8" fmla="*/ 0 w 658"/>
                  <a:gd name="T9" fmla="*/ 0 h 15"/>
                  <a:gd name="T10" fmla="*/ 0 w 658"/>
                  <a:gd name="T11" fmla="*/ 0 h 15"/>
                  <a:gd name="T12" fmla="*/ 0 60000 65536"/>
                  <a:gd name="T13" fmla="*/ 0 60000 65536"/>
                  <a:gd name="T14" fmla="*/ 0 60000 65536"/>
                  <a:gd name="T15" fmla="*/ 0 60000 65536"/>
                  <a:gd name="T16" fmla="*/ 0 60000 65536"/>
                  <a:gd name="T17" fmla="*/ 0 60000 65536"/>
                  <a:gd name="T18" fmla="*/ 0 w 658"/>
                  <a:gd name="T19" fmla="*/ 0 h 15"/>
                  <a:gd name="T20" fmla="*/ 658 w 65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658" h="15">
                    <a:moveTo>
                      <a:pt x="0" y="0"/>
                    </a:moveTo>
                    <a:lnTo>
                      <a:pt x="658" y="0"/>
                    </a:lnTo>
                    <a:lnTo>
                      <a:pt x="658" y="14"/>
                    </a:lnTo>
                    <a:lnTo>
                      <a:pt x="0" y="15"/>
                    </a:lnTo>
                    <a:lnTo>
                      <a:pt x="0" y="0"/>
                    </a:lnTo>
                    <a:close/>
                  </a:path>
                </a:pathLst>
              </a:custGeom>
              <a:solidFill>
                <a:srgbClr val="C0C0C0"/>
              </a:solidFill>
              <a:ln w="9525">
                <a:solidFill>
                  <a:srgbClr val="000000"/>
                </a:solidFill>
                <a:round/>
                <a:headEnd/>
                <a:tailEnd/>
              </a:ln>
            </p:spPr>
            <p:txBody>
              <a:bodyPr/>
              <a:lstStyle/>
              <a:p>
                <a:endParaRPr lang="en-US"/>
              </a:p>
            </p:txBody>
          </p:sp>
          <p:sp>
            <p:nvSpPr>
              <p:cNvPr id="11349" name="Freeform 119"/>
              <p:cNvSpPr>
                <a:spLocks/>
              </p:cNvSpPr>
              <p:nvPr/>
            </p:nvSpPr>
            <p:spPr bwMode="auto">
              <a:xfrm>
                <a:off x="7251" y="12477"/>
                <a:ext cx="594" cy="101"/>
              </a:xfrm>
              <a:custGeom>
                <a:avLst/>
                <a:gdLst>
                  <a:gd name="T0" fmla="*/ 0 w 594"/>
                  <a:gd name="T1" fmla="*/ 0 h 101"/>
                  <a:gd name="T2" fmla="*/ 594 w 594"/>
                  <a:gd name="T3" fmla="*/ 0 h 101"/>
                  <a:gd name="T4" fmla="*/ 524 w 594"/>
                  <a:gd name="T5" fmla="*/ 30 h 101"/>
                  <a:gd name="T6" fmla="*/ 498 w 594"/>
                  <a:gd name="T7" fmla="*/ 91 h 101"/>
                  <a:gd name="T8" fmla="*/ 79 w 594"/>
                  <a:gd name="T9" fmla="*/ 101 h 101"/>
                  <a:gd name="T10" fmla="*/ 43 w 594"/>
                  <a:gd name="T11" fmla="*/ 25 h 101"/>
                  <a:gd name="T12" fmla="*/ 0 w 594"/>
                  <a:gd name="T13" fmla="*/ 0 h 101"/>
                  <a:gd name="T14" fmla="*/ 0 w 594"/>
                  <a:gd name="T15" fmla="*/ 0 h 101"/>
                  <a:gd name="T16" fmla="*/ 0 60000 65536"/>
                  <a:gd name="T17" fmla="*/ 0 60000 65536"/>
                  <a:gd name="T18" fmla="*/ 0 60000 65536"/>
                  <a:gd name="T19" fmla="*/ 0 60000 65536"/>
                  <a:gd name="T20" fmla="*/ 0 60000 65536"/>
                  <a:gd name="T21" fmla="*/ 0 60000 65536"/>
                  <a:gd name="T22" fmla="*/ 0 60000 65536"/>
                  <a:gd name="T23" fmla="*/ 0 60000 65536"/>
                  <a:gd name="T24" fmla="*/ 0 w 594"/>
                  <a:gd name="T25" fmla="*/ 0 h 101"/>
                  <a:gd name="T26" fmla="*/ 594 w 594"/>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4" h="101">
                    <a:moveTo>
                      <a:pt x="0" y="0"/>
                    </a:moveTo>
                    <a:lnTo>
                      <a:pt x="594" y="0"/>
                    </a:lnTo>
                    <a:lnTo>
                      <a:pt x="524" y="30"/>
                    </a:lnTo>
                    <a:lnTo>
                      <a:pt x="498" y="91"/>
                    </a:lnTo>
                    <a:lnTo>
                      <a:pt x="79" y="101"/>
                    </a:lnTo>
                    <a:lnTo>
                      <a:pt x="43" y="25"/>
                    </a:lnTo>
                    <a:lnTo>
                      <a:pt x="0" y="0"/>
                    </a:lnTo>
                    <a:close/>
                  </a:path>
                </a:pathLst>
              </a:custGeom>
              <a:solidFill>
                <a:srgbClr val="C0C0C0"/>
              </a:solidFill>
              <a:ln w="9525">
                <a:solidFill>
                  <a:srgbClr val="000000"/>
                </a:solidFill>
                <a:round/>
                <a:headEnd/>
                <a:tailEnd/>
              </a:ln>
            </p:spPr>
            <p:txBody>
              <a:bodyPr/>
              <a:lstStyle/>
              <a:p>
                <a:endParaRPr lang="en-US"/>
              </a:p>
            </p:txBody>
          </p:sp>
          <p:sp>
            <p:nvSpPr>
              <p:cNvPr id="11350" name="Freeform 120"/>
              <p:cNvSpPr>
                <a:spLocks/>
              </p:cNvSpPr>
              <p:nvPr/>
            </p:nvSpPr>
            <p:spPr bwMode="auto">
              <a:xfrm>
                <a:off x="7319" y="12067"/>
                <a:ext cx="423" cy="62"/>
              </a:xfrm>
              <a:custGeom>
                <a:avLst/>
                <a:gdLst>
                  <a:gd name="T0" fmla="*/ 0 w 423"/>
                  <a:gd name="T1" fmla="*/ 7 h 62"/>
                  <a:gd name="T2" fmla="*/ 3 w 423"/>
                  <a:gd name="T3" fmla="*/ 44 h 62"/>
                  <a:gd name="T4" fmla="*/ 16 w 423"/>
                  <a:gd name="T5" fmla="*/ 36 h 62"/>
                  <a:gd name="T6" fmla="*/ 134 w 423"/>
                  <a:gd name="T7" fmla="*/ 37 h 62"/>
                  <a:gd name="T8" fmla="*/ 133 w 423"/>
                  <a:gd name="T9" fmla="*/ 59 h 62"/>
                  <a:gd name="T10" fmla="*/ 291 w 423"/>
                  <a:gd name="T11" fmla="*/ 62 h 62"/>
                  <a:gd name="T12" fmla="*/ 295 w 423"/>
                  <a:gd name="T13" fmla="*/ 41 h 62"/>
                  <a:gd name="T14" fmla="*/ 423 w 423"/>
                  <a:gd name="T15" fmla="*/ 41 h 62"/>
                  <a:gd name="T16" fmla="*/ 418 w 423"/>
                  <a:gd name="T17" fmla="*/ 17 h 62"/>
                  <a:gd name="T18" fmla="*/ 298 w 423"/>
                  <a:gd name="T19" fmla="*/ 14 h 62"/>
                  <a:gd name="T20" fmla="*/ 294 w 423"/>
                  <a:gd name="T21" fmla="*/ 2 h 62"/>
                  <a:gd name="T22" fmla="*/ 134 w 423"/>
                  <a:gd name="T23" fmla="*/ 0 h 62"/>
                  <a:gd name="T24" fmla="*/ 128 w 423"/>
                  <a:gd name="T25" fmla="*/ 18 h 62"/>
                  <a:gd name="T26" fmla="*/ 12 w 423"/>
                  <a:gd name="T27" fmla="*/ 15 h 62"/>
                  <a:gd name="T28" fmla="*/ 0 w 423"/>
                  <a:gd name="T29" fmla="*/ 7 h 62"/>
                  <a:gd name="T30" fmla="*/ 0 w 423"/>
                  <a:gd name="T31" fmla="*/ 7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3"/>
                  <a:gd name="T49" fmla="*/ 0 h 62"/>
                  <a:gd name="T50" fmla="*/ 423 w 423"/>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3" h="62">
                    <a:moveTo>
                      <a:pt x="0" y="7"/>
                    </a:moveTo>
                    <a:lnTo>
                      <a:pt x="3" y="44"/>
                    </a:lnTo>
                    <a:lnTo>
                      <a:pt x="16" y="36"/>
                    </a:lnTo>
                    <a:lnTo>
                      <a:pt x="134" y="37"/>
                    </a:lnTo>
                    <a:lnTo>
                      <a:pt x="133" y="59"/>
                    </a:lnTo>
                    <a:lnTo>
                      <a:pt x="291" y="62"/>
                    </a:lnTo>
                    <a:lnTo>
                      <a:pt x="295" y="41"/>
                    </a:lnTo>
                    <a:lnTo>
                      <a:pt x="423" y="41"/>
                    </a:lnTo>
                    <a:lnTo>
                      <a:pt x="418" y="17"/>
                    </a:lnTo>
                    <a:lnTo>
                      <a:pt x="298" y="14"/>
                    </a:lnTo>
                    <a:lnTo>
                      <a:pt x="294" y="2"/>
                    </a:lnTo>
                    <a:lnTo>
                      <a:pt x="134" y="0"/>
                    </a:lnTo>
                    <a:lnTo>
                      <a:pt x="128" y="18"/>
                    </a:lnTo>
                    <a:lnTo>
                      <a:pt x="12" y="15"/>
                    </a:lnTo>
                    <a:lnTo>
                      <a:pt x="0" y="7"/>
                    </a:lnTo>
                    <a:close/>
                  </a:path>
                </a:pathLst>
              </a:custGeom>
              <a:solidFill>
                <a:srgbClr val="C0C0C0"/>
              </a:solidFill>
              <a:ln w="9525">
                <a:solidFill>
                  <a:srgbClr val="000000"/>
                </a:solidFill>
                <a:round/>
                <a:headEnd/>
                <a:tailEnd/>
              </a:ln>
            </p:spPr>
            <p:txBody>
              <a:bodyPr/>
              <a:lstStyle/>
              <a:p>
                <a:endParaRPr lang="en-US"/>
              </a:p>
            </p:txBody>
          </p:sp>
          <p:sp>
            <p:nvSpPr>
              <p:cNvPr id="11351" name="Freeform 121"/>
              <p:cNvSpPr>
                <a:spLocks/>
              </p:cNvSpPr>
              <p:nvPr/>
            </p:nvSpPr>
            <p:spPr bwMode="auto">
              <a:xfrm>
                <a:off x="7628" y="12138"/>
                <a:ext cx="68" cy="25"/>
              </a:xfrm>
              <a:custGeom>
                <a:avLst/>
                <a:gdLst>
                  <a:gd name="T0" fmla="*/ 0 w 68"/>
                  <a:gd name="T1" fmla="*/ 2 h 25"/>
                  <a:gd name="T2" fmla="*/ 1 w 68"/>
                  <a:gd name="T3" fmla="*/ 25 h 25"/>
                  <a:gd name="T4" fmla="*/ 68 w 68"/>
                  <a:gd name="T5" fmla="*/ 24 h 25"/>
                  <a:gd name="T6" fmla="*/ 68 w 68"/>
                  <a:gd name="T7" fmla="*/ 0 h 25"/>
                  <a:gd name="T8" fmla="*/ 32 w 68"/>
                  <a:gd name="T9" fmla="*/ 11 h 25"/>
                  <a:gd name="T10" fmla="*/ 0 w 68"/>
                  <a:gd name="T11" fmla="*/ 2 h 25"/>
                  <a:gd name="T12" fmla="*/ 0 w 68"/>
                  <a:gd name="T13" fmla="*/ 2 h 25"/>
                  <a:gd name="T14" fmla="*/ 0 60000 65536"/>
                  <a:gd name="T15" fmla="*/ 0 60000 65536"/>
                  <a:gd name="T16" fmla="*/ 0 60000 65536"/>
                  <a:gd name="T17" fmla="*/ 0 60000 65536"/>
                  <a:gd name="T18" fmla="*/ 0 60000 65536"/>
                  <a:gd name="T19" fmla="*/ 0 60000 65536"/>
                  <a:gd name="T20" fmla="*/ 0 60000 65536"/>
                  <a:gd name="T21" fmla="*/ 0 w 68"/>
                  <a:gd name="T22" fmla="*/ 0 h 25"/>
                  <a:gd name="T23" fmla="*/ 68 w 6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25">
                    <a:moveTo>
                      <a:pt x="0" y="2"/>
                    </a:moveTo>
                    <a:lnTo>
                      <a:pt x="1" y="25"/>
                    </a:lnTo>
                    <a:lnTo>
                      <a:pt x="68" y="24"/>
                    </a:lnTo>
                    <a:lnTo>
                      <a:pt x="68" y="0"/>
                    </a:lnTo>
                    <a:lnTo>
                      <a:pt x="32" y="11"/>
                    </a:lnTo>
                    <a:lnTo>
                      <a:pt x="0" y="2"/>
                    </a:lnTo>
                    <a:close/>
                  </a:path>
                </a:pathLst>
              </a:custGeom>
              <a:solidFill>
                <a:srgbClr val="C0C0C0"/>
              </a:solidFill>
              <a:ln w="9525">
                <a:solidFill>
                  <a:srgbClr val="000000"/>
                </a:solidFill>
                <a:round/>
                <a:headEnd/>
                <a:tailEnd/>
              </a:ln>
            </p:spPr>
            <p:txBody>
              <a:bodyPr/>
              <a:lstStyle/>
              <a:p>
                <a:endParaRPr lang="en-US"/>
              </a:p>
            </p:txBody>
          </p:sp>
          <p:sp>
            <p:nvSpPr>
              <p:cNvPr id="11352" name="Freeform 122"/>
              <p:cNvSpPr>
                <a:spLocks/>
              </p:cNvSpPr>
              <p:nvPr/>
            </p:nvSpPr>
            <p:spPr bwMode="auto">
              <a:xfrm>
                <a:off x="7491" y="12289"/>
                <a:ext cx="159" cy="47"/>
              </a:xfrm>
              <a:custGeom>
                <a:avLst/>
                <a:gdLst>
                  <a:gd name="T0" fmla="*/ 0 w 159"/>
                  <a:gd name="T1" fmla="*/ 5 h 47"/>
                  <a:gd name="T2" fmla="*/ 49 w 159"/>
                  <a:gd name="T3" fmla="*/ 0 h 47"/>
                  <a:gd name="T4" fmla="*/ 94 w 159"/>
                  <a:gd name="T5" fmla="*/ 4 h 47"/>
                  <a:gd name="T6" fmla="*/ 123 w 159"/>
                  <a:gd name="T7" fmla="*/ 4 h 47"/>
                  <a:gd name="T8" fmla="*/ 145 w 159"/>
                  <a:gd name="T9" fmla="*/ 16 h 47"/>
                  <a:gd name="T10" fmla="*/ 159 w 159"/>
                  <a:gd name="T11" fmla="*/ 31 h 47"/>
                  <a:gd name="T12" fmla="*/ 157 w 159"/>
                  <a:gd name="T13" fmla="*/ 47 h 47"/>
                  <a:gd name="T14" fmla="*/ 127 w 159"/>
                  <a:gd name="T15" fmla="*/ 17 h 47"/>
                  <a:gd name="T16" fmla="*/ 72 w 159"/>
                  <a:gd name="T17" fmla="*/ 12 h 47"/>
                  <a:gd name="T18" fmla="*/ 0 w 159"/>
                  <a:gd name="T19" fmla="*/ 5 h 47"/>
                  <a:gd name="T20" fmla="*/ 0 w 159"/>
                  <a:gd name="T21" fmla="*/ 5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
                  <a:gd name="T34" fmla="*/ 0 h 47"/>
                  <a:gd name="T35" fmla="*/ 159 w 159"/>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 h="47">
                    <a:moveTo>
                      <a:pt x="0" y="5"/>
                    </a:moveTo>
                    <a:lnTo>
                      <a:pt x="49" y="0"/>
                    </a:lnTo>
                    <a:lnTo>
                      <a:pt x="94" y="4"/>
                    </a:lnTo>
                    <a:lnTo>
                      <a:pt x="123" y="4"/>
                    </a:lnTo>
                    <a:lnTo>
                      <a:pt x="145" y="16"/>
                    </a:lnTo>
                    <a:lnTo>
                      <a:pt x="159" y="31"/>
                    </a:lnTo>
                    <a:lnTo>
                      <a:pt x="157" y="47"/>
                    </a:lnTo>
                    <a:lnTo>
                      <a:pt x="127" y="17"/>
                    </a:lnTo>
                    <a:lnTo>
                      <a:pt x="72" y="12"/>
                    </a:lnTo>
                    <a:lnTo>
                      <a:pt x="0" y="5"/>
                    </a:lnTo>
                    <a:close/>
                  </a:path>
                </a:pathLst>
              </a:custGeom>
              <a:solidFill>
                <a:srgbClr val="C0C0C0"/>
              </a:solidFill>
              <a:ln w="9525">
                <a:solidFill>
                  <a:srgbClr val="000000"/>
                </a:solidFill>
                <a:round/>
                <a:headEnd/>
                <a:tailEnd/>
              </a:ln>
            </p:spPr>
            <p:txBody>
              <a:bodyPr/>
              <a:lstStyle/>
              <a:p>
                <a:endParaRPr lang="en-US"/>
              </a:p>
            </p:txBody>
          </p:sp>
          <p:sp>
            <p:nvSpPr>
              <p:cNvPr id="11353" name="Freeform 123"/>
              <p:cNvSpPr>
                <a:spLocks/>
              </p:cNvSpPr>
              <p:nvPr/>
            </p:nvSpPr>
            <p:spPr bwMode="auto">
              <a:xfrm>
                <a:off x="6949" y="12224"/>
                <a:ext cx="45" cy="51"/>
              </a:xfrm>
              <a:custGeom>
                <a:avLst/>
                <a:gdLst>
                  <a:gd name="T0" fmla="*/ 44 w 45"/>
                  <a:gd name="T1" fmla="*/ 41 h 51"/>
                  <a:gd name="T2" fmla="*/ 34 w 45"/>
                  <a:gd name="T3" fmla="*/ 51 h 51"/>
                  <a:gd name="T4" fmla="*/ 14 w 45"/>
                  <a:gd name="T5" fmla="*/ 51 h 51"/>
                  <a:gd name="T6" fmla="*/ 0 w 45"/>
                  <a:gd name="T7" fmla="*/ 39 h 51"/>
                  <a:gd name="T8" fmla="*/ 0 w 45"/>
                  <a:gd name="T9" fmla="*/ 17 h 51"/>
                  <a:gd name="T10" fmla="*/ 14 w 45"/>
                  <a:gd name="T11" fmla="*/ 0 h 51"/>
                  <a:gd name="T12" fmla="*/ 34 w 45"/>
                  <a:gd name="T13" fmla="*/ 0 h 51"/>
                  <a:gd name="T14" fmla="*/ 45 w 45"/>
                  <a:gd name="T15" fmla="*/ 11 h 51"/>
                  <a:gd name="T16" fmla="*/ 37 w 45"/>
                  <a:gd name="T17" fmla="*/ 22 h 51"/>
                  <a:gd name="T18" fmla="*/ 22 w 45"/>
                  <a:gd name="T19" fmla="*/ 15 h 51"/>
                  <a:gd name="T20" fmla="*/ 10 w 45"/>
                  <a:gd name="T21" fmla="*/ 24 h 51"/>
                  <a:gd name="T22" fmla="*/ 14 w 45"/>
                  <a:gd name="T23" fmla="*/ 33 h 51"/>
                  <a:gd name="T24" fmla="*/ 26 w 45"/>
                  <a:gd name="T25" fmla="*/ 34 h 51"/>
                  <a:gd name="T26" fmla="*/ 35 w 45"/>
                  <a:gd name="T27" fmla="*/ 30 h 51"/>
                  <a:gd name="T28" fmla="*/ 44 w 45"/>
                  <a:gd name="T29" fmla="*/ 41 h 51"/>
                  <a:gd name="T30" fmla="*/ 44 w 45"/>
                  <a:gd name="T31" fmla="*/ 41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51"/>
                  <a:gd name="T50" fmla="*/ 45 w 45"/>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51">
                    <a:moveTo>
                      <a:pt x="44" y="41"/>
                    </a:moveTo>
                    <a:lnTo>
                      <a:pt x="34" y="51"/>
                    </a:lnTo>
                    <a:lnTo>
                      <a:pt x="14" y="51"/>
                    </a:lnTo>
                    <a:lnTo>
                      <a:pt x="0" y="39"/>
                    </a:lnTo>
                    <a:lnTo>
                      <a:pt x="0" y="17"/>
                    </a:lnTo>
                    <a:lnTo>
                      <a:pt x="14" y="0"/>
                    </a:lnTo>
                    <a:lnTo>
                      <a:pt x="34" y="0"/>
                    </a:lnTo>
                    <a:lnTo>
                      <a:pt x="45" y="11"/>
                    </a:lnTo>
                    <a:lnTo>
                      <a:pt x="37" y="22"/>
                    </a:lnTo>
                    <a:lnTo>
                      <a:pt x="22" y="15"/>
                    </a:lnTo>
                    <a:lnTo>
                      <a:pt x="10" y="24"/>
                    </a:lnTo>
                    <a:lnTo>
                      <a:pt x="14" y="33"/>
                    </a:lnTo>
                    <a:lnTo>
                      <a:pt x="26" y="34"/>
                    </a:lnTo>
                    <a:lnTo>
                      <a:pt x="35" y="30"/>
                    </a:lnTo>
                    <a:lnTo>
                      <a:pt x="44" y="41"/>
                    </a:lnTo>
                    <a:close/>
                  </a:path>
                </a:pathLst>
              </a:custGeom>
              <a:solidFill>
                <a:srgbClr val="C0C0C0"/>
              </a:solidFill>
              <a:ln w="9525">
                <a:solidFill>
                  <a:srgbClr val="000000"/>
                </a:solidFill>
                <a:round/>
                <a:headEnd/>
                <a:tailEnd/>
              </a:ln>
            </p:spPr>
            <p:txBody>
              <a:bodyPr/>
              <a:lstStyle/>
              <a:p>
                <a:endParaRPr lang="en-US"/>
              </a:p>
            </p:txBody>
          </p:sp>
          <p:sp>
            <p:nvSpPr>
              <p:cNvPr id="11354" name="Freeform 124"/>
              <p:cNvSpPr>
                <a:spLocks/>
              </p:cNvSpPr>
              <p:nvPr/>
            </p:nvSpPr>
            <p:spPr bwMode="auto">
              <a:xfrm>
                <a:off x="7686" y="11588"/>
                <a:ext cx="353" cy="990"/>
              </a:xfrm>
              <a:custGeom>
                <a:avLst/>
                <a:gdLst>
                  <a:gd name="T0" fmla="*/ 7 w 353"/>
                  <a:gd name="T1" fmla="*/ 1 h 990"/>
                  <a:gd name="T2" fmla="*/ 224 w 353"/>
                  <a:gd name="T3" fmla="*/ 0 h 990"/>
                  <a:gd name="T4" fmla="*/ 353 w 353"/>
                  <a:gd name="T5" fmla="*/ 399 h 990"/>
                  <a:gd name="T6" fmla="*/ 342 w 353"/>
                  <a:gd name="T7" fmla="*/ 990 h 990"/>
                  <a:gd name="T8" fmla="*/ 335 w 353"/>
                  <a:gd name="T9" fmla="*/ 401 h 990"/>
                  <a:gd name="T10" fmla="*/ 209 w 353"/>
                  <a:gd name="T11" fmla="*/ 25 h 990"/>
                  <a:gd name="T12" fmla="*/ 0 w 353"/>
                  <a:gd name="T13" fmla="*/ 25 h 990"/>
                  <a:gd name="T14" fmla="*/ 7 w 353"/>
                  <a:gd name="T15" fmla="*/ 1 h 990"/>
                  <a:gd name="T16" fmla="*/ 7 w 353"/>
                  <a:gd name="T17" fmla="*/ 1 h 9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3"/>
                  <a:gd name="T28" fmla="*/ 0 h 990"/>
                  <a:gd name="T29" fmla="*/ 353 w 353"/>
                  <a:gd name="T30" fmla="*/ 990 h 9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3" h="990">
                    <a:moveTo>
                      <a:pt x="7" y="1"/>
                    </a:moveTo>
                    <a:lnTo>
                      <a:pt x="224" y="0"/>
                    </a:lnTo>
                    <a:lnTo>
                      <a:pt x="353" y="399"/>
                    </a:lnTo>
                    <a:lnTo>
                      <a:pt x="342" y="990"/>
                    </a:lnTo>
                    <a:lnTo>
                      <a:pt x="335" y="401"/>
                    </a:lnTo>
                    <a:lnTo>
                      <a:pt x="209" y="25"/>
                    </a:lnTo>
                    <a:lnTo>
                      <a:pt x="0" y="25"/>
                    </a:lnTo>
                    <a:lnTo>
                      <a:pt x="7" y="1"/>
                    </a:lnTo>
                    <a:close/>
                  </a:path>
                </a:pathLst>
              </a:custGeom>
              <a:solidFill>
                <a:srgbClr val="C0C0C0"/>
              </a:solidFill>
              <a:ln w="9525">
                <a:solidFill>
                  <a:srgbClr val="000000"/>
                </a:solidFill>
                <a:round/>
                <a:headEnd/>
                <a:tailEnd/>
              </a:ln>
            </p:spPr>
            <p:txBody>
              <a:bodyPr/>
              <a:lstStyle/>
              <a:p>
                <a:endParaRPr lang="en-US"/>
              </a:p>
            </p:txBody>
          </p:sp>
          <p:sp>
            <p:nvSpPr>
              <p:cNvPr id="11355" name="Freeform 125"/>
              <p:cNvSpPr>
                <a:spLocks/>
              </p:cNvSpPr>
              <p:nvPr/>
            </p:nvSpPr>
            <p:spPr bwMode="auto">
              <a:xfrm>
                <a:off x="7427" y="12717"/>
                <a:ext cx="16" cy="115"/>
              </a:xfrm>
              <a:custGeom>
                <a:avLst/>
                <a:gdLst>
                  <a:gd name="T0" fmla="*/ 0 w 16"/>
                  <a:gd name="T1" fmla="*/ 2 h 115"/>
                  <a:gd name="T2" fmla="*/ 4 w 16"/>
                  <a:gd name="T3" fmla="*/ 111 h 115"/>
                  <a:gd name="T4" fmla="*/ 16 w 16"/>
                  <a:gd name="T5" fmla="*/ 115 h 115"/>
                  <a:gd name="T6" fmla="*/ 14 w 16"/>
                  <a:gd name="T7" fmla="*/ 0 h 115"/>
                  <a:gd name="T8" fmla="*/ 0 w 16"/>
                  <a:gd name="T9" fmla="*/ 2 h 115"/>
                  <a:gd name="T10" fmla="*/ 0 w 16"/>
                  <a:gd name="T11" fmla="*/ 2 h 115"/>
                  <a:gd name="T12" fmla="*/ 0 60000 65536"/>
                  <a:gd name="T13" fmla="*/ 0 60000 65536"/>
                  <a:gd name="T14" fmla="*/ 0 60000 65536"/>
                  <a:gd name="T15" fmla="*/ 0 60000 65536"/>
                  <a:gd name="T16" fmla="*/ 0 60000 65536"/>
                  <a:gd name="T17" fmla="*/ 0 60000 65536"/>
                  <a:gd name="T18" fmla="*/ 0 w 16"/>
                  <a:gd name="T19" fmla="*/ 0 h 115"/>
                  <a:gd name="T20" fmla="*/ 16 w 16"/>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6" h="115">
                    <a:moveTo>
                      <a:pt x="0" y="2"/>
                    </a:moveTo>
                    <a:lnTo>
                      <a:pt x="4" y="111"/>
                    </a:lnTo>
                    <a:lnTo>
                      <a:pt x="16" y="115"/>
                    </a:lnTo>
                    <a:lnTo>
                      <a:pt x="14" y="0"/>
                    </a:lnTo>
                    <a:lnTo>
                      <a:pt x="0" y="2"/>
                    </a:lnTo>
                    <a:close/>
                  </a:path>
                </a:pathLst>
              </a:custGeom>
              <a:solidFill>
                <a:srgbClr val="C0C0C0"/>
              </a:solidFill>
              <a:ln w="9525">
                <a:solidFill>
                  <a:srgbClr val="000000"/>
                </a:solidFill>
                <a:round/>
                <a:headEnd/>
                <a:tailEnd/>
              </a:ln>
            </p:spPr>
            <p:txBody>
              <a:bodyPr/>
              <a:lstStyle/>
              <a:p>
                <a:endParaRPr lang="en-US"/>
              </a:p>
            </p:txBody>
          </p:sp>
          <p:sp>
            <p:nvSpPr>
              <p:cNvPr id="11356" name="Freeform 126"/>
              <p:cNvSpPr>
                <a:spLocks/>
              </p:cNvSpPr>
              <p:nvPr/>
            </p:nvSpPr>
            <p:spPr bwMode="auto">
              <a:xfrm>
                <a:off x="7447" y="12734"/>
                <a:ext cx="60" cy="19"/>
              </a:xfrm>
              <a:custGeom>
                <a:avLst/>
                <a:gdLst>
                  <a:gd name="T0" fmla="*/ 2 w 60"/>
                  <a:gd name="T1" fmla="*/ 1 h 19"/>
                  <a:gd name="T2" fmla="*/ 0 w 60"/>
                  <a:gd name="T3" fmla="*/ 19 h 19"/>
                  <a:gd name="T4" fmla="*/ 60 w 60"/>
                  <a:gd name="T5" fmla="*/ 17 h 19"/>
                  <a:gd name="T6" fmla="*/ 60 w 60"/>
                  <a:gd name="T7" fmla="*/ 0 h 19"/>
                  <a:gd name="T8" fmla="*/ 2 w 60"/>
                  <a:gd name="T9" fmla="*/ 1 h 19"/>
                  <a:gd name="T10" fmla="*/ 2 w 60"/>
                  <a:gd name="T11" fmla="*/ 1 h 19"/>
                  <a:gd name="T12" fmla="*/ 0 60000 65536"/>
                  <a:gd name="T13" fmla="*/ 0 60000 65536"/>
                  <a:gd name="T14" fmla="*/ 0 60000 65536"/>
                  <a:gd name="T15" fmla="*/ 0 60000 65536"/>
                  <a:gd name="T16" fmla="*/ 0 60000 65536"/>
                  <a:gd name="T17" fmla="*/ 0 60000 65536"/>
                  <a:gd name="T18" fmla="*/ 0 w 60"/>
                  <a:gd name="T19" fmla="*/ 0 h 19"/>
                  <a:gd name="T20" fmla="*/ 60 w 6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60" h="19">
                    <a:moveTo>
                      <a:pt x="2" y="1"/>
                    </a:moveTo>
                    <a:lnTo>
                      <a:pt x="0" y="19"/>
                    </a:lnTo>
                    <a:lnTo>
                      <a:pt x="60" y="17"/>
                    </a:lnTo>
                    <a:lnTo>
                      <a:pt x="60" y="0"/>
                    </a:lnTo>
                    <a:lnTo>
                      <a:pt x="2" y="1"/>
                    </a:lnTo>
                    <a:close/>
                  </a:path>
                </a:pathLst>
              </a:custGeom>
              <a:solidFill>
                <a:srgbClr val="C0C0C0"/>
              </a:solidFill>
              <a:ln w="9525">
                <a:solidFill>
                  <a:srgbClr val="000000"/>
                </a:solidFill>
                <a:round/>
                <a:headEnd/>
                <a:tailEnd/>
              </a:ln>
            </p:spPr>
            <p:txBody>
              <a:bodyPr/>
              <a:lstStyle/>
              <a:p>
                <a:endParaRPr lang="en-US"/>
              </a:p>
            </p:txBody>
          </p:sp>
          <p:sp>
            <p:nvSpPr>
              <p:cNvPr id="11357" name="Freeform 127"/>
              <p:cNvSpPr>
                <a:spLocks/>
              </p:cNvSpPr>
              <p:nvPr/>
            </p:nvSpPr>
            <p:spPr bwMode="auto">
              <a:xfrm>
                <a:off x="7452" y="12716"/>
                <a:ext cx="86" cy="115"/>
              </a:xfrm>
              <a:custGeom>
                <a:avLst/>
                <a:gdLst>
                  <a:gd name="T0" fmla="*/ 66 w 86"/>
                  <a:gd name="T1" fmla="*/ 0 h 115"/>
                  <a:gd name="T2" fmla="*/ 80 w 86"/>
                  <a:gd name="T3" fmla="*/ 0 h 115"/>
                  <a:gd name="T4" fmla="*/ 86 w 86"/>
                  <a:gd name="T5" fmla="*/ 115 h 115"/>
                  <a:gd name="T6" fmla="*/ 0 w 86"/>
                  <a:gd name="T7" fmla="*/ 113 h 115"/>
                  <a:gd name="T8" fmla="*/ 2 w 86"/>
                  <a:gd name="T9" fmla="*/ 70 h 115"/>
                  <a:gd name="T10" fmla="*/ 53 w 86"/>
                  <a:gd name="T11" fmla="*/ 70 h 115"/>
                  <a:gd name="T12" fmla="*/ 72 w 86"/>
                  <a:gd name="T13" fmla="*/ 106 h 115"/>
                  <a:gd name="T14" fmla="*/ 66 w 86"/>
                  <a:gd name="T15" fmla="*/ 0 h 115"/>
                  <a:gd name="T16" fmla="*/ 66 w 86"/>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115"/>
                  <a:gd name="T29" fmla="*/ 86 w 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115">
                    <a:moveTo>
                      <a:pt x="66" y="0"/>
                    </a:moveTo>
                    <a:lnTo>
                      <a:pt x="80" y="0"/>
                    </a:lnTo>
                    <a:lnTo>
                      <a:pt x="86" y="115"/>
                    </a:lnTo>
                    <a:lnTo>
                      <a:pt x="0" y="113"/>
                    </a:lnTo>
                    <a:lnTo>
                      <a:pt x="2" y="70"/>
                    </a:lnTo>
                    <a:lnTo>
                      <a:pt x="53" y="70"/>
                    </a:lnTo>
                    <a:lnTo>
                      <a:pt x="72" y="106"/>
                    </a:lnTo>
                    <a:lnTo>
                      <a:pt x="66" y="0"/>
                    </a:lnTo>
                    <a:close/>
                  </a:path>
                </a:pathLst>
              </a:custGeom>
              <a:solidFill>
                <a:srgbClr val="C0C0C0"/>
              </a:solidFill>
              <a:ln w="9525">
                <a:solidFill>
                  <a:srgbClr val="000000"/>
                </a:solidFill>
                <a:round/>
                <a:headEnd/>
                <a:tailEnd/>
              </a:ln>
            </p:spPr>
            <p:txBody>
              <a:bodyPr/>
              <a:lstStyle/>
              <a:p>
                <a:endParaRPr lang="en-US"/>
              </a:p>
            </p:txBody>
          </p:sp>
          <p:sp>
            <p:nvSpPr>
              <p:cNvPr id="11358" name="Freeform 128"/>
              <p:cNvSpPr>
                <a:spLocks/>
              </p:cNvSpPr>
              <p:nvPr/>
            </p:nvSpPr>
            <p:spPr bwMode="auto">
              <a:xfrm>
                <a:off x="7544" y="12735"/>
                <a:ext cx="62" cy="16"/>
              </a:xfrm>
              <a:custGeom>
                <a:avLst/>
                <a:gdLst>
                  <a:gd name="T0" fmla="*/ 3 w 62"/>
                  <a:gd name="T1" fmla="*/ 1 h 16"/>
                  <a:gd name="T2" fmla="*/ 55 w 62"/>
                  <a:gd name="T3" fmla="*/ 0 h 16"/>
                  <a:gd name="T4" fmla="*/ 62 w 62"/>
                  <a:gd name="T5" fmla="*/ 16 h 16"/>
                  <a:gd name="T6" fmla="*/ 0 w 62"/>
                  <a:gd name="T7" fmla="*/ 16 h 16"/>
                  <a:gd name="T8" fmla="*/ 3 w 62"/>
                  <a:gd name="T9" fmla="*/ 1 h 16"/>
                  <a:gd name="T10" fmla="*/ 3 w 62"/>
                  <a:gd name="T11" fmla="*/ 1 h 16"/>
                  <a:gd name="T12" fmla="*/ 0 60000 65536"/>
                  <a:gd name="T13" fmla="*/ 0 60000 65536"/>
                  <a:gd name="T14" fmla="*/ 0 60000 65536"/>
                  <a:gd name="T15" fmla="*/ 0 60000 65536"/>
                  <a:gd name="T16" fmla="*/ 0 60000 65536"/>
                  <a:gd name="T17" fmla="*/ 0 60000 65536"/>
                  <a:gd name="T18" fmla="*/ 0 w 62"/>
                  <a:gd name="T19" fmla="*/ 0 h 16"/>
                  <a:gd name="T20" fmla="*/ 62 w 6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2" h="16">
                    <a:moveTo>
                      <a:pt x="3" y="1"/>
                    </a:moveTo>
                    <a:lnTo>
                      <a:pt x="55" y="0"/>
                    </a:lnTo>
                    <a:lnTo>
                      <a:pt x="62" y="16"/>
                    </a:lnTo>
                    <a:lnTo>
                      <a:pt x="0" y="16"/>
                    </a:lnTo>
                    <a:lnTo>
                      <a:pt x="3" y="1"/>
                    </a:lnTo>
                    <a:close/>
                  </a:path>
                </a:pathLst>
              </a:custGeom>
              <a:solidFill>
                <a:srgbClr val="C0C0C0"/>
              </a:solidFill>
              <a:ln w="9525">
                <a:solidFill>
                  <a:srgbClr val="000000"/>
                </a:solidFill>
                <a:round/>
                <a:headEnd/>
                <a:tailEnd/>
              </a:ln>
            </p:spPr>
            <p:txBody>
              <a:bodyPr/>
              <a:lstStyle/>
              <a:p>
                <a:endParaRPr lang="en-US"/>
              </a:p>
            </p:txBody>
          </p:sp>
          <p:sp>
            <p:nvSpPr>
              <p:cNvPr id="11359" name="Freeform 129"/>
              <p:cNvSpPr>
                <a:spLocks/>
              </p:cNvSpPr>
              <p:nvPr/>
            </p:nvSpPr>
            <p:spPr bwMode="auto">
              <a:xfrm>
                <a:off x="7539" y="12717"/>
                <a:ext cx="91" cy="112"/>
              </a:xfrm>
              <a:custGeom>
                <a:avLst/>
                <a:gdLst>
                  <a:gd name="T0" fmla="*/ 72 w 91"/>
                  <a:gd name="T1" fmla="*/ 0 h 112"/>
                  <a:gd name="T2" fmla="*/ 79 w 91"/>
                  <a:gd name="T3" fmla="*/ 101 h 112"/>
                  <a:gd name="T4" fmla="*/ 63 w 91"/>
                  <a:gd name="T5" fmla="*/ 71 h 112"/>
                  <a:gd name="T6" fmla="*/ 12 w 91"/>
                  <a:gd name="T7" fmla="*/ 69 h 112"/>
                  <a:gd name="T8" fmla="*/ 0 w 91"/>
                  <a:gd name="T9" fmla="*/ 112 h 112"/>
                  <a:gd name="T10" fmla="*/ 91 w 91"/>
                  <a:gd name="T11" fmla="*/ 112 h 112"/>
                  <a:gd name="T12" fmla="*/ 83 w 91"/>
                  <a:gd name="T13" fmla="*/ 0 h 112"/>
                  <a:gd name="T14" fmla="*/ 72 w 91"/>
                  <a:gd name="T15" fmla="*/ 0 h 112"/>
                  <a:gd name="T16" fmla="*/ 72 w 91"/>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112"/>
                  <a:gd name="T29" fmla="*/ 91 w 91"/>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112">
                    <a:moveTo>
                      <a:pt x="72" y="0"/>
                    </a:moveTo>
                    <a:lnTo>
                      <a:pt x="79" y="101"/>
                    </a:lnTo>
                    <a:lnTo>
                      <a:pt x="63" y="71"/>
                    </a:lnTo>
                    <a:lnTo>
                      <a:pt x="12" y="69"/>
                    </a:lnTo>
                    <a:lnTo>
                      <a:pt x="0" y="112"/>
                    </a:lnTo>
                    <a:lnTo>
                      <a:pt x="91" y="112"/>
                    </a:lnTo>
                    <a:lnTo>
                      <a:pt x="83" y="0"/>
                    </a:lnTo>
                    <a:lnTo>
                      <a:pt x="72" y="0"/>
                    </a:lnTo>
                    <a:close/>
                  </a:path>
                </a:pathLst>
              </a:custGeom>
              <a:solidFill>
                <a:srgbClr val="C0C0C0"/>
              </a:solidFill>
              <a:ln w="9525">
                <a:solidFill>
                  <a:srgbClr val="000000"/>
                </a:solidFill>
                <a:round/>
                <a:headEnd/>
                <a:tailEnd/>
              </a:ln>
            </p:spPr>
            <p:txBody>
              <a:bodyPr/>
              <a:lstStyle/>
              <a:p>
                <a:endParaRPr lang="en-US"/>
              </a:p>
            </p:txBody>
          </p:sp>
          <p:sp>
            <p:nvSpPr>
              <p:cNvPr id="11360" name="Freeform 130"/>
              <p:cNvSpPr>
                <a:spLocks/>
              </p:cNvSpPr>
              <p:nvPr/>
            </p:nvSpPr>
            <p:spPr bwMode="auto">
              <a:xfrm>
                <a:off x="7637" y="12735"/>
                <a:ext cx="60" cy="16"/>
              </a:xfrm>
              <a:custGeom>
                <a:avLst/>
                <a:gdLst>
                  <a:gd name="T0" fmla="*/ 0 w 60"/>
                  <a:gd name="T1" fmla="*/ 0 h 16"/>
                  <a:gd name="T2" fmla="*/ 52 w 60"/>
                  <a:gd name="T3" fmla="*/ 1 h 16"/>
                  <a:gd name="T4" fmla="*/ 60 w 60"/>
                  <a:gd name="T5" fmla="*/ 16 h 16"/>
                  <a:gd name="T6" fmla="*/ 0 w 60"/>
                  <a:gd name="T7" fmla="*/ 15 h 16"/>
                  <a:gd name="T8" fmla="*/ 0 w 60"/>
                  <a:gd name="T9" fmla="*/ 0 h 16"/>
                  <a:gd name="T10" fmla="*/ 0 w 60"/>
                  <a:gd name="T11" fmla="*/ 0 h 16"/>
                  <a:gd name="T12" fmla="*/ 0 60000 65536"/>
                  <a:gd name="T13" fmla="*/ 0 60000 65536"/>
                  <a:gd name="T14" fmla="*/ 0 60000 65536"/>
                  <a:gd name="T15" fmla="*/ 0 60000 65536"/>
                  <a:gd name="T16" fmla="*/ 0 60000 65536"/>
                  <a:gd name="T17" fmla="*/ 0 60000 65536"/>
                  <a:gd name="T18" fmla="*/ 0 w 60"/>
                  <a:gd name="T19" fmla="*/ 0 h 16"/>
                  <a:gd name="T20" fmla="*/ 60 w 6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0" h="16">
                    <a:moveTo>
                      <a:pt x="0" y="0"/>
                    </a:moveTo>
                    <a:lnTo>
                      <a:pt x="52" y="1"/>
                    </a:lnTo>
                    <a:lnTo>
                      <a:pt x="60" y="16"/>
                    </a:lnTo>
                    <a:lnTo>
                      <a:pt x="0" y="15"/>
                    </a:lnTo>
                    <a:lnTo>
                      <a:pt x="0" y="0"/>
                    </a:lnTo>
                    <a:close/>
                  </a:path>
                </a:pathLst>
              </a:custGeom>
              <a:solidFill>
                <a:srgbClr val="C0C0C0"/>
              </a:solidFill>
              <a:ln w="9525">
                <a:solidFill>
                  <a:srgbClr val="000000"/>
                </a:solidFill>
                <a:round/>
                <a:headEnd/>
                <a:tailEnd/>
              </a:ln>
            </p:spPr>
            <p:txBody>
              <a:bodyPr/>
              <a:lstStyle/>
              <a:p>
                <a:endParaRPr lang="en-US"/>
              </a:p>
            </p:txBody>
          </p:sp>
          <p:sp>
            <p:nvSpPr>
              <p:cNvPr id="11361" name="Freeform 131"/>
              <p:cNvSpPr>
                <a:spLocks/>
              </p:cNvSpPr>
              <p:nvPr/>
            </p:nvSpPr>
            <p:spPr bwMode="auto">
              <a:xfrm>
                <a:off x="7629" y="12717"/>
                <a:ext cx="92" cy="111"/>
              </a:xfrm>
              <a:custGeom>
                <a:avLst/>
                <a:gdLst>
                  <a:gd name="T0" fmla="*/ 14 w 92"/>
                  <a:gd name="T1" fmla="*/ 70 h 111"/>
                  <a:gd name="T2" fmla="*/ 63 w 92"/>
                  <a:gd name="T3" fmla="*/ 70 h 111"/>
                  <a:gd name="T4" fmla="*/ 81 w 92"/>
                  <a:gd name="T5" fmla="*/ 100 h 111"/>
                  <a:gd name="T6" fmla="*/ 72 w 92"/>
                  <a:gd name="T7" fmla="*/ 0 h 111"/>
                  <a:gd name="T8" fmla="*/ 83 w 92"/>
                  <a:gd name="T9" fmla="*/ 2 h 111"/>
                  <a:gd name="T10" fmla="*/ 92 w 92"/>
                  <a:gd name="T11" fmla="*/ 108 h 111"/>
                  <a:gd name="T12" fmla="*/ 0 w 92"/>
                  <a:gd name="T13" fmla="*/ 111 h 111"/>
                  <a:gd name="T14" fmla="*/ 14 w 92"/>
                  <a:gd name="T15" fmla="*/ 70 h 111"/>
                  <a:gd name="T16" fmla="*/ 14 w 92"/>
                  <a:gd name="T17" fmla="*/ 7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11"/>
                  <a:gd name="T29" fmla="*/ 92 w 92"/>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11">
                    <a:moveTo>
                      <a:pt x="14" y="70"/>
                    </a:moveTo>
                    <a:lnTo>
                      <a:pt x="63" y="70"/>
                    </a:lnTo>
                    <a:lnTo>
                      <a:pt x="81" y="100"/>
                    </a:lnTo>
                    <a:lnTo>
                      <a:pt x="72" y="0"/>
                    </a:lnTo>
                    <a:lnTo>
                      <a:pt x="83" y="2"/>
                    </a:lnTo>
                    <a:lnTo>
                      <a:pt x="92" y="108"/>
                    </a:lnTo>
                    <a:lnTo>
                      <a:pt x="0" y="111"/>
                    </a:lnTo>
                    <a:lnTo>
                      <a:pt x="14" y="70"/>
                    </a:lnTo>
                    <a:close/>
                  </a:path>
                </a:pathLst>
              </a:custGeom>
              <a:solidFill>
                <a:srgbClr val="C0C0C0"/>
              </a:solidFill>
              <a:ln w="9525">
                <a:solidFill>
                  <a:srgbClr val="000000"/>
                </a:solidFill>
                <a:round/>
                <a:headEnd/>
                <a:tailEnd/>
              </a:ln>
            </p:spPr>
            <p:txBody>
              <a:bodyPr/>
              <a:lstStyle/>
              <a:p>
                <a:endParaRPr lang="en-US"/>
              </a:p>
            </p:txBody>
          </p:sp>
          <p:sp>
            <p:nvSpPr>
              <p:cNvPr id="11362" name="Freeform 132"/>
              <p:cNvSpPr>
                <a:spLocks/>
              </p:cNvSpPr>
              <p:nvPr/>
            </p:nvSpPr>
            <p:spPr bwMode="auto">
              <a:xfrm>
                <a:off x="7423" y="12650"/>
                <a:ext cx="15" cy="48"/>
              </a:xfrm>
              <a:custGeom>
                <a:avLst/>
                <a:gdLst>
                  <a:gd name="T0" fmla="*/ 0 w 15"/>
                  <a:gd name="T1" fmla="*/ 0 h 48"/>
                  <a:gd name="T2" fmla="*/ 4 w 15"/>
                  <a:gd name="T3" fmla="*/ 48 h 48"/>
                  <a:gd name="T4" fmla="*/ 13 w 15"/>
                  <a:gd name="T5" fmla="*/ 48 h 48"/>
                  <a:gd name="T6" fmla="*/ 15 w 15"/>
                  <a:gd name="T7" fmla="*/ 0 h 48"/>
                  <a:gd name="T8" fmla="*/ 0 w 15"/>
                  <a:gd name="T9" fmla="*/ 0 h 48"/>
                  <a:gd name="T10" fmla="*/ 0 w 15"/>
                  <a:gd name="T11" fmla="*/ 0 h 48"/>
                  <a:gd name="T12" fmla="*/ 0 60000 65536"/>
                  <a:gd name="T13" fmla="*/ 0 60000 65536"/>
                  <a:gd name="T14" fmla="*/ 0 60000 65536"/>
                  <a:gd name="T15" fmla="*/ 0 60000 65536"/>
                  <a:gd name="T16" fmla="*/ 0 60000 65536"/>
                  <a:gd name="T17" fmla="*/ 0 60000 65536"/>
                  <a:gd name="T18" fmla="*/ 0 w 15"/>
                  <a:gd name="T19" fmla="*/ 0 h 48"/>
                  <a:gd name="T20" fmla="*/ 15 w 1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5" h="48">
                    <a:moveTo>
                      <a:pt x="0" y="0"/>
                    </a:moveTo>
                    <a:lnTo>
                      <a:pt x="4" y="48"/>
                    </a:lnTo>
                    <a:lnTo>
                      <a:pt x="13" y="48"/>
                    </a:lnTo>
                    <a:lnTo>
                      <a:pt x="15" y="0"/>
                    </a:lnTo>
                    <a:lnTo>
                      <a:pt x="0" y="0"/>
                    </a:lnTo>
                    <a:close/>
                  </a:path>
                </a:pathLst>
              </a:custGeom>
              <a:solidFill>
                <a:srgbClr val="C0C0C0"/>
              </a:solidFill>
              <a:ln w="9525">
                <a:solidFill>
                  <a:srgbClr val="000000"/>
                </a:solidFill>
                <a:round/>
                <a:headEnd/>
                <a:tailEnd/>
              </a:ln>
            </p:spPr>
            <p:txBody>
              <a:bodyPr/>
              <a:lstStyle/>
              <a:p>
                <a:endParaRPr lang="en-US"/>
              </a:p>
            </p:txBody>
          </p:sp>
          <p:sp>
            <p:nvSpPr>
              <p:cNvPr id="11363" name="Freeform 133"/>
              <p:cNvSpPr>
                <a:spLocks/>
              </p:cNvSpPr>
              <p:nvPr/>
            </p:nvSpPr>
            <p:spPr bwMode="auto">
              <a:xfrm>
                <a:off x="7509" y="12652"/>
                <a:ext cx="22" cy="43"/>
              </a:xfrm>
              <a:custGeom>
                <a:avLst/>
                <a:gdLst>
                  <a:gd name="T0" fmla="*/ 0 w 22"/>
                  <a:gd name="T1" fmla="*/ 0 h 43"/>
                  <a:gd name="T2" fmla="*/ 4 w 22"/>
                  <a:gd name="T3" fmla="*/ 43 h 43"/>
                  <a:gd name="T4" fmla="*/ 22 w 22"/>
                  <a:gd name="T5" fmla="*/ 43 h 43"/>
                  <a:gd name="T6" fmla="*/ 19 w 22"/>
                  <a:gd name="T7" fmla="*/ 0 h 43"/>
                  <a:gd name="T8" fmla="*/ 0 w 22"/>
                  <a:gd name="T9" fmla="*/ 0 h 43"/>
                  <a:gd name="T10" fmla="*/ 0 w 22"/>
                  <a:gd name="T11" fmla="*/ 0 h 43"/>
                  <a:gd name="T12" fmla="*/ 0 60000 65536"/>
                  <a:gd name="T13" fmla="*/ 0 60000 65536"/>
                  <a:gd name="T14" fmla="*/ 0 60000 65536"/>
                  <a:gd name="T15" fmla="*/ 0 60000 65536"/>
                  <a:gd name="T16" fmla="*/ 0 60000 65536"/>
                  <a:gd name="T17" fmla="*/ 0 60000 65536"/>
                  <a:gd name="T18" fmla="*/ 0 w 22"/>
                  <a:gd name="T19" fmla="*/ 0 h 43"/>
                  <a:gd name="T20" fmla="*/ 22 w 2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2" h="43">
                    <a:moveTo>
                      <a:pt x="0" y="0"/>
                    </a:moveTo>
                    <a:lnTo>
                      <a:pt x="4" y="43"/>
                    </a:lnTo>
                    <a:lnTo>
                      <a:pt x="22" y="43"/>
                    </a:lnTo>
                    <a:lnTo>
                      <a:pt x="19" y="0"/>
                    </a:lnTo>
                    <a:lnTo>
                      <a:pt x="0" y="0"/>
                    </a:lnTo>
                    <a:close/>
                  </a:path>
                </a:pathLst>
              </a:custGeom>
              <a:solidFill>
                <a:srgbClr val="C0C0C0"/>
              </a:solidFill>
              <a:ln w="9525">
                <a:solidFill>
                  <a:srgbClr val="000000"/>
                </a:solidFill>
                <a:round/>
                <a:headEnd/>
                <a:tailEnd/>
              </a:ln>
            </p:spPr>
            <p:txBody>
              <a:bodyPr/>
              <a:lstStyle/>
              <a:p>
                <a:endParaRPr lang="en-US"/>
              </a:p>
            </p:txBody>
          </p:sp>
          <p:sp>
            <p:nvSpPr>
              <p:cNvPr id="11364" name="Freeform 134"/>
              <p:cNvSpPr>
                <a:spLocks/>
              </p:cNvSpPr>
              <p:nvPr/>
            </p:nvSpPr>
            <p:spPr bwMode="auto">
              <a:xfrm>
                <a:off x="7606" y="12650"/>
                <a:ext cx="13" cy="47"/>
              </a:xfrm>
              <a:custGeom>
                <a:avLst/>
                <a:gdLst>
                  <a:gd name="T0" fmla="*/ 0 w 13"/>
                  <a:gd name="T1" fmla="*/ 0 h 47"/>
                  <a:gd name="T2" fmla="*/ 3 w 13"/>
                  <a:gd name="T3" fmla="*/ 47 h 47"/>
                  <a:gd name="T4" fmla="*/ 13 w 13"/>
                  <a:gd name="T5" fmla="*/ 47 h 47"/>
                  <a:gd name="T6" fmla="*/ 12 w 13"/>
                  <a:gd name="T7" fmla="*/ 0 h 47"/>
                  <a:gd name="T8" fmla="*/ 0 w 13"/>
                  <a:gd name="T9" fmla="*/ 0 h 47"/>
                  <a:gd name="T10" fmla="*/ 0 w 13"/>
                  <a:gd name="T11" fmla="*/ 0 h 47"/>
                  <a:gd name="T12" fmla="*/ 0 60000 65536"/>
                  <a:gd name="T13" fmla="*/ 0 60000 65536"/>
                  <a:gd name="T14" fmla="*/ 0 60000 65536"/>
                  <a:gd name="T15" fmla="*/ 0 60000 65536"/>
                  <a:gd name="T16" fmla="*/ 0 60000 65536"/>
                  <a:gd name="T17" fmla="*/ 0 60000 65536"/>
                  <a:gd name="T18" fmla="*/ 0 w 13"/>
                  <a:gd name="T19" fmla="*/ 0 h 47"/>
                  <a:gd name="T20" fmla="*/ 13 w 13"/>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3" h="47">
                    <a:moveTo>
                      <a:pt x="0" y="0"/>
                    </a:moveTo>
                    <a:lnTo>
                      <a:pt x="3" y="47"/>
                    </a:lnTo>
                    <a:lnTo>
                      <a:pt x="13" y="47"/>
                    </a:lnTo>
                    <a:lnTo>
                      <a:pt x="12" y="0"/>
                    </a:lnTo>
                    <a:lnTo>
                      <a:pt x="0" y="0"/>
                    </a:lnTo>
                    <a:close/>
                  </a:path>
                </a:pathLst>
              </a:custGeom>
              <a:solidFill>
                <a:srgbClr val="C0C0C0"/>
              </a:solidFill>
              <a:ln w="9525">
                <a:solidFill>
                  <a:srgbClr val="000000"/>
                </a:solidFill>
                <a:round/>
                <a:headEnd/>
                <a:tailEnd/>
              </a:ln>
            </p:spPr>
            <p:txBody>
              <a:bodyPr/>
              <a:lstStyle/>
              <a:p>
                <a:endParaRPr lang="en-US"/>
              </a:p>
            </p:txBody>
          </p:sp>
          <p:sp>
            <p:nvSpPr>
              <p:cNvPr id="11365" name="Freeform 135"/>
              <p:cNvSpPr>
                <a:spLocks/>
              </p:cNvSpPr>
              <p:nvPr/>
            </p:nvSpPr>
            <p:spPr bwMode="auto">
              <a:xfrm>
                <a:off x="7692" y="12649"/>
                <a:ext cx="15" cy="44"/>
              </a:xfrm>
              <a:custGeom>
                <a:avLst/>
                <a:gdLst>
                  <a:gd name="T0" fmla="*/ 0 w 15"/>
                  <a:gd name="T1" fmla="*/ 1 h 44"/>
                  <a:gd name="T2" fmla="*/ 1 w 15"/>
                  <a:gd name="T3" fmla="*/ 44 h 44"/>
                  <a:gd name="T4" fmla="*/ 15 w 15"/>
                  <a:gd name="T5" fmla="*/ 44 h 44"/>
                  <a:gd name="T6" fmla="*/ 13 w 15"/>
                  <a:gd name="T7" fmla="*/ 0 h 44"/>
                  <a:gd name="T8" fmla="*/ 0 w 15"/>
                  <a:gd name="T9" fmla="*/ 1 h 44"/>
                  <a:gd name="T10" fmla="*/ 0 w 15"/>
                  <a:gd name="T11" fmla="*/ 1 h 44"/>
                  <a:gd name="T12" fmla="*/ 0 60000 65536"/>
                  <a:gd name="T13" fmla="*/ 0 60000 65536"/>
                  <a:gd name="T14" fmla="*/ 0 60000 65536"/>
                  <a:gd name="T15" fmla="*/ 0 60000 65536"/>
                  <a:gd name="T16" fmla="*/ 0 60000 65536"/>
                  <a:gd name="T17" fmla="*/ 0 60000 65536"/>
                  <a:gd name="T18" fmla="*/ 0 w 15"/>
                  <a:gd name="T19" fmla="*/ 0 h 44"/>
                  <a:gd name="T20" fmla="*/ 15 w 15"/>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5" h="44">
                    <a:moveTo>
                      <a:pt x="0" y="1"/>
                    </a:moveTo>
                    <a:lnTo>
                      <a:pt x="1" y="44"/>
                    </a:lnTo>
                    <a:lnTo>
                      <a:pt x="15" y="44"/>
                    </a:lnTo>
                    <a:lnTo>
                      <a:pt x="13" y="0"/>
                    </a:lnTo>
                    <a:lnTo>
                      <a:pt x="0" y="1"/>
                    </a:lnTo>
                    <a:close/>
                  </a:path>
                </a:pathLst>
              </a:custGeom>
              <a:solidFill>
                <a:srgbClr val="C0C0C0"/>
              </a:solidFill>
              <a:ln w="9525">
                <a:solidFill>
                  <a:srgbClr val="000000"/>
                </a:solidFill>
                <a:round/>
                <a:headEnd/>
                <a:tailEnd/>
              </a:ln>
            </p:spPr>
            <p:txBody>
              <a:bodyPr/>
              <a:lstStyle/>
              <a:p>
                <a:endParaRPr lang="en-US"/>
              </a:p>
            </p:txBody>
          </p:sp>
          <p:sp>
            <p:nvSpPr>
              <p:cNvPr id="11366" name="Freeform 136"/>
              <p:cNvSpPr>
                <a:spLocks/>
              </p:cNvSpPr>
              <p:nvPr/>
            </p:nvSpPr>
            <p:spPr bwMode="auto">
              <a:xfrm>
                <a:off x="7443" y="12671"/>
                <a:ext cx="64" cy="27"/>
              </a:xfrm>
              <a:custGeom>
                <a:avLst/>
                <a:gdLst>
                  <a:gd name="T0" fmla="*/ 9 w 64"/>
                  <a:gd name="T1" fmla="*/ 0 h 27"/>
                  <a:gd name="T2" fmla="*/ 0 w 64"/>
                  <a:gd name="T3" fmla="*/ 27 h 27"/>
                  <a:gd name="T4" fmla="*/ 64 w 64"/>
                  <a:gd name="T5" fmla="*/ 26 h 27"/>
                  <a:gd name="T6" fmla="*/ 59 w 64"/>
                  <a:gd name="T7" fmla="*/ 1 h 27"/>
                  <a:gd name="T8" fmla="*/ 9 w 64"/>
                  <a:gd name="T9" fmla="*/ 0 h 27"/>
                  <a:gd name="T10" fmla="*/ 9 w 64"/>
                  <a:gd name="T11" fmla="*/ 0 h 27"/>
                  <a:gd name="T12" fmla="*/ 0 60000 65536"/>
                  <a:gd name="T13" fmla="*/ 0 60000 65536"/>
                  <a:gd name="T14" fmla="*/ 0 60000 65536"/>
                  <a:gd name="T15" fmla="*/ 0 60000 65536"/>
                  <a:gd name="T16" fmla="*/ 0 60000 65536"/>
                  <a:gd name="T17" fmla="*/ 0 60000 65536"/>
                  <a:gd name="T18" fmla="*/ 0 w 64"/>
                  <a:gd name="T19" fmla="*/ 0 h 27"/>
                  <a:gd name="T20" fmla="*/ 64 w 64"/>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4" h="27">
                    <a:moveTo>
                      <a:pt x="9" y="0"/>
                    </a:moveTo>
                    <a:lnTo>
                      <a:pt x="0" y="27"/>
                    </a:lnTo>
                    <a:lnTo>
                      <a:pt x="64" y="26"/>
                    </a:lnTo>
                    <a:lnTo>
                      <a:pt x="59" y="1"/>
                    </a:lnTo>
                    <a:lnTo>
                      <a:pt x="9" y="0"/>
                    </a:lnTo>
                    <a:close/>
                  </a:path>
                </a:pathLst>
              </a:custGeom>
              <a:solidFill>
                <a:srgbClr val="C0C0C0"/>
              </a:solidFill>
              <a:ln w="9525">
                <a:solidFill>
                  <a:srgbClr val="000000"/>
                </a:solidFill>
                <a:round/>
                <a:headEnd/>
                <a:tailEnd/>
              </a:ln>
            </p:spPr>
            <p:txBody>
              <a:bodyPr/>
              <a:lstStyle/>
              <a:p>
                <a:endParaRPr lang="en-US"/>
              </a:p>
            </p:txBody>
          </p:sp>
          <p:sp>
            <p:nvSpPr>
              <p:cNvPr id="11367" name="Freeform 137"/>
              <p:cNvSpPr>
                <a:spLocks/>
              </p:cNvSpPr>
              <p:nvPr/>
            </p:nvSpPr>
            <p:spPr bwMode="auto">
              <a:xfrm>
                <a:off x="7536" y="12671"/>
                <a:ext cx="68" cy="26"/>
              </a:xfrm>
              <a:custGeom>
                <a:avLst/>
                <a:gdLst>
                  <a:gd name="T0" fmla="*/ 8 w 68"/>
                  <a:gd name="T1" fmla="*/ 0 h 26"/>
                  <a:gd name="T2" fmla="*/ 0 w 68"/>
                  <a:gd name="T3" fmla="*/ 24 h 26"/>
                  <a:gd name="T4" fmla="*/ 68 w 68"/>
                  <a:gd name="T5" fmla="*/ 26 h 26"/>
                  <a:gd name="T6" fmla="*/ 56 w 68"/>
                  <a:gd name="T7" fmla="*/ 1 h 26"/>
                  <a:gd name="T8" fmla="*/ 8 w 68"/>
                  <a:gd name="T9" fmla="*/ 0 h 26"/>
                  <a:gd name="T10" fmla="*/ 8 w 68"/>
                  <a:gd name="T11" fmla="*/ 0 h 26"/>
                  <a:gd name="T12" fmla="*/ 0 60000 65536"/>
                  <a:gd name="T13" fmla="*/ 0 60000 65536"/>
                  <a:gd name="T14" fmla="*/ 0 60000 65536"/>
                  <a:gd name="T15" fmla="*/ 0 60000 65536"/>
                  <a:gd name="T16" fmla="*/ 0 60000 65536"/>
                  <a:gd name="T17" fmla="*/ 0 60000 65536"/>
                  <a:gd name="T18" fmla="*/ 0 w 68"/>
                  <a:gd name="T19" fmla="*/ 0 h 26"/>
                  <a:gd name="T20" fmla="*/ 68 w 6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8" h="26">
                    <a:moveTo>
                      <a:pt x="8" y="0"/>
                    </a:moveTo>
                    <a:lnTo>
                      <a:pt x="0" y="24"/>
                    </a:lnTo>
                    <a:lnTo>
                      <a:pt x="68" y="26"/>
                    </a:lnTo>
                    <a:lnTo>
                      <a:pt x="56" y="1"/>
                    </a:lnTo>
                    <a:lnTo>
                      <a:pt x="8" y="0"/>
                    </a:lnTo>
                    <a:close/>
                  </a:path>
                </a:pathLst>
              </a:custGeom>
              <a:solidFill>
                <a:srgbClr val="C0C0C0"/>
              </a:solidFill>
              <a:ln w="9525">
                <a:solidFill>
                  <a:srgbClr val="000000"/>
                </a:solidFill>
                <a:round/>
                <a:headEnd/>
                <a:tailEnd/>
              </a:ln>
            </p:spPr>
            <p:txBody>
              <a:bodyPr/>
              <a:lstStyle/>
              <a:p>
                <a:endParaRPr lang="en-US"/>
              </a:p>
            </p:txBody>
          </p:sp>
          <p:sp>
            <p:nvSpPr>
              <p:cNvPr id="11368" name="Freeform 138"/>
              <p:cNvSpPr>
                <a:spLocks/>
              </p:cNvSpPr>
              <p:nvPr/>
            </p:nvSpPr>
            <p:spPr bwMode="auto">
              <a:xfrm>
                <a:off x="7630" y="12675"/>
                <a:ext cx="58" cy="20"/>
              </a:xfrm>
              <a:custGeom>
                <a:avLst/>
                <a:gdLst>
                  <a:gd name="T0" fmla="*/ 9 w 58"/>
                  <a:gd name="T1" fmla="*/ 0 h 20"/>
                  <a:gd name="T2" fmla="*/ 0 w 58"/>
                  <a:gd name="T3" fmla="*/ 19 h 20"/>
                  <a:gd name="T4" fmla="*/ 58 w 58"/>
                  <a:gd name="T5" fmla="*/ 20 h 20"/>
                  <a:gd name="T6" fmla="*/ 48 w 58"/>
                  <a:gd name="T7" fmla="*/ 0 h 20"/>
                  <a:gd name="T8" fmla="*/ 9 w 58"/>
                  <a:gd name="T9" fmla="*/ 0 h 20"/>
                  <a:gd name="T10" fmla="*/ 9 w 58"/>
                  <a:gd name="T11" fmla="*/ 0 h 20"/>
                  <a:gd name="T12" fmla="*/ 0 60000 65536"/>
                  <a:gd name="T13" fmla="*/ 0 60000 65536"/>
                  <a:gd name="T14" fmla="*/ 0 60000 65536"/>
                  <a:gd name="T15" fmla="*/ 0 60000 65536"/>
                  <a:gd name="T16" fmla="*/ 0 60000 65536"/>
                  <a:gd name="T17" fmla="*/ 0 60000 65536"/>
                  <a:gd name="T18" fmla="*/ 0 w 58"/>
                  <a:gd name="T19" fmla="*/ 0 h 20"/>
                  <a:gd name="T20" fmla="*/ 58 w 5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8" h="20">
                    <a:moveTo>
                      <a:pt x="9" y="0"/>
                    </a:moveTo>
                    <a:lnTo>
                      <a:pt x="0" y="19"/>
                    </a:lnTo>
                    <a:lnTo>
                      <a:pt x="58" y="20"/>
                    </a:lnTo>
                    <a:lnTo>
                      <a:pt x="48" y="0"/>
                    </a:lnTo>
                    <a:lnTo>
                      <a:pt x="9" y="0"/>
                    </a:lnTo>
                    <a:close/>
                  </a:path>
                </a:pathLst>
              </a:custGeom>
              <a:solidFill>
                <a:srgbClr val="C0C0C0"/>
              </a:solidFill>
              <a:ln w="9525">
                <a:solidFill>
                  <a:srgbClr val="000000"/>
                </a:solidFill>
                <a:round/>
                <a:headEnd/>
                <a:tailEnd/>
              </a:ln>
            </p:spPr>
            <p:txBody>
              <a:bodyPr/>
              <a:lstStyle/>
              <a:p>
                <a:endParaRPr lang="en-US"/>
              </a:p>
            </p:txBody>
          </p:sp>
          <p:sp>
            <p:nvSpPr>
              <p:cNvPr id="11369" name="Freeform 139"/>
              <p:cNvSpPr>
                <a:spLocks/>
              </p:cNvSpPr>
              <p:nvPr/>
            </p:nvSpPr>
            <p:spPr bwMode="auto">
              <a:xfrm>
                <a:off x="7737" y="12719"/>
                <a:ext cx="37" cy="240"/>
              </a:xfrm>
              <a:custGeom>
                <a:avLst/>
                <a:gdLst>
                  <a:gd name="T0" fmla="*/ 0 w 37"/>
                  <a:gd name="T1" fmla="*/ 0 h 240"/>
                  <a:gd name="T2" fmla="*/ 8 w 37"/>
                  <a:gd name="T3" fmla="*/ 0 h 240"/>
                  <a:gd name="T4" fmla="*/ 37 w 37"/>
                  <a:gd name="T5" fmla="*/ 240 h 240"/>
                  <a:gd name="T6" fmla="*/ 23 w 37"/>
                  <a:gd name="T7" fmla="*/ 239 h 240"/>
                  <a:gd name="T8" fmla="*/ 0 w 37"/>
                  <a:gd name="T9" fmla="*/ 0 h 240"/>
                  <a:gd name="T10" fmla="*/ 0 w 37"/>
                  <a:gd name="T11" fmla="*/ 0 h 240"/>
                  <a:gd name="T12" fmla="*/ 0 60000 65536"/>
                  <a:gd name="T13" fmla="*/ 0 60000 65536"/>
                  <a:gd name="T14" fmla="*/ 0 60000 65536"/>
                  <a:gd name="T15" fmla="*/ 0 60000 65536"/>
                  <a:gd name="T16" fmla="*/ 0 60000 65536"/>
                  <a:gd name="T17" fmla="*/ 0 60000 65536"/>
                  <a:gd name="T18" fmla="*/ 0 w 37"/>
                  <a:gd name="T19" fmla="*/ 0 h 240"/>
                  <a:gd name="T20" fmla="*/ 37 w 37"/>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7" h="240">
                    <a:moveTo>
                      <a:pt x="0" y="0"/>
                    </a:moveTo>
                    <a:lnTo>
                      <a:pt x="8" y="0"/>
                    </a:lnTo>
                    <a:lnTo>
                      <a:pt x="37" y="240"/>
                    </a:lnTo>
                    <a:lnTo>
                      <a:pt x="23" y="239"/>
                    </a:lnTo>
                    <a:lnTo>
                      <a:pt x="0" y="0"/>
                    </a:lnTo>
                    <a:close/>
                  </a:path>
                </a:pathLst>
              </a:custGeom>
              <a:solidFill>
                <a:srgbClr val="C0C0C0"/>
              </a:solidFill>
              <a:ln w="9525">
                <a:solidFill>
                  <a:srgbClr val="000000"/>
                </a:solidFill>
                <a:round/>
                <a:headEnd/>
                <a:tailEnd/>
              </a:ln>
            </p:spPr>
            <p:txBody>
              <a:bodyPr/>
              <a:lstStyle/>
              <a:p>
                <a:endParaRPr lang="en-US"/>
              </a:p>
            </p:txBody>
          </p:sp>
          <p:sp>
            <p:nvSpPr>
              <p:cNvPr id="11370" name="Freeform 140"/>
              <p:cNvSpPr>
                <a:spLocks/>
              </p:cNvSpPr>
              <p:nvPr/>
            </p:nvSpPr>
            <p:spPr bwMode="auto">
              <a:xfrm>
                <a:off x="7763" y="12717"/>
                <a:ext cx="97" cy="178"/>
              </a:xfrm>
              <a:custGeom>
                <a:avLst/>
                <a:gdLst>
                  <a:gd name="T0" fmla="*/ 1 w 97"/>
                  <a:gd name="T1" fmla="*/ 18 h 178"/>
                  <a:gd name="T2" fmla="*/ 59 w 97"/>
                  <a:gd name="T3" fmla="*/ 18 h 178"/>
                  <a:gd name="T4" fmla="*/ 57 w 97"/>
                  <a:gd name="T5" fmla="*/ 0 h 178"/>
                  <a:gd name="T6" fmla="*/ 74 w 97"/>
                  <a:gd name="T7" fmla="*/ 0 h 178"/>
                  <a:gd name="T8" fmla="*/ 97 w 97"/>
                  <a:gd name="T9" fmla="*/ 178 h 178"/>
                  <a:gd name="T10" fmla="*/ 14 w 97"/>
                  <a:gd name="T11" fmla="*/ 176 h 178"/>
                  <a:gd name="T12" fmla="*/ 20 w 97"/>
                  <a:gd name="T13" fmla="*/ 161 h 178"/>
                  <a:gd name="T14" fmla="*/ 80 w 97"/>
                  <a:gd name="T15" fmla="*/ 157 h 178"/>
                  <a:gd name="T16" fmla="*/ 74 w 97"/>
                  <a:gd name="T17" fmla="*/ 131 h 178"/>
                  <a:gd name="T18" fmla="*/ 9 w 97"/>
                  <a:gd name="T19" fmla="*/ 133 h 178"/>
                  <a:gd name="T20" fmla="*/ 20 w 97"/>
                  <a:gd name="T21" fmla="*/ 118 h 178"/>
                  <a:gd name="T22" fmla="*/ 74 w 97"/>
                  <a:gd name="T23" fmla="*/ 112 h 178"/>
                  <a:gd name="T24" fmla="*/ 67 w 97"/>
                  <a:gd name="T25" fmla="*/ 79 h 178"/>
                  <a:gd name="T26" fmla="*/ 4 w 97"/>
                  <a:gd name="T27" fmla="*/ 77 h 178"/>
                  <a:gd name="T28" fmla="*/ 12 w 97"/>
                  <a:gd name="T29" fmla="*/ 63 h 178"/>
                  <a:gd name="T30" fmla="*/ 67 w 97"/>
                  <a:gd name="T31" fmla="*/ 63 h 178"/>
                  <a:gd name="T32" fmla="*/ 59 w 97"/>
                  <a:gd name="T33" fmla="*/ 32 h 178"/>
                  <a:gd name="T34" fmla="*/ 9 w 97"/>
                  <a:gd name="T35" fmla="*/ 32 h 178"/>
                  <a:gd name="T36" fmla="*/ 0 w 97"/>
                  <a:gd name="T37" fmla="*/ 38 h 178"/>
                  <a:gd name="T38" fmla="*/ 1 w 97"/>
                  <a:gd name="T39" fmla="*/ 18 h 178"/>
                  <a:gd name="T40" fmla="*/ 1 w 97"/>
                  <a:gd name="T41" fmla="*/ 18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178"/>
                  <a:gd name="T65" fmla="*/ 97 w 97"/>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178">
                    <a:moveTo>
                      <a:pt x="1" y="18"/>
                    </a:moveTo>
                    <a:lnTo>
                      <a:pt x="59" y="18"/>
                    </a:lnTo>
                    <a:lnTo>
                      <a:pt x="57" y="0"/>
                    </a:lnTo>
                    <a:lnTo>
                      <a:pt x="74" y="0"/>
                    </a:lnTo>
                    <a:lnTo>
                      <a:pt x="97" y="178"/>
                    </a:lnTo>
                    <a:lnTo>
                      <a:pt x="14" y="176"/>
                    </a:lnTo>
                    <a:lnTo>
                      <a:pt x="20" y="161"/>
                    </a:lnTo>
                    <a:lnTo>
                      <a:pt x="80" y="157"/>
                    </a:lnTo>
                    <a:lnTo>
                      <a:pt x="74" y="131"/>
                    </a:lnTo>
                    <a:lnTo>
                      <a:pt x="9" y="133"/>
                    </a:lnTo>
                    <a:lnTo>
                      <a:pt x="20" y="118"/>
                    </a:lnTo>
                    <a:lnTo>
                      <a:pt x="74" y="112"/>
                    </a:lnTo>
                    <a:lnTo>
                      <a:pt x="67" y="79"/>
                    </a:lnTo>
                    <a:lnTo>
                      <a:pt x="4" y="77"/>
                    </a:lnTo>
                    <a:lnTo>
                      <a:pt x="12" y="63"/>
                    </a:lnTo>
                    <a:lnTo>
                      <a:pt x="67" y="63"/>
                    </a:lnTo>
                    <a:lnTo>
                      <a:pt x="59" y="32"/>
                    </a:lnTo>
                    <a:lnTo>
                      <a:pt x="9" y="32"/>
                    </a:lnTo>
                    <a:lnTo>
                      <a:pt x="0" y="38"/>
                    </a:lnTo>
                    <a:lnTo>
                      <a:pt x="1" y="18"/>
                    </a:lnTo>
                    <a:close/>
                  </a:path>
                </a:pathLst>
              </a:custGeom>
              <a:solidFill>
                <a:srgbClr val="C0C0C0"/>
              </a:solidFill>
              <a:ln w="9525">
                <a:solidFill>
                  <a:srgbClr val="000000"/>
                </a:solidFill>
                <a:round/>
                <a:headEnd/>
                <a:tailEnd/>
              </a:ln>
            </p:spPr>
            <p:txBody>
              <a:bodyPr/>
              <a:lstStyle/>
              <a:p>
                <a:endParaRPr lang="en-US"/>
              </a:p>
            </p:txBody>
          </p:sp>
          <p:sp>
            <p:nvSpPr>
              <p:cNvPr id="11371" name="Freeform 141"/>
              <p:cNvSpPr>
                <a:spLocks/>
              </p:cNvSpPr>
              <p:nvPr/>
            </p:nvSpPr>
            <p:spPr bwMode="auto">
              <a:xfrm>
                <a:off x="7781" y="12719"/>
                <a:ext cx="183" cy="239"/>
              </a:xfrm>
              <a:custGeom>
                <a:avLst/>
                <a:gdLst>
                  <a:gd name="T0" fmla="*/ 12 w 183"/>
                  <a:gd name="T1" fmla="*/ 207 h 239"/>
                  <a:gd name="T2" fmla="*/ 0 w 183"/>
                  <a:gd name="T3" fmla="*/ 239 h 239"/>
                  <a:gd name="T4" fmla="*/ 183 w 183"/>
                  <a:gd name="T5" fmla="*/ 239 h 239"/>
                  <a:gd name="T6" fmla="*/ 147 w 183"/>
                  <a:gd name="T7" fmla="*/ 0 h 239"/>
                  <a:gd name="T8" fmla="*/ 132 w 183"/>
                  <a:gd name="T9" fmla="*/ 0 h 239"/>
                  <a:gd name="T10" fmla="*/ 136 w 183"/>
                  <a:gd name="T11" fmla="*/ 13 h 239"/>
                  <a:gd name="T12" fmla="*/ 77 w 183"/>
                  <a:gd name="T13" fmla="*/ 13 h 239"/>
                  <a:gd name="T14" fmla="*/ 71 w 183"/>
                  <a:gd name="T15" fmla="*/ 28 h 239"/>
                  <a:gd name="T16" fmla="*/ 132 w 183"/>
                  <a:gd name="T17" fmla="*/ 30 h 239"/>
                  <a:gd name="T18" fmla="*/ 140 w 183"/>
                  <a:gd name="T19" fmla="*/ 60 h 239"/>
                  <a:gd name="T20" fmla="*/ 79 w 183"/>
                  <a:gd name="T21" fmla="*/ 61 h 239"/>
                  <a:gd name="T22" fmla="*/ 73 w 183"/>
                  <a:gd name="T23" fmla="*/ 73 h 239"/>
                  <a:gd name="T24" fmla="*/ 136 w 183"/>
                  <a:gd name="T25" fmla="*/ 75 h 239"/>
                  <a:gd name="T26" fmla="*/ 150 w 183"/>
                  <a:gd name="T27" fmla="*/ 113 h 239"/>
                  <a:gd name="T28" fmla="*/ 86 w 183"/>
                  <a:gd name="T29" fmla="*/ 114 h 239"/>
                  <a:gd name="T30" fmla="*/ 77 w 183"/>
                  <a:gd name="T31" fmla="*/ 127 h 239"/>
                  <a:gd name="T32" fmla="*/ 146 w 183"/>
                  <a:gd name="T33" fmla="*/ 125 h 239"/>
                  <a:gd name="T34" fmla="*/ 157 w 183"/>
                  <a:gd name="T35" fmla="*/ 157 h 239"/>
                  <a:gd name="T36" fmla="*/ 94 w 183"/>
                  <a:gd name="T37" fmla="*/ 157 h 239"/>
                  <a:gd name="T38" fmla="*/ 84 w 183"/>
                  <a:gd name="T39" fmla="*/ 176 h 239"/>
                  <a:gd name="T40" fmla="*/ 158 w 183"/>
                  <a:gd name="T41" fmla="*/ 178 h 239"/>
                  <a:gd name="T42" fmla="*/ 162 w 183"/>
                  <a:gd name="T43" fmla="*/ 207 h 239"/>
                  <a:gd name="T44" fmla="*/ 12 w 183"/>
                  <a:gd name="T45" fmla="*/ 207 h 239"/>
                  <a:gd name="T46" fmla="*/ 12 w 183"/>
                  <a:gd name="T47" fmla="*/ 207 h 2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3"/>
                  <a:gd name="T73" fmla="*/ 0 h 239"/>
                  <a:gd name="T74" fmla="*/ 183 w 183"/>
                  <a:gd name="T75" fmla="*/ 239 h 2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3" h="239">
                    <a:moveTo>
                      <a:pt x="12" y="207"/>
                    </a:moveTo>
                    <a:lnTo>
                      <a:pt x="0" y="239"/>
                    </a:lnTo>
                    <a:lnTo>
                      <a:pt x="183" y="239"/>
                    </a:lnTo>
                    <a:lnTo>
                      <a:pt x="147" y="0"/>
                    </a:lnTo>
                    <a:lnTo>
                      <a:pt x="132" y="0"/>
                    </a:lnTo>
                    <a:lnTo>
                      <a:pt x="136" y="13"/>
                    </a:lnTo>
                    <a:lnTo>
                      <a:pt x="77" y="13"/>
                    </a:lnTo>
                    <a:lnTo>
                      <a:pt x="71" y="28"/>
                    </a:lnTo>
                    <a:lnTo>
                      <a:pt x="132" y="30"/>
                    </a:lnTo>
                    <a:lnTo>
                      <a:pt x="140" y="60"/>
                    </a:lnTo>
                    <a:lnTo>
                      <a:pt x="79" y="61"/>
                    </a:lnTo>
                    <a:lnTo>
                      <a:pt x="73" y="73"/>
                    </a:lnTo>
                    <a:lnTo>
                      <a:pt x="136" y="75"/>
                    </a:lnTo>
                    <a:lnTo>
                      <a:pt x="150" y="113"/>
                    </a:lnTo>
                    <a:lnTo>
                      <a:pt x="86" y="114"/>
                    </a:lnTo>
                    <a:lnTo>
                      <a:pt x="77" y="127"/>
                    </a:lnTo>
                    <a:lnTo>
                      <a:pt x="146" y="125"/>
                    </a:lnTo>
                    <a:lnTo>
                      <a:pt x="157" y="157"/>
                    </a:lnTo>
                    <a:lnTo>
                      <a:pt x="94" y="157"/>
                    </a:lnTo>
                    <a:lnTo>
                      <a:pt x="84" y="176"/>
                    </a:lnTo>
                    <a:lnTo>
                      <a:pt x="158" y="178"/>
                    </a:lnTo>
                    <a:lnTo>
                      <a:pt x="162" y="207"/>
                    </a:lnTo>
                    <a:lnTo>
                      <a:pt x="12" y="207"/>
                    </a:lnTo>
                    <a:close/>
                  </a:path>
                </a:pathLst>
              </a:custGeom>
              <a:solidFill>
                <a:srgbClr val="C0C0C0"/>
              </a:solidFill>
              <a:ln w="9525">
                <a:solidFill>
                  <a:srgbClr val="000000"/>
                </a:solidFill>
                <a:round/>
                <a:headEnd/>
                <a:tailEnd/>
              </a:ln>
            </p:spPr>
            <p:txBody>
              <a:bodyPr/>
              <a:lstStyle/>
              <a:p>
                <a:endParaRPr lang="en-US"/>
              </a:p>
            </p:txBody>
          </p:sp>
          <p:sp>
            <p:nvSpPr>
              <p:cNvPr id="11372" name="Freeform 142"/>
              <p:cNvSpPr>
                <a:spLocks/>
              </p:cNvSpPr>
              <p:nvPr/>
            </p:nvSpPr>
            <p:spPr bwMode="auto">
              <a:xfrm>
                <a:off x="7939" y="12713"/>
                <a:ext cx="123" cy="247"/>
              </a:xfrm>
              <a:custGeom>
                <a:avLst/>
                <a:gdLst>
                  <a:gd name="T0" fmla="*/ 8 w 123"/>
                  <a:gd name="T1" fmla="*/ 19 h 247"/>
                  <a:gd name="T2" fmla="*/ 68 w 123"/>
                  <a:gd name="T3" fmla="*/ 18 h 247"/>
                  <a:gd name="T4" fmla="*/ 72 w 123"/>
                  <a:gd name="T5" fmla="*/ 0 h 247"/>
                  <a:gd name="T6" fmla="*/ 85 w 123"/>
                  <a:gd name="T7" fmla="*/ 2 h 247"/>
                  <a:gd name="T8" fmla="*/ 123 w 123"/>
                  <a:gd name="T9" fmla="*/ 247 h 247"/>
                  <a:gd name="T10" fmla="*/ 36 w 123"/>
                  <a:gd name="T11" fmla="*/ 243 h 247"/>
                  <a:gd name="T12" fmla="*/ 45 w 123"/>
                  <a:gd name="T13" fmla="*/ 216 h 247"/>
                  <a:gd name="T14" fmla="*/ 100 w 123"/>
                  <a:gd name="T15" fmla="*/ 216 h 247"/>
                  <a:gd name="T16" fmla="*/ 91 w 123"/>
                  <a:gd name="T17" fmla="*/ 180 h 247"/>
                  <a:gd name="T18" fmla="*/ 29 w 123"/>
                  <a:gd name="T19" fmla="*/ 180 h 247"/>
                  <a:gd name="T20" fmla="*/ 36 w 123"/>
                  <a:gd name="T21" fmla="*/ 165 h 247"/>
                  <a:gd name="T22" fmla="*/ 91 w 123"/>
                  <a:gd name="T23" fmla="*/ 164 h 247"/>
                  <a:gd name="T24" fmla="*/ 83 w 123"/>
                  <a:gd name="T25" fmla="*/ 134 h 247"/>
                  <a:gd name="T26" fmla="*/ 22 w 123"/>
                  <a:gd name="T27" fmla="*/ 134 h 247"/>
                  <a:gd name="T28" fmla="*/ 29 w 123"/>
                  <a:gd name="T29" fmla="*/ 120 h 247"/>
                  <a:gd name="T30" fmla="*/ 82 w 123"/>
                  <a:gd name="T31" fmla="*/ 120 h 247"/>
                  <a:gd name="T32" fmla="*/ 72 w 123"/>
                  <a:gd name="T33" fmla="*/ 79 h 247"/>
                  <a:gd name="T34" fmla="*/ 16 w 123"/>
                  <a:gd name="T35" fmla="*/ 78 h 247"/>
                  <a:gd name="T36" fmla="*/ 19 w 123"/>
                  <a:gd name="T37" fmla="*/ 66 h 247"/>
                  <a:gd name="T38" fmla="*/ 72 w 123"/>
                  <a:gd name="T39" fmla="*/ 66 h 247"/>
                  <a:gd name="T40" fmla="*/ 64 w 123"/>
                  <a:gd name="T41" fmla="*/ 34 h 247"/>
                  <a:gd name="T42" fmla="*/ 0 w 123"/>
                  <a:gd name="T43" fmla="*/ 33 h 247"/>
                  <a:gd name="T44" fmla="*/ 8 w 123"/>
                  <a:gd name="T45" fmla="*/ 19 h 247"/>
                  <a:gd name="T46" fmla="*/ 8 w 123"/>
                  <a:gd name="T47" fmla="*/ 19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247"/>
                  <a:gd name="T74" fmla="*/ 123 w 123"/>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247">
                    <a:moveTo>
                      <a:pt x="8" y="19"/>
                    </a:moveTo>
                    <a:lnTo>
                      <a:pt x="68" y="18"/>
                    </a:lnTo>
                    <a:lnTo>
                      <a:pt x="72" y="0"/>
                    </a:lnTo>
                    <a:lnTo>
                      <a:pt x="85" y="2"/>
                    </a:lnTo>
                    <a:lnTo>
                      <a:pt x="123" y="247"/>
                    </a:lnTo>
                    <a:lnTo>
                      <a:pt x="36" y="243"/>
                    </a:lnTo>
                    <a:lnTo>
                      <a:pt x="45" y="216"/>
                    </a:lnTo>
                    <a:lnTo>
                      <a:pt x="100" y="216"/>
                    </a:lnTo>
                    <a:lnTo>
                      <a:pt x="91" y="180"/>
                    </a:lnTo>
                    <a:lnTo>
                      <a:pt x="29" y="180"/>
                    </a:lnTo>
                    <a:lnTo>
                      <a:pt x="36" y="165"/>
                    </a:lnTo>
                    <a:lnTo>
                      <a:pt x="91" y="164"/>
                    </a:lnTo>
                    <a:lnTo>
                      <a:pt x="83" y="134"/>
                    </a:lnTo>
                    <a:lnTo>
                      <a:pt x="22" y="134"/>
                    </a:lnTo>
                    <a:lnTo>
                      <a:pt x="29" y="120"/>
                    </a:lnTo>
                    <a:lnTo>
                      <a:pt x="82" y="120"/>
                    </a:lnTo>
                    <a:lnTo>
                      <a:pt x="72" y="79"/>
                    </a:lnTo>
                    <a:lnTo>
                      <a:pt x="16" y="78"/>
                    </a:lnTo>
                    <a:lnTo>
                      <a:pt x="19" y="66"/>
                    </a:lnTo>
                    <a:lnTo>
                      <a:pt x="72" y="66"/>
                    </a:lnTo>
                    <a:lnTo>
                      <a:pt x="64" y="34"/>
                    </a:lnTo>
                    <a:lnTo>
                      <a:pt x="0" y="33"/>
                    </a:lnTo>
                    <a:lnTo>
                      <a:pt x="8" y="19"/>
                    </a:lnTo>
                    <a:close/>
                  </a:path>
                </a:pathLst>
              </a:custGeom>
              <a:solidFill>
                <a:srgbClr val="C0C0C0"/>
              </a:solidFill>
              <a:ln w="9525">
                <a:solidFill>
                  <a:srgbClr val="000000"/>
                </a:solidFill>
                <a:round/>
                <a:headEnd/>
                <a:tailEnd/>
              </a:ln>
            </p:spPr>
            <p:txBody>
              <a:bodyPr/>
              <a:lstStyle/>
              <a:p>
                <a:endParaRPr lang="en-US"/>
              </a:p>
            </p:txBody>
          </p:sp>
          <p:sp>
            <p:nvSpPr>
              <p:cNvPr id="11373" name="Freeform 143"/>
              <p:cNvSpPr>
                <a:spLocks/>
              </p:cNvSpPr>
              <p:nvPr/>
            </p:nvSpPr>
            <p:spPr bwMode="auto">
              <a:xfrm>
                <a:off x="8036" y="12716"/>
                <a:ext cx="117" cy="244"/>
              </a:xfrm>
              <a:custGeom>
                <a:avLst/>
                <a:gdLst>
                  <a:gd name="T0" fmla="*/ 8 w 117"/>
                  <a:gd name="T1" fmla="*/ 16 h 244"/>
                  <a:gd name="T2" fmla="*/ 0 w 117"/>
                  <a:gd name="T3" fmla="*/ 33 h 244"/>
                  <a:gd name="T4" fmla="*/ 65 w 117"/>
                  <a:gd name="T5" fmla="*/ 33 h 244"/>
                  <a:gd name="T6" fmla="*/ 76 w 117"/>
                  <a:gd name="T7" fmla="*/ 106 h 244"/>
                  <a:gd name="T8" fmla="*/ 23 w 117"/>
                  <a:gd name="T9" fmla="*/ 108 h 244"/>
                  <a:gd name="T10" fmla="*/ 16 w 117"/>
                  <a:gd name="T11" fmla="*/ 128 h 244"/>
                  <a:gd name="T12" fmla="*/ 82 w 117"/>
                  <a:gd name="T13" fmla="*/ 127 h 244"/>
                  <a:gd name="T14" fmla="*/ 98 w 117"/>
                  <a:gd name="T15" fmla="*/ 202 h 244"/>
                  <a:gd name="T16" fmla="*/ 40 w 117"/>
                  <a:gd name="T17" fmla="*/ 205 h 244"/>
                  <a:gd name="T18" fmla="*/ 26 w 117"/>
                  <a:gd name="T19" fmla="*/ 242 h 244"/>
                  <a:gd name="T20" fmla="*/ 117 w 117"/>
                  <a:gd name="T21" fmla="*/ 244 h 244"/>
                  <a:gd name="T22" fmla="*/ 71 w 117"/>
                  <a:gd name="T23" fmla="*/ 0 h 244"/>
                  <a:gd name="T24" fmla="*/ 61 w 117"/>
                  <a:gd name="T25" fmla="*/ 0 h 244"/>
                  <a:gd name="T26" fmla="*/ 61 w 117"/>
                  <a:gd name="T27" fmla="*/ 16 h 244"/>
                  <a:gd name="T28" fmla="*/ 8 w 117"/>
                  <a:gd name="T29" fmla="*/ 16 h 244"/>
                  <a:gd name="T30" fmla="*/ 8 w 117"/>
                  <a:gd name="T31" fmla="*/ 16 h 2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
                  <a:gd name="T49" fmla="*/ 0 h 244"/>
                  <a:gd name="T50" fmla="*/ 117 w 117"/>
                  <a:gd name="T51" fmla="*/ 244 h 2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 h="244">
                    <a:moveTo>
                      <a:pt x="8" y="16"/>
                    </a:moveTo>
                    <a:lnTo>
                      <a:pt x="0" y="33"/>
                    </a:lnTo>
                    <a:lnTo>
                      <a:pt x="65" y="33"/>
                    </a:lnTo>
                    <a:lnTo>
                      <a:pt x="76" y="106"/>
                    </a:lnTo>
                    <a:lnTo>
                      <a:pt x="23" y="108"/>
                    </a:lnTo>
                    <a:lnTo>
                      <a:pt x="16" y="128"/>
                    </a:lnTo>
                    <a:lnTo>
                      <a:pt x="82" y="127"/>
                    </a:lnTo>
                    <a:lnTo>
                      <a:pt x="98" y="202"/>
                    </a:lnTo>
                    <a:lnTo>
                      <a:pt x="40" y="205"/>
                    </a:lnTo>
                    <a:lnTo>
                      <a:pt x="26" y="242"/>
                    </a:lnTo>
                    <a:lnTo>
                      <a:pt x="117" y="244"/>
                    </a:lnTo>
                    <a:lnTo>
                      <a:pt x="71" y="0"/>
                    </a:lnTo>
                    <a:lnTo>
                      <a:pt x="61" y="0"/>
                    </a:lnTo>
                    <a:lnTo>
                      <a:pt x="61" y="16"/>
                    </a:lnTo>
                    <a:lnTo>
                      <a:pt x="8" y="16"/>
                    </a:lnTo>
                    <a:close/>
                  </a:path>
                </a:pathLst>
              </a:custGeom>
              <a:solidFill>
                <a:srgbClr val="C0C0C0"/>
              </a:solidFill>
              <a:ln w="9525">
                <a:solidFill>
                  <a:srgbClr val="000000"/>
                </a:solidFill>
                <a:round/>
                <a:headEnd/>
                <a:tailEnd/>
              </a:ln>
            </p:spPr>
            <p:txBody>
              <a:bodyPr/>
              <a:lstStyle/>
              <a:p>
                <a:endParaRPr lang="en-US"/>
              </a:p>
            </p:txBody>
          </p:sp>
          <p:sp>
            <p:nvSpPr>
              <p:cNvPr id="11374" name="Freeform 144"/>
              <p:cNvSpPr>
                <a:spLocks/>
              </p:cNvSpPr>
              <p:nvPr/>
            </p:nvSpPr>
            <p:spPr bwMode="auto">
              <a:xfrm>
                <a:off x="7733" y="12650"/>
                <a:ext cx="366" cy="45"/>
              </a:xfrm>
              <a:custGeom>
                <a:avLst/>
                <a:gdLst>
                  <a:gd name="T0" fmla="*/ 0 w 366"/>
                  <a:gd name="T1" fmla="*/ 0 h 45"/>
                  <a:gd name="T2" fmla="*/ 356 w 366"/>
                  <a:gd name="T3" fmla="*/ 2 h 45"/>
                  <a:gd name="T4" fmla="*/ 366 w 366"/>
                  <a:gd name="T5" fmla="*/ 45 h 45"/>
                  <a:gd name="T6" fmla="*/ 359 w 366"/>
                  <a:gd name="T7" fmla="*/ 45 h 45"/>
                  <a:gd name="T8" fmla="*/ 348 w 366"/>
                  <a:gd name="T9" fmla="*/ 11 h 45"/>
                  <a:gd name="T10" fmla="*/ 15 w 366"/>
                  <a:gd name="T11" fmla="*/ 10 h 45"/>
                  <a:gd name="T12" fmla="*/ 3 w 366"/>
                  <a:gd name="T13" fmla="*/ 43 h 45"/>
                  <a:gd name="T14" fmla="*/ 0 w 366"/>
                  <a:gd name="T15" fmla="*/ 0 h 45"/>
                  <a:gd name="T16" fmla="*/ 0 w 366"/>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45"/>
                  <a:gd name="T29" fmla="*/ 366 w 36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45">
                    <a:moveTo>
                      <a:pt x="0" y="0"/>
                    </a:moveTo>
                    <a:lnTo>
                      <a:pt x="356" y="2"/>
                    </a:lnTo>
                    <a:lnTo>
                      <a:pt x="366" y="45"/>
                    </a:lnTo>
                    <a:lnTo>
                      <a:pt x="359" y="45"/>
                    </a:lnTo>
                    <a:lnTo>
                      <a:pt x="348" y="11"/>
                    </a:lnTo>
                    <a:lnTo>
                      <a:pt x="15" y="10"/>
                    </a:lnTo>
                    <a:lnTo>
                      <a:pt x="3" y="43"/>
                    </a:lnTo>
                    <a:lnTo>
                      <a:pt x="0" y="0"/>
                    </a:lnTo>
                    <a:close/>
                  </a:path>
                </a:pathLst>
              </a:custGeom>
              <a:solidFill>
                <a:srgbClr val="C0C0C0"/>
              </a:solidFill>
              <a:ln w="9525">
                <a:solidFill>
                  <a:srgbClr val="000000"/>
                </a:solidFill>
                <a:round/>
                <a:headEnd/>
                <a:tailEnd/>
              </a:ln>
            </p:spPr>
            <p:txBody>
              <a:bodyPr/>
              <a:lstStyle/>
              <a:p>
                <a:endParaRPr lang="en-US"/>
              </a:p>
            </p:txBody>
          </p:sp>
          <p:sp>
            <p:nvSpPr>
              <p:cNvPr id="11375" name="Freeform 145"/>
              <p:cNvSpPr>
                <a:spLocks/>
              </p:cNvSpPr>
              <p:nvPr/>
            </p:nvSpPr>
            <p:spPr bwMode="auto">
              <a:xfrm>
                <a:off x="6382" y="12919"/>
                <a:ext cx="631" cy="44"/>
              </a:xfrm>
              <a:custGeom>
                <a:avLst/>
                <a:gdLst>
                  <a:gd name="T0" fmla="*/ 13 w 631"/>
                  <a:gd name="T1" fmla="*/ 7 h 44"/>
                  <a:gd name="T2" fmla="*/ 0 w 631"/>
                  <a:gd name="T3" fmla="*/ 44 h 44"/>
                  <a:gd name="T4" fmla="*/ 631 w 631"/>
                  <a:gd name="T5" fmla="*/ 41 h 44"/>
                  <a:gd name="T6" fmla="*/ 620 w 631"/>
                  <a:gd name="T7" fmla="*/ 0 h 44"/>
                  <a:gd name="T8" fmla="*/ 13 w 631"/>
                  <a:gd name="T9" fmla="*/ 7 h 44"/>
                  <a:gd name="T10" fmla="*/ 13 w 631"/>
                  <a:gd name="T11" fmla="*/ 7 h 44"/>
                  <a:gd name="T12" fmla="*/ 0 60000 65536"/>
                  <a:gd name="T13" fmla="*/ 0 60000 65536"/>
                  <a:gd name="T14" fmla="*/ 0 60000 65536"/>
                  <a:gd name="T15" fmla="*/ 0 60000 65536"/>
                  <a:gd name="T16" fmla="*/ 0 60000 65536"/>
                  <a:gd name="T17" fmla="*/ 0 60000 65536"/>
                  <a:gd name="T18" fmla="*/ 0 w 631"/>
                  <a:gd name="T19" fmla="*/ 0 h 44"/>
                  <a:gd name="T20" fmla="*/ 631 w 6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631" h="44">
                    <a:moveTo>
                      <a:pt x="13" y="7"/>
                    </a:moveTo>
                    <a:lnTo>
                      <a:pt x="0" y="44"/>
                    </a:lnTo>
                    <a:lnTo>
                      <a:pt x="631" y="41"/>
                    </a:lnTo>
                    <a:lnTo>
                      <a:pt x="620" y="0"/>
                    </a:lnTo>
                    <a:lnTo>
                      <a:pt x="13" y="7"/>
                    </a:lnTo>
                    <a:close/>
                  </a:path>
                </a:pathLst>
              </a:custGeom>
              <a:solidFill>
                <a:srgbClr val="C0C0C0"/>
              </a:solidFill>
              <a:ln w="9525">
                <a:solidFill>
                  <a:srgbClr val="000000"/>
                </a:solidFill>
                <a:round/>
                <a:headEnd/>
                <a:tailEnd/>
              </a:ln>
            </p:spPr>
            <p:txBody>
              <a:bodyPr/>
              <a:lstStyle/>
              <a:p>
                <a:endParaRPr lang="en-US"/>
              </a:p>
            </p:txBody>
          </p:sp>
          <p:sp>
            <p:nvSpPr>
              <p:cNvPr id="11376" name="Freeform 146"/>
              <p:cNvSpPr>
                <a:spLocks/>
              </p:cNvSpPr>
              <p:nvPr/>
            </p:nvSpPr>
            <p:spPr bwMode="auto">
              <a:xfrm>
                <a:off x="6227" y="12926"/>
                <a:ext cx="132" cy="41"/>
              </a:xfrm>
              <a:custGeom>
                <a:avLst/>
                <a:gdLst>
                  <a:gd name="T0" fmla="*/ 121 w 132"/>
                  <a:gd name="T1" fmla="*/ 2 h 41"/>
                  <a:gd name="T2" fmla="*/ 132 w 132"/>
                  <a:gd name="T3" fmla="*/ 41 h 41"/>
                  <a:gd name="T4" fmla="*/ 0 w 132"/>
                  <a:gd name="T5" fmla="*/ 41 h 41"/>
                  <a:gd name="T6" fmla="*/ 0 w 132"/>
                  <a:gd name="T7" fmla="*/ 2 h 41"/>
                  <a:gd name="T8" fmla="*/ 16 w 132"/>
                  <a:gd name="T9" fmla="*/ 2 h 41"/>
                  <a:gd name="T10" fmla="*/ 19 w 132"/>
                  <a:gd name="T11" fmla="*/ 29 h 41"/>
                  <a:gd name="T12" fmla="*/ 36 w 132"/>
                  <a:gd name="T13" fmla="*/ 0 h 41"/>
                  <a:gd name="T14" fmla="*/ 121 w 132"/>
                  <a:gd name="T15" fmla="*/ 2 h 41"/>
                  <a:gd name="T16" fmla="*/ 121 w 132"/>
                  <a:gd name="T17" fmla="*/ 2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41"/>
                  <a:gd name="T29" fmla="*/ 132 w 13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41">
                    <a:moveTo>
                      <a:pt x="121" y="2"/>
                    </a:moveTo>
                    <a:lnTo>
                      <a:pt x="132" y="41"/>
                    </a:lnTo>
                    <a:lnTo>
                      <a:pt x="0" y="41"/>
                    </a:lnTo>
                    <a:lnTo>
                      <a:pt x="0" y="2"/>
                    </a:lnTo>
                    <a:lnTo>
                      <a:pt x="16" y="2"/>
                    </a:lnTo>
                    <a:lnTo>
                      <a:pt x="19" y="29"/>
                    </a:lnTo>
                    <a:lnTo>
                      <a:pt x="36" y="0"/>
                    </a:lnTo>
                    <a:lnTo>
                      <a:pt x="121" y="2"/>
                    </a:lnTo>
                    <a:close/>
                  </a:path>
                </a:pathLst>
              </a:custGeom>
              <a:solidFill>
                <a:srgbClr val="C0C0C0"/>
              </a:solidFill>
              <a:ln w="9525">
                <a:solidFill>
                  <a:srgbClr val="000000"/>
                </a:solidFill>
                <a:round/>
                <a:headEnd/>
                <a:tailEnd/>
              </a:ln>
            </p:spPr>
            <p:txBody>
              <a:bodyPr/>
              <a:lstStyle/>
              <a:p>
                <a:endParaRPr lang="en-US"/>
              </a:p>
            </p:txBody>
          </p:sp>
          <p:sp>
            <p:nvSpPr>
              <p:cNvPr id="11377" name="Freeform 147"/>
              <p:cNvSpPr>
                <a:spLocks/>
              </p:cNvSpPr>
              <p:nvPr/>
            </p:nvSpPr>
            <p:spPr bwMode="auto">
              <a:xfrm>
                <a:off x="6011" y="12878"/>
                <a:ext cx="203" cy="89"/>
              </a:xfrm>
              <a:custGeom>
                <a:avLst/>
                <a:gdLst>
                  <a:gd name="T0" fmla="*/ 141 w 203"/>
                  <a:gd name="T1" fmla="*/ 47 h 89"/>
                  <a:gd name="T2" fmla="*/ 130 w 203"/>
                  <a:gd name="T3" fmla="*/ 89 h 89"/>
                  <a:gd name="T4" fmla="*/ 117 w 203"/>
                  <a:gd name="T5" fmla="*/ 89 h 89"/>
                  <a:gd name="T6" fmla="*/ 121 w 203"/>
                  <a:gd name="T7" fmla="*/ 39 h 89"/>
                  <a:gd name="T8" fmla="*/ 106 w 203"/>
                  <a:gd name="T9" fmla="*/ 25 h 89"/>
                  <a:gd name="T10" fmla="*/ 0 w 203"/>
                  <a:gd name="T11" fmla="*/ 19 h 89"/>
                  <a:gd name="T12" fmla="*/ 4 w 203"/>
                  <a:gd name="T13" fmla="*/ 0 h 89"/>
                  <a:gd name="T14" fmla="*/ 175 w 203"/>
                  <a:gd name="T15" fmla="*/ 0 h 89"/>
                  <a:gd name="T16" fmla="*/ 203 w 203"/>
                  <a:gd name="T17" fmla="*/ 47 h 89"/>
                  <a:gd name="T18" fmla="*/ 141 w 203"/>
                  <a:gd name="T19" fmla="*/ 47 h 89"/>
                  <a:gd name="T20" fmla="*/ 141 w 203"/>
                  <a:gd name="T21" fmla="*/ 47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
                  <a:gd name="T34" fmla="*/ 0 h 89"/>
                  <a:gd name="T35" fmla="*/ 203 w 203"/>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 h="89">
                    <a:moveTo>
                      <a:pt x="141" y="47"/>
                    </a:moveTo>
                    <a:lnTo>
                      <a:pt x="130" y="89"/>
                    </a:lnTo>
                    <a:lnTo>
                      <a:pt x="117" y="89"/>
                    </a:lnTo>
                    <a:lnTo>
                      <a:pt x="121" y="39"/>
                    </a:lnTo>
                    <a:lnTo>
                      <a:pt x="106" y="25"/>
                    </a:lnTo>
                    <a:lnTo>
                      <a:pt x="0" y="19"/>
                    </a:lnTo>
                    <a:lnTo>
                      <a:pt x="4" y="0"/>
                    </a:lnTo>
                    <a:lnTo>
                      <a:pt x="175" y="0"/>
                    </a:lnTo>
                    <a:lnTo>
                      <a:pt x="203" y="47"/>
                    </a:lnTo>
                    <a:lnTo>
                      <a:pt x="141" y="47"/>
                    </a:lnTo>
                    <a:close/>
                  </a:path>
                </a:pathLst>
              </a:custGeom>
              <a:solidFill>
                <a:srgbClr val="C0C0C0"/>
              </a:solidFill>
              <a:ln w="9525">
                <a:solidFill>
                  <a:srgbClr val="000000"/>
                </a:solidFill>
                <a:round/>
                <a:headEnd/>
                <a:tailEnd/>
              </a:ln>
            </p:spPr>
            <p:txBody>
              <a:bodyPr/>
              <a:lstStyle/>
              <a:p>
                <a:endParaRPr lang="en-US"/>
              </a:p>
            </p:txBody>
          </p:sp>
          <p:sp>
            <p:nvSpPr>
              <p:cNvPr id="11378" name="Freeform 148"/>
              <p:cNvSpPr>
                <a:spLocks/>
              </p:cNvSpPr>
              <p:nvPr/>
            </p:nvSpPr>
            <p:spPr bwMode="auto">
              <a:xfrm>
                <a:off x="5984" y="12721"/>
                <a:ext cx="161" cy="246"/>
              </a:xfrm>
              <a:custGeom>
                <a:avLst/>
                <a:gdLst>
                  <a:gd name="T0" fmla="*/ 43 w 161"/>
                  <a:gd name="T1" fmla="*/ 0 h 246"/>
                  <a:gd name="T2" fmla="*/ 57 w 161"/>
                  <a:gd name="T3" fmla="*/ 0 h 246"/>
                  <a:gd name="T4" fmla="*/ 56 w 161"/>
                  <a:gd name="T5" fmla="*/ 15 h 246"/>
                  <a:gd name="T6" fmla="*/ 118 w 161"/>
                  <a:gd name="T7" fmla="*/ 17 h 246"/>
                  <a:gd name="T8" fmla="*/ 120 w 161"/>
                  <a:gd name="T9" fmla="*/ 29 h 246"/>
                  <a:gd name="T10" fmla="*/ 51 w 161"/>
                  <a:gd name="T11" fmla="*/ 29 h 246"/>
                  <a:gd name="T12" fmla="*/ 49 w 161"/>
                  <a:gd name="T13" fmla="*/ 63 h 246"/>
                  <a:gd name="T14" fmla="*/ 154 w 161"/>
                  <a:gd name="T15" fmla="*/ 62 h 246"/>
                  <a:gd name="T16" fmla="*/ 161 w 161"/>
                  <a:gd name="T17" fmla="*/ 96 h 246"/>
                  <a:gd name="T18" fmla="*/ 146 w 161"/>
                  <a:gd name="T19" fmla="*/ 84 h 246"/>
                  <a:gd name="T20" fmla="*/ 45 w 161"/>
                  <a:gd name="T21" fmla="*/ 84 h 246"/>
                  <a:gd name="T22" fmla="*/ 39 w 161"/>
                  <a:gd name="T23" fmla="*/ 111 h 246"/>
                  <a:gd name="T24" fmla="*/ 144 w 161"/>
                  <a:gd name="T25" fmla="*/ 114 h 246"/>
                  <a:gd name="T26" fmla="*/ 151 w 161"/>
                  <a:gd name="T27" fmla="*/ 131 h 246"/>
                  <a:gd name="T28" fmla="*/ 39 w 161"/>
                  <a:gd name="T29" fmla="*/ 131 h 246"/>
                  <a:gd name="T30" fmla="*/ 23 w 161"/>
                  <a:gd name="T31" fmla="*/ 211 h 246"/>
                  <a:gd name="T32" fmla="*/ 124 w 161"/>
                  <a:gd name="T33" fmla="*/ 213 h 246"/>
                  <a:gd name="T34" fmla="*/ 144 w 161"/>
                  <a:gd name="T35" fmla="*/ 246 h 246"/>
                  <a:gd name="T36" fmla="*/ 0 w 161"/>
                  <a:gd name="T37" fmla="*/ 246 h 246"/>
                  <a:gd name="T38" fmla="*/ 43 w 161"/>
                  <a:gd name="T39" fmla="*/ 0 h 246"/>
                  <a:gd name="T40" fmla="*/ 43 w 161"/>
                  <a:gd name="T41" fmla="*/ 0 h 2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246"/>
                  <a:gd name="T65" fmla="*/ 161 w 161"/>
                  <a:gd name="T66" fmla="*/ 246 h 2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246">
                    <a:moveTo>
                      <a:pt x="43" y="0"/>
                    </a:moveTo>
                    <a:lnTo>
                      <a:pt x="57" y="0"/>
                    </a:lnTo>
                    <a:lnTo>
                      <a:pt x="56" y="15"/>
                    </a:lnTo>
                    <a:lnTo>
                      <a:pt x="118" y="17"/>
                    </a:lnTo>
                    <a:lnTo>
                      <a:pt x="120" y="29"/>
                    </a:lnTo>
                    <a:lnTo>
                      <a:pt x="51" y="29"/>
                    </a:lnTo>
                    <a:lnTo>
                      <a:pt x="49" y="63"/>
                    </a:lnTo>
                    <a:lnTo>
                      <a:pt x="154" y="62"/>
                    </a:lnTo>
                    <a:lnTo>
                      <a:pt x="161" y="96"/>
                    </a:lnTo>
                    <a:lnTo>
                      <a:pt x="146" y="84"/>
                    </a:lnTo>
                    <a:lnTo>
                      <a:pt x="45" y="84"/>
                    </a:lnTo>
                    <a:lnTo>
                      <a:pt x="39" y="111"/>
                    </a:lnTo>
                    <a:lnTo>
                      <a:pt x="144" y="114"/>
                    </a:lnTo>
                    <a:lnTo>
                      <a:pt x="151" y="131"/>
                    </a:lnTo>
                    <a:lnTo>
                      <a:pt x="39" y="131"/>
                    </a:lnTo>
                    <a:lnTo>
                      <a:pt x="23" y="211"/>
                    </a:lnTo>
                    <a:lnTo>
                      <a:pt x="124" y="213"/>
                    </a:lnTo>
                    <a:lnTo>
                      <a:pt x="144" y="246"/>
                    </a:lnTo>
                    <a:lnTo>
                      <a:pt x="0" y="246"/>
                    </a:lnTo>
                    <a:lnTo>
                      <a:pt x="43" y="0"/>
                    </a:lnTo>
                    <a:close/>
                  </a:path>
                </a:pathLst>
              </a:custGeom>
              <a:solidFill>
                <a:srgbClr val="C0C0C0"/>
              </a:solidFill>
              <a:ln w="9525">
                <a:solidFill>
                  <a:srgbClr val="000000"/>
                </a:solidFill>
                <a:round/>
                <a:headEnd/>
                <a:tailEnd/>
              </a:ln>
            </p:spPr>
            <p:txBody>
              <a:bodyPr/>
              <a:lstStyle/>
              <a:p>
                <a:endParaRPr lang="en-US"/>
              </a:p>
            </p:txBody>
          </p:sp>
          <p:sp>
            <p:nvSpPr>
              <p:cNvPr id="11379" name="Freeform 149"/>
              <p:cNvSpPr>
                <a:spLocks/>
              </p:cNvSpPr>
              <p:nvPr/>
            </p:nvSpPr>
            <p:spPr bwMode="auto">
              <a:xfrm>
                <a:off x="6120" y="12721"/>
                <a:ext cx="77" cy="101"/>
              </a:xfrm>
              <a:custGeom>
                <a:avLst/>
                <a:gdLst>
                  <a:gd name="T0" fmla="*/ 1 w 77"/>
                  <a:gd name="T1" fmla="*/ 0 h 101"/>
                  <a:gd name="T2" fmla="*/ 0 w 77"/>
                  <a:gd name="T3" fmla="*/ 25 h 101"/>
                  <a:gd name="T4" fmla="*/ 22 w 77"/>
                  <a:gd name="T5" fmla="*/ 26 h 101"/>
                  <a:gd name="T6" fmla="*/ 30 w 77"/>
                  <a:gd name="T7" fmla="*/ 65 h 101"/>
                  <a:gd name="T8" fmla="*/ 32 w 77"/>
                  <a:gd name="T9" fmla="*/ 101 h 101"/>
                  <a:gd name="T10" fmla="*/ 48 w 77"/>
                  <a:gd name="T11" fmla="*/ 101 h 101"/>
                  <a:gd name="T12" fmla="*/ 47 w 77"/>
                  <a:gd name="T13" fmla="*/ 47 h 101"/>
                  <a:gd name="T14" fmla="*/ 55 w 77"/>
                  <a:gd name="T15" fmla="*/ 28 h 101"/>
                  <a:gd name="T16" fmla="*/ 77 w 77"/>
                  <a:gd name="T17" fmla="*/ 28 h 101"/>
                  <a:gd name="T18" fmla="*/ 68 w 77"/>
                  <a:gd name="T19" fmla="*/ 15 h 101"/>
                  <a:gd name="T20" fmla="*/ 10 w 77"/>
                  <a:gd name="T21" fmla="*/ 13 h 101"/>
                  <a:gd name="T22" fmla="*/ 1 w 77"/>
                  <a:gd name="T23" fmla="*/ 0 h 101"/>
                  <a:gd name="T24" fmla="*/ 1 w 77"/>
                  <a:gd name="T25" fmla="*/ 0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101"/>
                  <a:gd name="T41" fmla="*/ 77 w 77"/>
                  <a:gd name="T42" fmla="*/ 101 h 1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101">
                    <a:moveTo>
                      <a:pt x="1" y="0"/>
                    </a:moveTo>
                    <a:lnTo>
                      <a:pt x="0" y="25"/>
                    </a:lnTo>
                    <a:lnTo>
                      <a:pt x="22" y="26"/>
                    </a:lnTo>
                    <a:lnTo>
                      <a:pt x="30" y="65"/>
                    </a:lnTo>
                    <a:lnTo>
                      <a:pt x="32" y="101"/>
                    </a:lnTo>
                    <a:lnTo>
                      <a:pt x="48" y="101"/>
                    </a:lnTo>
                    <a:lnTo>
                      <a:pt x="47" y="47"/>
                    </a:lnTo>
                    <a:lnTo>
                      <a:pt x="55" y="28"/>
                    </a:lnTo>
                    <a:lnTo>
                      <a:pt x="77" y="28"/>
                    </a:lnTo>
                    <a:lnTo>
                      <a:pt x="68" y="15"/>
                    </a:lnTo>
                    <a:lnTo>
                      <a:pt x="10" y="13"/>
                    </a:lnTo>
                    <a:lnTo>
                      <a:pt x="1" y="0"/>
                    </a:lnTo>
                    <a:close/>
                  </a:path>
                </a:pathLst>
              </a:custGeom>
              <a:solidFill>
                <a:srgbClr val="C0C0C0"/>
              </a:solidFill>
              <a:ln w="9525">
                <a:solidFill>
                  <a:srgbClr val="000000"/>
                </a:solidFill>
                <a:round/>
                <a:headEnd/>
                <a:tailEnd/>
              </a:ln>
            </p:spPr>
            <p:txBody>
              <a:bodyPr/>
              <a:lstStyle/>
              <a:p>
                <a:endParaRPr lang="en-US"/>
              </a:p>
            </p:txBody>
          </p:sp>
          <p:sp>
            <p:nvSpPr>
              <p:cNvPr id="11380" name="Freeform 150"/>
              <p:cNvSpPr>
                <a:spLocks/>
              </p:cNvSpPr>
              <p:nvPr/>
            </p:nvSpPr>
            <p:spPr bwMode="auto">
              <a:xfrm>
                <a:off x="6209" y="12720"/>
                <a:ext cx="78" cy="78"/>
              </a:xfrm>
              <a:custGeom>
                <a:avLst/>
                <a:gdLst>
                  <a:gd name="T0" fmla="*/ 0 w 78"/>
                  <a:gd name="T1" fmla="*/ 0 h 78"/>
                  <a:gd name="T2" fmla="*/ 0 w 78"/>
                  <a:gd name="T3" fmla="*/ 26 h 78"/>
                  <a:gd name="T4" fmla="*/ 26 w 78"/>
                  <a:gd name="T5" fmla="*/ 29 h 78"/>
                  <a:gd name="T6" fmla="*/ 37 w 78"/>
                  <a:gd name="T7" fmla="*/ 52 h 78"/>
                  <a:gd name="T8" fmla="*/ 37 w 78"/>
                  <a:gd name="T9" fmla="*/ 78 h 78"/>
                  <a:gd name="T10" fmla="*/ 49 w 78"/>
                  <a:gd name="T11" fmla="*/ 78 h 78"/>
                  <a:gd name="T12" fmla="*/ 50 w 78"/>
                  <a:gd name="T13" fmla="*/ 46 h 78"/>
                  <a:gd name="T14" fmla="*/ 59 w 78"/>
                  <a:gd name="T15" fmla="*/ 30 h 78"/>
                  <a:gd name="T16" fmla="*/ 78 w 78"/>
                  <a:gd name="T17" fmla="*/ 30 h 78"/>
                  <a:gd name="T18" fmla="*/ 70 w 78"/>
                  <a:gd name="T19" fmla="*/ 12 h 78"/>
                  <a:gd name="T20" fmla="*/ 9 w 78"/>
                  <a:gd name="T21" fmla="*/ 12 h 78"/>
                  <a:gd name="T22" fmla="*/ 0 w 78"/>
                  <a:gd name="T23" fmla="*/ 0 h 78"/>
                  <a:gd name="T24" fmla="*/ 0 w 78"/>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78"/>
                  <a:gd name="T41" fmla="*/ 78 w 78"/>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78">
                    <a:moveTo>
                      <a:pt x="0" y="0"/>
                    </a:moveTo>
                    <a:lnTo>
                      <a:pt x="0" y="26"/>
                    </a:lnTo>
                    <a:lnTo>
                      <a:pt x="26" y="29"/>
                    </a:lnTo>
                    <a:lnTo>
                      <a:pt x="37" y="52"/>
                    </a:lnTo>
                    <a:lnTo>
                      <a:pt x="37" y="78"/>
                    </a:lnTo>
                    <a:lnTo>
                      <a:pt x="49" y="78"/>
                    </a:lnTo>
                    <a:lnTo>
                      <a:pt x="50" y="46"/>
                    </a:lnTo>
                    <a:lnTo>
                      <a:pt x="59" y="30"/>
                    </a:lnTo>
                    <a:lnTo>
                      <a:pt x="78" y="30"/>
                    </a:lnTo>
                    <a:lnTo>
                      <a:pt x="70" y="12"/>
                    </a:lnTo>
                    <a:lnTo>
                      <a:pt x="9" y="12"/>
                    </a:lnTo>
                    <a:lnTo>
                      <a:pt x="0" y="0"/>
                    </a:lnTo>
                    <a:close/>
                  </a:path>
                </a:pathLst>
              </a:custGeom>
              <a:solidFill>
                <a:srgbClr val="C0C0C0"/>
              </a:solidFill>
              <a:ln w="9525">
                <a:solidFill>
                  <a:srgbClr val="000000"/>
                </a:solidFill>
                <a:round/>
                <a:headEnd/>
                <a:tailEnd/>
              </a:ln>
            </p:spPr>
            <p:txBody>
              <a:bodyPr/>
              <a:lstStyle/>
              <a:p>
                <a:endParaRPr lang="en-US"/>
              </a:p>
            </p:txBody>
          </p:sp>
          <p:sp>
            <p:nvSpPr>
              <p:cNvPr id="11381" name="Freeform 151"/>
              <p:cNvSpPr>
                <a:spLocks/>
              </p:cNvSpPr>
              <p:nvPr/>
            </p:nvSpPr>
            <p:spPr bwMode="auto">
              <a:xfrm>
                <a:off x="6172" y="12788"/>
                <a:ext cx="66" cy="62"/>
              </a:xfrm>
              <a:custGeom>
                <a:avLst/>
                <a:gdLst>
                  <a:gd name="T0" fmla="*/ 8 w 66"/>
                  <a:gd name="T1" fmla="*/ 0 h 62"/>
                  <a:gd name="T2" fmla="*/ 57 w 66"/>
                  <a:gd name="T3" fmla="*/ 0 h 62"/>
                  <a:gd name="T4" fmla="*/ 66 w 66"/>
                  <a:gd name="T5" fmla="*/ 10 h 62"/>
                  <a:gd name="T6" fmla="*/ 18 w 66"/>
                  <a:gd name="T7" fmla="*/ 13 h 62"/>
                  <a:gd name="T8" fmla="*/ 15 w 66"/>
                  <a:gd name="T9" fmla="*/ 60 h 62"/>
                  <a:gd name="T10" fmla="*/ 1 w 66"/>
                  <a:gd name="T11" fmla="*/ 62 h 62"/>
                  <a:gd name="T12" fmla="*/ 0 w 66"/>
                  <a:gd name="T13" fmla="*/ 21 h 62"/>
                  <a:gd name="T14" fmla="*/ 8 w 66"/>
                  <a:gd name="T15" fmla="*/ 0 h 62"/>
                  <a:gd name="T16" fmla="*/ 8 w 66"/>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2"/>
                  <a:gd name="T29" fmla="*/ 66 w 66"/>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2">
                    <a:moveTo>
                      <a:pt x="8" y="0"/>
                    </a:moveTo>
                    <a:lnTo>
                      <a:pt x="57" y="0"/>
                    </a:lnTo>
                    <a:lnTo>
                      <a:pt x="66" y="10"/>
                    </a:lnTo>
                    <a:lnTo>
                      <a:pt x="18" y="13"/>
                    </a:lnTo>
                    <a:lnTo>
                      <a:pt x="15" y="60"/>
                    </a:lnTo>
                    <a:lnTo>
                      <a:pt x="1" y="62"/>
                    </a:lnTo>
                    <a:lnTo>
                      <a:pt x="0" y="21"/>
                    </a:lnTo>
                    <a:lnTo>
                      <a:pt x="8" y="0"/>
                    </a:lnTo>
                    <a:close/>
                  </a:path>
                </a:pathLst>
              </a:custGeom>
              <a:solidFill>
                <a:srgbClr val="C0C0C0"/>
              </a:solidFill>
              <a:ln w="9525">
                <a:solidFill>
                  <a:srgbClr val="000000"/>
                </a:solidFill>
                <a:round/>
                <a:headEnd/>
                <a:tailEnd/>
              </a:ln>
            </p:spPr>
            <p:txBody>
              <a:bodyPr/>
              <a:lstStyle/>
              <a:p>
                <a:endParaRPr lang="en-US"/>
              </a:p>
            </p:txBody>
          </p:sp>
          <p:sp>
            <p:nvSpPr>
              <p:cNvPr id="11382" name="Freeform 152"/>
              <p:cNvSpPr>
                <a:spLocks/>
              </p:cNvSpPr>
              <p:nvPr/>
            </p:nvSpPr>
            <p:spPr bwMode="auto">
              <a:xfrm>
                <a:off x="6261" y="12788"/>
                <a:ext cx="65" cy="63"/>
              </a:xfrm>
              <a:custGeom>
                <a:avLst/>
                <a:gdLst>
                  <a:gd name="T0" fmla="*/ 8 w 65"/>
                  <a:gd name="T1" fmla="*/ 0 h 63"/>
                  <a:gd name="T2" fmla="*/ 57 w 65"/>
                  <a:gd name="T3" fmla="*/ 0 h 63"/>
                  <a:gd name="T4" fmla="*/ 65 w 65"/>
                  <a:gd name="T5" fmla="*/ 10 h 63"/>
                  <a:gd name="T6" fmla="*/ 18 w 65"/>
                  <a:gd name="T7" fmla="*/ 14 h 63"/>
                  <a:gd name="T8" fmla="*/ 15 w 65"/>
                  <a:gd name="T9" fmla="*/ 60 h 63"/>
                  <a:gd name="T10" fmla="*/ 1 w 65"/>
                  <a:gd name="T11" fmla="*/ 63 h 63"/>
                  <a:gd name="T12" fmla="*/ 0 w 65"/>
                  <a:gd name="T13" fmla="*/ 21 h 63"/>
                  <a:gd name="T14" fmla="*/ 8 w 65"/>
                  <a:gd name="T15" fmla="*/ 0 h 63"/>
                  <a:gd name="T16" fmla="*/ 8 w 65"/>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63"/>
                  <a:gd name="T29" fmla="*/ 65 w 65"/>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63">
                    <a:moveTo>
                      <a:pt x="8" y="0"/>
                    </a:moveTo>
                    <a:lnTo>
                      <a:pt x="57" y="0"/>
                    </a:lnTo>
                    <a:lnTo>
                      <a:pt x="65" y="10"/>
                    </a:lnTo>
                    <a:lnTo>
                      <a:pt x="18" y="14"/>
                    </a:lnTo>
                    <a:lnTo>
                      <a:pt x="15" y="60"/>
                    </a:lnTo>
                    <a:lnTo>
                      <a:pt x="1" y="63"/>
                    </a:lnTo>
                    <a:lnTo>
                      <a:pt x="0" y="21"/>
                    </a:lnTo>
                    <a:lnTo>
                      <a:pt x="8" y="0"/>
                    </a:lnTo>
                    <a:close/>
                  </a:path>
                </a:pathLst>
              </a:custGeom>
              <a:solidFill>
                <a:srgbClr val="C0C0C0"/>
              </a:solidFill>
              <a:ln w="9525">
                <a:solidFill>
                  <a:srgbClr val="000000"/>
                </a:solidFill>
                <a:round/>
                <a:headEnd/>
                <a:tailEnd/>
              </a:ln>
            </p:spPr>
            <p:txBody>
              <a:bodyPr/>
              <a:lstStyle/>
              <a:p>
                <a:endParaRPr lang="en-US"/>
              </a:p>
            </p:txBody>
          </p:sp>
          <p:sp>
            <p:nvSpPr>
              <p:cNvPr id="11383" name="Freeform 153"/>
              <p:cNvSpPr>
                <a:spLocks/>
              </p:cNvSpPr>
              <p:nvPr/>
            </p:nvSpPr>
            <p:spPr bwMode="auto">
              <a:xfrm>
                <a:off x="6351" y="12788"/>
                <a:ext cx="65" cy="63"/>
              </a:xfrm>
              <a:custGeom>
                <a:avLst/>
                <a:gdLst>
                  <a:gd name="T0" fmla="*/ 7 w 65"/>
                  <a:gd name="T1" fmla="*/ 0 h 63"/>
                  <a:gd name="T2" fmla="*/ 57 w 65"/>
                  <a:gd name="T3" fmla="*/ 0 h 63"/>
                  <a:gd name="T4" fmla="*/ 65 w 65"/>
                  <a:gd name="T5" fmla="*/ 11 h 63"/>
                  <a:gd name="T6" fmla="*/ 18 w 65"/>
                  <a:gd name="T7" fmla="*/ 14 h 63"/>
                  <a:gd name="T8" fmla="*/ 15 w 65"/>
                  <a:gd name="T9" fmla="*/ 62 h 63"/>
                  <a:gd name="T10" fmla="*/ 1 w 65"/>
                  <a:gd name="T11" fmla="*/ 63 h 63"/>
                  <a:gd name="T12" fmla="*/ 0 w 65"/>
                  <a:gd name="T13" fmla="*/ 21 h 63"/>
                  <a:gd name="T14" fmla="*/ 7 w 65"/>
                  <a:gd name="T15" fmla="*/ 0 h 63"/>
                  <a:gd name="T16" fmla="*/ 7 w 65"/>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63"/>
                  <a:gd name="T29" fmla="*/ 65 w 65"/>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63">
                    <a:moveTo>
                      <a:pt x="7" y="0"/>
                    </a:moveTo>
                    <a:lnTo>
                      <a:pt x="57" y="0"/>
                    </a:lnTo>
                    <a:lnTo>
                      <a:pt x="65" y="11"/>
                    </a:lnTo>
                    <a:lnTo>
                      <a:pt x="18" y="14"/>
                    </a:lnTo>
                    <a:lnTo>
                      <a:pt x="15" y="62"/>
                    </a:lnTo>
                    <a:lnTo>
                      <a:pt x="1" y="63"/>
                    </a:lnTo>
                    <a:lnTo>
                      <a:pt x="0" y="21"/>
                    </a:lnTo>
                    <a:lnTo>
                      <a:pt x="7" y="0"/>
                    </a:lnTo>
                    <a:close/>
                  </a:path>
                </a:pathLst>
              </a:custGeom>
              <a:solidFill>
                <a:srgbClr val="C0C0C0"/>
              </a:solidFill>
              <a:ln w="9525">
                <a:solidFill>
                  <a:srgbClr val="000000"/>
                </a:solidFill>
                <a:round/>
                <a:headEnd/>
                <a:tailEnd/>
              </a:ln>
            </p:spPr>
            <p:txBody>
              <a:bodyPr/>
              <a:lstStyle/>
              <a:p>
                <a:endParaRPr lang="en-US"/>
              </a:p>
            </p:txBody>
          </p:sp>
          <p:sp>
            <p:nvSpPr>
              <p:cNvPr id="11384" name="Freeform 154"/>
              <p:cNvSpPr>
                <a:spLocks/>
              </p:cNvSpPr>
              <p:nvPr/>
            </p:nvSpPr>
            <p:spPr bwMode="auto">
              <a:xfrm>
                <a:off x="6446" y="12788"/>
                <a:ext cx="66" cy="63"/>
              </a:xfrm>
              <a:custGeom>
                <a:avLst/>
                <a:gdLst>
                  <a:gd name="T0" fmla="*/ 9 w 66"/>
                  <a:gd name="T1" fmla="*/ 0 h 63"/>
                  <a:gd name="T2" fmla="*/ 58 w 66"/>
                  <a:gd name="T3" fmla="*/ 0 h 63"/>
                  <a:gd name="T4" fmla="*/ 66 w 66"/>
                  <a:gd name="T5" fmla="*/ 10 h 63"/>
                  <a:gd name="T6" fmla="*/ 18 w 66"/>
                  <a:gd name="T7" fmla="*/ 14 h 63"/>
                  <a:gd name="T8" fmla="*/ 15 w 66"/>
                  <a:gd name="T9" fmla="*/ 62 h 63"/>
                  <a:gd name="T10" fmla="*/ 2 w 66"/>
                  <a:gd name="T11" fmla="*/ 63 h 63"/>
                  <a:gd name="T12" fmla="*/ 0 w 66"/>
                  <a:gd name="T13" fmla="*/ 21 h 63"/>
                  <a:gd name="T14" fmla="*/ 9 w 66"/>
                  <a:gd name="T15" fmla="*/ 0 h 63"/>
                  <a:gd name="T16" fmla="*/ 9 w 6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3"/>
                  <a:gd name="T29" fmla="*/ 66 w 6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3">
                    <a:moveTo>
                      <a:pt x="9" y="0"/>
                    </a:moveTo>
                    <a:lnTo>
                      <a:pt x="58" y="0"/>
                    </a:lnTo>
                    <a:lnTo>
                      <a:pt x="66" y="10"/>
                    </a:lnTo>
                    <a:lnTo>
                      <a:pt x="18" y="14"/>
                    </a:lnTo>
                    <a:lnTo>
                      <a:pt x="15" y="62"/>
                    </a:lnTo>
                    <a:lnTo>
                      <a:pt x="2" y="63"/>
                    </a:lnTo>
                    <a:lnTo>
                      <a:pt x="0" y="21"/>
                    </a:lnTo>
                    <a:lnTo>
                      <a:pt x="9" y="0"/>
                    </a:lnTo>
                    <a:close/>
                  </a:path>
                </a:pathLst>
              </a:custGeom>
              <a:solidFill>
                <a:srgbClr val="C0C0C0"/>
              </a:solidFill>
              <a:ln w="9525">
                <a:solidFill>
                  <a:srgbClr val="000000"/>
                </a:solidFill>
                <a:round/>
                <a:headEnd/>
                <a:tailEnd/>
              </a:ln>
            </p:spPr>
            <p:txBody>
              <a:bodyPr/>
              <a:lstStyle/>
              <a:p>
                <a:endParaRPr lang="en-US"/>
              </a:p>
            </p:txBody>
          </p:sp>
          <p:sp>
            <p:nvSpPr>
              <p:cNvPr id="11385" name="Freeform 155"/>
              <p:cNvSpPr>
                <a:spLocks/>
              </p:cNvSpPr>
              <p:nvPr/>
            </p:nvSpPr>
            <p:spPr bwMode="auto">
              <a:xfrm>
                <a:off x="6542" y="12788"/>
                <a:ext cx="66" cy="62"/>
              </a:xfrm>
              <a:custGeom>
                <a:avLst/>
                <a:gdLst>
                  <a:gd name="T0" fmla="*/ 8 w 66"/>
                  <a:gd name="T1" fmla="*/ 0 h 62"/>
                  <a:gd name="T2" fmla="*/ 57 w 66"/>
                  <a:gd name="T3" fmla="*/ 0 h 62"/>
                  <a:gd name="T4" fmla="*/ 66 w 66"/>
                  <a:gd name="T5" fmla="*/ 10 h 62"/>
                  <a:gd name="T6" fmla="*/ 18 w 66"/>
                  <a:gd name="T7" fmla="*/ 14 h 62"/>
                  <a:gd name="T8" fmla="*/ 15 w 66"/>
                  <a:gd name="T9" fmla="*/ 60 h 62"/>
                  <a:gd name="T10" fmla="*/ 1 w 66"/>
                  <a:gd name="T11" fmla="*/ 62 h 62"/>
                  <a:gd name="T12" fmla="*/ 0 w 66"/>
                  <a:gd name="T13" fmla="*/ 21 h 62"/>
                  <a:gd name="T14" fmla="*/ 8 w 66"/>
                  <a:gd name="T15" fmla="*/ 0 h 62"/>
                  <a:gd name="T16" fmla="*/ 8 w 66"/>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2"/>
                  <a:gd name="T29" fmla="*/ 66 w 66"/>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2">
                    <a:moveTo>
                      <a:pt x="8" y="0"/>
                    </a:moveTo>
                    <a:lnTo>
                      <a:pt x="57" y="0"/>
                    </a:lnTo>
                    <a:lnTo>
                      <a:pt x="66" y="10"/>
                    </a:lnTo>
                    <a:lnTo>
                      <a:pt x="18" y="14"/>
                    </a:lnTo>
                    <a:lnTo>
                      <a:pt x="15" y="60"/>
                    </a:lnTo>
                    <a:lnTo>
                      <a:pt x="1" y="62"/>
                    </a:lnTo>
                    <a:lnTo>
                      <a:pt x="0" y="21"/>
                    </a:lnTo>
                    <a:lnTo>
                      <a:pt x="8" y="0"/>
                    </a:lnTo>
                    <a:close/>
                  </a:path>
                </a:pathLst>
              </a:custGeom>
              <a:solidFill>
                <a:srgbClr val="C0C0C0"/>
              </a:solidFill>
              <a:ln w="9525">
                <a:solidFill>
                  <a:srgbClr val="000000"/>
                </a:solidFill>
                <a:round/>
                <a:headEnd/>
                <a:tailEnd/>
              </a:ln>
            </p:spPr>
            <p:txBody>
              <a:bodyPr/>
              <a:lstStyle/>
              <a:p>
                <a:endParaRPr lang="en-US"/>
              </a:p>
            </p:txBody>
          </p:sp>
          <p:sp>
            <p:nvSpPr>
              <p:cNvPr id="11386" name="Freeform 156"/>
              <p:cNvSpPr>
                <a:spLocks/>
              </p:cNvSpPr>
              <p:nvPr/>
            </p:nvSpPr>
            <p:spPr bwMode="auto">
              <a:xfrm>
                <a:off x="6638" y="12788"/>
                <a:ext cx="65" cy="62"/>
              </a:xfrm>
              <a:custGeom>
                <a:avLst/>
                <a:gdLst>
                  <a:gd name="T0" fmla="*/ 8 w 65"/>
                  <a:gd name="T1" fmla="*/ 0 h 62"/>
                  <a:gd name="T2" fmla="*/ 57 w 65"/>
                  <a:gd name="T3" fmla="*/ 0 h 62"/>
                  <a:gd name="T4" fmla="*/ 65 w 65"/>
                  <a:gd name="T5" fmla="*/ 10 h 62"/>
                  <a:gd name="T6" fmla="*/ 17 w 65"/>
                  <a:gd name="T7" fmla="*/ 13 h 62"/>
                  <a:gd name="T8" fmla="*/ 16 w 65"/>
                  <a:gd name="T9" fmla="*/ 62 h 62"/>
                  <a:gd name="T10" fmla="*/ 1 w 65"/>
                  <a:gd name="T11" fmla="*/ 62 h 62"/>
                  <a:gd name="T12" fmla="*/ 0 w 65"/>
                  <a:gd name="T13" fmla="*/ 21 h 62"/>
                  <a:gd name="T14" fmla="*/ 8 w 65"/>
                  <a:gd name="T15" fmla="*/ 0 h 62"/>
                  <a:gd name="T16" fmla="*/ 8 w 65"/>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62"/>
                  <a:gd name="T29" fmla="*/ 65 w 65"/>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62">
                    <a:moveTo>
                      <a:pt x="8" y="0"/>
                    </a:moveTo>
                    <a:lnTo>
                      <a:pt x="57" y="0"/>
                    </a:lnTo>
                    <a:lnTo>
                      <a:pt x="65" y="10"/>
                    </a:lnTo>
                    <a:lnTo>
                      <a:pt x="17" y="13"/>
                    </a:lnTo>
                    <a:lnTo>
                      <a:pt x="16" y="62"/>
                    </a:lnTo>
                    <a:lnTo>
                      <a:pt x="1" y="62"/>
                    </a:lnTo>
                    <a:lnTo>
                      <a:pt x="0" y="21"/>
                    </a:lnTo>
                    <a:lnTo>
                      <a:pt x="8" y="0"/>
                    </a:lnTo>
                    <a:close/>
                  </a:path>
                </a:pathLst>
              </a:custGeom>
              <a:solidFill>
                <a:srgbClr val="C0C0C0"/>
              </a:solidFill>
              <a:ln w="9525">
                <a:solidFill>
                  <a:srgbClr val="000000"/>
                </a:solidFill>
                <a:round/>
                <a:headEnd/>
                <a:tailEnd/>
              </a:ln>
            </p:spPr>
            <p:txBody>
              <a:bodyPr/>
              <a:lstStyle/>
              <a:p>
                <a:endParaRPr lang="en-US"/>
              </a:p>
            </p:txBody>
          </p:sp>
          <p:sp>
            <p:nvSpPr>
              <p:cNvPr id="11387" name="Freeform 157"/>
              <p:cNvSpPr>
                <a:spLocks/>
              </p:cNvSpPr>
              <p:nvPr/>
            </p:nvSpPr>
            <p:spPr bwMode="auto">
              <a:xfrm>
                <a:off x="6733" y="12787"/>
                <a:ext cx="66" cy="67"/>
              </a:xfrm>
              <a:custGeom>
                <a:avLst/>
                <a:gdLst>
                  <a:gd name="T0" fmla="*/ 8 w 66"/>
                  <a:gd name="T1" fmla="*/ 0 h 67"/>
                  <a:gd name="T2" fmla="*/ 59 w 66"/>
                  <a:gd name="T3" fmla="*/ 0 h 67"/>
                  <a:gd name="T4" fmla="*/ 66 w 66"/>
                  <a:gd name="T5" fmla="*/ 11 h 67"/>
                  <a:gd name="T6" fmla="*/ 18 w 66"/>
                  <a:gd name="T7" fmla="*/ 14 h 67"/>
                  <a:gd name="T8" fmla="*/ 17 w 66"/>
                  <a:gd name="T9" fmla="*/ 67 h 67"/>
                  <a:gd name="T10" fmla="*/ 2 w 66"/>
                  <a:gd name="T11" fmla="*/ 65 h 67"/>
                  <a:gd name="T12" fmla="*/ 0 w 66"/>
                  <a:gd name="T13" fmla="*/ 20 h 67"/>
                  <a:gd name="T14" fmla="*/ 8 w 66"/>
                  <a:gd name="T15" fmla="*/ 0 h 67"/>
                  <a:gd name="T16" fmla="*/ 8 w 66"/>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7"/>
                  <a:gd name="T29" fmla="*/ 66 w 6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7">
                    <a:moveTo>
                      <a:pt x="8" y="0"/>
                    </a:moveTo>
                    <a:lnTo>
                      <a:pt x="59" y="0"/>
                    </a:lnTo>
                    <a:lnTo>
                      <a:pt x="66" y="11"/>
                    </a:lnTo>
                    <a:lnTo>
                      <a:pt x="18" y="14"/>
                    </a:lnTo>
                    <a:lnTo>
                      <a:pt x="17" y="67"/>
                    </a:lnTo>
                    <a:lnTo>
                      <a:pt x="2" y="65"/>
                    </a:lnTo>
                    <a:lnTo>
                      <a:pt x="0" y="20"/>
                    </a:lnTo>
                    <a:lnTo>
                      <a:pt x="8" y="0"/>
                    </a:lnTo>
                    <a:close/>
                  </a:path>
                </a:pathLst>
              </a:custGeom>
              <a:solidFill>
                <a:srgbClr val="C0C0C0"/>
              </a:solidFill>
              <a:ln w="9525">
                <a:solidFill>
                  <a:srgbClr val="000000"/>
                </a:solidFill>
                <a:round/>
                <a:headEnd/>
                <a:tailEnd/>
              </a:ln>
            </p:spPr>
            <p:txBody>
              <a:bodyPr/>
              <a:lstStyle/>
              <a:p>
                <a:endParaRPr lang="en-US"/>
              </a:p>
            </p:txBody>
          </p:sp>
          <p:sp>
            <p:nvSpPr>
              <p:cNvPr id="11388" name="Freeform 158"/>
              <p:cNvSpPr>
                <a:spLocks/>
              </p:cNvSpPr>
              <p:nvPr/>
            </p:nvSpPr>
            <p:spPr bwMode="auto">
              <a:xfrm>
                <a:off x="6823" y="12787"/>
                <a:ext cx="66" cy="63"/>
              </a:xfrm>
              <a:custGeom>
                <a:avLst/>
                <a:gdLst>
                  <a:gd name="T0" fmla="*/ 7 w 66"/>
                  <a:gd name="T1" fmla="*/ 0 h 63"/>
                  <a:gd name="T2" fmla="*/ 58 w 66"/>
                  <a:gd name="T3" fmla="*/ 0 h 63"/>
                  <a:gd name="T4" fmla="*/ 66 w 66"/>
                  <a:gd name="T5" fmla="*/ 12 h 63"/>
                  <a:gd name="T6" fmla="*/ 18 w 66"/>
                  <a:gd name="T7" fmla="*/ 14 h 63"/>
                  <a:gd name="T8" fmla="*/ 15 w 66"/>
                  <a:gd name="T9" fmla="*/ 60 h 63"/>
                  <a:gd name="T10" fmla="*/ 2 w 66"/>
                  <a:gd name="T11" fmla="*/ 63 h 63"/>
                  <a:gd name="T12" fmla="*/ 0 w 66"/>
                  <a:gd name="T13" fmla="*/ 20 h 63"/>
                  <a:gd name="T14" fmla="*/ 7 w 66"/>
                  <a:gd name="T15" fmla="*/ 0 h 63"/>
                  <a:gd name="T16" fmla="*/ 7 w 6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3"/>
                  <a:gd name="T29" fmla="*/ 66 w 6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3">
                    <a:moveTo>
                      <a:pt x="7" y="0"/>
                    </a:moveTo>
                    <a:lnTo>
                      <a:pt x="58" y="0"/>
                    </a:lnTo>
                    <a:lnTo>
                      <a:pt x="66" y="12"/>
                    </a:lnTo>
                    <a:lnTo>
                      <a:pt x="18" y="14"/>
                    </a:lnTo>
                    <a:lnTo>
                      <a:pt x="15" y="60"/>
                    </a:lnTo>
                    <a:lnTo>
                      <a:pt x="2" y="63"/>
                    </a:lnTo>
                    <a:lnTo>
                      <a:pt x="0" y="20"/>
                    </a:lnTo>
                    <a:lnTo>
                      <a:pt x="7" y="0"/>
                    </a:lnTo>
                    <a:close/>
                  </a:path>
                </a:pathLst>
              </a:custGeom>
              <a:solidFill>
                <a:srgbClr val="C0C0C0"/>
              </a:solidFill>
              <a:ln w="9525">
                <a:solidFill>
                  <a:srgbClr val="000000"/>
                </a:solidFill>
                <a:round/>
                <a:headEnd/>
                <a:tailEnd/>
              </a:ln>
            </p:spPr>
            <p:txBody>
              <a:bodyPr/>
              <a:lstStyle/>
              <a:p>
                <a:endParaRPr lang="en-US"/>
              </a:p>
            </p:txBody>
          </p:sp>
          <p:sp>
            <p:nvSpPr>
              <p:cNvPr id="11389" name="Freeform 159"/>
              <p:cNvSpPr>
                <a:spLocks/>
              </p:cNvSpPr>
              <p:nvPr/>
            </p:nvSpPr>
            <p:spPr bwMode="auto">
              <a:xfrm>
                <a:off x="6912" y="12787"/>
                <a:ext cx="66" cy="61"/>
              </a:xfrm>
              <a:custGeom>
                <a:avLst/>
                <a:gdLst>
                  <a:gd name="T0" fmla="*/ 8 w 66"/>
                  <a:gd name="T1" fmla="*/ 0 h 61"/>
                  <a:gd name="T2" fmla="*/ 57 w 66"/>
                  <a:gd name="T3" fmla="*/ 0 h 61"/>
                  <a:gd name="T4" fmla="*/ 66 w 66"/>
                  <a:gd name="T5" fmla="*/ 11 h 61"/>
                  <a:gd name="T6" fmla="*/ 18 w 66"/>
                  <a:gd name="T7" fmla="*/ 12 h 61"/>
                  <a:gd name="T8" fmla="*/ 15 w 66"/>
                  <a:gd name="T9" fmla="*/ 60 h 61"/>
                  <a:gd name="T10" fmla="*/ 1 w 66"/>
                  <a:gd name="T11" fmla="*/ 61 h 61"/>
                  <a:gd name="T12" fmla="*/ 0 w 66"/>
                  <a:gd name="T13" fmla="*/ 20 h 61"/>
                  <a:gd name="T14" fmla="*/ 8 w 66"/>
                  <a:gd name="T15" fmla="*/ 0 h 61"/>
                  <a:gd name="T16" fmla="*/ 8 w 6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61"/>
                  <a:gd name="T29" fmla="*/ 66 w 6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61">
                    <a:moveTo>
                      <a:pt x="8" y="0"/>
                    </a:moveTo>
                    <a:lnTo>
                      <a:pt x="57" y="0"/>
                    </a:lnTo>
                    <a:lnTo>
                      <a:pt x="66" y="11"/>
                    </a:lnTo>
                    <a:lnTo>
                      <a:pt x="18" y="12"/>
                    </a:lnTo>
                    <a:lnTo>
                      <a:pt x="15" y="60"/>
                    </a:lnTo>
                    <a:lnTo>
                      <a:pt x="1" y="61"/>
                    </a:lnTo>
                    <a:lnTo>
                      <a:pt x="0" y="20"/>
                    </a:lnTo>
                    <a:lnTo>
                      <a:pt x="8" y="0"/>
                    </a:lnTo>
                    <a:close/>
                  </a:path>
                </a:pathLst>
              </a:custGeom>
              <a:solidFill>
                <a:srgbClr val="C0C0C0"/>
              </a:solidFill>
              <a:ln w="9525">
                <a:solidFill>
                  <a:srgbClr val="000000"/>
                </a:solidFill>
                <a:round/>
                <a:headEnd/>
                <a:tailEnd/>
              </a:ln>
            </p:spPr>
            <p:txBody>
              <a:bodyPr/>
              <a:lstStyle/>
              <a:p>
                <a:endParaRPr lang="en-US"/>
              </a:p>
            </p:txBody>
          </p:sp>
          <p:sp>
            <p:nvSpPr>
              <p:cNvPr id="11390" name="Freeform 160"/>
              <p:cNvSpPr>
                <a:spLocks/>
              </p:cNvSpPr>
              <p:nvPr/>
            </p:nvSpPr>
            <p:spPr bwMode="auto">
              <a:xfrm>
                <a:off x="7001" y="12787"/>
                <a:ext cx="67" cy="61"/>
              </a:xfrm>
              <a:custGeom>
                <a:avLst/>
                <a:gdLst>
                  <a:gd name="T0" fmla="*/ 8 w 67"/>
                  <a:gd name="T1" fmla="*/ 0 h 61"/>
                  <a:gd name="T2" fmla="*/ 59 w 67"/>
                  <a:gd name="T3" fmla="*/ 0 h 61"/>
                  <a:gd name="T4" fmla="*/ 67 w 67"/>
                  <a:gd name="T5" fmla="*/ 9 h 61"/>
                  <a:gd name="T6" fmla="*/ 18 w 67"/>
                  <a:gd name="T7" fmla="*/ 12 h 61"/>
                  <a:gd name="T8" fmla="*/ 15 w 67"/>
                  <a:gd name="T9" fmla="*/ 60 h 61"/>
                  <a:gd name="T10" fmla="*/ 1 w 67"/>
                  <a:gd name="T11" fmla="*/ 61 h 61"/>
                  <a:gd name="T12" fmla="*/ 0 w 67"/>
                  <a:gd name="T13" fmla="*/ 20 h 61"/>
                  <a:gd name="T14" fmla="*/ 8 w 67"/>
                  <a:gd name="T15" fmla="*/ 0 h 61"/>
                  <a:gd name="T16" fmla="*/ 8 w 67"/>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1"/>
                  <a:gd name="T29" fmla="*/ 67 w 67"/>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1">
                    <a:moveTo>
                      <a:pt x="8" y="0"/>
                    </a:moveTo>
                    <a:lnTo>
                      <a:pt x="59" y="0"/>
                    </a:lnTo>
                    <a:lnTo>
                      <a:pt x="67" y="9"/>
                    </a:lnTo>
                    <a:lnTo>
                      <a:pt x="18" y="12"/>
                    </a:lnTo>
                    <a:lnTo>
                      <a:pt x="15" y="60"/>
                    </a:lnTo>
                    <a:lnTo>
                      <a:pt x="1" y="61"/>
                    </a:lnTo>
                    <a:lnTo>
                      <a:pt x="0" y="20"/>
                    </a:lnTo>
                    <a:lnTo>
                      <a:pt x="8" y="0"/>
                    </a:lnTo>
                    <a:close/>
                  </a:path>
                </a:pathLst>
              </a:custGeom>
              <a:solidFill>
                <a:srgbClr val="C0C0C0"/>
              </a:solidFill>
              <a:ln w="9525">
                <a:solidFill>
                  <a:srgbClr val="000000"/>
                </a:solidFill>
                <a:round/>
                <a:headEnd/>
                <a:tailEnd/>
              </a:ln>
            </p:spPr>
            <p:txBody>
              <a:bodyPr/>
              <a:lstStyle/>
              <a:p>
                <a:endParaRPr lang="en-US"/>
              </a:p>
            </p:txBody>
          </p:sp>
          <p:sp>
            <p:nvSpPr>
              <p:cNvPr id="11391" name="Freeform 161"/>
              <p:cNvSpPr>
                <a:spLocks/>
              </p:cNvSpPr>
              <p:nvPr/>
            </p:nvSpPr>
            <p:spPr bwMode="auto">
              <a:xfrm>
                <a:off x="7090" y="12787"/>
                <a:ext cx="67" cy="61"/>
              </a:xfrm>
              <a:custGeom>
                <a:avLst/>
                <a:gdLst>
                  <a:gd name="T0" fmla="*/ 9 w 67"/>
                  <a:gd name="T1" fmla="*/ 0 h 61"/>
                  <a:gd name="T2" fmla="*/ 58 w 67"/>
                  <a:gd name="T3" fmla="*/ 0 h 61"/>
                  <a:gd name="T4" fmla="*/ 67 w 67"/>
                  <a:gd name="T5" fmla="*/ 9 h 61"/>
                  <a:gd name="T6" fmla="*/ 19 w 67"/>
                  <a:gd name="T7" fmla="*/ 12 h 61"/>
                  <a:gd name="T8" fmla="*/ 16 w 67"/>
                  <a:gd name="T9" fmla="*/ 60 h 61"/>
                  <a:gd name="T10" fmla="*/ 2 w 67"/>
                  <a:gd name="T11" fmla="*/ 61 h 61"/>
                  <a:gd name="T12" fmla="*/ 0 w 67"/>
                  <a:gd name="T13" fmla="*/ 19 h 61"/>
                  <a:gd name="T14" fmla="*/ 9 w 67"/>
                  <a:gd name="T15" fmla="*/ 0 h 61"/>
                  <a:gd name="T16" fmla="*/ 9 w 67"/>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1"/>
                  <a:gd name="T29" fmla="*/ 67 w 67"/>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1">
                    <a:moveTo>
                      <a:pt x="9" y="0"/>
                    </a:moveTo>
                    <a:lnTo>
                      <a:pt x="58" y="0"/>
                    </a:lnTo>
                    <a:lnTo>
                      <a:pt x="67" y="9"/>
                    </a:lnTo>
                    <a:lnTo>
                      <a:pt x="19" y="12"/>
                    </a:lnTo>
                    <a:lnTo>
                      <a:pt x="16" y="60"/>
                    </a:lnTo>
                    <a:lnTo>
                      <a:pt x="2" y="61"/>
                    </a:lnTo>
                    <a:lnTo>
                      <a:pt x="0" y="19"/>
                    </a:lnTo>
                    <a:lnTo>
                      <a:pt x="9" y="0"/>
                    </a:lnTo>
                    <a:close/>
                  </a:path>
                </a:pathLst>
              </a:custGeom>
              <a:solidFill>
                <a:srgbClr val="C0C0C0"/>
              </a:solidFill>
              <a:ln w="9525">
                <a:solidFill>
                  <a:srgbClr val="000000"/>
                </a:solidFill>
                <a:round/>
                <a:headEnd/>
                <a:tailEnd/>
              </a:ln>
            </p:spPr>
            <p:txBody>
              <a:bodyPr/>
              <a:lstStyle/>
              <a:p>
                <a:endParaRPr lang="en-US"/>
              </a:p>
            </p:txBody>
          </p:sp>
          <p:sp>
            <p:nvSpPr>
              <p:cNvPr id="11392" name="Freeform 162"/>
              <p:cNvSpPr>
                <a:spLocks/>
              </p:cNvSpPr>
              <p:nvPr/>
            </p:nvSpPr>
            <p:spPr bwMode="auto">
              <a:xfrm>
                <a:off x="7180" y="12786"/>
                <a:ext cx="65" cy="64"/>
              </a:xfrm>
              <a:custGeom>
                <a:avLst/>
                <a:gdLst>
                  <a:gd name="T0" fmla="*/ 8 w 65"/>
                  <a:gd name="T1" fmla="*/ 0 h 64"/>
                  <a:gd name="T2" fmla="*/ 57 w 65"/>
                  <a:gd name="T3" fmla="*/ 0 h 64"/>
                  <a:gd name="T4" fmla="*/ 65 w 65"/>
                  <a:gd name="T5" fmla="*/ 9 h 64"/>
                  <a:gd name="T6" fmla="*/ 18 w 65"/>
                  <a:gd name="T7" fmla="*/ 13 h 64"/>
                  <a:gd name="T8" fmla="*/ 15 w 65"/>
                  <a:gd name="T9" fmla="*/ 64 h 64"/>
                  <a:gd name="T10" fmla="*/ 2 w 65"/>
                  <a:gd name="T11" fmla="*/ 64 h 64"/>
                  <a:gd name="T12" fmla="*/ 0 w 65"/>
                  <a:gd name="T13" fmla="*/ 20 h 64"/>
                  <a:gd name="T14" fmla="*/ 8 w 65"/>
                  <a:gd name="T15" fmla="*/ 0 h 64"/>
                  <a:gd name="T16" fmla="*/ 8 w 65"/>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64"/>
                  <a:gd name="T29" fmla="*/ 65 w 65"/>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64">
                    <a:moveTo>
                      <a:pt x="8" y="0"/>
                    </a:moveTo>
                    <a:lnTo>
                      <a:pt x="57" y="0"/>
                    </a:lnTo>
                    <a:lnTo>
                      <a:pt x="65" y="9"/>
                    </a:lnTo>
                    <a:lnTo>
                      <a:pt x="18" y="13"/>
                    </a:lnTo>
                    <a:lnTo>
                      <a:pt x="15" y="64"/>
                    </a:lnTo>
                    <a:lnTo>
                      <a:pt x="2" y="64"/>
                    </a:lnTo>
                    <a:lnTo>
                      <a:pt x="0" y="20"/>
                    </a:lnTo>
                    <a:lnTo>
                      <a:pt x="8" y="0"/>
                    </a:lnTo>
                    <a:close/>
                  </a:path>
                </a:pathLst>
              </a:custGeom>
              <a:solidFill>
                <a:srgbClr val="C0C0C0"/>
              </a:solidFill>
              <a:ln w="9525">
                <a:solidFill>
                  <a:srgbClr val="000000"/>
                </a:solidFill>
                <a:round/>
                <a:headEnd/>
                <a:tailEnd/>
              </a:ln>
            </p:spPr>
            <p:txBody>
              <a:bodyPr/>
              <a:lstStyle/>
              <a:p>
                <a:endParaRPr lang="en-US"/>
              </a:p>
            </p:txBody>
          </p:sp>
          <p:sp>
            <p:nvSpPr>
              <p:cNvPr id="11393" name="Freeform 163"/>
              <p:cNvSpPr>
                <a:spLocks/>
              </p:cNvSpPr>
              <p:nvPr/>
            </p:nvSpPr>
            <p:spPr bwMode="auto">
              <a:xfrm>
                <a:off x="6300" y="12721"/>
                <a:ext cx="77" cy="78"/>
              </a:xfrm>
              <a:custGeom>
                <a:avLst/>
                <a:gdLst>
                  <a:gd name="T0" fmla="*/ 0 w 77"/>
                  <a:gd name="T1" fmla="*/ 0 h 78"/>
                  <a:gd name="T2" fmla="*/ 0 w 77"/>
                  <a:gd name="T3" fmla="*/ 28 h 78"/>
                  <a:gd name="T4" fmla="*/ 26 w 77"/>
                  <a:gd name="T5" fmla="*/ 30 h 78"/>
                  <a:gd name="T6" fmla="*/ 37 w 77"/>
                  <a:gd name="T7" fmla="*/ 52 h 78"/>
                  <a:gd name="T8" fmla="*/ 37 w 77"/>
                  <a:gd name="T9" fmla="*/ 78 h 78"/>
                  <a:gd name="T10" fmla="*/ 50 w 77"/>
                  <a:gd name="T11" fmla="*/ 78 h 78"/>
                  <a:gd name="T12" fmla="*/ 51 w 77"/>
                  <a:gd name="T13" fmla="*/ 47 h 78"/>
                  <a:gd name="T14" fmla="*/ 58 w 77"/>
                  <a:gd name="T15" fmla="*/ 30 h 78"/>
                  <a:gd name="T16" fmla="*/ 77 w 77"/>
                  <a:gd name="T17" fmla="*/ 30 h 78"/>
                  <a:gd name="T18" fmla="*/ 69 w 77"/>
                  <a:gd name="T19" fmla="*/ 13 h 78"/>
                  <a:gd name="T20" fmla="*/ 10 w 77"/>
                  <a:gd name="T21" fmla="*/ 13 h 78"/>
                  <a:gd name="T22" fmla="*/ 0 w 77"/>
                  <a:gd name="T23" fmla="*/ 0 h 78"/>
                  <a:gd name="T24" fmla="*/ 0 w 77"/>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8"/>
                  <a:gd name="T41" fmla="*/ 77 w 77"/>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8">
                    <a:moveTo>
                      <a:pt x="0" y="0"/>
                    </a:moveTo>
                    <a:lnTo>
                      <a:pt x="0" y="28"/>
                    </a:lnTo>
                    <a:lnTo>
                      <a:pt x="26" y="30"/>
                    </a:lnTo>
                    <a:lnTo>
                      <a:pt x="37" y="52"/>
                    </a:lnTo>
                    <a:lnTo>
                      <a:pt x="37" y="78"/>
                    </a:lnTo>
                    <a:lnTo>
                      <a:pt x="50" y="78"/>
                    </a:lnTo>
                    <a:lnTo>
                      <a:pt x="51" y="47"/>
                    </a:lnTo>
                    <a:lnTo>
                      <a:pt x="58" y="30"/>
                    </a:lnTo>
                    <a:lnTo>
                      <a:pt x="77" y="30"/>
                    </a:lnTo>
                    <a:lnTo>
                      <a:pt x="69" y="13"/>
                    </a:lnTo>
                    <a:lnTo>
                      <a:pt x="10" y="13"/>
                    </a:lnTo>
                    <a:lnTo>
                      <a:pt x="0" y="0"/>
                    </a:lnTo>
                    <a:close/>
                  </a:path>
                </a:pathLst>
              </a:custGeom>
              <a:solidFill>
                <a:srgbClr val="C0C0C0"/>
              </a:solidFill>
              <a:ln w="9525">
                <a:solidFill>
                  <a:srgbClr val="000000"/>
                </a:solidFill>
                <a:round/>
                <a:headEnd/>
                <a:tailEnd/>
              </a:ln>
            </p:spPr>
            <p:txBody>
              <a:bodyPr/>
              <a:lstStyle/>
              <a:p>
                <a:endParaRPr lang="en-US"/>
              </a:p>
            </p:txBody>
          </p:sp>
          <p:sp>
            <p:nvSpPr>
              <p:cNvPr id="11394" name="Freeform 164"/>
              <p:cNvSpPr>
                <a:spLocks/>
              </p:cNvSpPr>
              <p:nvPr/>
            </p:nvSpPr>
            <p:spPr bwMode="auto">
              <a:xfrm>
                <a:off x="6390" y="12724"/>
                <a:ext cx="78" cy="78"/>
              </a:xfrm>
              <a:custGeom>
                <a:avLst/>
                <a:gdLst>
                  <a:gd name="T0" fmla="*/ 0 w 78"/>
                  <a:gd name="T1" fmla="*/ 0 h 78"/>
                  <a:gd name="T2" fmla="*/ 0 w 78"/>
                  <a:gd name="T3" fmla="*/ 26 h 78"/>
                  <a:gd name="T4" fmla="*/ 26 w 78"/>
                  <a:gd name="T5" fmla="*/ 29 h 78"/>
                  <a:gd name="T6" fmla="*/ 37 w 78"/>
                  <a:gd name="T7" fmla="*/ 52 h 78"/>
                  <a:gd name="T8" fmla="*/ 37 w 78"/>
                  <a:gd name="T9" fmla="*/ 78 h 78"/>
                  <a:gd name="T10" fmla="*/ 50 w 78"/>
                  <a:gd name="T11" fmla="*/ 78 h 78"/>
                  <a:gd name="T12" fmla="*/ 51 w 78"/>
                  <a:gd name="T13" fmla="*/ 46 h 78"/>
                  <a:gd name="T14" fmla="*/ 59 w 78"/>
                  <a:gd name="T15" fmla="*/ 30 h 78"/>
                  <a:gd name="T16" fmla="*/ 78 w 78"/>
                  <a:gd name="T17" fmla="*/ 30 h 78"/>
                  <a:gd name="T18" fmla="*/ 70 w 78"/>
                  <a:gd name="T19" fmla="*/ 12 h 78"/>
                  <a:gd name="T20" fmla="*/ 10 w 78"/>
                  <a:gd name="T21" fmla="*/ 12 h 78"/>
                  <a:gd name="T22" fmla="*/ 0 w 78"/>
                  <a:gd name="T23" fmla="*/ 0 h 78"/>
                  <a:gd name="T24" fmla="*/ 0 w 78"/>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78"/>
                  <a:gd name="T41" fmla="*/ 78 w 78"/>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78">
                    <a:moveTo>
                      <a:pt x="0" y="0"/>
                    </a:moveTo>
                    <a:lnTo>
                      <a:pt x="0" y="26"/>
                    </a:lnTo>
                    <a:lnTo>
                      <a:pt x="26" y="29"/>
                    </a:lnTo>
                    <a:lnTo>
                      <a:pt x="37" y="52"/>
                    </a:lnTo>
                    <a:lnTo>
                      <a:pt x="37" y="78"/>
                    </a:lnTo>
                    <a:lnTo>
                      <a:pt x="50" y="78"/>
                    </a:lnTo>
                    <a:lnTo>
                      <a:pt x="51" y="46"/>
                    </a:lnTo>
                    <a:lnTo>
                      <a:pt x="59" y="30"/>
                    </a:lnTo>
                    <a:lnTo>
                      <a:pt x="78" y="30"/>
                    </a:lnTo>
                    <a:lnTo>
                      <a:pt x="70" y="12"/>
                    </a:lnTo>
                    <a:lnTo>
                      <a:pt x="10" y="12"/>
                    </a:lnTo>
                    <a:lnTo>
                      <a:pt x="0" y="0"/>
                    </a:lnTo>
                    <a:close/>
                  </a:path>
                </a:pathLst>
              </a:custGeom>
              <a:solidFill>
                <a:srgbClr val="C0C0C0"/>
              </a:solidFill>
              <a:ln w="9525">
                <a:solidFill>
                  <a:srgbClr val="000000"/>
                </a:solidFill>
                <a:round/>
                <a:headEnd/>
                <a:tailEnd/>
              </a:ln>
            </p:spPr>
            <p:txBody>
              <a:bodyPr/>
              <a:lstStyle/>
              <a:p>
                <a:endParaRPr lang="en-US"/>
              </a:p>
            </p:txBody>
          </p:sp>
          <p:sp>
            <p:nvSpPr>
              <p:cNvPr id="11395" name="Freeform 165"/>
              <p:cNvSpPr>
                <a:spLocks/>
              </p:cNvSpPr>
              <p:nvPr/>
            </p:nvSpPr>
            <p:spPr bwMode="auto">
              <a:xfrm>
                <a:off x="6482" y="12721"/>
                <a:ext cx="78" cy="78"/>
              </a:xfrm>
              <a:custGeom>
                <a:avLst/>
                <a:gdLst>
                  <a:gd name="T0" fmla="*/ 0 w 78"/>
                  <a:gd name="T1" fmla="*/ 0 h 78"/>
                  <a:gd name="T2" fmla="*/ 0 w 78"/>
                  <a:gd name="T3" fmla="*/ 26 h 78"/>
                  <a:gd name="T4" fmla="*/ 26 w 78"/>
                  <a:gd name="T5" fmla="*/ 29 h 78"/>
                  <a:gd name="T6" fmla="*/ 37 w 78"/>
                  <a:gd name="T7" fmla="*/ 52 h 78"/>
                  <a:gd name="T8" fmla="*/ 37 w 78"/>
                  <a:gd name="T9" fmla="*/ 78 h 78"/>
                  <a:gd name="T10" fmla="*/ 49 w 78"/>
                  <a:gd name="T11" fmla="*/ 78 h 78"/>
                  <a:gd name="T12" fmla="*/ 50 w 78"/>
                  <a:gd name="T13" fmla="*/ 47 h 78"/>
                  <a:gd name="T14" fmla="*/ 57 w 78"/>
                  <a:gd name="T15" fmla="*/ 30 h 78"/>
                  <a:gd name="T16" fmla="*/ 78 w 78"/>
                  <a:gd name="T17" fmla="*/ 30 h 78"/>
                  <a:gd name="T18" fmla="*/ 70 w 78"/>
                  <a:gd name="T19" fmla="*/ 13 h 78"/>
                  <a:gd name="T20" fmla="*/ 10 w 78"/>
                  <a:gd name="T21" fmla="*/ 13 h 78"/>
                  <a:gd name="T22" fmla="*/ 0 w 78"/>
                  <a:gd name="T23" fmla="*/ 0 h 78"/>
                  <a:gd name="T24" fmla="*/ 0 w 78"/>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78"/>
                  <a:gd name="T41" fmla="*/ 78 w 78"/>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78">
                    <a:moveTo>
                      <a:pt x="0" y="0"/>
                    </a:moveTo>
                    <a:lnTo>
                      <a:pt x="0" y="26"/>
                    </a:lnTo>
                    <a:lnTo>
                      <a:pt x="26" y="29"/>
                    </a:lnTo>
                    <a:lnTo>
                      <a:pt x="37" y="52"/>
                    </a:lnTo>
                    <a:lnTo>
                      <a:pt x="37" y="78"/>
                    </a:lnTo>
                    <a:lnTo>
                      <a:pt x="49" y="78"/>
                    </a:lnTo>
                    <a:lnTo>
                      <a:pt x="50" y="47"/>
                    </a:lnTo>
                    <a:lnTo>
                      <a:pt x="57" y="30"/>
                    </a:lnTo>
                    <a:lnTo>
                      <a:pt x="78" y="30"/>
                    </a:lnTo>
                    <a:lnTo>
                      <a:pt x="70" y="13"/>
                    </a:lnTo>
                    <a:lnTo>
                      <a:pt x="10" y="13"/>
                    </a:lnTo>
                    <a:lnTo>
                      <a:pt x="0" y="0"/>
                    </a:lnTo>
                    <a:close/>
                  </a:path>
                </a:pathLst>
              </a:custGeom>
              <a:solidFill>
                <a:srgbClr val="C0C0C0"/>
              </a:solidFill>
              <a:ln w="9525">
                <a:solidFill>
                  <a:srgbClr val="000000"/>
                </a:solidFill>
                <a:round/>
                <a:headEnd/>
                <a:tailEnd/>
              </a:ln>
            </p:spPr>
            <p:txBody>
              <a:bodyPr/>
              <a:lstStyle/>
              <a:p>
                <a:endParaRPr lang="en-US"/>
              </a:p>
            </p:txBody>
          </p:sp>
          <p:sp>
            <p:nvSpPr>
              <p:cNvPr id="11396" name="Freeform 166"/>
              <p:cNvSpPr>
                <a:spLocks/>
              </p:cNvSpPr>
              <p:nvPr/>
            </p:nvSpPr>
            <p:spPr bwMode="auto">
              <a:xfrm>
                <a:off x="6572" y="12719"/>
                <a:ext cx="78" cy="77"/>
              </a:xfrm>
              <a:custGeom>
                <a:avLst/>
                <a:gdLst>
                  <a:gd name="T0" fmla="*/ 0 w 78"/>
                  <a:gd name="T1" fmla="*/ 0 h 77"/>
                  <a:gd name="T2" fmla="*/ 0 w 78"/>
                  <a:gd name="T3" fmla="*/ 26 h 77"/>
                  <a:gd name="T4" fmla="*/ 27 w 78"/>
                  <a:gd name="T5" fmla="*/ 28 h 77"/>
                  <a:gd name="T6" fmla="*/ 37 w 78"/>
                  <a:gd name="T7" fmla="*/ 51 h 77"/>
                  <a:gd name="T8" fmla="*/ 37 w 78"/>
                  <a:gd name="T9" fmla="*/ 77 h 77"/>
                  <a:gd name="T10" fmla="*/ 49 w 78"/>
                  <a:gd name="T11" fmla="*/ 77 h 77"/>
                  <a:gd name="T12" fmla="*/ 51 w 78"/>
                  <a:gd name="T13" fmla="*/ 46 h 77"/>
                  <a:gd name="T14" fmla="*/ 59 w 78"/>
                  <a:gd name="T15" fmla="*/ 30 h 77"/>
                  <a:gd name="T16" fmla="*/ 78 w 78"/>
                  <a:gd name="T17" fmla="*/ 30 h 77"/>
                  <a:gd name="T18" fmla="*/ 70 w 78"/>
                  <a:gd name="T19" fmla="*/ 12 h 77"/>
                  <a:gd name="T20" fmla="*/ 11 w 78"/>
                  <a:gd name="T21" fmla="*/ 12 h 77"/>
                  <a:gd name="T22" fmla="*/ 0 w 78"/>
                  <a:gd name="T23" fmla="*/ 0 h 77"/>
                  <a:gd name="T24" fmla="*/ 0 w 78"/>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77"/>
                  <a:gd name="T41" fmla="*/ 78 w 78"/>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77">
                    <a:moveTo>
                      <a:pt x="0" y="0"/>
                    </a:moveTo>
                    <a:lnTo>
                      <a:pt x="0" y="26"/>
                    </a:lnTo>
                    <a:lnTo>
                      <a:pt x="27" y="28"/>
                    </a:lnTo>
                    <a:lnTo>
                      <a:pt x="37" y="51"/>
                    </a:lnTo>
                    <a:lnTo>
                      <a:pt x="37" y="77"/>
                    </a:lnTo>
                    <a:lnTo>
                      <a:pt x="49" y="77"/>
                    </a:lnTo>
                    <a:lnTo>
                      <a:pt x="51" y="46"/>
                    </a:lnTo>
                    <a:lnTo>
                      <a:pt x="59" y="30"/>
                    </a:lnTo>
                    <a:lnTo>
                      <a:pt x="78" y="30"/>
                    </a:lnTo>
                    <a:lnTo>
                      <a:pt x="70" y="12"/>
                    </a:lnTo>
                    <a:lnTo>
                      <a:pt x="11" y="12"/>
                    </a:lnTo>
                    <a:lnTo>
                      <a:pt x="0" y="0"/>
                    </a:lnTo>
                    <a:close/>
                  </a:path>
                </a:pathLst>
              </a:custGeom>
              <a:solidFill>
                <a:srgbClr val="C0C0C0"/>
              </a:solidFill>
              <a:ln w="9525">
                <a:solidFill>
                  <a:srgbClr val="000000"/>
                </a:solidFill>
                <a:round/>
                <a:headEnd/>
                <a:tailEnd/>
              </a:ln>
            </p:spPr>
            <p:txBody>
              <a:bodyPr/>
              <a:lstStyle/>
              <a:p>
                <a:endParaRPr lang="en-US"/>
              </a:p>
            </p:txBody>
          </p:sp>
          <p:sp>
            <p:nvSpPr>
              <p:cNvPr id="11397" name="Freeform 167"/>
              <p:cNvSpPr>
                <a:spLocks/>
              </p:cNvSpPr>
              <p:nvPr/>
            </p:nvSpPr>
            <p:spPr bwMode="auto">
              <a:xfrm>
                <a:off x="6664" y="12716"/>
                <a:ext cx="77" cy="78"/>
              </a:xfrm>
              <a:custGeom>
                <a:avLst/>
                <a:gdLst>
                  <a:gd name="T0" fmla="*/ 0 w 77"/>
                  <a:gd name="T1" fmla="*/ 0 h 78"/>
                  <a:gd name="T2" fmla="*/ 0 w 77"/>
                  <a:gd name="T3" fmla="*/ 26 h 78"/>
                  <a:gd name="T4" fmla="*/ 26 w 77"/>
                  <a:gd name="T5" fmla="*/ 29 h 78"/>
                  <a:gd name="T6" fmla="*/ 36 w 77"/>
                  <a:gd name="T7" fmla="*/ 52 h 78"/>
                  <a:gd name="T8" fmla="*/ 36 w 77"/>
                  <a:gd name="T9" fmla="*/ 78 h 78"/>
                  <a:gd name="T10" fmla="*/ 49 w 77"/>
                  <a:gd name="T11" fmla="*/ 78 h 78"/>
                  <a:gd name="T12" fmla="*/ 50 w 77"/>
                  <a:gd name="T13" fmla="*/ 46 h 78"/>
                  <a:gd name="T14" fmla="*/ 57 w 77"/>
                  <a:gd name="T15" fmla="*/ 30 h 78"/>
                  <a:gd name="T16" fmla="*/ 77 w 77"/>
                  <a:gd name="T17" fmla="*/ 30 h 78"/>
                  <a:gd name="T18" fmla="*/ 69 w 77"/>
                  <a:gd name="T19" fmla="*/ 12 h 78"/>
                  <a:gd name="T20" fmla="*/ 9 w 77"/>
                  <a:gd name="T21" fmla="*/ 12 h 78"/>
                  <a:gd name="T22" fmla="*/ 0 w 77"/>
                  <a:gd name="T23" fmla="*/ 0 h 78"/>
                  <a:gd name="T24" fmla="*/ 0 w 77"/>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8"/>
                  <a:gd name="T41" fmla="*/ 77 w 77"/>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8">
                    <a:moveTo>
                      <a:pt x="0" y="0"/>
                    </a:moveTo>
                    <a:lnTo>
                      <a:pt x="0" y="26"/>
                    </a:lnTo>
                    <a:lnTo>
                      <a:pt x="26" y="29"/>
                    </a:lnTo>
                    <a:lnTo>
                      <a:pt x="36" y="52"/>
                    </a:lnTo>
                    <a:lnTo>
                      <a:pt x="36" y="78"/>
                    </a:lnTo>
                    <a:lnTo>
                      <a:pt x="49" y="78"/>
                    </a:lnTo>
                    <a:lnTo>
                      <a:pt x="50" y="46"/>
                    </a:lnTo>
                    <a:lnTo>
                      <a:pt x="57" y="30"/>
                    </a:lnTo>
                    <a:lnTo>
                      <a:pt x="77" y="30"/>
                    </a:lnTo>
                    <a:lnTo>
                      <a:pt x="69" y="12"/>
                    </a:lnTo>
                    <a:lnTo>
                      <a:pt x="9" y="12"/>
                    </a:lnTo>
                    <a:lnTo>
                      <a:pt x="0" y="0"/>
                    </a:lnTo>
                    <a:close/>
                  </a:path>
                </a:pathLst>
              </a:custGeom>
              <a:solidFill>
                <a:srgbClr val="C0C0C0"/>
              </a:solidFill>
              <a:ln w="9525">
                <a:solidFill>
                  <a:srgbClr val="000000"/>
                </a:solidFill>
                <a:round/>
                <a:headEnd/>
                <a:tailEnd/>
              </a:ln>
            </p:spPr>
            <p:txBody>
              <a:bodyPr/>
              <a:lstStyle/>
              <a:p>
                <a:endParaRPr lang="en-US"/>
              </a:p>
            </p:txBody>
          </p:sp>
          <p:sp>
            <p:nvSpPr>
              <p:cNvPr id="11398" name="Freeform 168"/>
              <p:cNvSpPr>
                <a:spLocks/>
              </p:cNvSpPr>
              <p:nvPr/>
            </p:nvSpPr>
            <p:spPr bwMode="auto">
              <a:xfrm>
                <a:off x="6755" y="12719"/>
                <a:ext cx="77" cy="79"/>
              </a:xfrm>
              <a:custGeom>
                <a:avLst/>
                <a:gdLst>
                  <a:gd name="T0" fmla="*/ 0 w 77"/>
                  <a:gd name="T1" fmla="*/ 0 h 79"/>
                  <a:gd name="T2" fmla="*/ 0 w 77"/>
                  <a:gd name="T3" fmla="*/ 27 h 79"/>
                  <a:gd name="T4" fmla="*/ 26 w 77"/>
                  <a:gd name="T5" fmla="*/ 28 h 79"/>
                  <a:gd name="T6" fmla="*/ 37 w 77"/>
                  <a:gd name="T7" fmla="*/ 51 h 79"/>
                  <a:gd name="T8" fmla="*/ 37 w 77"/>
                  <a:gd name="T9" fmla="*/ 77 h 79"/>
                  <a:gd name="T10" fmla="*/ 49 w 77"/>
                  <a:gd name="T11" fmla="*/ 79 h 79"/>
                  <a:gd name="T12" fmla="*/ 51 w 77"/>
                  <a:gd name="T13" fmla="*/ 46 h 79"/>
                  <a:gd name="T14" fmla="*/ 57 w 77"/>
                  <a:gd name="T15" fmla="*/ 30 h 79"/>
                  <a:gd name="T16" fmla="*/ 77 w 77"/>
                  <a:gd name="T17" fmla="*/ 30 h 79"/>
                  <a:gd name="T18" fmla="*/ 68 w 77"/>
                  <a:gd name="T19" fmla="*/ 12 h 79"/>
                  <a:gd name="T20" fmla="*/ 10 w 77"/>
                  <a:gd name="T21" fmla="*/ 12 h 79"/>
                  <a:gd name="T22" fmla="*/ 0 w 77"/>
                  <a:gd name="T23" fmla="*/ 0 h 79"/>
                  <a:gd name="T24" fmla="*/ 0 w 77"/>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9"/>
                  <a:gd name="T41" fmla="*/ 77 w 77"/>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9">
                    <a:moveTo>
                      <a:pt x="0" y="0"/>
                    </a:moveTo>
                    <a:lnTo>
                      <a:pt x="0" y="27"/>
                    </a:lnTo>
                    <a:lnTo>
                      <a:pt x="26" y="28"/>
                    </a:lnTo>
                    <a:lnTo>
                      <a:pt x="37" y="51"/>
                    </a:lnTo>
                    <a:lnTo>
                      <a:pt x="37" y="77"/>
                    </a:lnTo>
                    <a:lnTo>
                      <a:pt x="49" y="79"/>
                    </a:lnTo>
                    <a:lnTo>
                      <a:pt x="51" y="46"/>
                    </a:lnTo>
                    <a:lnTo>
                      <a:pt x="57" y="30"/>
                    </a:lnTo>
                    <a:lnTo>
                      <a:pt x="77" y="30"/>
                    </a:lnTo>
                    <a:lnTo>
                      <a:pt x="68" y="12"/>
                    </a:lnTo>
                    <a:lnTo>
                      <a:pt x="10" y="12"/>
                    </a:lnTo>
                    <a:lnTo>
                      <a:pt x="0" y="0"/>
                    </a:lnTo>
                    <a:close/>
                  </a:path>
                </a:pathLst>
              </a:custGeom>
              <a:solidFill>
                <a:srgbClr val="C0C0C0"/>
              </a:solidFill>
              <a:ln w="9525">
                <a:solidFill>
                  <a:srgbClr val="000000"/>
                </a:solidFill>
                <a:round/>
                <a:headEnd/>
                <a:tailEnd/>
              </a:ln>
            </p:spPr>
            <p:txBody>
              <a:bodyPr/>
              <a:lstStyle/>
              <a:p>
                <a:endParaRPr lang="en-US"/>
              </a:p>
            </p:txBody>
          </p:sp>
          <p:sp>
            <p:nvSpPr>
              <p:cNvPr id="11399" name="Freeform 169"/>
              <p:cNvSpPr>
                <a:spLocks/>
              </p:cNvSpPr>
              <p:nvPr/>
            </p:nvSpPr>
            <p:spPr bwMode="auto">
              <a:xfrm>
                <a:off x="6845" y="12721"/>
                <a:ext cx="78" cy="78"/>
              </a:xfrm>
              <a:custGeom>
                <a:avLst/>
                <a:gdLst>
                  <a:gd name="T0" fmla="*/ 0 w 78"/>
                  <a:gd name="T1" fmla="*/ 0 h 78"/>
                  <a:gd name="T2" fmla="*/ 0 w 78"/>
                  <a:gd name="T3" fmla="*/ 28 h 78"/>
                  <a:gd name="T4" fmla="*/ 26 w 78"/>
                  <a:gd name="T5" fmla="*/ 29 h 78"/>
                  <a:gd name="T6" fmla="*/ 37 w 78"/>
                  <a:gd name="T7" fmla="*/ 52 h 78"/>
                  <a:gd name="T8" fmla="*/ 37 w 78"/>
                  <a:gd name="T9" fmla="*/ 78 h 78"/>
                  <a:gd name="T10" fmla="*/ 49 w 78"/>
                  <a:gd name="T11" fmla="*/ 78 h 78"/>
                  <a:gd name="T12" fmla="*/ 51 w 78"/>
                  <a:gd name="T13" fmla="*/ 47 h 78"/>
                  <a:gd name="T14" fmla="*/ 59 w 78"/>
                  <a:gd name="T15" fmla="*/ 30 h 78"/>
                  <a:gd name="T16" fmla="*/ 78 w 78"/>
                  <a:gd name="T17" fmla="*/ 30 h 78"/>
                  <a:gd name="T18" fmla="*/ 70 w 78"/>
                  <a:gd name="T19" fmla="*/ 13 h 78"/>
                  <a:gd name="T20" fmla="*/ 10 w 78"/>
                  <a:gd name="T21" fmla="*/ 13 h 78"/>
                  <a:gd name="T22" fmla="*/ 0 w 78"/>
                  <a:gd name="T23" fmla="*/ 0 h 78"/>
                  <a:gd name="T24" fmla="*/ 0 w 78"/>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78"/>
                  <a:gd name="T41" fmla="*/ 78 w 78"/>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78">
                    <a:moveTo>
                      <a:pt x="0" y="0"/>
                    </a:moveTo>
                    <a:lnTo>
                      <a:pt x="0" y="28"/>
                    </a:lnTo>
                    <a:lnTo>
                      <a:pt x="26" y="29"/>
                    </a:lnTo>
                    <a:lnTo>
                      <a:pt x="37" y="52"/>
                    </a:lnTo>
                    <a:lnTo>
                      <a:pt x="37" y="78"/>
                    </a:lnTo>
                    <a:lnTo>
                      <a:pt x="49" y="78"/>
                    </a:lnTo>
                    <a:lnTo>
                      <a:pt x="51" y="47"/>
                    </a:lnTo>
                    <a:lnTo>
                      <a:pt x="59" y="30"/>
                    </a:lnTo>
                    <a:lnTo>
                      <a:pt x="78" y="30"/>
                    </a:lnTo>
                    <a:lnTo>
                      <a:pt x="70" y="13"/>
                    </a:lnTo>
                    <a:lnTo>
                      <a:pt x="10" y="13"/>
                    </a:lnTo>
                    <a:lnTo>
                      <a:pt x="0" y="0"/>
                    </a:lnTo>
                    <a:close/>
                  </a:path>
                </a:pathLst>
              </a:custGeom>
              <a:solidFill>
                <a:srgbClr val="C0C0C0"/>
              </a:solidFill>
              <a:ln w="9525">
                <a:solidFill>
                  <a:srgbClr val="000000"/>
                </a:solidFill>
                <a:round/>
                <a:headEnd/>
                <a:tailEnd/>
              </a:ln>
            </p:spPr>
            <p:txBody>
              <a:bodyPr/>
              <a:lstStyle/>
              <a:p>
                <a:endParaRPr lang="en-US"/>
              </a:p>
            </p:txBody>
          </p:sp>
          <p:sp>
            <p:nvSpPr>
              <p:cNvPr id="11400" name="Freeform 170"/>
              <p:cNvSpPr>
                <a:spLocks/>
              </p:cNvSpPr>
              <p:nvPr/>
            </p:nvSpPr>
            <p:spPr bwMode="auto">
              <a:xfrm>
                <a:off x="6939" y="12720"/>
                <a:ext cx="78" cy="78"/>
              </a:xfrm>
              <a:custGeom>
                <a:avLst/>
                <a:gdLst>
                  <a:gd name="T0" fmla="*/ 0 w 78"/>
                  <a:gd name="T1" fmla="*/ 0 h 78"/>
                  <a:gd name="T2" fmla="*/ 0 w 78"/>
                  <a:gd name="T3" fmla="*/ 27 h 78"/>
                  <a:gd name="T4" fmla="*/ 26 w 78"/>
                  <a:gd name="T5" fmla="*/ 29 h 78"/>
                  <a:gd name="T6" fmla="*/ 37 w 78"/>
                  <a:gd name="T7" fmla="*/ 52 h 78"/>
                  <a:gd name="T8" fmla="*/ 37 w 78"/>
                  <a:gd name="T9" fmla="*/ 78 h 78"/>
                  <a:gd name="T10" fmla="*/ 50 w 78"/>
                  <a:gd name="T11" fmla="*/ 78 h 78"/>
                  <a:gd name="T12" fmla="*/ 51 w 78"/>
                  <a:gd name="T13" fmla="*/ 46 h 78"/>
                  <a:gd name="T14" fmla="*/ 58 w 78"/>
                  <a:gd name="T15" fmla="*/ 30 h 78"/>
                  <a:gd name="T16" fmla="*/ 78 w 78"/>
                  <a:gd name="T17" fmla="*/ 30 h 78"/>
                  <a:gd name="T18" fmla="*/ 70 w 78"/>
                  <a:gd name="T19" fmla="*/ 12 h 78"/>
                  <a:gd name="T20" fmla="*/ 10 w 78"/>
                  <a:gd name="T21" fmla="*/ 12 h 78"/>
                  <a:gd name="T22" fmla="*/ 0 w 78"/>
                  <a:gd name="T23" fmla="*/ 0 h 78"/>
                  <a:gd name="T24" fmla="*/ 0 w 78"/>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78"/>
                  <a:gd name="T41" fmla="*/ 78 w 78"/>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78">
                    <a:moveTo>
                      <a:pt x="0" y="0"/>
                    </a:moveTo>
                    <a:lnTo>
                      <a:pt x="0" y="27"/>
                    </a:lnTo>
                    <a:lnTo>
                      <a:pt x="26" y="29"/>
                    </a:lnTo>
                    <a:lnTo>
                      <a:pt x="37" y="52"/>
                    </a:lnTo>
                    <a:lnTo>
                      <a:pt x="37" y="78"/>
                    </a:lnTo>
                    <a:lnTo>
                      <a:pt x="50" y="78"/>
                    </a:lnTo>
                    <a:lnTo>
                      <a:pt x="51" y="46"/>
                    </a:lnTo>
                    <a:lnTo>
                      <a:pt x="58" y="30"/>
                    </a:lnTo>
                    <a:lnTo>
                      <a:pt x="78" y="30"/>
                    </a:lnTo>
                    <a:lnTo>
                      <a:pt x="70" y="12"/>
                    </a:lnTo>
                    <a:lnTo>
                      <a:pt x="10" y="12"/>
                    </a:lnTo>
                    <a:lnTo>
                      <a:pt x="0" y="0"/>
                    </a:lnTo>
                    <a:close/>
                  </a:path>
                </a:pathLst>
              </a:custGeom>
              <a:solidFill>
                <a:srgbClr val="C0C0C0"/>
              </a:solidFill>
              <a:ln w="9525">
                <a:solidFill>
                  <a:srgbClr val="000000"/>
                </a:solidFill>
                <a:round/>
                <a:headEnd/>
                <a:tailEnd/>
              </a:ln>
            </p:spPr>
            <p:txBody>
              <a:bodyPr/>
              <a:lstStyle/>
              <a:p>
                <a:endParaRPr lang="en-US"/>
              </a:p>
            </p:txBody>
          </p:sp>
          <p:sp>
            <p:nvSpPr>
              <p:cNvPr id="11401" name="Freeform 171"/>
              <p:cNvSpPr>
                <a:spLocks/>
              </p:cNvSpPr>
              <p:nvPr/>
            </p:nvSpPr>
            <p:spPr bwMode="auto">
              <a:xfrm>
                <a:off x="7031" y="12721"/>
                <a:ext cx="78" cy="78"/>
              </a:xfrm>
              <a:custGeom>
                <a:avLst/>
                <a:gdLst>
                  <a:gd name="T0" fmla="*/ 0 w 78"/>
                  <a:gd name="T1" fmla="*/ 0 h 78"/>
                  <a:gd name="T2" fmla="*/ 0 w 78"/>
                  <a:gd name="T3" fmla="*/ 28 h 78"/>
                  <a:gd name="T4" fmla="*/ 26 w 78"/>
                  <a:gd name="T5" fmla="*/ 29 h 78"/>
                  <a:gd name="T6" fmla="*/ 37 w 78"/>
                  <a:gd name="T7" fmla="*/ 52 h 78"/>
                  <a:gd name="T8" fmla="*/ 37 w 78"/>
                  <a:gd name="T9" fmla="*/ 78 h 78"/>
                  <a:gd name="T10" fmla="*/ 49 w 78"/>
                  <a:gd name="T11" fmla="*/ 78 h 78"/>
                  <a:gd name="T12" fmla="*/ 50 w 78"/>
                  <a:gd name="T13" fmla="*/ 47 h 78"/>
                  <a:gd name="T14" fmla="*/ 59 w 78"/>
                  <a:gd name="T15" fmla="*/ 30 h 78"/>
                  <a:gd name="T16" fmla="*/ 78 w 78"/>
                  <a:gd name="T17" fmla="*/ 30 h 78"/>
                  <a:gd name="T18" fmla="*/ 70 w 78"/>
                  <a:gd name="T19" fmla="*/ 13 h 78"/>
                  <a:gd name="T20" fmla="*/ 9 w 78"/>
                  <a:gd name="T21" fmla="*/ 13 h 78"/>
                  <a:gd name="T22" fmla="*/ 0 w 78"/>
                  <a:gd name="T23" fmla="*/ 0 h 78"/>
                  <a:gd name="T24" fmla="*/ 0 w 78"/>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78"/>
                  <a:gd name="T41" fmla="*/ 78 w 78"/>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78">
                    <a:moveTo>
                      <a:pt x="0" y="0"/>
                    </a:moveTo>
                    <a:lnTo>
                      <a:pt x="0" y="28"/>
                    </a:lnTo>
                    <a:lnTo>
                      <a:pt x="26" y="29"/>
                    </a:lnTo>
                    <a:lnTo>
                      <a:pt x="37" y="52"/>
                    </a:lnTo>
                    <a:lnTo>
                      <a:pt x="37" y="78"/>
                    </a:lnTo>
                    <a:lnTo>
                      <a:pt x="49" y="78"/>
                    </a:lnTo>
                    <a:lnTo>
                      <a:pt x="50" y="47"/>
                    </a:lnTo>
                    <a:lnTo>
                      <a:pt x="59" y="30"/>
                    </a:lnTo>
                    <a:lnTo>
                      <a:pt x="78" y="30"/>
                    </a:lnTo>
                    <a:lnTo>
                      <a:pt x="70" y="13"/>
                    </a:lnTo>
                    <a:lnTo>
                      <a:pt x="9" y="13"/>
                    </a:lnTo>
                    <a:lnTo>
                      <a:pt x="0" y="0"/>
                    </a:lnTo>
                    <a:close/>
                  </a:path>
                </a:pathLst>
              </a:custGeom>
              <a:solidFill>
                <a:srgbClr val="C0C0C0"/>
              </a:solidFill>
              <a:ln w="9525">
                <a:solidFill>
                  <a:srgbClr val="000000"/>
                </a:solidFill>
                <a:round/>
                <a:headEnd/>
                <a:tailEnd/>
              </a:ln>
            </p:spPr>
            <p:txBody>
              <a:bodyPr/>
              <a:lstStyle/>
              <a:p>
                <a:endParaRPr lang="en-US"/>
              </a:p>
            </p:txBody>
          </p:sp>
          <p:sp>
            <p:nvSpPr>
              <p:cNvPr id="11402" name="Freeform 172"/>
              <p:cNvSpPr>
                <a:spLocks/>
              </p:cNvSpPr>
              <p:nvPr/>
            </p:nvSpPr>
            <p:spPr bwMode="auto">
              <a:xfrm>
                <a:off x="7125" y="12719"/>
                <a:ext cx="78" cy="77"/>
              </a:xfrm>
              <a:custGeom>
                <a:avLst/>
                <a:gdLst>
                  <a:gd name="T0" fmla="*/ 0 w 78"/>
                  <a:gd name="T1" fmla="*/ 0 h 77"/>
                  <a:gd name="T2" fmla="*/ 0 w 78"/>
                  <a:gd name="T3" fmla="*/ 27 h 77"/>
                  <a:gd name="T4" fmla="*/ 26 w 78"/>
                  <a:gd name="T5" fmla="*/ 28 h 77"/>
                  <a:gd name="T6" fmla="*/ 37 w 78"/>
                  <a:gd name="T7" fmla="*/ 51 h 77"/>
                  <a:gd name="T8" fmla="*/ 37 w 78"/>
                  <a:gd name="T9" fmla="*/ 77 h 77"/>
                  <a:gd name="T10" fmla="*/ 49 w 78"/>
                  <a:gd name="T11" fmla="*/ 77 h 77"/>
                  <a:gd name="T12" fmla="*/ 51 w 78"/>
                  <a:gd name="T13" fmla="*/ 46 h 77"/>
                  <a:gd name="T14" fmla="*/ 59 w 78"/>
                  <a:gd name="T15" fmla="*/ 30 h 77"/>
                  <a:gd name="T16" fmla="*/ 78 w 78"/>
                  <a:gd name="T17" fmla="*/ 30 h 77"/>
                  <a:gd name="T18" fmla="*/ 70 w 78"/>
                  <a:gd name="T19" fmla="*/ 12 h 77"/>
                  <a:gd name="T20" fmla="*/ 10 w 78"/>
                  <a:gd name="T21" fmla="*/ 12 h 77"/>
                  <a:gd name="T22" fmla="*/ 0 w 78"/>
                  <a:gd name="T23" fmla="*/ 0 h 77"/>
                  <a:gd name="T24" fmla="*/ 0 w 78"/>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77"/>
                  <a:gd name="T41" fmla="*/ 78 w 78"/>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77">
                    <a:moveTo>
                      <a:pt x="0" y="0"/>
                    </a:moveTo>
                    <a:lnTo>
                      <a:pt x="0" y="27"/>
                    </a:lnTo>
                    <a:lnTo>
                      <a:pt x="26" y="28"/>
                    </a:lnTo>
                    <a:lnTo>
                      <a:pt x="37" y="51"/>
                    </a:lnTo>
                    <a:lnTo>
                      <a:pt x="37" y="77"/>
                    </a:lnTo>
                    <a:lnTo>
                      <a:pt x="49" y="77"/>
                    </a:lnTo>
                    <a:lnTo>
                      <a:pt x="51" y="46"/>
                    </a:lnTo>
                    <a:lnTo>
                      <a:pt x="59" y="30"/>
                    </a:lnTo>
                    <a:lnTo>
                      <a:pt x="78" y="30"/>
                    </a:lnTo>
                    <a:lnTo>
                      <a:pt x="70" y="12"/>
                    </a:lnTo>
                    <a:lnTo>
                      <a:pt x="10" y="12"/>
                    </a:lnTo>
                    <a:lnTo>
                      <a:pt x="0" y="0"/>
                    </a:lnTo>
                    <a:close/>
                  </a:path>
                </a:pathLst>
              </a:custGeom>
              <a:solidFill>
                <a:srgbClr val="C0C0C0"/>
              </a:solidFill>
              <a:ln w="9525">
                <a:solidFill>
                  <a:srgbClr val="000000"/>
                </a:solidFill>
                <a:round/>
                <a:headEnd/>
                <a:tailEnd/>
              </a:ln>
            </p:spPr>
            <p:txBody>
              <a:bodyPr/>
              <a:lstStyle/>
              <a:p>
                <a:endParaRPr lang="en-US"/>
              </a:p>
            </p:txBody>
          </p:sp>
          <p:sp>
            <p:nvSpPr>
              <p:cNvPr id="11403" name="Freeform 173"/>
              <p:cNvSpPr>
                <a:spLocks/>
              </p:cNvSpPr>
              <p:nvPr/>
            </p:nvSpPr>
            <p:spPr bwMode="auto">
              <a:xfrm>
                <a:off x="7206" y="12708"/>
                <a:ext cx="32" cy="41"/>
              </a:xfrm>
              <a:custGeom>
                <a:avLst/>
                <a:gdLst>
                  <a:gd name="T0" fmla="*/ 0 w 32"/>
                  <a:gd name="T1" fmla="*/ 2 h 41"/>
                  <a:gd name="T2" fmla="*/ 2 w 32"/>
                  <a:gd name="T3" fmla="*/ 41 h 41"/>
                  <a:gd name="T4" fmla="*/ 11 w 32"/>
                  <a:gd name="T5" fmla="*/ 41 h 41"/>
                  <a:gd name="T6" fmla="*/ 15 w 32"/>
                  <a:gd name="T7" fmla="*/ 13 h 41"/>
                  <a:gd name="T8" fmla="*/ 32 w 32"/>
                  <a:gd name="T9" fmla="*/ 0 h 41"/>
                  <a:gd name="T10" fmla="*/ 0 w 32"/>
                  <a:gd name="T11" fmla="*/ 2 h 41"/>
                  <a:gd name="T12" fmla="*/ 0 w 32"/>
                  <a:gd name="T13" fmla="*/ 2 h 41"/>
                  <a:gd name="T14" fmla="*/ 0 60000 65536"/>
                  <a:gd name="T15" fmla="*/ 0 60000 65536"/>
                  <a:gd name="T16" fmla="*/ 0 60000 65536"/>
                  <a:gd name="T17" fmla="*/ 0 60000 65536"/>
                  <a:gd name="T18" fmla="*/ 0 60000 65536"/>
                  <a:gd name="T19" fmla="*/ 0 60000 65536"/>
                  <a:gd name="T20" fmla="*/ 0 60000 65536"/>
                  <a:gd name="T21" fmla="*/ 0 w 32"/>
                  <a:gd name="T22" fmla="*/ 0 h 41"/>
                  <a:gd name="T23" fmla="*/ 32 w 3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1">
                    <a:moveTo>
                      <a:pt x="0" y="2"/>
                    </a:moveTo>
                    <a:lnTo>
                      <a:pt x="2" y="41"/>
                    </a:lnTo>
                    <a:lnTo>
                      <a:pt x="11" y="41"/>
                    </a:lnTo>
                    <a:lnTo>
                      <a:pt x="15" y="13"/>
                    </a:lnTo>
                    <a:lnTo>
                      <a:pt x="32" y="0"/>
                    </a:lnTo>
                    <a:lnTo>
                      <a:pt x="0" y="2"/>
                    </a:lnTo>
                    <a:close/>
                  </a:path>
                </a:pathLst>
              </a:custGeom>
              <a:solidFill>
                <a:srgbClr val="C0C0C0"/>
              </a:solidFill>
              <a:ln w="9525">
                <a:solidFill>
                  <a:srgbClr val="000000"/>
                </a:solidFill>
                <a:round/>
                <a:headEnd/>
                <a:tailEnd/>
              </a:ln>
            </p:spPr>
            <p:txBody>
              <a:bodyPr/>
              <a:lstStyle/>
              <a:p>
                <a:endParaRPr lang="en-US"/>
              </a:p>
            </p:txBody>
          </p:sp>
          <p:sp>
            <p:nvSpPr>
              <p:cNvPr id="11404" name="Freeform 174"/>
              <p:cNvSpPr>
                <a:spLocks/>
              </p:cNvSpPr>
              <p:nvPr/>
            </p:nvSpPr>
            <p:spPr bwMode="auto">
              <a:xfrm>
                <a:off x="7274" y="12777"/>
                <a:ext cx="109" cy="19"/>
              </a:xfrm>
              <a:custGeom>
                <a:avLst/>
                <a:gdLst>
                  <a:gd name="T0" fmla="*/ 10 w 109"/>
                  <a:gd name="T1" fmla="*/ 0 h 19"/>
                  <a:gd name="T2" fmla="*/ 0 w 109"/>
                  <a:gd name="T3" fmla="*/ 18 h 19"/>
                  <a:gd name="T4" fmla="*/ 109 w 109"/>
                  <a:gd name="T5" fmla="*/ 19 h 19"/>
                  <a:gd name="T6" fmla="*/ 106 w 109"/>
                  <a:gd name="T7" fmla="*/ 0 h 19"/>
                  <a:gd name="T8" fmla="*/ 10 w 109"/>
                  <a:gd name="T9" fmla="*/ 0 h 19"/>
                  <a:gd name="T10" fmla="*/ 10 w 109"/>
                  <a:gd name="T11" fmla="*/ 0 h 19"/>
                  <a:gd name="T12" fmla="*/ 0 60000 65536"/>
                  <a:gd name="T13" fmla="*/ 0 60000 65536"/>
                  <a:gd name="T14" fmla="*/ 0 60000 65536"/>
                  <a:gd name="T15" fmla="*/ 0 60000 65536"/>
                  <a:gd name="T16" fmla="*/ 0 60000 65536"/>
                  <a:gd name="T17" fmla="*/ 0 60000 65536"/>
                  <a:gd name="T18" fmla="*/ 0 w 109"/>
                  <a:gd name="T19" fmla="*/ 0 h 19"/>
                  <a:gd name="T20" fmla="*/ 109 w 10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9" h="19">
                    <a:moveTo>
                      <a:pt x="10" y="0"/>
                    </a:moveTo>
                    <a:lnTo>
                      <a:pt x="0" y="18"/>
                    </a:lnTo>
                    <a:lnTo>
                      <a:pt x="109" y="19"/>
                    </a:lnTo>
                    <a:lnTo>
                      <a:pt x="106" y="0"/>
                    </a:lnTo>
                    <a:lnTo>
                      <a:pt x="10" y="0"/>
                    </a:lnTo>
                    <a:close/>
                  </a:path>
                </a:pathLst>
              </a:custGeom>
              <a:solidFill>
                <a:srgbClr val="C0C0C0"/>
              </a:solidFill>
              <a:ln w="9525">
                <a:solidFill>
                  <a:srgbClr val="000000"/>
                </a:solidFill>
                <a:round/>
                <a:headEnd/>
                <a:tailEnd/>
              </a:ln>
            </p:spPr>
            <p:txBody>
              <a:bodyPr/>
              <a:lstStyle/>
              <a:p>
                <a:endParaRPr lang="en-US"/>
              </a:p>
            </p:txBody>
          </p:sp>
          <p:sp>
            <p:nvSpPr>
              <p:cNvPr id="11405" name="Freeform 175"/>
              <p:cNvSpPr>
                <a:spLocks/>
              </p:cNvSpPr>
              <p:nvPr/>
            </p:nvSpPr>
            <p:spPr bwMode="auto">
              <a:xfrm>
                <a:off x="6190" y="12837"/>
                <a:ext cx="61" cy="89"/>
              </a:xfrm>
              <a:custGeom>
                <a:avLst/>
                <a:gdLst>
                  <a:gd name="T0" fmla="*/ 4 w 61"/>
                  <a:gd name="T1" fmla="*/ 2 h 89"/>
                  <a:gd name="T2" fmla="*/ 0 w 61"/>
                  <a:gd name="T3" fmla="*/ 14 h 89"/>
                  <a:gd name="T4" fmla="*/ 13 w 61"/>
                  <a:gd name="T5" fmla="*/ 18 h 89"/>
                  <a:gd name="T6" fmla="*/ 23 w 61"/>
                  <a:gd name="T7" fmla="*/ 40 h 89"/>
                  <a:gd name="T8" fmla="*/ 24 w 61"/>
                  <a:gd name="T9" fmla="*/ 89 h 89"/>
                  <a:gd name="T10" fmla="*/ 35 w 61"/>
                  <a:gd name="T11" fmla="*/ 89 h 89"/>
                  <a:gd name="T12" fmla="*/ 35 w 61"/>
                  <a:gd name="T13" fmla="*/ 39 h 89"/>
                  <a:gd name="T14" fmla="*/ 43 w 61"/>
                  <a:gd name="T15" fmla="*/ 18 h 89"/>
                  <a:gd name="T16" fmla="*/ 61 w 61"/>
                  <a:gd name="T17" fmla="*/ 17 h 89"/>
                  <a:gd name="T18" fmla="*/ 53 w 61"/>
                  <a:gd name="T19" fmla="*/ 0 h 89"/>
                  <a:gd name="T20" fmla="*/ 4 w 61"/>
                  <a:gd name="T21" fmla="*/ 2 h 89"/>
                  <a:gd name="T22" fmla="*/ 4 w 61"/>
                  <a:gd name="T23" fmla="*/ 2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89"/>
                  <a:gd name="T38" fmla="*/ 61 w 61"/>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89">
                    <a:moveTo>
                      <a:pt x="4" y="2"/>
                    </a:moveTo>
                    <a:lnTo>
                      <a:pt x="0" y="14"/>
                    </a:lnTo>
                    <a:lnTo>
                      <a:pt x="13" y="18"/>
                    </a:lnTo>
                    <a:lnTo>
                      <a:pt x="23" y="40"/>
                    </a:lnTo>
                    <a:lnTo>
                      <a:pt x="24" y="89"/>
                    </a:lnTo>
                    <a:lnTo>
                      <a:pt x="35" y="89"/>
                    </a:lnTo>
                    <a:lnTo>
                      <a:pt x="35" y="39"/>
                    </a:lnTo>
                    <a:lnTo>
                      <a:pt x="43" y="18"/>
                    </a:lnTo>
                    <a:lnTo>
                      <a:pt x="61" y="17"/>
                    </a:lnTo>
                    <a:lnTo>
                      <a:pt x="53" y="0"/>
                    </a:lnTo>
                    <a:lnTo>
                      <a:pt x="4" y="2"/>
                    </a:lnTo>
                    <a:close/>
                  </a:path>
                </a:pathLst>
              </a:custGeom>
              <a:solidFill>
                <a:srgbClr val="C0C0C0"/>
              </a:solidFill>
              <a:ln w="9525">
                <a:solidFill>
                  <a:srgbClr val="000000"/>
                </a:solidFill>
                <a:round/>
                <a:headEnd/>
                <a:tailEnd/>
              </a:ln>
            </p:spPr>
            <p:txBody>
              <a:bodyPr/>
              <a:lstStyle/>
              <a:p>
                <a:endParaRPr lang="en-US"/>
              </a:p>
            </p:txBody>
          </p:sp>
          <p:sp>
            <p:nvSpPr>
              <p:cNvPr id="11406" name="Freeform 176"/>
              <p:cNvSpPr>
                <a:spLocks/>
              </p:cNvSpPr>
              <p:nvPr/>
            </p:nvSpPr>
            <p:spPr bwMode="auto">
              <a:xfrm>
                <a:off x="6281" y="12836"/>
                <a:ext cx="58" cy="66"/>
              </a:xfrm>
              <a:custGeom>
                <a:avLst/>
                <a:gdLst>
                  <a:gd name="T0" fmla="*/ 4 w 58"/>
                  <a:gd name="T1" fmla="*/ 1 h 66"/>
                  <a:gd name="T2" fmla="*/ 0 w 58"/>
                  <a:gd name="T3" fmla="*/ 16 h 66"/>
                  <a:gd name="T4" fmla="*/ 21 w 58"/>
                  <a:gd name="T5" fmla="*/ 18 h 66"/>
                  <a:gd name="T6" fmla="*/ 22 w 58"/>
                  <a:gd name="T7" fmla="*/ 66 h 66"/>
                  <a:gd name="T8" fmla="*/ 36 w 58"/>
                  <a:gd name="T9" fmla="*/ 66 h 66"/>
                  <a:gd name="T10" fmla="*/ 37 w 58"/>
                  <a:gd name="T11" fmla="*/ 19 h 66"/>
                  <a:gd name="T12" fmla="*/ 58 w 58"/>
                  <a:gd name="T13" fmla="*/ 18 h 66"/>
                  <a:gd name="T14" fmla="*/ 51 w 58"/>
                  <a:gd name="T15" fmla="*/ 0 h 66"/>
                  <a:gd name="T16" fmla="*/ 4 w 58"/>
                  <a:gd name="T17" fmla="*/ 1 h 66"/>
                  <a:gd name="T18" fmla="*/ 4 w 58"/>
                  <a:gd name="T19" fmla="*/ 1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66"/>
                  <a:gd name="T32" fmla="*/ 58 w 5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66">
                    <a:moveTo>
                      <a:pt x="4" y="1"/>
                    </a:moveTo>
                    <a:lnTo>
                      <a:pt x="0" y="16"/>
                    </a:lnTo>
                    <a:lnTo>
                      <a:pt x="21" y="18"/>
                    </a:lnTo>
                    <a:lnTo>
                      <a:pt x="22" y="66"/>
                    </a:lnTo>
                    <a:lnTo>
                      <a:pt x="36" y="66"/>
                    </a:lnTo>
                    <a:lnTo>
                      <a:pt x="37" y="19"/>
                    </a:lnTo>
                    <a:lnTo>
                      <a:pt x="58" y="18"/>
                    </a:lnTo>
                    <a:lnTo>
                      <a:pt x="51" y="0"/>
                    </a:lnTo>
                    <a:lnTo>
                      <a:pt x="4" y="1"/>
                    </a:lnTo>
                    <a:close/>
                  </a:path>
                </a:pathLst>
              </a:custGeom>
              <a:solidFill>
                <a:srgbClr val="C0C0C0"/>
              </a:solidFill>
              <a:ln w="9525">
                <a:solidFill>
                  <a:srgbClr val="000000"/>
                </a:solidFill>
                <a:round/>
                <a:headEnd/>
                <a:tailEnd/>
              </a:ln>
            </p:spPr>
            <p:txBody>
              <a:bodyPr/>
              <a:lstStyle/>
              <a:p>
                <a:endParaRPr lang="en-US"/>
              </a:p>
            </p:txBody>
          </p:sp>
          <p:sp>
            <p:nvSpPr>
              <p:cNvPr id="11407" name="Freeform 177"/>
              <p:cNvSpPr>
                <a:spLocks/>
              </p:cNvSpPr>
              <p:nvPr/>
            </p:nvSpPr>
            <p:spPr bwMode="auto">
              <a:xfrm>
                <a:off x="6374" y="12837"/>
                <a:ext cx="57" cy="66"/>
              </a:xfrm>
              <a:custGeom>
                <a:avLst/>
                <a:gdLst>
                  <a:gd name="T0" fmla="*/ 4 w 57"/>
                  <a:gd name="T1" fmla="*/ 2 h 66"/>
                  <a:gd name="T2" fmla="*/ 0 w 57"/>
                  <a:gd name="T3" fmla="*/ 17 h 66"/>
                  <a:gd name="T4" fmla="*/ 19 w 57"/>
                  <a:gd name="T5" fmla="*/ 18 h 66"/>
                  <a:gd name="T6" fmla="*/ 22 w 57"/>
                  <a:gd name="T7" fmla="*/ 66 h 66"/>
                  <a:gd name="T8" fmla="*/ 36 w 57"/>
                  <a:gd name="T9" fmla="*/ 66 h 66"/>
                  <a:gd name="T10" fmla="*/ 36 w 57"/>
                  <a:gd name="T11" fmla="*/ 20 h 66"/>
                  <a:gd name="T12" fmla="*/ 57 w 57"/>
                  <a:gd name="T13" fmla="*/ 18 h 66"/>
                  <a:gd name="T14" fmla="*/ 51 w 57"/>
                  <a:gd name="T15" fmla="*/ 0 h 66"/>
                  <a:gd name="T16" fmla="*/ 4 w 57"/>
                  <a:gd name="T17" fmla="*/ 2 h 66"/>
                  <a:gd name="T18" fmla="*/ 4 w 57"/>
                  <a:gd name="T19" fmla="*/ 2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66"/>
                  <a:gd name="T32" fmla="*/ 57 w 57"/>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66">
                    <a:moveTo>
                      <a:pt x="4" y="2"/>
                    </a:moveTo>
                    <a:lnTo>
                      <a:pt x="0" y="17"/>
                    </a:lnTo>
                    <a:lnTo>
                      <a:pt x="19" y="18"/>
                    </a:lnTo>
                    <a:lnTo>
                      <a:pt x="22" y="66"/>
                    </a:lnTo>
                    <a:lnTo>
                      <a:pt x="36" y="66"/>
                    </a:lnTo>
                    <a:lnTo>
                      <a:pt x="36" y="20"/>
                    </a:lnTo>
                    <a:lnTo>
                      <a:pt x="57" y="18"/>
                    </a:lnTo>
                    <a:lnTo>
                      <a:pt x="51" y="0"/>
                    </a:lnTo>
                    <a:lnTo>
                      <a:pt x="4" y="2"/>
                    </a:lnTo>
                    <a:close/>
                  </a:path>
                </a:pathLst>
              </a:custGeom>
              <a:solidFill>
                <a:srgbClr val="C0C0C0"/>
              </a:solidFill>
              <a:ln w="9525">
                <a:solidFill>
                  <a:srgbClr val="000000"/>
                </a:solidFill>
                <a:round/>
                <a:headEnd/>
                <a:tailEnd/>
              </a:ln>
            </p:spPr>
            <p:txBody>
              <a:bodyPr/>
              <a:lstStyle/>
              <a:p>
                <a:endParaRPr lang="en-US"/>
              </a:p>
            </p:txBody>
          </p:sp>
          <p:sp>
            <p:nvSpPr>
              <p:cNvPr id="11408" name="Freeform 178"/>
              <p:cNvSpPr>
                <a:spLocks/>
              </p:cNvSpPr>
              <p:nvPr/>
            </p:nvSpPr>
            <p:spPr bwMode="auto">
              <a:xfrm>
                <a:off x="6466" y="12836"/>
                <a:ext cx="57" cy="66"/>
              </a:xfrm>
              <a:custGeom>
                <a:avLst/>
                <a:gdLst>
                  <a:gd name="T0" fmla="*/ 4 w 57"/>
                  <a:gd name="T1" fmla="*/ 0 h 66"/>
                  <a:gd name="T2" fmla="*/ 0 w 57"/>
                  <a:gd name="T3" fmla="*/ 15 h 66"/>
                  <a:gd name="T4" fmla="*/ 19 w 57"/>
                  <a:gd name="T5" fmla="*/ 18 h 66"/>
                  <a:gd name="T6" fmla="*/ 21 w 57"/>
                  <a:gd name="T7" fmla="*/ 66 h 66"/>
                  <a:gd name="T8" fmla="*/ 35 w 57"/>
                  <a:gd name="T9" fmla="*/ 66 h 66"/>
                  <a:gd name="T10" fmla="*/ 36 w 57"/>
                  <a:gd name="T11" fmla="*/ 18 h 66"/>
                  <a:gd name="T12" fmla="*/ 57 w 57"/>
                  <a:gd name="T13" fmla="*/ 16 h 66"/>
                  <a:gd name="T14" fmla="*/ 50 w 57"/>
                  <a:gd name="T15" fmla="*/ 0 h 66"/>
                  <a:gd name="T16" fmla="*/ 4 w 57"/>
                  <a:gd name="T17" fmla="*/ 0 h 66"/>
                  <a:gd name="T18" fmla="*/ 4 w 57"/>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66"/>
                  <a:gd name="T32" fmla="*/ 57 w 57"/>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66">
                    <a:moveTo>
                      <a:pt x="4" y="0"/>
                    </a:moveTo>
                    <a:lnTo>
                      <a:pt x="0" y="15"/>
                    </a:lnTo>
                    <a:lnTo>
                      <a:pt x="19" y="18"/>
                    </a:lnTo>
                    <a:lnTo>
                      <a:pt x="21" y="66"/>
                    </a:lnTo>
                    <a:lnTo>
                      <a:pt x="35" y="66"/>
                    </a:lnTo>
                    <a:lnTo>
                      <a:pt x="36" y="18"/>
                    </a:lnTo>
                    <a:lnTo>
                      <a:pt x="57" y="16"/>
                    </a:lnTo>
                    <a:lnTo>
                      <a:pt x="50" y="0"/>
                    </a:lnTo>
                    <a:lnTo>
                      <a:pt x="4" y="0"/>
                    </a:lnTo>
                    <a:close/>
                  </a:path>
                </a:pathLst>
              </a:custGeom>
              <a:solidFill>
                <a:srgbClr val="C0C0C0"/>
              </a:solidFill>
              <a:ln w="9525">
                <a:solidFill>
                  <a:srgbClr val="000000"/>
                </a:solidFill>
                <a:round/>
                <a:headEnd/>
                <a:tailEnd/>
              </a:ln>
            </p:spPr>
            <p:txBody>
              <a:bodyPr/>
              <a:lstStyle/>
              <a:p>
                <a:endParaRPr lang="en-US"/>
              </a:p>
            </p:txBody>
          </p:sp>
          <p:sp>
            <p:nvSpPr>
              <p:cNvPr id="11409" name="Freeform 179"/>
              <p:cNvSpPr>
                <a:spLocks/>
              </p:cNvSpPr>
              <p:nvPr/>
            </p:nvSpPr>
            <p:spPr bwMode="auto">
              <a:xfrm>
                <a:off x="6557" y="12833"/>
                <a:ext cx="57" cy="66"/>
              </a:xfrm>
              <a:custGeom>
                <a:avLst/>
                <a:gdLst>
                  <a:gd name="T0" fmla="*/ 4 w 57"/>
                  <a:gd name="T1" fmla="*/ 2 h 66"/>
                  <a:gd name="T2" fmla="*/ 0 w 57"/>
                  <a:gd name="T3" fmla="*/ 17 h 66"/>
                  <a:gd name="T4" fmla="*/ 21 w 57"/>
                  <a:gd name="T5" fmla="*/ 18 h 66"/>
                  <a:gd name="T6" fmla="*/ 23 w 57"/>
                  <a:gd name="T7" fmla="*/ 66 h 66"/>
                  <a:gd name="T8" fmla="*/ 36 w 57"/>
                  <a:gd name="T9" fmla="*/ 66 h 66"/>
                  <a:gd name="T10" fmla="*/ 37 w 57"/>
                  <a:gd name="T11" fmla="*/ 19 h 66"/>
                  <a:gd name="T12" fmla="*/ 57 w 57"/>
                  <a:gd name="T13" fmla="*/ 18 h 66"/>
                  <a:gd name="T14" fmla="*/ 51 w 57"/>
                  <a:gd name="T15" fmla="*/ 0 h 66"/>
                  <a:gd name="T16" fmla="*/ 4 w 57"/>
                  <a:gd name="T17" fmla="*/ 2 h 66"/>
                  <a:gd name="T18" fmla="*/ 4 w 57"/>
                  <a:gd name="T19" fmla="*/ 2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66"/>
                  <a:gd name="T32" fmla="*/ 57 w 57"/>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66">
                    <a:moveTo>
                      <a:pt x="4" y="2"/>
                    </a:moveTo>
                    <a:lnTo>
                      <a:pt x="0" y="17"/>
                    </a:lnTo>
                    <a:lnTo>
                      <a:pt x="21" y="18"/>
                    </a:lnTo>
                    <a:lnTo>
                      <a:pt x="23" y="66"/>
                    </a:lnTo>
                    <a:lnTo>
                      <a:pt x="36" y="66"/>
                    </a:lnTo>
                    <a:lnTo>
                      <a:pt x="37" y="19"/>
                    </a:lnTo>
                    <a:lnTo>
                      <a:pt x="57" y="18"/>
                    </a:lnTo>
                    <a:lnTo>
                      <a:pt x="51" y="0"/>
                    </a:lnTo>
                    <a:lnTo>
                      <a:pt x="4" y="2"/>
                    </a:lnTo>
                    <a:close/>
                  </a:path>
                </a:pathLst>
              </a:custGeom>
              <a:solidFill>
                <a:srgbClr val="C0C0C0"/>
              </a:solidFill>
              <a:ln w="9525">
                <a:solidFill>
                  <a:srgbClr val="000000"/>
                </a:solidFill>
                <a:round/>
                <a:headEnd/>
                <a:tailEnd/>
              </a:ln>
            </p:spPr>
            <p:txBody>
              <a:bodyPr/>
              <a:lstStyle/>
              <a:p>
                <a:endParaRPr lang="en-US"/>
              </a:p>
            </p:txBody>
          </p:sp>
          <p:sp>
            <p:nvSpPr>
              <p:cNvPr id="11410" name="Freeform 180"/>
              <p:cNvSpPr>
                <a:spLocks/>
              </p:cNvSpPr>
              <p:nvPr/>
            </p:nvSpPr>
            <p:spPr bwMode="auto">
              <a:xfrm>
                <a:off x="6650" y="12835"/>
                <a:ext cx="57" cy="65"/>
              </a:xfrm>
              <a:custGeom>
                <a:avLst/>
                <a:gdLst>
                  <a:gd name="T0" fmla="*/ 4 w 57"/>
                  <a:gd name="T1" fmla="*/ 0 h 65"/>
                  <a:gd name="T2" fmla="*/ 0 w 57"/>
                  <a:gd name="T3" fmla="*/ 15 h 65"/>
                  <a:gd name="T4" fmla="*/ 19 w 57"/>
                  <a:gd name="T5" fmla="*/ 17 h 65"/>
                  <a:gd name="T6" fmla="*/ 22 w 57"/>
                  <a:gd name="T7" fmla="*/ 65 h 65"/>
                  <a:gd name="T8" fmla="*/ 35 w 57"/>
                  <a:gd name="T9" fmla="*/ 65 h 65"/>
                  <a:gd name="T10" fmla="*/ 35 w 57"/>
                  <a:gd name="T11" fmla="*/ 17 h 65"/>
                  <a:gd name="T12" fmla="*/ 57 w 57"/>
                  <a:gd name="T13" fmla="*/ 16 h 65"/>
                  <a:gd name="T14" fmla="*/ 50 w 57"/>
                  <a:gd name="T15" fmla="*/ 0 h 65"/>
                  <a:gd name="T16" fmla="*/ 4 w 57"/>
                  <a:gd name="T17" fmla="*/ 0 h 65"/>
                  <a:gd name="T18" fmla="*/ 4 w 57"/>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65"/>
                  <a:gd name="T32" fmla="*/ 57 w 57"/>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65">
                    <a:moveTo>
                      <a:pt x="4" y="0"/>
                    </a:moveTo>
                    <a:lnTo>
                      <a:pt x="0" y="15"/>
                    </a:lnTo>
                    <a:lnTo>
                      <a:pt x="19" y="17"/>
                    </a:lnTo>
                    <a:lnTo>
                      <a:pt x="22" y="65"/>
                    </a:lnTo>
                    <a:lnTo>
                      <a:pt x="35" y="65"/>
                    </a:lnTo>
                    <a:lnTo>
                      <a:pt x="35" y="17"/>
                    </a:lnTo>
                    <a:lnTo>
                      <a:pt x="57" y="16"/>
                    </a:lnTo>
                    <a:lnTo>
                      <a:pt x="50" y="0"/>
                    </a:lnTo>
                    <a:lnTo>
                      <a:pt x="4" y="0"/>
                    </a:lnTo>
                    <a:close/>
                  </a:path>
                </a:pathLst>
              </a:custGeom>
              <a:solidFill>
                <a:srgbClr val="C0C0C0"/>
              </a:solidFill>
              <a:ln w="9525">
                <a:solidFill>
                  <a:srgbClr val="000000"/>
                </a:solidFill>
                <a:round/>
                <a:headEnd/>
                <a:tailEnd/>
              </a:ln>
            </p:spPr>
            <p:txBody>
              <a:bodyPr/>
              <a:lstStyle/>
              <a:p>
                <a:endParaRPr lang="en-US"/>
              </a:p>
            </p:txBody>
          </p:sp>
          <p:sp>
            <p:nvSpPr>
              <p:cNvPr id="11411" name="Freeform 181"/>
              <p:cNvSpPr>
                <a:spLocks/>
              </p:cNvSpPr>
              <p:nvPr/>
            </p:nvSpPr>
            <p:spPr bwMode="auto">
              <a:xfrm>
                <a:off x="6746" y="12836"/>
                <a:ext cx="57" cy="66"/>
              </a:xfrm>
              <a:custGeom>
                <a:avLst/>
                <a:gdLst>
                  <a:gd name="T0" fmla="*/ 4 w 57"/>
                  <a:gd name="T1" fmla="*/ 1 h 66"/>
                  <a:gd name="T2" fmla="*/ 0 w 57"/>
                  <a:gd name="T3" fmla="*/ 16 h 66"/>
                  <a:gd name="T4" fmla="*/ 20 w 57"/>
                  <a:gd name="T5" fmla="*/ 18 h 66"/>
                  <a:gd name="T6" fmla="*/ 21 w 57"/>
                  <a:gd name="T7" fmla="*/ 66 h 66"/>
                  <a:gd name="T8" fmla="*/ 35 w 57"/>
                  <a:gd name="T9" fmla="*/ 66 h 66"/>
                  <a:gd name="T10" fmla="*/ 36 w 57"/>
                  <a:gd name="T11" fmla="*/ 19 h 66"/>
                  <a:gd name="T12" fmla="*/ 57 w 57"/>
                  <a:gd name="T13" fmla="*/ 18 h 66"/>
                  <a:gd name="T14" fmla="*/ 50 w 57"/>
                  <a:gd name="T15" fmla="*/ 0 h 66"/>
                  <a:gd name="T16" fmla="*/ 4 w 57"/>
                  <a:gd name="T17" fmla="*/ 1 h 66"/>
                  <a:gd name="T18" fmla="*/ 4 w 57"/>
                  <a:gd name="T19" fmla="*/ 1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66"/>
                  <a:gd name="T32" fmla="*/ 57 w 57"/>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66">
                    <a:moveTo>
                      <a:pt x="4" y="1"/>
                    </a:moveTo>
                    <a:lnTo>
                      <a:pt x="0" y="16"/>
                    </a:lnTo>
                    <a:lnTo>
                      <a:pt x="20" y="18"/>
                    </a:lnTo>
                    <a:lnTo>
                      <a:pt x="21" y="66"/>
                    </a:lnTo>
                    <a:lnTo>
                      <a:pt x="35" y="66"/>
                    </a:lnTo>
                    <a:lnTo>
                      <a:pt x="36" y="19"/>
                    </a:lnTo>
                    <a:lnTo>
                      <a:pt x="57" y="18"/>
                    </a:lnTo>
                    <a:lnTo>
                      <a:pt x="50" y="0"/>
                    </a:lnTo>
                    <a:lnTo>
                      <a:pt x="4" y="1"/>
                    </a:lnTo>
                    <a:close/>
                  </a:path>
                </a:pathLst>
              </a:custGeom>
              <a:solidFill>
                <a:srgbClr val="C0C0C0"/>
              </a:solidFill>
              <a:ln w="9525">
                <a:solidFill>
                  <a:srgbClr val="000000"/>
                </a:solidFill>
                <a:round/>
                <a:headEnd/>
                <a:tailEnd/>
              </a:ln>
            </p:spPr>
            <p:txBody>
              <a:bodyPr/>
              <a:lstStyle/>
              <a:p>
                <a:endParaRPr lang="en-US"/>
              </a:p>
            </p:txBody>
          </p:sp>
          <p:sp>
            <p:nvSpPr>
              <p:cNvPr id="11412" name="Freeform 182"/>
              <p:cNvSpPr>
                <a:spLocks/>
              </p:cNvSpPr>
              <p:nvPr/>
            </p:nvSpPr>
            <p:spPr bwMode="auto">
              <a:xfrm>
                <a:off x="6841" y="12837"/>
                <a:ext cx="57" cy="67"/>
              </a:xfrm>
              <a:custGeom>
                <a:avLst/>
                <a:gdLst>
                  <a:gd name="T0" fmla="*/ 4 w 57"/>
                  <a:gd name="T1" fmla="*/ 2 h 67"/>
                  <a:gd name="T2" fmla="*/ 0 w 57"/>
                  <a:gd name="T3" fmla="*/ 18 h 67"/>
                  <a:gd name="T4" fmla="*/ 21 w 57"/>
                  <a:gd name="T5" fmla="*/ 20 h 67"/>
                  <a:gd name="T6" fmla="*/ 23 w 57"/>
                  <a:gd name="T7" fmla="*/ 67 h 67"/>
                  <a:gd name="T8" fmla="*/ 36 w 57"/>
                  <a:gd name="T9" fmla="*/ 67 h 67"/>
                  <a:gd name="T10" fmla="*/ 37 w 57"/>
                  <a:gd name="T11" fmla="*/ 20 h 67"/>
                  <a:gd name="T12" fmla="*/ 57 w 57"/>
                  <a:gd name="T13" fmla="*/ 18 h 67"/>
                  <a:gd name="T14" fmla="*/ 51 w 57"/>
                  <a:gd name="T15" fmla="*/ 0 h 67"/>
                  <a:gd name="T16" fmla="*/ 4 w 57"/>
                  <a:gd name="T17" fmla="*/ 2 h 67"/>
                  <a:gd name="T18" fmla="*/ 4 w 57"/>
                  <a:gd name="T19" fmla="*/ 2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67"/>
                  <a:gd name="T32" fmla="*/ 57 w 57"/>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67">
                    <a:moveTo>
                      <a:pt x="4" y="2"/>
                    </a:moveTo>
                    <a:lnTo>
                      <a:pt x="0" y="18"/>
                    </a:lnTo>
                    <a:lnTo>
                      <a:pt x="21" y="20"/>
                    </a:lnTo>
                    <a:lnTo>
                      <a:pt x="23" y="67"/>
                    </a:lnTo>
                    <a:lnTo>
                      <a:pt x="36" y="67"/>
                    </a:lnTo>
                    <a:lnTo>
                      <a:pt x="37" y="20"/>
                    </a:lnTo>
                    <a:lnTo>
                      <a:pt x="57" y="18"/>
                    </a:lnTo>
                    <a:lnTo>
                      <a:pt x="51" y="0"/>
                    </a:lnTo>
                    <a:lnTo>
                      <a:pt x="4" y="2"/>
                    </a:lnTo>
                    <a:close/>
                  </a:path>
                </a:pathLst>
              </a:custGeom>
              <a:solidFill>
                <a:srgbClr val="C0C0C0"/>
              </a:solidFill>
              <a:ln w="9525">
                <a:solidFill>
                  <a:srgbClr val="000000"/>
                </a:solidFill>
                <a:round/>
                <a:headEnd/>
                <a:tailEnd/>
              </a:ln>
            </p:spPr>
            <p:txBody>
              <a:bodyPr/>
              <a:lstStyle/>
              <a:p>
                <a:endParaRPr lang="en-US"/>
              </a:p>
            </p:txBody>
          </p:sp>
          <p:sp>
            <p:nvSpPr>
              <p:cNvPr id="11413" name="Freeform 183"/>
              <p:cNvSpPr>
                <a:spLocks/>
              </p:cNvSpPr>
              <p:nvPr/>
            </p:nvSpPr>
            <p:spPr bwMode="auto">
              <a:xfrm>
                <a:off x="6934" y="12835"/>
                <a:ext cx="59" cy="67"/>
              </a:xfrm>
              <a:custGeom>
                <a:avLst/>
                <a:gdLst>
                  <a:gd name="T0" fmla="*/ 5 w 59"/>
                  <a:gd name="T1" fmla="*/ 1 h 67"/>
                  <a:gd name="T2" fmla="*/ 0 w 59"/>
                  <a:gd name="T3" fmla="*/ 16 h 67"/>
                  <a:gd name="T4" fmla="*/ 20 w 59"/>
                  <a:gd name="T5" fmla="*/ 19 h 67"/>
                  <a:gd name="T6" fmla="*/ 23 w 59"/>
                  <a:gd name="T7" fmla="*/ 67 h 67"/>
                  <a:gd name="T8" fmla="*/ 35 w 59"/>
                  <a:gd name="T9" fmla="*/ 67 h 67"/>
                  <a:gd name="T10" fmla="*/ 37 w 59"/>
                  <a:gd name="T11" fmla="*/ 19 h 67"/>
                  <a:gd name="T12" fmla="*/ 59 w 59"/>
                  <a:gd name="T13" fmla="*/ 17 h 67"/>
                  <a:gd name="T14" fmla="*/ 52 w 59"/>
                  <a:gd name="T15" fmla="*/ 0 h 67"/>
                  <a:gd name="T16" fmla="*/ 5 w 59"/>
                  <a:gd name="T17" fmla="*/ 1 h 67"/>
                  <a:gd name="T18" fmla="*/ 5 w 59"/>
                  <a:gd name="T19" fmla="*/ 1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67"/>
                  <a:gd name="T32" fmla="*/ 59 w 5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67">
                    <a:moveTo>
                      <a:pt x="5" y="1"/>
                    </a:moveTo>
                    <a:lnTo>
                      <a:pt x="0" y="16"/>
                    </a:lnTo>
                    <a:lnTo>
                      <a:pt x="20" y="19"/>
                    </a:lnTo>
                    <a:lnTo>
                      <a:pt x="23" y="67"/>
                    </a:lnTo>
                    <a:lnTo>
                      <a:pt x="35" y="67"/>
                    </a:lnTo>
                    <a:lnTo>
                      <a:pt x="37" y="19"/>
                    </a:lnTo>
                    <a:lnTo>
                      <a:pt x="59" y="17"/>
                    </a:lnTo>
                    <a:lnTo>
                      <a:pt x="52" y="0"/>
                    </a:lnTo>
                    <a:lnTo>
                      <a:pt x="5" y="1"/>
                    </a:lnTo>
                    <a:close/>
                  </a:path>
                </a:pathLst>
              </a:custGeom>
              <a:solidFill>
                <a:srgbClr val="C0C0C0"/>
              </a:solidFill>
              <a:ln w="9525">
                <a:solidFill>
                  <a:srgbClr val="000000"/>
                </a:solidFill>
                <a:round/>
                <a:headEnd/>
                <a:tailEnd/>
              </a:ln>
            </p:spPr>
            <p:txBody>
              <a:bodyPr/>
              <a:lstStyle/>
              <a:p>
                <a:endParaRPr lang="en-US"/>
              </a:p>
            </p:txBody>
          </p:sp>
          <p:sp>
            <p:nvSpPr>
              <p:cNvPr id="11414" name="Freeform 184"/>
              <p:cNvSpPr>
                <a:spLocks/>
              </p:cNvSpPr>
              <p:nvPr/>
            </p:nvSpPr>
            <p:spPr bwMode="auto">
              <a:xfrm>
                <a:off x="7027" y="12832"/>
                <a:ext cx="59" cy="67"/>
              </a:xfrm>
              <a:custGeom>
                <a:avLst/>
                <a:gdLst>
                  <a:gd name="T0" fmla="*/ 5 w 59"/>
                  <a:gd name="T1" fmla="*/ 1 h 67"/>
                  <a:gd name="T2" fmla="*/ 0 w 59"/>
                  <a:gd name="T3" fmla="*/ 16 h 67"/>
                  <a:gd name="T4" fmla="*/ 22 w 59"/>
                  <a:gd name="T5" fmla="*/ 19 h 67"/>
                  <a:gd name="T6" fmla="*/ 23 w 59"/>
                  <a:gd name="T7" fmla="*/ 67 h 67"/>
                  <a:gd name="T8" fmla="*/ 37 w 59"/>
                  <a:gd name="T9" fmla="*/ 67 h 67"/>
                  <a:gd name="T10" fmla="*/ 37 w 59"/>
                  <a:gd name="T11" fmla="*/ 19 h 67"/>
                  <a:gd name="T12" fmla="*/ 59 w 59"/>
                  <a:gd name="T13" fmla="*/ 18 h 67"/>
                  <a:gd name="T14" fmla="*/ 52 w 59"/>
                  <a:gd name="T15" fmla="*/ 0 h 67"/>
                  <a:gd name="T16" fmla="*/ 5 w 59"/>
                  <a:gd name="T17" fmla="*/ 1 h 67"/>
                  <a:gd name="T18" fmla="*/ 5 w 59"/>
                  <a:gd name="T19" fmla="*/ 1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67"/>
                  <a:gd name="T32" fmla="*/ 59 w 5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67">
                    <a:moveTo>
                      <a:pt x="5" y="1"/>
                    </a:moveTo>
                    <a:lnTo>
                      <a:pt x="0" y="16"/>
                    </a:lnTo>
                    <a:lnTo>
                      <a:pt x="22" y="19"/>
                    </a:lnTo>
                    <a:lnTo>
                      <a:pt x="23" y="67"/>
                    </a:lnTo>
                    <a:lnTo>
                      <a:pt x="37" y="67"/>
                    </a:lnTo>
                    <a:lnTo>
                      <a:pt x="37" y="19"/>
                    </a:lnTo>
                    <a:lnTo>
                      <a:pt x="59" y="18"/>
                    </a:lnTo>
                    <a:lnTo>
                      <a:pt x="52" y="0"/>
                    </a:lnTo>
                    <a:lnTo>
                      <a:pt x="5" y="1"/>
                    </a:lnTo>
                    <a:close/>
                  </a:path>
                </a:pathLst>
              </a:custGeom>
              <a:solidFill>
                <a:srgbClr val="C0C0C0"/>
              </a:solidFill>
              <a:ln w="9525">
                <a:solidFill>
                  <a:srgbClr val="000000"/>
                </a:solidFill>
                <a:round/>
                <a:headEnd/>
                <a:tailEnd/>
              </a:ln>
            </p:spPr>
            <p:txBody>
              <a:bodyPr/>
              <a:lstStyle/>
              <a:p>
                <a:endParaRPr lang="en-US"/>
              </a:p>
            </p:txBody>
          </p:sp>
          <p:sp>
            <p:nvSpPr>
              <p:cNvPr id="11415" name="Freeform 185"/>
              <p:cNvSpPr>
                <a:spLocks/>
              </p:cNvSpPr>
              <p:nvPr/>
            </p:nvSpPr>
            <p:spPr bwMode="auto">
              <a:xfrm>
                <a:off x="7120" y="12831"/>
                <a:ext cx="56" cy="45"/>
              </a:xfrm>
              <a:custGeom>
                <a:avLst/>
                <a:gdLst>
                  <a:gd name="T0" fmla="*/ 2 w 56"/>
                  <a:gd name="T1" fmla="*/ 1 h 45"/>
                  <a:gd name="T2" fmla="*/ 0 w 56"/>
                  <a:gd name="T3" fmla="*/ 19 h 45"/>
                  <a:gd name="T4" fmla="*/ 13 w 56"/>
                  <a:gd name="T5" fmla="*/ 19 h 45"/>
                  <a:gd name="T6" fmla="*/ 26 w 56"/>
                  <a:gd name="T7" fmla="*/ 45 h 45"/>
                  <a:gd name="T8" fmla="*/ 42 w 56"/>
                  <a:gd name="T9" fmla="*/ 19 h 45"/>
                  <a:gd name="T10" fmla="*/ 56 w 56"/>
                  <a:gd name="T11" fmla="*/ 17 h 45"/>
                  <a:gd name="T12" fmla="*/ 49 w 56"/>
                  <a:gd name="T13" fmla="*/ 0 h 45"/>
                  <a:gd name="T14" fmla="*/ 2 w 56"/>
                  <a:gd name="T15" fmla="*/ 1 h 45"/>
                  <a:gd name="T16" fmla="*/ 2 w 56"/>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5"/>
                  <a:gd name="T29" fmla="*/ 56 w 5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5">
                    <a:moveTo>
                      <a:pt x="2" y="1"/>
                    </a:moveTo>
                    <a:lnTo>
                      <a:pt x="0" y="19"/>
                    </a:lnTo>
                    <a:lnTo>
                      <a:pt x="13" y="19"/>
                    </a:lnTo>
                    <a:lnTo>
                      <a:pt x="26" y="45"/>
                    </a:lnTo>
                    <a:lnTo>
                      <a:pt x="42" y="19"/>
                    </a:lnTo>
                    <a:lnTo>
                      <a:pt x="56" y="17"/>
                    </a:lnTo>
                    <a:lnTo>
                      <a:pt x="49" y="0"/>
                    </a:lnTo>
                    <a:lnTo>
                      <a:pt x="2" y="1"/>
                    </a:lnTo>
                    <a:close/>
                  </a:path>
                </a:pathLst>
              </a:custGeom>
              <a:solidFill>
                <a:srgbClr val="C0C0C0"/>
              </a:solidFill>
              <a:ln w="9525">
                <a:solidFill>
                  <a:srgbClr val="000000"/>
                </a:solidFill>
                <a:round/>
                <a:headEnd/>
                <a:tailEnd/>
              </a:ln>
            </p:spPr>
            <p:txBody>
              <a:bodyPr/>
              <a:lstStyle/>
              <a:p>
                <a:endParaRPr lang="en-US"/>
              </a:p>
            </p:txBody>
          </p:sp>
          <p:sp>
            <p:nvSpPr>
              <p:cNvPr id="11416" name="Freeform 186"/>
              <p:cNvSpPr>
                <a:spLocks/>
              </p:cNvSpPr>
              <p:nvPr/>
            </p:nvSpPr>
            <p:spPr bwMode="auto">
              <a:xfrm>
                <a:off x="6885" y="12873"/>
                <a:ext cx="60" cy="29"/>
              </a:xfrm>
              <a:custGeom>
                <a:avLst/>
                <a:gdLst>
                  <a:gd name="T0" fmla="*/ 5 w 60"/>
                  <a:gd name="T1" fmla="*/ 1 h 29"/>
                  <a:gd name="T2" fmla="*/ 0 w 60"/>
                  <a:gd name="T3" fmla="*/ 29 h 29"/>
                  <a:gd name="T4" fmla="*/ 60 w 60"/>
                  <a:gd name="T5" fmla="*/ 27 h 29"/>
                  <a:gd name="T6" fmla="*/ 50 w 60"/>
                  <a:gd name="T7" fmla="*/ 0 h 29"/>
                  <a:gd name="T8" fmla="*/ 5 w 60"/>
                  <a:gd name="T9" fmla="*/ 1 h 29"/>
                  <a:gd name="T10" fmla="*/ 5 w 60"/>
                  <a:gd name="T11" fmla="*/ 1 h 29"/>
                  <a:gd name="T12" fmla="*/ 0 60000 65536"/>
                  <a:gd name="T13" fmla="*/ 0 60000 65536"/>
                  <a:gd name="T14" fmla="*/ 0 60000 65536"/>
                  <a:gd name="T15" fmla="*/ 0 60000 65536"/>
                  <a:gd name="T16" fmla="*/ 0 60000 65536"/>
                  <a:gd name="T17" fmla="*/ 0 60000 65536"/>
                  <a:gd name="T18" fmla="*/ 0 w 60"/>
                  <a:gd name="T19" fmla="*/ 0 h 29"/>
                  <a:gd name="T20" fmla="*/ 60 w 6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60" h="29">
                    <a:moveTo>
                      <a:pt x="5" y="1"/>
                    </a:moveTo>
                    <a:lnTo>
                      <a:pt x="0" y="29"/>
                    </a:lnTo>
                    <a:lnTo>
                      <a:pt x="60" y="27"/>
                    </a:lnTo>
                    <a:lnTo>
                      <a:pt x="50" y="0"/>
                    </a:lnTo>
                    <a:lnTo>
                      <a:pt x="5" y="1"/>
                    </a:lnTo>
                    <a:close/>
                  </a:path>
                </a:pathLst>
              </a:custGeom>
              <a:solidFill>
                <a:srgbClr val="C0C0C0"/>
              </a:solidFill>
              <a:ln w="9525">
                <a:solidFill>
                  <a:srgbClr val="000000"/>
                </a:solidFill>
                <a:round/>
                <a:headEnd/>
                <a:tailEnd/>
              </a:ln>
            </p:spPr>
            <p:txBody>
              <a:bodyPr/>
              <a:lstStyle/>
              <a:p>
                <a:endParaRPr lang="en-US"/>
              </a:p>
            </p:txBody>
          </p:sp>
          <p:sp>
            <p:nvSpPr>
              <p:cNvPr id="11417" name="Freeform 187"/>
              <p:cNvSpPr>
                <a:spLocks/>
              </p:cNvSpPr>
              <p:nvPr/>
            </p:nvSpPr>
            <p:spPr bwMode="auto">
              <a:xfrm>
                <a:off x="6791" y="12874"/>
                <a:ext cx="61" cy="28"/>
              </a:xfrm>
              <a:custGeom>
                <a:avLst/>
                <a:gdLst>
                  <a:gd name="T0" fmla="*/ 6 w 61"/>
                  <a:gd name="T1" fmla="*/ 0 h 28"/>
                  <a:gd name="T2" fmla="*/ 0 w 61"/>
                  <a:gd name="T3" fmla="*/ 28 h 28"/>
                  <a:gd name="T4" fmla="*/ 61 w 61"/>
                  <a:gd name="T5" fmla="*/ 26 h 28"/>
                  <a:gd name="T6" fmla="*/ 50 w 61"/>
                  <a:gd name="T7" fmla="*/ 0 h 28"/>
                  <a:gd name="T8" fmla="*/ 6 w 61"/>
                  <a:gd name="T9" fmla="*/ 0 h 28"/>
                  <a:gd name="T10" fmla="*/ 6 w 61"/>
                  <a:gd name="T11" fmla="*/ 0 h 28"/>
                  <a:gd name="T12" fmla="*/ 0 60000 65536"/>
                  <a:gd name="T13" fmla="*/ 0 60000 65536"/>
                  <a:gd name="T14" fmla="*/ 0 60000 65536"/>
                  <a:gd name="T15" fmla="*/ 0 60000 65536"/>
                  <a:gd name="T16" fmla="*/ 0 60000 65536"/>
                  <a:gd name="T17" fmla="*/ 0 60000 65536"/>
                  <a:gd name="T18" fmla="*/ 0 w 61"/>
                  <a:gd name="T19" fmla="*/ 0 h 28"/>
                  <a:gd name="T20" fmla="*/ 61 w 6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61" h="28">
                    <a:moveTo>
                      <a:pt x="6" y="0"/>
                    </a:moveTo>
                    <a:lnTo>
                      <a:pt x="0" y="28"/>
                    </a:lnTo>
                    <a:lnTo>
                      <a:pt x="61" y="26"/>
                    </a:lnTo>
                    <a:lnTo>
                      <a:pt x="50" y="0"/>
                    </a:lnTo>
                    <a:lnTo>
                      <a:pt x="6" y="0"/>
                    </a:lnTo>
                    <a:close/>
                  </a:path>
                </a:pathLst>
              </a:custGeom>
              <a:solidFill>
                <a:srgbClr val="C0C0C0"/>
              </a:solidFill>
              <a:ln w="9525">
                <a:solidFill>
                  <a:srgbClr val="000000"/>
                </a:solidFill>
                <a:round/>
                <a:headEnd/>
                <a:tailEnd/>
              </a:ln>
            </p:spPr>
            <p:txBody>
              <a:bodyPr/>
              <a:lstStyle/>
              <a:p>
                <a:endParaRPr lang="en-US"/>
              </a:p>
            </p:txBody>
          </p:sp>
          <p:sp>
            <p:nvSpPr>
              <p:cNvPr id="11418" name="Freeform 188"/>
              <p:cNvSpPr>
                <a:spLocks/>
              </p:cNvSpPr>
              <p:nvPr/>
            </p:nvSpPr>
            <p:spPr bwMode="auto">
              <a:xfrm>
                <a:off x="6698" y="12874"/>
                <a:ext cx="61" cy="28"/>
              </a:xfrm>
              <a:custGeom>
                <a:avLst/>
                <a:gdLst>
                  <a:gd name="T0" fmla="*/ 5 w 61"/>
                  <a:gd name="T1" fmla="*/ 2 h 28"/>
                  <a:gd name="T2" fmla="*/ 0 w 61"/>
                  <a:gd name="T3" fmla="*/ 28 h 28"/>
                  <a:gd name="T4" fmla="*/ 61 w 61"/>
                  <a:gd name="T5" fmla="*/ 28 h 28"/>
                  <a:gd name="T6" fmla="*/ 50 w 61"/>
                  <a:gd name="T7" fmla="*/ 0 h 28"/>
                  <a:gd name="T8" fmla="*/ 5 w 61"/>
                  <a:gd name="T9" fmla="*/ 2 h 28"/>
                  <a:gd name="T10" fmla="*/ 5 w 61"/>
                  <a:gd name="T11" fmla="*/ 2 h 28"/>
                  <a:gd name="T12" fmla="*/ 0 60000 65536"/>
                  <a:gd name="T13" fmla="*/ 0 60000 65536"/>
                  <a:gd name="T14" fmla="*/ 0 60000 65536"/>
                  <a:gd name="T15" fmla="*/ 0 60000 65536"/>
                  <a:gd name="T16" fmla="*/ 0 60000 65536"/>
                  <a:gd name="T17" fmla="*/ 0 60000 65536"/>
                  <a:gd name="T18" fmla="*/ 0 w 61"/>
                  <a:gd name="T19" fmla="*/ 0 h 28"/>
                  <a:gd name="T20" fmla="*/ 61 w 6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61" h="28">
                    <a:moveTo>
                      <a:pt x="5" y="2"/>
                    </a:moveTo>
                    <a:lnTo>
                      <a:pt x="0" y="28"/>
                    </a:lnTo>
                    <a:lnTo>
                      <a:pt x="61" y="28"/>
                    </a:lnTo>
                    <a:lnTo>
                      <a:pt x="50" y="0"/>
                    </a:lnTo>
                    <a:lnTo>
                      <a:pt x="5" y="2"/>
                    </a:lnTo>
                    <a:close/>
                  </a:path>
                </a:pathLst>
              </a:custGeom>
              <a:solidFill>
                <a:srgbClr val="C0C0C0"/>
              </a:solidFill>
              <a:ln w="9525">
                <a:solidFill>
                  <a:srgbClr val="000000"/>
                </a:solidFill>
                <a:round/>
                <a:headEnd/>
                <a:tailEnd/>
              </a:ln>
            </p:spPr>
            <p:txBody>
              <a:bodyPr/>
              <a:lstStyle/>
              <a:p>
                <a:endParaRPr lang="en-US"/>
              </a:p>
            </p:txBody>
          </p:sp>
          <p:sp>
            <p:nvSpPr>
              <p:cNvPr id="11419" name="Freeform 189"/>
              <p:cNvSpPr>
                <a:spLocks/>
              </p:cNvSpPr>
              <p:nvPr/>
            </p:nvSpPr>
            <p:spPr bwMode="auto">
              <a:xfrm>
                <a:off x="6604" y="12873"/>
                <a:ext cx="60" cy="27"/>
              </a:xfrm>
              <a:custGeom>
                <a:avLst/>
                <a:gdLst>
                  <a:gd name="T0" fmla="*/ 5 w 60"/>
                  <a:gd name="T1" fmla="*/ 0 h 27"/>
                  <a:gd name="T2" fmla="*/ 0 w 60"/>
                  <a:gd name="T3" fmla="*/ 27 h 27"/>
                  <a:gd name="T4" fmla="*/ 60 w 60"/>
                  <a:gd name="T5" fmla="*/ 26 h 27"/>
                  <a:gd name="T6" fmla="*/ 50 w 60"/>
                  <a:gd name="T7" fmla="*/ 0 h 27"/>
                  <a:gd name="T8" fmla="*/ 5 w 60"/>
                  <a:gd name="T9" fmla="*/ 0 h 27"/>
                  <a:gd name="T10" fmla="*/ 5 w 60"/>
                  <a:gd name="T11" fmla="*/ 0 h 27"/>
                  <a:gd name="T12" fmla="*/ 0 60000 65536"/>
                  <a:gd name="T13" fmla="*/ 0 60000 65536"/>
                  <a:gd name="T14" fmla="*/ 0 60000 65536"/>
                  <a:gd name="T15" fmla="*/ 0 60000 65536"/>
                  <a:gd name="T16" fmla="*/ 0 60000 65536"/>
                  <a:gd name="T17" fmla="*/ 0 60000 65536"/>
                  <a:gd name="T18" fmla="*/ 0 w 60"/>
                  <a:gd name="T19" fmla="*/ 0 h 27"/>
                  <a:gd name="T20" fmla="*/ 60 w 60"/>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0" h="27">
                    <a:moveTo>
                      <a:pt x="5" y="0"/>
                    </a:moveTo>
                    <a:lnTo>
                      <a:pt x="0" y="27"/>
                    </a:lnTo>
                    <a:lnTo>
                      <a:pt x="60" y="26"/>
                    </a:lnTo>
                    <a:lnTo>
                      <a:pt x="50" y="0"/>
                    </a:lnTo>
                    <a:lnTo>
                      <a:pt x="5" y="0"/>
                    </a:lnTo>
                    <a:close/>
                  </a:path>
                </a:pathLst>
              </a:custGeom>
              <a:solidFill>
                <a:srgbClr val="C0C0C0"/>
              </a:solidFill>
              <a:ln w="9525">
                <a:solidFill>
                  <a:srgbClr val="000000"/>
                </a:solidFill>
                <a:round/>
                <a:headEnd/>
                <a:tailEnd/>
              </a:ln>
            </p:spPr>
            <p:txBody>
              <a:bodyPr/>
              <a:lstStyle/>
              <a:p>
                <a:endParaRPr lang="en-US"/>
              </a:p>
            </p:txBody>
          </p:sp>
          <p:sp>
            <p:nvSpPr>
              <p:cNvPr id="11420" name="Freeform 190"/>
              <p:cNvSpPr>
                <a:spLocks/>
              </p:cNvSpPr>
              <p:nvPr/>
            </p:nvSpPr>
            <p:spPr bwMode="auto">
              <a:xfrm>
                <a:off x="6508" y="12873"/>
                <a:ext cx="61" cy="27"/>
              </a:xfrm>
              <a:custGeom>
                <a:avLst/>
                <a:gdLst>
                  <a:gd name="T0" fmla="*/ 5 w 61"/>
                  <a:gd name="T1" fmla="*/ 0 h 27"/>
                  <a:gd name="T2" fmla="*/ 0 w 61"/>
                  <a:gd name="T3" fmla="*/ 27 h 27"/>
                  <a:gd name="T4" fmla="*/ 61 w 61"/>
                  <a:gd name="T5" fmla="*/ 27 h 27"/>
                  <a:gd name="T6" fmla="*/ 50 w 61"/>
                  <a:gd name="T7" fmla="*/ 0 h 27"/>
                  <a:gd name="T8" fmla="*/ 5 w 61"/>
                  <a:gd name="T9" fmla="*/ 0 h 27"/>
                  <a:gd name="T10" fmla="*/ 5 w 61"/>
                  <a:gd name="T11" fmla="*/ 0 h 27"/>
                  <a:gd name="T12" fmla="*/ 0 60000 65536"/>
                  <a:gd name="T13" fmla="*/ 0 60000 65536"/>
                  <a:gd name="T14" fmla="*/ 0 60000 65536"/>
                  <a:gd name="T15" fmla="*/ 0 60000 65536"/>
                  <a:gd name="T16" fmla="*/ 0 60000 65536"/>
                  <a:gd name="T17" fmla="*/ 0 60000 65536"/>
                  <a:gd name="T18" fmla="*/ 0 w 61"/>
                  <a:gd name="T19" fmla="*/ 0 h 27"/>
                  <a:gd name="T20" fmla="*/ 61 w 6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1" h="27">
                    <a:moveTo>
                      <a:pt x="5" y="0"/>
                    </a:moveTo>
                    <a:lnTo>
                      <a:pt x="0" y="27"/>
                    </a:lnTo>
                    <a:lnTo>
                      <a:pt x="61" y="27"/>
                    </a:lnTo>
                    <a:lnTo>
                      <a:pt x="50" y="0"/>
                    </a:lnTo>
                    <a:lnTo>
                      <a:pt x="5" y="0"/>
                    </a:lnTo>
                    <a:close/>
                  </a:path>
                </a:pathLst>
              </a:custGeom>
              <a:solidFill>
                <a:srgbClr val="C0C0C0"/>
              </a:solidFill>
              <a:ln w="9525">
                <a:solidFill>
                  <a:srgbClr val="000000"/>
                </a:solidFill>
                <a:round/>
                <a:headEnd/>
                <a:tailEnd/>
              </a:ln>
            </p:spPr>
            <p:txBody>
              <a:bodyPr/>
              <a:lstStyle/>
              <a:p>
                <a:endParaRPr lang="en-US"/>
              </a:p>
            </p:txBody>
          </p:sp>
          <p:sp>
            <p:nvSpPr>
              <p:cNvPr id="11421" name="Freeform 191"/>
              <p:cNvSpPr>
                <a:spLocks/>
              </p:cNvSpPr>
              <p:nvPr/>
            </p:nvSpPr>
            <p:spPr bwMode="auto">
              <a:xfrm>
                <a:off x="6414" y="12873"/>
                <a:ext cx="60" cy="27"/>
              </a:xfrm>
              <a:custGeom>
                <a:avLst/>
                <a:gdLst>
                  <a:gd name="T0" fmla="*/ 5 w 60"/>
                  <a:gd name="T1" fmla="*/ 1 h 27"/>
                  <a:gd name="T2" fmla="*/ 0 w 60"/>
                  <a:gd name="T3" fmla="*/ 27 h 27"/>
                  <a:gd name="T4" fmla="*/ 60 w 60"/>
                  <a:gd name="T5" fmla="*/ 27 h 27"/>
                  <a:gd name="T6" fmla="*/ 50 w 60"/>
                  <a:gd name="T7" fmla="*/ 0 h 27"/>
                  <a:gd name="T8" fmla="*/ 5 w 60"/>
                  <a:gd name="T9" fmla="*/ 1 h 27"/>
                  <a:gd name="T10" fmla="*/ 5 w 60"/>
                  <a:gd name="T11" fmla="*/ 1 h 27"/>
                  <a:gd name="T12" fmla="*/ 0 60000 65536"/>
                  <a:gd name="T13" fmla="*/ 0 60000 65536"/>
                  <a:gd name="T14" fmla="*/ 0 60000 65536"/>
                  <a:gd name="T15" fmla="*/ 0 60000 65536"/>
                  <a:gd name="T16" fmla="*/ 0 60000 65536"/>
                  <a:gd name="T17" fmla="*/ 0 60000 65536"/>
                  <a:gd name="T18" fmla="*/ 0 w 60"/>
                  <a:gd name="T19" fmla="*/ 0 h 27"/>
                  <a:gd name="T20" fmla="*/ 60 w 60"/>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0" h="27">
                    <a:moveTo>
                      <a:pt x="5" y="1"/>
                    </a:moveTo>
                    <a:lnTo>
                      <a:pt x="0" y="27"/>
                    </a:lnTo>
                    <a:lnTo>
                      <a:pt x="60" y="27"/>
                    </a:lnTo>
                    <a:lnTo>
                      <a:pt x="50" y="0"/>
                    </a:lnTo>
                    <a:lnTo>
                      <a:pt x="5" y="1"/>
                    </a:lnTo>
                    <a:close/>
                  </a:path>
                </a:pathLst>
              </a:custGeom>
              <a:solidFill>
                <a:srgbClr val="C0C0C0"/>
              </a:solidFill>
              <a:ln w="9525">
                <a:solidFill>
                  <a:srgbClr val="000000"/>
                </a:solidFill>
                <a:round/>
                <a:headEnd/>
                <a:tailEnd/>
              </a:ln>
            </p:spPr>
            <p:txBody>
              <a:bodyPr/>
              <a:lstStyle/>
              <a:p>
                <a:endParaRPr lang="en-US"/>
              </a:p>
            </p:txBody>
          </p:sp>
          <p:sp>
            <p:nvSpPr>
              <p:cNvPr id="11422" name="Freeform 192"/>
              <p:cNvSpPr>
                <a:spLocks/>
              </p:cNvSpPr>
              <p:nvPr/>
            </p:nvSpPr>
            <p:spPr bwMode="auto">
              <a:xfrm>
                <a:off x="6319" y="12877"/>
                <a:ext cx="70" cy="90"/>
              </a:xfrm>
              <a:custGeom>
                <a:avLst/>
                <a:gdLst>
                  <a:gd name="T0" fmla="*/ 5 w 70"/>
                  <a:gd name="T1" fmla="*/ 0 h 90"/>
                  <a:gd name="T2" fmla="*/ 0 w 70"/>
                  <a:gd name="T3" fmla="*/ 25 h 90"/>
                  <a:gd name="T4" fmla="*/ 37 w 70"/>
                  <a:gd name="T5" fmla="*/ 27 h 90"/>
                  <a:gd name="T6" fmla="*/ 46 w 70"/>
                  <a:gd name="T7" fmla="*/ 90 h 90"/>
                  <a:gd name="T8" fmla="*/ 54 w 70"/>
                  <a:gd name="T9" fmla="*/ 89 h 90"/>
                  <a:gd name="T10" fmla="*/ 70 w 70"/>
                  <a:gd name="T11" fmla="*/ 34 h 90"/>
                  <a:gd name="T12" fmla="*/ 59 w 70"/>
                  <a:gd name="T13" fmla="*/ 1 h 90"/>
                  <a:gd name="T14" fmla="*/ 5 w 70"/>
                  <a:gd name="T15" fmla="*/ 0 h 90"/>
                  <a:gd name="T16" fmla="*/ 5 w 70"/>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90"/>
                  <a:gd name="T29" fmla="*/ 70 w 70"/>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90">
                    <a:moveTo>
                      <a:pt x="5" y="0"/>
                    </a:moveTo>
                    <a:lnTo>
                      <a:pt x="0" y="25"/>
                    </a:lnTo>
                    <a:lnTo>
                      <a:pt x="37" y="27"/>
                    </a:lnTo>
                    <a:lnTo>
                      <a:pt x="46" y="90"/>
                    </a:lnTo>
                    <a:lnTo>
                      <a:pt x="54" y="89"/>
                    </a:lnTo>
                    <a:lnTo>
                      <a:pt x="70" y="34"/>
                    </a:lnTo>
                    <a:lnTo>
                      <a:pt x="59" y="1"/>
                    </a:lnTo>
                    <a:lnTo>
                      <a:pt x="5" y="0"/>
                    </a:lnTo>
                    <a:close/>
                  </a:path>
                </a:pathLst>
              </a:custGeom>
              <a:solidFill>
                <a:srgbClr val="C0C0C0"/>
              </a:solidFill>
              <a:ln w="9525">
                <a:solidFill>
                  <a:srgbClr val="000000"/>
                </a:solidFill>
                <a:round/>
                <a:headEnd/>
                <a:tailEnd/>
              </a:ln>
            </p:spPr>
            <p:txBody>
              <a:bodyPr/>
              <a:lstStyle/>
              <a:p>
                <a:endParaRPr lang="en-US"/>
              </a:p>
            </p:txBody>
          </p:sp>
          <p:sp>
            <p:nvSpPr>
              <p:cNvPr id="11423" name="Freeform 193"/>
              <p:cNvSpPr>
                <a:spLocks/>
              </p:cNvSpPr>
              <p:nvPr/>
            </p:nvSpPr>
            <p:spPr bwMode="auto">
              <a:xfrm>
                <a:off x="6227" y="12878"/>
                <a:ext cx="58" cy="65"/>
              </a:xfrm>
              <a:custGeom>
                <a:avLst/>
                <a:gdLst>
                  <a:gd name="T0" fmla="*/ 6 w 58"/>
                  <a:gd name="T1" fmla="*/ 0 h 65"/>
                  <a:gd name="T2" fmla="*/ 0 w 58"/>
                  <a:gd name="T3" fmla="*/ 48 h 65"/>
                  <a:gd name="T4" fmla="*/ 11 w 58"/>
                  <a:gd name="T5" fmla="*/ 65 h 65"/>
                  <a:gd name="T6" fmla="*/ 24 w 58"/>
                  <a:gd name="T7" fmla="*/ 26 h 65"/>
                  <a:gd name="T8" fmla="*/ 58 w 58"/>
                  <a:gd name="T9" fmla="*/ 26 h 65"/>
                  <a:gd name="T10" fmla="*/ 50 w 58"/>
                  <a:gd name="T11" fmla="*/ 0 h 65"/>
                  <a:gd name="T12" fmla="*/ 6 w 58"/>
                  <a:gd name="T13" fmla="*/ 0 h 65"/>
                  <a:gd name="T14" fmla="*/ 6 w 58"/>
                  <a:gd name="T15" fmla="*/ 0 h 65"/>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65"/>
                  <a:gd name="T26" fmla="*/ 58 w 58"/>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65">
                    <a:moveTo>
                      <a:pt x="6" y="0"/>
                    </a:moveTo>
                    <a:lnTo>
                      <a:pt x="0" y="48"/>
                    </a:lnTo>
                    <a:lnTo>
                      <a:pt x="11" y="65"/>
                    </a:lnTo>
                    <a:lnTo>
                      <a:pt x="24" y="26"/>
                    </a:lnTo>
                    <a:lnTo>
                      <a:pt x="58" y="26"/>
                    </a:lnTo>
                    <a:lnTo>
                      <a:pt x="50" y="0"/>
                    </a:lnTo>
                    <a:lnTo>
                      <a:pt x="6" y="0"/>
                    </a:lnTo>
                    <a:close/>
                  </a:path>
                </a:pathLst>
              </a:custGeom>
              <a:solidFill>
                <a:srgbClr val="C0C0C0"/>
              </a:solidFill>
              <a:ln w="9525">
                <a:solidFill>
                  <a:srgbClr val="000000"/>
                </a:solidFill>
                <a:round/>
                <a:headEnd/>
                <a:tailEnd/>
              </a:ln>
            </p:spPr>
            <p:txBody>
              <a:bodyPr/>
              <a:lstStyle/>
              <a:p>
                <a:endParaRPr lang="en-US"/>
              </a:p>
            </p:txBody>
          </p:sp>
          <p:sp>
            <p:nvSpPr>
              <p:cNvPr id="11424" name="Freeform 194"/>
              <p:cNvSpPr>
                <a:spLocks/>
              </p:cNvSpPr>
              <p:nvPr/>
            </p:nvSpPr>
            <p:spPr bwMode="auto">
              <a:xfrm>
                <a:off x="6542" y="11917"/>
                <a:ext cx="1038" cy="17"/>
              </a:xfrm>
              <a:custGeom>
                <a:avLst/>
                <a:gdLst>
                  <a:gd name="T0" fmla="*/ 0 w 1038"/>
                  <a:gd name="T1" fmla="*/ 0 h 17"/>
                  <a:gd name="T2" fmla="*/ 1038 w 1038"/>
                  <a:gd name="T3" fmla="*/ 1 h 17"/>
                  <a:gd name="T4" fmla="*/ 997 w 1038"/>
                  <a:gd name="T5" fmla="*/ 17 h 17"/>
                  <a:gd name="T6" fmla="*/ 18 w 1038"/>
                  <a:gd name="T7" fmla="*/ 7 h 17"/>
                  <a:gd name="T8" fmla="*/ 0 w 1038"/>
                  <a:gd name="T9" fmla="*/ 0 h 17"/>
                  <a:gd name="T10" fmla="*/ 0 w 1038"/>
                  <a:gd name="T11" fmla="*/ 0 h 17"/>
                  <a:gd name="T12" fmla="*/ 0 60000 65536"/>
                  <a:gd name="T13" fmla="*/ 0 60000 65536"/>
                  <a:gd name="T14" fmla="*/ 0 60000 65536"/>
                  <a:gd name="T15" fmla="*/ 0 60000 65536"/>
                  <a:gd name="T16" fmla="*/ 0 60000 65536"/>
                  <a:gd name="T17" fmla="*/ 0 60000 65536"/>
                  <a:gd name="T18" fmla="*/ 0 w 1038"/>
                  <a:gd name="T19" fmla="*/ 0 h 17"/>
                  <a:gd name="T20" fmla="*/ 1038 w 103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38" h="17">
                    <a:moveTo>
                      <a:pt x="0" y="0"/>
                    </a:moveTo>
                    <a:lnTo>
                      <a:pt x="1038" y="1"/>
                    </a:lnTo>
                    <a:lnTo>
                      <a:pt x="997" y="17"/>
                    </a:lnTo>
                    <a:lnTo>
                      <a:pt x="18" y="7"/>
                    </a:lnTo>
                    <a:lnTo>
                      <a:pt x="0" y="0"/>
                    </a:lnTo>
                    <a:close/>
                  </a:path>
                </a:pathLst>
              </a:custGeom>
              <a:solidFill>
                <a:srgbClr val="C0C0C0"/>
              </a:solidFill>
              <a:ln w="9525">
                <a:solidFill>
                  <a:srgbClr val="000000"/>
                </a:solidFill>
                <a:round/>
                <a:headEnd/>
                <a:tailEnd/>
              </a:ln>
            </p:spPr>
            <p:txBody>
              <a:bodyPr/>
              <a:lstStyle/>
              <a:p>
                <a:endParaRPr lang="en-US"/>
              </a:p>
            </p:txBody>
          </p:sp>
          <p:sp>
            <p:nvSpPr>
              <p:cNvPr id="11425" name="Freeform 195"/>
              <p:cNvSpPr>
                <a:spLocks/>
              </p:cNvSpPr>
              <p:nvPr/>
            </p:nvSpPr>
            <p:spPr bwMode="auto">
              <a:xfrm>
                <a:off x="7210" y="11981"/>
                <a:ext cx="820" cy="8"/>
              </a:xfrm>
              <a:custGeom>
                <a:avLst/>
                <a:gdLst>
                  <a:gd name="T0" fmla="*/ 8 w 820"/>
                  <a:gd name="T1" fmla="*/ 0 h 8"/>
                  <a:gd name="T2" fmla="*/ 820 w 820"/>
                  <a:gd name="T3" fmla="*/ 2 h 8"/>
                  <a:gd name="T4" fmla="*/ 819 w 820"/>
                  <a:gd name="T5" fmla="*/ 8 h 8"/>
                  <a:gd name="T6" fmla="*/ 0 w 820"/>
                  <a:gd name="T7" fmla="*/ 6 h 8"/>
                  <a:gd name="T8" fmla="*/ 8 w 820"/>
                  <a:gd name="T9" fmla="*/ 0 h 8"/>
                  <a:gd name="T10" fmla="*/ 8 w 820"/>
                  <a:gd name="T11" fmla="*/ 0 h 8"/>
                  <a:gd name="T12" fmla="*/ 0 60000 65536"/>
                  <a:gd name="T13" fmla="*/ 0 60000 65536"/>
                  <a:gd name="T14" fmla="*/ 0 60000 65536"/>
                  <a:gd name="T15" fmla="*/ 0 60000 65536"/>
                  <a:gd name="T16" fmla="*/ 0 60000 65536"/>
                  <a:gd name="T17" fmla="*/ 0 60000 65536"/>
                  <a:gd name="T18" fmla="*/ 0 w 820"/>
                  <a:gd name="T19" fmla="*/ 0 h 8"/>
                  <a:gd name="T20" fmla="*/ 820 w 820"/>
                  <a:gd name="T21" fmla="*/ 8 h 8"/>
                </a:gdLst>
                <a:ahLst/>
                <a:cxnLst>
                  <a:cxn ang="T12">
                    <a:pos x="T0" y="T1"/>
                  </a:cxn>
                  <a:cxn ang="T13">
                    <a:pos x="T2" y="T3"/>
                  </a:cxn>
                  <a:cxn ang="T14">
                    <a:pos x="T4" y="T5"/>
                  </a:cxn>
                  <a:cxn ang="T15">
                    <a:pos x="T6" y="T7"/>
                  </a:cxn>
                  <a:cxn ang="T16">
                    <a:pos x="T8" y="T9"/>
                  </a:cxn>
                  <a:cxn ang="T17">
                    <a:pos x="T10" y="T11"/>
                  </a:cxn>
                </a:cxnLst>
                <a:rect l="T18" t="T19" r="T20" b="T21"/>
                <a:pathLst>
                  <a:path w="820" h="8">
                    <a:moveTo>
                      <a:pt x="8" y="0"/>
                    </a:moveTo>
                    <a:lnTo>
                      <a:pt x="820" y="2"/>
                    </a:lnTo>
                    <a:lnTo>
                      <a:pt x="819" y="8"/>
                    </a:lnTo>
                    <a:lnTo>
                      <a:pt x="0" y="6"/>
                    </a:lnTo>
                    <a:lnTo>
                      <a:pt x="8" y="0"/>
                    </a:lnTo>
                    <a:close/>
                  </a:path>
                </a:pathLst>
              </a:custGeom>
              <a:solidFill>
                <a:srgbClr val="C0C0C0"/>
              </a:solidFill>
              <a:ln w="9525">
                <a:solidFill>
                  <a:srgbClr val="000000"/>
                </a:solidFill>
                <a:round/>
                <a:headEnd/>
                <a:tailEnd/>
              </a:ln>
            </p:spPr>
            <p:txBody>
              <a:bodyPr/>
              <a:lstStyle/>
              <a:p>
                <a:endParaRPr lang="en-US"/>
              </a:p>
            </p:txBody>
          </p:sp>
          <p:sp>
            <p:nvSpPr>
              <p:cNvPr id="11426" name="Freeform 196"/>
              <p:cNvSpPr>
                <a:spLocks/>
              </p:cNvSpPr>
              <p:nvPr/>
            </p:nvSpPr>
            <p:spPr bwMode="auto">
              <a:xfrm>
                <a:off x="5918" y="12560"/>
                <a:ext cx="203" cy="462"/>
              </a:xfrm>
              <a:custGeom>
                <a:avLst/>
                <a:gdLst>
                  <a:gd name="T0" fmla="*/ 194 w 203"/>
                  <a:gd name="T1" fmla="*/ 0 h 462"/>
                  <a:gd name="T2" fmla="*/ 83 w 203"/>
                  <a:gd name="T3" fmla="*/ 3 h 462"/>
                  <a:gd name="T4" fmla="*/ 0 w 203"/>
                  <a:gd name="T5" fmla="*/ 462 h 462"/>
                  <a:gd name="T6" fmla="*/ 104 w 203"/>
                  <a:gd name="T7" fmla="*/ 30 h 462"/>
                  <a:gd name="T8" fmla="*/ 203 w 203"/>
                  <a:gd name="T9" fmla="*/ 19 h 462"/>
                  <a:gd name="T10" fmla="*/ 194 w 203"/>
                  <a:gd name="T11" fmla="*/ 0 h 462"/>
                  <a:gd name="T12" fmla="*/ 194 w 203"/>
                  <a:gd name="T13" fmla="*/ 0 h 462"/>
                  <a:gd name="T14" fmla="*/ 0 60000 65536"/>
                  <a:gd name="T15" fmla="*/ 0 60000 65536"/>
                  <a:gd name="T16" fmla="*/ 0 60000 65536"/>
                  <a:gd name="T17" fmla="*/ 0 60000 65536"/>
                  <a:gd name="T18" fmla="*/ 0 60000 65536"/>
                  <a:gd name="T19" fmla="*/ 0 60000 65536"/>
                  <a:gd name="T20" fmla="*/ 0 60000 65536"/>
                  <a:gd name="T21" fmla="*/ 0 w 203"/>
                  <a:gd name="T22" fmla="*/ 0 h 462"/>
                  <a:gd name="T23" fmla="*/ 203 w 203"/>
                  <a:gd name="T24" fmla="*/ 462 h 4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 h="462">
                    <a:moveTo>
                      <a:pt x="194" y="0"/>
                    </a:moveTo>
                    <a:lnTo>
                      <a:pt x="83" y="3"/>
                    </a:lnTo>
                    <a:lnTo>
                      <a:pt x="0" y="462"/>
                    </a:lnTo>
                    <a:lnTo>
                      <a:pt x="104" y="30"/>
                    </a:lnTo>
                    <a:lnTo>
                      <a:pt x="203" y="19"/>
                    </a:lnTo>
                    <a:lnTo>
                      <a:pt x="194" y="0"/>
                    </a:lnTo>
                    <a:close/>
                  </a:path>
                </a:pathLst>
              </a:custGeom>
              <a:solidFill>
                <a:srgbClr val="C0C0C0"/>
              </a:solidFill>
              <a:ln w="9525">
                <a:solidFill>
                  <a:srgbClr val="000000"/>
                </a:solidFill>
                <a:round/>
                <a:headEnd/>
                <a:tailEnd/>
              </a:ln>
            </p:spPr>
            <p:txBody>
              <a:bodyPr/>
              <a:lstStyle/>
              <a:p>
                <a:endParaRPr lang="en-US"/>
              </a:p>
            </p:txBody>
          </p:sp>
          <p:sp>
            <p:nvSpPr>
              <p:cNvPr id="11427" name="Freeform 197"/>
              <p:cNvSpPr>
                <a:spLocks/>
              </p:cNvSpPr>
              <p:nvPr/>
            </p:nvSpPr>
            <p:spPr bwMode="auto">
              <a:xfrm>
                <a:off x="6035" y="12648"/>
                <a:ext cx="84" cy="53"/>
              </a:xfrm>
              <a:custGeom>
                <a:avLst/>
                <a:gdLst>
                  <a:gd name="T0" fmla="*/ 5 w 84"/>
                  <a:gd name="T1" fmla="*/ 0 h 53"/>
                  <a:gd name="T2" fmla="*/ 0 w 84"/>
                  <a:gd name="T3" fmla="*/ 50 h 53"/>
                  <a:gd name="T4" fmla="*/ 11 w 84"/>
                  <a:gd name="T5" fmla="*/ 51 h 53"/>
                  <a:gd name="T6" fmla="*/ 14 w 84"/>
                  <a:gd name="T7" fmla="*/ 42 h 53"/>
                  <a:gd name="T8" fmla="*/ 66 w 84"/>
                  <a:gd name="T9" fmla="*/ 39 h 53"/>
                  <a:gd name="T10" fmla="*/ 76 w 84"/>
                  <a:gd name="T11" fmla="*/ 53 h 53"/>
                  <a:gd name="T12" fmla="*/ 84 w 84"/>
                  <a:gd name="T13" fmla="*/ 47 h 53"/>
                  <a:gd name="T14" fmla="*/ 76 w 84"/>
                  <a:gd name="T15" fmla="*/ 15 h 53"/>
                  <a:gd name="T16" fmla="*/ 17 w 84"/>
                  <a:gd name="T17" fmla="*/ 17 h 53"/>
                  <a:gd name="T18" fmla="*/ 17 w 84"/>
                  <a:gd name="T19" fmla="*/ 0 h 53"/>
                  <a:gd name="T20" fmla="*/ 5 w 84"/>
                  <a:gd name="T21" fmla="*/ 0 h 53"/>
                  <a:gd name="T22" fmla="*/ 5 w 84"/>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53"/>
                  <a:gd name="T38" fmla="*/ 84 w 84"/>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53">
                    <a:moveTo>
                      <a:pt x="5" y="0"/>
                    </a:moveTo>
                    <a:lnTo>
                      <a:pt x="0" y="50"/>
                    </a:lnTo>
                    <a:lnTo>
                      <a:pt x="11" y="51"/>
                    </a:lnTo>
                    <a:lnTo>
                      <a:pt x="14" y="42"/>
                    </a:lnTo>
                    <a:lnTo>
                      <a:pt x="66" y="39"/>
                    </a:lnTo>
                    <a:lnTo>
                      <a:pt x="76" y="53"/>
                    </a:lnTo>
                    <a:lnTo>
                      <a:pt x="84" y="47"/>
                    </a:lnTo>
                    <a:lnTo>
                      <a:pt x="76" y="15"/>
                    </a:lnTo>
                    <a:lnTo>
                      <a:pt x="17" y="17"/>
                    </a:lnTo>
                    <a:lnTo>
                      <a:pt x="17" y="0"/>
                    </a:lnTo>
                    <a:lnTo>
                      <a:pt x="5" y="0"/>
                    </a:lnTo>
                    <a:close/>
                  </a:path>
                </a:pathLst>
              </a:custGeom>
              <a:solidFill>
                <a:srgbClr val="C0C0C0"/>
              </a:solidFill>
              <a:ln w="9525">
                <a:solidFill>
                  <a:srgbClr val="000000"/>
                </a:solidFill>
                <a:round/>
                <a:headEnd/>
                <a:tailEnd/>
              </a:ln>
            </p:spPr>
            <p:txBody>
              <a:bodyPr/>
              <a:lstStyle/>
              <a:p>
                <a:endParaRPr lang="en-US"/>
              </a:p>
            </p:txBody>
          </p:sp>
          <p:sp>
            <p:nvSpPr>
              <p:cNvPr id="11428" name="Freeform 198"/>
              <p:cNvSpPr>
                <a:spLocks/>
              </p:cNvSpPr>
              <p:nvPr/>
            </p:nvSpPr>
            <p:spPr bwMode="auto">
              <a:xfrm>
                <a:off x="6123" y="12650"/>
                <a:ext cx="15" cy="47"/>
              </a:xfrm>
              <a:custGeom>
                <a:avLst/>
                <a:gdLst>
                  <a:gd name="T0" fmla="*/ 5 w 15"/>
                  <a:gd name="T1" fmla="*/ 0 h 47"/>
                  <a:gd name="T2" fmla="*/ 0 w 15"/>
                  <a:gd name="T3" fmla="*/ 47 h 47"/>
                  <a:gd name="T4" fmla="*/ 11 w 15"/>
                  <a:gd name="T5" fmla="*/ 47 h 47"/>
                  <a:gd name="T6" fmla="*/ 15 w 15"/>
                  <a:gd name="T7" fmla="*/ 0 h 47"/>
                  <a:gd name="T8" fmla="*/ 5 w 15"/>
                  <a:gd name="T9" fmla="*/ 0 h 47"/>
                  <a:gd name="T10" fmla="*/ 5 w 15"/>
                  <a:gd name="T11" fmla="*/ 0 h 47"/>
                  <a:gd name="T12" fmla="*/ 0 60000 65536"/>
                  <a:gd name="T13" fmla="*/ 0 60000 65536"/>
                  <a:gd name="T14" fmla="*/ 0 60000 65536"/>
                  <a:gd name="T15" fmla="*/ 0 60000 65536"/>
                  <a:gd name="T16" fmla="*/ 0 60000 65536"/>
                  <a:gd name="T17" fmla="*/ 0 60000 65536"/>
                  <a:gd name="T18" fmla="*/ 0 w 15"/>
                  <a:gd name="T19" fmla="*/ 0 h 47"/>
                  <a:gd name="T20" fmla="*/ 15 w 1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5" h="47">
                    <a:moveTo>
                      <a:pt x="5" y="0"/>
                    </a:moveTo>
                    <a:lnTo>
                      <a:pt x="0" y="47"/>
                    </a:lnTo>
                    <a:lnTo>
                      <a:pt x="11" y="47"/>
                    </a:lnTo>
                    <a:lnTo>
                      <a:pt x="15" y="0"/>
                    </a:lnTo>
                    <a:lnTo>
                      <a:pt x="5" y="0"/>
                    </a:lnTo>
                    <a:close/>
                  </a:path>
                </a:pathLst>
              </a:custGeom>
              <a:solidFill>
                <a:srgbClr val="C0C0C0"/>
              </a:solidFill>
              <a:ln w="9525">
                <a:solidFill>
                  <a:srgbClr val="000000"/>
                </a:solidFill>
                <a:round/>
                <a:headEnd/>
                <a:tailEnd/>
              </a:ln>
            </p:spPr>
            <p:txBody>
              <a:bodyPr/>
              <a:lstStyle/>
              <a:p>
                <a:endParaRPr lang="en-US"/>
              </a:p>
            </p:txBody>
          </p:sp>
          <p:sp>
            <p:nvSpPr>
              <p:cNvPr id="11429" name="Freeform 199"/>
              <p:cNvSpPr>
                <a:spLocks/>
              </p:cNvSpPr>
              <p:nvPr/>
            </p:nvSpPr>
            <p:spPr bwMode="auto">
              <a:xfrm>
                <a:off x="6212" y="12650"/>
                <a:ext cx="83" cy="52"/>
              </a:xfrm>
              <a:custGeom>
                <a:avLst/>
                <a:gdLst>
                  <a:gd name="T0" fmla="*/ 4 w 83"/>
                  <a:gd name="T1" fmla="*/ 0 h 52"/>
                  <a:gd name="T2" fmla="*/ 0 w 83"/>
                  <a:gd name="T3" fmla="*/ 49 h 52"/>
                  <a:gd name="T4" fmla="*/ 11 w 83"/>
                  <a:gd name="T5" fmla="*/ 51 h 52"/>
                  <a:gd name="T6" fmla="*/ 13 w 83"/>
                  <a:gd name="T7" fmla="*/ 41 h 52"/>
                  <a:gd name="T8" fmla="*/ 65 w 83"/>
                  <a:gd name="T9" fmla="*/ 40 h 52"/>
                  <a:gd name="T10" fmla="*/ 75 w 83"/>
                  <a:gd name="T11" fmla="*/ 52 h 52"/>
                  <a:gd name="T12" fmla="*/ 83 w 83"/>
                  <a:gd name="T13" fmla="*/ 47 h 52"/>
                  <a:gd name="T14" fmla="*/ 75 w 83"/>
                  <a:gd name="T15" fmla="*/ 15 h 52"/>
                  <a:gd name="T16" fmla="*/ 16 w 83"/>
                  <a:gd name="T17" fmla="*/ 17 h 52"/>
                  <a:gd name="T18" fmla="*/ 16 w 83"/>
                  <a:gd name="T19" fmla="*/ 0 h 52"/>
                  <a:gd name="T20" fmla="*/ 4 w 83"/>
                  <a:gd name="T21" fmla="*/ 0 h 52"/>
                  <a:gd name="T22" fmla="*/ 4 w 83"/>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52"/>
                  <a:gd name="T38" fmla="*/ 83 w 83"/>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52">
                    <a:moveTo>
                      <a:pt x="4" y="0"/>
                    </a:moveTo>
                    <a:lnTo>
                      <a:pt x="0" y="49"/>
                    </a:lnTo>
                    <a:lnTo>
                      <a:pt x="11" y="51"/>
                    </a:lnTo>
                    <a:lnTo>
                      <a:pt x="13" y="41"/>
                    </a:lnTo>
                    <a:lnTo>
                      <a:pt x="65" y="40"/>
                    </a:lnTo>
                    <a:lnTo>
                      <a:pt x="75" y="52"/>
                    </a:lnTo>
                    <a:lnTo>
                      <a:pt x="83" y="47"/>
                    </a:lnTo>
                    <a:lnTo>
                      <a:pt x="75" y="15"/>
                    </a:lnTo>
                    <a:lnTo>
                      <a:pt x="16" y="17"/>
                    </a:lnTo>
                    <a:lnTo>
                      <a:pt x="16" y="0"/>
                    </a:lnTo>
                    <a:lnTo>
                      <a:pt x="4" y="0"/>
                    </a:lnTo>
                    <a:close/>
                  </a:path>
                </a:pathLst>
              </a:custGeom>
              <a:solidFill>
                <a:srgbClr val="C0C0C0"/>
              </a:solidFill>
              <a:ln w="9525">
                <a:solidFill>
                  <a:srgbClr val="000000"/>
                </a:solidFill>
                <a:round/>
                <a:headEnd/>
                <a:tailEnd/>
              </a:ln>
            </p:spPr>
            <p:txBody>
              <a:bodyPr/>
              <a:lstStyle/>
              <a:p>
                <a:endParaRPr lang="en-US"/>
              </a:p>
            </p:txBody>
          </p:sp>
          <p:sp>
            <p:nvSpPr>
              <p:cNvPr id="11430" name="Freeform 200"/>
              <p:cNvSpPr>
                <a:spLocks/>
              </p:cNvSpPr>
              <p:nvPr/>
            </p:nvSpPr>
            <p:spPr bwMode="auto">
              <a:xfrm>
                <a:off x="6304" y="12648"/>
                <a:ext cx="84" cy="51"/>
              </a:xfrm>
              <a:custGeom>
                <a:avLst/>
                <a:gdLst>
                  <a:gd name="T0" fmla="*/ 6 w 84"/>
                  <a:gd name="T1" fmla="*/ 0 h 51"/>
                  <a:gd name="T2" fmla="*/ 0 w 84"/>
                  <a:gd name="T3" fmla="*/ 49 h 51"/>
                  <a:gd name="T4" fmla="*/ 13 w 84"/>
                  <a:gd name="T5" fmla="*/ 51 h 51"/>
                  <a:gd name="T6" fmla="*/ 15 w 84"/>
                  <a:gd name="T7" fmla="*/ 41 h 51"/>
                  <a:gd name="T8" fmla="*/ 67 w 84"/>
                  <a:gd name="T9" fmla="*/ 39 h 51"/>
                  <a:gd name="T10" fmla="*/ 77 w 84"/>
                  <a:gd name="T11" fmla="*/ 51 h 51"/>
                  <a:gd name="T12" fmla="*/ 84 w 84"/>
                  <a:gd name="T13" fmla="*/ 46 h 51"/>
                  <a:gd name="T14" fmla="*/ 76 w 84"/>
                  <a:gd name="T15" fmla="*/ 15 h 51"/>
                  <a:gd name="T16" fmla="*/ 17 w 84"/>
                  <a:gd name="T17" fmla="*/ 16 h 51"/>
                  <a:gd name="T18" fmla="*/ 17 w 84"/>
                  <a:gd name="T19" fmla="*/ 0 h 51"/>
                  <a:gd name="T20" fmla="*/ 6 w 84"/>
                  <a:gd name="T21" fmla="*/ 0 h 51"/>
                  <a:gd name="T22" fmla="*/ 6 w 84"/>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51"/>
                  <a:gd name="T38" fmla="*/ 84 w 84"/>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51">
                    <a:moveTo>
                      <a:pt x="6" y="0"/>
                    </a:moveTo>
                    <a:lnTo>
                      <a:pt x="0" y="49"/>
                    </a:lnTo>
                    <a:lnTo>
                      <a:pt x="13" y="51"/>
                    </a:lnTo>
                    <a:lnTo>
                      <a:pt x="15" y="41"/>
                    </a:lnTo>
                    <a:lnTo>
                      <a:pt x="67" y="39"/>
                    </a:lnTo>
                    <a:lnTo>
                      <a:pt x="77" y="51"/>
                    </a:lnTo>
                    <a:lnTo>
                      <a:pt x="84" y="46"/>
                    </a:lnTo>
                    <a:lnTo>
                      <a:pt x="76" y="15"/>
                    </a:lnTo>
                    <a:lnTo>
                      <a:pt x="17" y="16"/>
                    </a:lnTo>
                    <a:lnTo>
                      <a:pt x="17" y="0"/>
                    </a:lnTo>
                    <a:lnTo>
                      <a:pt x="6" y="0"/>
                    </a:lnTo>
                    <a:close/>
                  </a:path>
                </a:pathLst>
              </a:custGeom>
              <a:solidFill>
                <a:srgbClr val="C0C0C0"/>
              </a:solidFill>
              <a:ln w="9525">
                <a:solidFill>
                  <a:srgbClr val="000000"/>
                </a:solidFill>
                <a:round/>
                <a:headEnd/>
                <a:tailEnd/>
              </a:ln>
            </p:spPr>
            <p:txBody>
              <a:bodyPr/>
              <a:lstStyle/>
              <a:p>
                <a:endParaRPr lang="en-US"/>
              </a:p>
            </p:txBody>
          </p:sp>
          <p:sp>
            <p:nvSpPr>
              <p:cNvPr id="11431" name="Freeform 201"/>
              <p:cNvSpPr>
                <a:spLocks/>
              </p:cNvSpPr>
              <p:nvPr/>
            </p:nvSpPr>
            <p:spPr bwMode="auto">
              <a:xfrm>
                <a:off x="6396" y="12650"/>
                <a:ext cx="83" cy="54"/>
              </a:xfrm>
              <a:custGeom>
                <a:avLst/>
                <a:gdLst>
                  <a:gd name="T0" fmla="*/ 5 w 83"/>
                  <a:gd name="T1" fmla="*/ 0 h 54"/>
                  <a:gd name="T2" fmla="*/ 0 w 83"/>
                  <a:gd name="T3" fmla="*/ 49 h 54"/>
                  <a:gd name="T4" fmla="*/ 12 w 83"/>
                  <a:gd name="T5" fmla="*/ 52 h 54"/>
                  <a:gd name="T6" fmla="*/ 15 w 83"/>
                  <a:gd name="T7" fmla="*/ 41 h 54"/>
                  <a:gd name="T8" fmla="*/ 67 w 83"/>
                  <a:gd name="T9" fmla="*/ 40 h 54"/>
                  <a:gd name="T10" fmla="*/ 76 w 83"/>
                  <a:gd name="T11" fmla="*/ 54 h 54"/>
                  <a:gd name="T12" fmla="*/ 83 w 83"/>
                  <a:gd name="T13" fmla="*/ 47 h 54"/>
                  <a:gd name="T14" fmla="*/ 75 w 83"/>
                  <a:gd name="T15" fmla="*/ 15 h 54"/>
                  <a:gd name="T16" fmla="*/ 16 w 83"/>
                  <a:gd name="T17" fmla="*/ 18 h 54"/>
                  <a:gd name="T18" fmla="*/ 16 w 83"/>
                  <a:gd name="T19" fmla="*/ 0 h 54"/>
                  <a:gd name="T20" fmla="*/ 5 w 83"/>
                  <a:gd name="T21" fmla="*/ 0 h 54"/>
                  <a:gd name="T22" fmla="*/ 5 w 83"/>
                  <a:gd name="T23" fmla="*/ 0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54"/>
                  <a:gd name="T38" fmla="*/ 83 w 83"/>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54">
                    <a:moveTo>
                      <a:pt x="5" y="0"/>
                    </a:moveTo>
                    <a:lnTo>
                      <a:pt x="0" y="49"/>
                    </a:lnTo>
                    <a:lnTo>
                      <a:pt x="12" y="52"/>
                    </a:lnTo>
                    <a:lnTo>
                      <a:pt x="15" y="41"/>
                    </a:lnTo>
                    <a:lnTo>
                      <a:pt x="67" y="40"/>
                    </a:lnTo>
                    <a:lnTo>
                      <a:pt x="76" y="54"/>
                    </a:lnTo>
                    <a:lnTo>
                      <a:pt x="83" y="47"/>
                    </a:lnTo>
                    <a:lnTo>
                      <a:pt x="75" y="15"/>
                    </a:lnTo>
                    <a:lnTo>
                      <a:pt x="16" y="18"/>
                    </a:lnTo>
                    <a:lnTo>
                      <a:pt x="16" y="0"/>
                    </a:lnTo>
                    <a:lnTo>
                      <a:pt x="5" y="0"/>
                    </a:lnTo>
                    <a:close/>
                  </a:path>
                </a:pathLst>
              </a:custGeom>
              <a:solidFill>
                <a:srgbClr val="C0C0C0"/>
              </a:solidFill>
              <a:ln w="9525">
                <a:solidFill>
                  <a:srgbClr val="000000"/>
                </a:solidFill>
                <a:round/>
                <a:headEnd/>
                <a:tailEnd/>
              </a:ln>
            </p:spPr>
            <p:txBody>
              <a:bodyPr/>
              <a:lstStyle/>
              <a:p>
                <a:endParaRPr lang="en-US"/>
              </a:p>
            </p:txBody>
          </p:sp>
          <p:sp>
            <p:nvSpPr>
              <p:cNvPr id="11432" name="Freeform 202"/>
              <p:cNvSpPr>
                <a:spLocks/>
              </p:cNvSpPr>
              <p:nvPr/>
            </p:nvSpPr>
            <p:spPr bwMode="auto">
              <a:xfrm>
                <a:off x="6487" y="12654"/>
                <a:ext cx="84" cy="52"/>
              </a:xfrm>
              <a:custGeom>
                <a:avLst/>
                <a:gdLst>
                  <a:gd name="T0" fmla="*/ 6 w 84"/>
                  <a:gd name="T1" fmla="*/ 0 h 52"/>
                  <a:gd name="T2" fmla="*/ 0 w 84"/>
                  <a:gd name="T3" fmla="*/ 50 h 52"/>
                  <a:gd name="T4" fmla="*/ 13 w 84"/>
                  <a:gd name="T5" fmla="*/ 51 h 52"/>
                  <a:gd name="T6" fmla="*/ 15 w 84"/>
                  <a:gd name="T7" fmla="*/ 41 h 52"/>
                  <a:gd name="T8" fmla="*/ 67 w 84"/>
                  <a:gd name="T9" fmla="*/ 39 h 52"/>
                  <a:gd name="T10" fmla="*/ 77 w 84"/>
                  <a:gd name="T11" fmla="*/ 52 h 52"/>
                  <a:gd name="T12" fmla="*/ 84 w 84"/>
                  <a:gd name="T13" fmla="*/ 47 h 52"/>
                  <a:gd name="T14" fmla="*/ 76 w 84"/>
                  <a:gd name="T15" fmla="*/ 14 h 52"/>
                  <a:gd name="T16" fmla="*/ 17 w 84"/>
                  <a:gd name="T17" fmla="*/ 17 h 52"/>
                  <a:gd name="T18" fmla="*/ 17 w 84"/>
                  <a:gd name="T19" fmla="*/ 0 h 52"/>
                  <a:gd name="T20" fmla="*/ 6 w 84"/>
                  <a:gd name="T21" fmla="*/ 0 h 52"/>
                  <a:gd name="T22" fmla="*/ 6 w 84"/>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52"/>
                  <a:gd name="T38" fmla="*/ 84 w 84"/>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52">
                    <a:moveTo>
                      <a:pt x="6" y="0"/>
                    </a:moveTo>
                    <a:lnTo>
                      <a:pt x="0" y="50"/>
                    </a:lnTo>
                    <a:lnTo>
                      <a:pt x="13" y="51"/>
                    </a:lnTo>
                    <a:lnTo>
                      <a:pt x="15" y="41"/>
                    </a:lnTo>
                    <a:lnTo>
                      <a:pt x="67" y="39"/>
                    </a:lnTo>
                    <a:lnTo>
                      <a:pt x="77" y="52"/>
                    </a:lnTo>
                    <a:lnTo>
                      <a:pt x="84" y="47"/>
                    </a:lnTo>
                    <a:lnTo>
                      <a:pt x="76" y="14"/>
                    </a:lnTo>
                    <a:lnTo>
                      <a:pt x="17" y="17"/>
                    </a:lnTo>
                    <a:lnTo>
                      <a:pt x="17" y="0"/>
                    </a:lnTo>
                    <a:lnTo>
                      <a:pt x="6" y="0"/>
                    </a:lnTo>
                    <a:close/>
                  </a:path>
                </a:pathLst>
              </a:custGeom>
              <a:solidFill>
                <a:srgbClr val="C0C0C0"/>
              </a:solidFill>
              <a:ln w="9525">
                <a:solidFill>
                  <a:srgbClr val="000000"/>
                </a:solidFill>
                <a:round/>
                <a:headEnd/>
                <a:tailEnd/>
              </a:ln>
            </p:spPr>
            <p:txBody>
              <a:bodyPr/>
              <a:lstStyle/>
              <a:p>
                <a:endParaRPr lang="en-US"/>
              </a:p>
            </p:txBody>
          </p:sp>
          <p:sp>
            <p:nvSpPr>
              <p:cNvPr id="11433" name="Freeform 203"/>
              <p:cNvSpPr>
                <a:spLocks/>
              </p:cNvSpPr>
              <p:nvPr/>
            </p:nvSpPr>
            <p:spPr bwMode="auto">
              <a:xfrm>
                <a:off x="6575" y="12648"/>
                <a:ext cx="9" cy="47"/>
              </a:xfrm>
              <a:custGeom>
                <a:avLst/>
                <a:gdLst>
                  <a:gd name="T0" fmla="*/ 1 w 9"/>
                  <a:gd name="T1" fmla="*/ 0 h 47"/>
                  <a:gd name="T2" fmla="*/ 0 w 9"/>
                  <a:gd name="T3" fmla="*/ 47 h 47"/>
                  <a:gd name="T4" fmla="*/ 9 w 9"/>
                  <a:gd name="T5" fmla="*/ 47 h 47"/>
                  <a:gd name="T6" fmla="*/ 9 w 9"/>
                  <a:gd name="T7" fmla="*/ 1 h 47"/>
                  <a:gd name="T8" fmla="*/ 1 w 9"/>
                  <a:gd name="T9" fmla="*/ 0 h 47"/>
                  <a:gd name="T10" fmla="*/ 1 w 9"/>
                  <a:gd name="T11" fmla="*/ 0 h 47"/>
                  <a:gd name="T12" fmla="*/ 0 60000 65536"/>
                  <a:gd name="T13" fmla="*/ 0 60000 65536"/>
                  <a:gd name="T14" fmla="*/ 0 60000 65536"/>
                  <a:gd name="T15" fmla="*/ 0 60000 65536"/>
                  <a:gd name="T16" fmla="*/ 0 60000 65536"/>
                  <a:gd name="T17" fmla="*/ 0 60000 65536"/>
                  <a:gd name="T18" fmla="*/ 0 w 9"/>
                  <a:gd name="T19" fmla="*/ 0 h 47"/>
                  <a:gd name="T20" fmla="*/ 9 w 9"/>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 h="47">
                    <a:moveTo>
                      <a:pt x="1" y="0"/>
                    </a:moveTo>
                    <a:lnTo>
                      <a:pt x="0" y="47"/>
                    </a:lnTo>
                    <a:lnTo>
                      <a:pt x="9" y="47"/>
                    </a:lnTo>
                    <a:lnTo>
                      <a:pt x="9" y="1"/>
                    </a:lnTo>
                    <a:lnTo>
                      <a:pt x="1" y="0"/>
                    </a:lnTo>
                    <a:close/>
                  </a:path>
                </a:pathLst>
              </a:custGeom>
              <a:solidFill>
                <a:srgbClr val="C0C0C0"/>
              </a:solidFill>
              <a:ln w="9525">
                <a:solidFill>
                  <a:srgbClr val="000000"/>
                </a:solidFill>
                <a:round/>
                <a:headEnd/>
                <a:tailEnd/>
              </a:ln>
            </p:spPr>
            <p:txBody>
              <a:bodyPr/>
              <a:lstStyle/>
              <a:p>
                <a:endParaRPr lang="en-US"/>
              </a:p>
            </p:txBody>
          </p:sp>
          <p:sp>
            <p:nvSpPr>
              <p:cNvPr id="11434" name="Freeform 204"/>
              <p:cNvSpPr>
                <a:spLocks/>
              </p:cNvSpPr>
              <p:nvPr/>
            </p:nvSpPr>
            <p:spPr bwMode="auto">
              <a:xfrm>
                <a:off x="6623" y="12649"/>
                <a:ext cx="76" cy="52"/>
              </a:xfrm>
              <a:custGeom>
                <a:avLst/>
                <a:gdLst>
                  <a:gd name="T0" fmla="*/ 1 w 76"/>
                  <a:gd name="T1" fmla="*/ 1 h 52"/>
                  <a:gd name="T2" fmla="*/ 0 w 76"/>
                  <a:gd name="T3" fmla="*/ 42 h 52"/>
                  <a:gd name="T4" fmla="*/ 26 w 76"/>
                  <a:gd name="T5" fmla="*/ 42 h 52"/>
                  <a:gd name="T6" fmla="*/ 31 w 76"/>
                  <a:gd name="T7" fmla="*/ 52 h 52"/>
                  <a:gd name="T8" fmla="*/ 58 w 76"/>
                  <a:gd name="T9" fmla="*/ 52 h 52"/>
                  <a:gd name="T10" fmla="*/ 62 w 76"/>
                  <a:gd name="T11" fmla="*/ 41 h 52"/>
                  <a:gd name="T12" fmla="*/ 76 w 76"/>
                  <a:gd name="T13" fmla="*/ 41 h 52"/>
                  <a:gd name="T14" fmla="*/ 71 w 76"/>
                  <a:gd name="T15" fmla="*/ 12 h 52"/>
                  <a:gd name="T16" fmla="*/ 13 w 76"/>
                  <a:gd name="T17" fmla="*/ 14 h 52"/>
                  <a:gd name="T18" fmla="*/ 16 w 76"/>
                  <a:gd name="T19" fmla="*/ 0 h 52"/>
                  <a:gd name="T20" fmla="*/ 1 w 76"/>
                  <a:gd name="T21" fmla="*/ 1 h 52"/>
                  <a:gd name="T22" fmla="*/ 1 w 76"/>
                  <a:gd name="T23" fmla="*/ 1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52"/>
                  <a:gd name="T38" fmla="*/ 76 w 76"/>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52">
                    <a:moveTo>
                      <a:pt x="1" y="1"/>
                    </a:moveTo>
                    <a:lnTo>
                      <a:pt x="0" y="42"/>
                    </a:lnTo>
                    <a:lnTo>
                      <a:pt x="26" y="42"/>
                    </a:lnTo>
                    <a:lnTo>
                      <a:pt x="31" y="52"/>
                    </a:lnTo>
                    <a:lnTo>
                      <a:pt x="58" y="52"/>
                    </a:lnTo>
                    <a:lnTo>
                      <a:pt x="62" y="41"/>
                    </a:lnTo>
                    <a:lnTo>
                      <a:pt x="76" y="41"/>
                    </a:lnTo>
                    <a:lnTo>
                      <a:pt x="71" y="12"/>
                    </a:lnTo>
                    <a:lnTo>
                      <a:pt x="13" y="14"/>
                    </a:lnTo>
                    <a:lnTo>
                      <a:pt x="16" y="0"/>
                    </a:lnTo>
                    <a:lnTo>
                      <a:pt x="1" y="1"/>
                    </a:lnTo>
                    <a:close/>
                  </a:path>
                </a:pathLst>
              </a:custGeom>
              <a:solidFill>
                <a:srgbClr val="C0C0C0"/>
              </a:solidFill>
              <a:ln w="9525">
                <a:solidFill>
                  <a:srgbClr val="000000"/>
                </a:solidFill>
                <a:round/>
                <a:headEnd/>
                <a:tailEnd/>
              </a:ln>
            </p:spPr>
            <p:txBody>
              <a:bodyPr/>
              <a:lstStyle/>
              <a:p>
                <a:endParaRPr lang="en-US"/>
              </a:p>
            </p:txBody>
          </p:sp>
          <p:sp>
            <p:nvSpPr>
              <p:cNvPr id="11435" name="Freeform 205"/>
              <p:cNvSpPr>
                <a:spLocks/>
              </p:cNvSpPr>
              <p:nvPr/>
            </p:nvSpPr>
            <p:spPr bwMode="auto">
              <a:xfrm>
                <a:off x="6711" y="12652"/>
                <a:ext cx="78" cy="52"/>
              </a:xfrm>
              <a:custGeom>
                <a:avLst/>
                <a:gdLst>
                  <a:gd name="T0" fmla="*/ 3 w 78"/>
                  <a:gd name="T1" fmla="*/ 1 h 52"/>
                  <a:gd name="T2" fmla="*/ 0 w 78"/>
                  <a:gd name="T3" fmla="*/ 41 h 52"/>
                  <a:gd name="T4" fmla="*/ 26 w 78"/>
                  <a:gd name="T5" fmla="*/ 42 h 52"/>
                  <a:gd name="T6" fmla="*/ 32 w 78"/>
                  <a:gd name="T7" fmla="*/ 52 h 52"/>
                  <a:gd name="T8" fmla="*/ 59 w 78"/>
                  <a:gd name="T9" fmla="*/ 52 h 52"/>
                  <a:gd name="T10" fmla="*/ 63 w 78"/>
                  <a:gd name="T11" fmla="*/ 41 h 52"/>
                  <a:gd name="T12" fmla="*/ 78 w 78"/>
                  <a:gd name="T13" fmla="*/ 39 h 52"/>
                  <a:gd name="T14" fmla="*/ 73 w 78"/>
                  <a:gd name="T15" fmla="*/ 11 h 52"/>
                  <a:gd name="T16" fmla="*/ 14 w 78"/>
                  <a:gd name="T17" fmla="*/ 12 h 52"/>
                  <a:gd name="T18" fmla="*/ 17 w 78"/>
                  <a:gd name="T19" fmla="*/ 0 h 52"/>
                  <a:gd name="T20" fmla="*/ 3 w 78"/>
                  <a:gd name="T21" fmla="*/ 1 h 52"/>
                  <a:gd name="T22" fmla="*/ 3 w 78"/>
                  <a:gd name="T23" fmla="*/ 1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52"/>
                  <a:gd name="T38" fmla="*/ 78 w 78"/>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52">
                    <a:moveTo>
                      <a:pt x="3" y="1"/>
                    </a:moveTo>
                    <a:lnTo>
                      <a:pt x="0" y="41"/>
                    </a:lnTo>
                    <a:lnTo>
                      <a:pt x="26" y="42"/>
                    </a:lnTo>
                    <a:lnTo>
                      <a:pt x="32" y="52"/>
                    </a:lnTo>
                    <a:lnTo>
                      <a:pt x="59" y="52"/>
                    </a:lnTo>
                    <a:lnTo>
                      <a:pt x="63" y="41"/>
                    </a:lnTo>
                    <a:lnTo>
                      <a:pt x="78" y="39"/>
                    </a:lnTo>
                    <a:lnTo>
                      <a:pt x="73" y="11"/>
                    </a:lnTo>
                    <a:lnTo>
                      <a:pt x="14" y="12"/>
                    </a:lnTo>
                    <a:lnTo>
                      <a:pt x="17" y="0"/>
                    </a:lnTo>
                    <a:lnTo>
                      <a:pt x="3" y="1"/>
                    </a:lnTo>
                    <a:close/>
                  </a:path>
                </a:pathLst>
              </a:custGeom>
              <a:solidFill>
                <a:srgbClr val="C0C0C0"/>
              </a:solidFill>
              <a:ln w="9525">
                <a:solidFill>
                  <a:srgbClr val="000000"/>
                </a:solidFill>
                <a:round/>
                <a:headEnd/>
                <a:tailEnd/>
              </a:ln>
            </p:spPr>
            <p:txBody>
              <a:bodyPr/>
              <a:lstStyle/>
              <a:p>
                <a:endParaRPr lang="en-US"/>
              </a:p>
            </p:txBody>
          </p:sp>
          <p:sp>
            <p:nvSpPr>
              <p:cNvPr id="11436" name="Freeform 206"/>
              <p:cNvSpPr>
                <a:spLocks/>
              </p:cNvSpPr>
              <p:nvPr/>
            </p:nvSpPr>
            <p:spPr bwMode="auto">
              <a:xfrm>
                <a:off x="6802" y="12649"/>
                <a:ext cx="76" cy="53"/>
              </a:xfrm>
              <a:custGeom>
                <a:avLst/>
                <a:gdLst>
                  <a:gd name="T0" fmla="*/ 1 w 76"/>
                  <a:gd name="T1" fmla="*/ 3 h 53"/>
                  <a:gd name="T2" fmla="*/ 0 w 76"/>
                  <a:gd name="T3" fmla="*/ 42 h 53"/>
                  <a:gd name="T4" fmla="*/ 25 w 76"/>
                  <a:gd name="T5" fmla="*/ 44 h 53"/>
                  <a:gd name="T6" fmla="*/ 31 w 76"/>
                  <a:gd name="T7" fmla="*/ 53 h 53"/>
                  <a:gd name="T8" fmla="*/ 58 w 76"/>
                  <a:gd name="T9" fmla="*/ 53 h 53"/>
                  <a:gd name="T10" fmla="*/ 62 w 76"/>
                  <a:gd name="T11" fmla="*/ 41 h 53"/>
                  <a:gd name="T12" fmla="*/ 76 w 76"/>
                  <a:gd name="T13" fmla="*/ 41 h 53"/>
                  <a:gd name="T14" fmla="*/ 71 w 76"/>
                  <a:gd name="T15" fmla="*/ 12 h 53"/>
                  <a:gd name="T16" fmla="*/ 13 w 76"/>
                  <a:gd name="T17" fmla="*/ 14 h 53"/>
                  <a:gd name="T18" fmla="*/ 16 w 76"/>
                  <a:gd name="T19" fmla="*/ 0 h 53"/>
                  <a:gd name="T20" fmla="*/ 1 w 76"/>
                  <a:gd name="T21" fmla="*/ 3 h 53"/>
                  <a:gd name="T22" fmla="*/ 1 w 76"/>
                  <a:gd name="T23" fmla="*/ 3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53"/>
                  <a:gd name="T38" fmla="*/ 76 w 76"/>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53">
                    <a:moveTo>
                      <a:pt x="1" y="3"/>
                    </a:moveTo>
                    <a:lnTo>
                      <a:pt x="0" y="42"/>
                    </a:lnTo>
                    <a:lnTo>
                      <a:pt x="25" y="44"/>
                    </a:lnTo>
                    <a:lnTo>
                      <a:pt x="31" y="53"/>
                    </a:lnTo>
                    <a:lnTo>
                      <a:pt x="58" y="53"/>
                    </a:lnTo>
                    <a:lnTo>
                      <a:pt x="62" y="41"/>
                    </a:lnTo>
                    <a:lnTo>
                      <a:pt x="76" y="41"/>
                    </a:lnTo>
                    <a:lnTo>
                      <a:pt x="71" y="12"/>
                    </a:lnTo>
                    <a:lnTo>
                      <a:pt x="13" y="14"/>
                    </a:lnTo>
                    <a:lnTo>
                      <a:pt x="16" y="0"/>
                    </a:lnTo>
                    <a:lnTo>
                      <a:pt x="1" y="3"/>
                    </a:lnTo>
                    <a:close/>
                  </a:path>
                </a:pathLst>
              </a:custGeom>
              <a:solidFill>
                <a:srgbClr val="C0C0C0"/>
              </a:solidFill>
              <a:ln w="9525">
                <a:solidFill>
                  <a:srgbClr val="000000"/>
                </a:solidFill>
                <a:round/>
                <a:headEnd/>
                <a:tailEnd/>
              </a:ln>
            </p:spPr>
            <p:txBody>
              <a:bodyPr/>
              <a:lstStyle/>
              <a:p>
                <a:endParaRPr lang="en-US"/>
              </a:p>
            </p:txBody>
          </p:sp>
          <p:sp>
            <p:nvSpPr>
              <p:cNvPr id="11437" name="Freeform 207"/>
              <p:cNvSpPr>
                <a:spLocks/>
              </p:cNvSpPr>
              <p:nvPr/>
            </p:nvSpPr>
            <p:spPr bwMode="auto">
              <a:xfrm>
                <a:off x="6890" y="12648"/>
                <a:ext cx="78" cy="51"/>
              </a:xfrm>
              <a:custGeom>
                <a:avLst/>
                <a:gdLst>
                  <a:gd name="T0" fmla="*/ 3 w 78"/>
                  <a:gd name="T1" fmla="*/ 2 h 51"/>
                  <a:gd name="T2" fmla="*/ 0 w 78"/>
                  <a:gd name="T3" fmla="*/ 42 h 51"/>
                  <a:gd name="T4" fmla="*/ 28 w 78"/>
                  <a:gd name="T5" fmla="*/ 43 h 51"/>
                  <a:gd name="T6" fmla="*/ 33 w 78"/>
                  <a:gd name="T7" fmla="*/ 51 h 51"/>
                  <a:gd name="T8" fmla="*/ 59 w 78"/>
                  <a:gd name="T9" fmla="*/ 51 h 51"/>
                  <a:gd name="T10" fmla="*/ 64 w 78"/>
                  <a:gd name="T11" fmla="*/ 41 h 51"/>
                  <a:gd name="T12" fmla="*/ 78 w 78"/>
                  <a:gd name="T13" fmla="*/ 39 h 51"/>
                  <a:gd name="T14" fmla="*/ 73 w 78"/>
                  <a:gd name="T15" fmla="*/ 12 h 51"/>
                  <a:gd name="T16" fmla="*/ 15 w 78"/>
                  <a:gd name="T17" fmla="*/ 13 h 51"/>
                  <a:gd name="T18" fmla="*/ 18 w 78"/>
                  <a:gd name="T19" fmla="*/ 0 h 51"/>
                  <a:gd name="T20" fmla="*/ 3 w 78"/>
                  <a:gd name="T21" fmla="*/ 2 h 51"/>
                  <a:gd name="T22" fmla="*/ 3 w 78"/>
                  <a:gd name="T23" fmla="*/ 2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51"/>
                  <a:gd name="T38" fmla="*/ 78 w 78"/>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51">
                    <a:moveTo>
                      <a:pt x="3" y="2"/>
                    </a:moveTo>
                    <a:lnTo>
                      <a:pt x="0" y="42"/>
                    </a:lnTo>
                    <a:lnTo>
                      <a:pt x="28" y="43"/>
                    </a:lnTo>
                    <a:lnTo>
                      <a:pt x="33" y="51"/>
                    </a:lnTo>
                    <a:lnTo>
                      <a:pt x="59" y="51"/>
                    </a:lnTo>
                    <a:lnTo>
                      <a:pt x="64" y="41"/>
                    </a:lnTo>
                    <a:lnTo>
                      <a:pt x="78" y="39"/>
                    </a:lnTo>
                    <a:lnTo>
                      <a:pt x="73" y="12"/>
                    </a:lnTo>
                    <a:lnTo>
                      <a:pt x="15" y="13"/>
                    </a:lnTo>
                    <a:lnTo>
                      <a:pt x="18" y="0"/>
                    </a:lnTo>
                    <a:lnTo>
                      <a:pt x="3" y="2"/>
                    </a:lnTo>
                    <a:close/>
                  </a:path>
                </a:pathLst>
              </a:custGeom>
              <a:solidFill>
                <a:srgbClr val="C0C0C0"/>
              </a:solidFill>
              <a:ln w="9525">
                <a:solidFill>
                  <a:srgbClr val="000000"/>
                </a:solidFill>
                <a:round/>
                <a:headEnd/>
                <a:tailEnd/>
              </a:ln>
            </p:spPr>
            <p:txBody>
              <a:bodyPr/>
              <a:lstStyle/>
              <a:p>
                <a:endParaRPr lang="en-US"/>
              </a:p>
            </p:txBody>
          </p:sp>
          <p:sp>
            <p:nvSpPr>
              <p:cNvPr id="11438" name="Freeform 208"/>
              <p:cNvSpPr>
                <a:spLocks/>
              </p:cNvSpPr>
              <p:nvPr/>
            </p:nvSpPr>
            <p:spPr bwMode="auto">
              <a:xfrm>
                <a:off x="6982" y="12648"/>
                <a:ext cx="13" cy="42"/>
              </a:xfrm>
              <a:custGeom>
                <a:avLst/>
                <a:gdLst>
                  <a:gd name="T0" fmla="*/ 1 w 13"/>
                  <a:gd name="T1" fmla="*/ 0 h 42"/>
                  <a:gd name="T2" fmla="*/ 0 w 13"/>
                  <a:gd name="T3" fmla="*/ 42 h 42"/>
                  <a:gd name="T4" fmla="*/ 11 w 13"/>
                  <a:gd name="T5" fmla="*/ 42 h 42"/>
                  <a:gd name="T6" fmla="*/ 13 w 13"/>
                  <a:gd name="T7" fmla="*/ 1 h 42"/>
                  <a:gd name="T8" fmla="*/ 1 w 13"/>
                  <a:gd name="T9" fmla="*/ 0 h 42"/>
                  <a:gd name="T10" fmla="*/ 1 w 13"/>
                  <a:gd name="T11" fmla="*/ 0 h 42"/>
                  <a:gd name="T12" fmla="*/ 0 60000 65536"/>
                  <a:gd name="T13" fmla="*/ 0 60000 65536"/>
                  <a:gd name="T14" fmla="*/ 0 60000 65536"/>
                  <a:gd name="T15" fmla="*/ 0 60000 65536"/>
                  <a:gd name="T16" fmla="*/ 0 60000 65536"/>
                  <a:gd name="T17" fmla="*/ 0 60000 65536"/>
                  <a:gd name="T18" fmla="*/ 0 w 13"/>
                  <a:gd name="T19" fmla="*/ 0 h 42"/>
                  <a:gd name="T20" fmla="*/ 13 w 1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3" h="42">
                    <a:moveTo>
                      <a:pt x="1" y="0"/>
                    </a:moveTo>
                    <a:lnTo>
                      <a:pt x="0" y="42"/>
                    </a:lnTo>
                    <a:lnTo>
                      <a:pt x="11" y="42"/>
                    </a:lnTo>
                    <a:lnTo>
                      <a:pt x="13" y="1"/>
                    </a:lnTo>
                    <a:lnTo>
                      <a:pt x="1" y="0"/>
                    </a:lnTo>
                    <a:close/>
                  </a:path>
                </a:pathLst>
              </a:custGeom>
              <a:solidFill>
                <a:srgbClr val="C0C0C0"/>
              </a:solidFill>
              <a:ln w="9525">
                <a:solidFill>
                  <a:srgbClr val="000000"/>
                </a:solidFill>
                <a:round/>
                <a:headEnd/>
                <a:tailEnd/>
              </a:ln>
            </p:spPr>
            <p:txBody>
              <a:bodyPr/>
              <a:lstStyle/>
              <a:p>
                <a:endParaRPr lang="en-US"/>
              </a:p>
            </p:txBody>
          </p:sp>
          <p:sp>
            <p:nvSpPr>
              <p:cNvPr id="11439" name="Freeform 209"/>
              <p:cNvSpPr>
                <a:spLocks/>
              </p:cNvSpPr>
              <p:nvPr/>
            </p:nvSpPr>
            <p:spPr bwMode="auto">
              <a:xfrm>
                <a:off x="7030" y="12649"/>
                <a:ext cx="81" cy="52"/>
              </a:xfrm>
              <a:custGeom>
                <a:avLst/>
                <a:gdLst>
                  <a:gd name="T0" fmla="*/ 4 w 81"/>
                  <a:gd name="T1" fmla="*/ 0 h 52"/>
                  <a:gd name="T2" fmla="*/ 0 w 81"/>
                  <a:gd name="T3" fmla="*/ 49 h 52"/>
                  <a:gd name="T4" fmla="*/ 10 w 81"/>
                  <a:gd name="T5" fmla="*/ 50 h 52"/>
                  <a:gd name="T6" fmla="*/ 13 w 81"/>
                  <a:gd name="T7" fmla="*/ 41 h 52"/>
                  <a:gd name="T8" fmla="*/ 65 w 81"/>
                  <a:gd name="T9" fmla="*/ 38 h 52"/>
                  <a:gd name="T10" fmla="*/ 75 w 81"/>
                  <a:gd name="T11" fmla="*/ 52 h 52"/>
                  <a:gd name="T12" fmla="*/ 81 w 81"/>
                  <a:gd name="T13" fmla="*/ 46 h 52"/>
                  <a:gd name="T14" fmla="*/ 73 w 81"/>
                  <a:gd name="T15" fmla="*/ 14 h 52"/>
                  <a:gd name="T16" fmla="*/ 15 w 81"/>
                  <a:gd name="T17" fmla="*/ 16 h 52"/>
                  <a:gd name="T18" fmla="*/ 15 w 81"/>
                  <a:gd name="T19" fmla="*/ 0 h 52"/>
                  <a:gd name="T20" fmla="*/ 4 w 81"/>
                  <a:gd name="T21" fmla="*/ 0 h 52"/>
                  <a:gd name="T22" fmla="*/ 4 w 81"/>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52"/>
                  <a:gd name="T38" fmla="*/ 81 w 81"/>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52">
                    <a:moveTo>
                      <a:pt x="4" y="0"/>
                    </a:moveTo>
                    <a:lnTo>
                      <a:pt x="0" y="49"/>
                    </a:lnTo>
                    <a:lnTo>
                      <a:pt x="10" y="50"/>
                    </a:lnTo>
                    <a:lnTo>
                      <a:pt x="13" y="41"/>
                    </a:lnTo>
                    <a:lnTo>
                      <a:pt x="65" y="38"/>
                    </a:lnTo>
                    <a:lnTo>
                      <a:pt x="75" y="52"/>
                    </a:lnTo>
                    <a:lnTo>
                      <a:pt x="81" y="46"/>
                    </a:lnTo>
                    <a:lnTo>
                      <a:pt x="73" y="14"/>
                    </a:lnTo>
                    <a:lnTo>
                      <a:pt x="15" y="16"/>
                    </a:lnTo>
                    <a:lnTo>
                      <a:pt x="15" y="0"/>
                    </a:lnTo>
                    <a:lnTo>
                      <a:pt x="4" y="0"/>
                    </a:lnTo>
                    <a:close/>
                  </a:path>
                </a:pathLst>
              </a:custGeom>
              <a:solidFill>
                <a:srgbClr val="C0C0C0"/>
              </a:solidFill>
              <a:ln w="9525">
                <a:solidFill>
                  <a:srgbClr val="000000"/>
                </a:solidFill>
                <a:round/>
                <a:headEnd/>
                <a:tailEnd/>
              </a:ln>
            </p:spPr>
            <p:txBody>
              <a:bodyPr/>
              <a:lstStyle/>
              <a:p>
                <a:endParaRPr lang="en-US"/>
              </a:p>
            </p:txBody>
          </p:sp>
          <p:sp>
            <p:nvSpPr>
              <p:cNvPr id="11440" name="Freeform 210"/>
              <p:cNvSpPr>
                <a:spLocks/>
              </p:cNvSpPr>
              <p:nvPr/>
            </p:nvSpPr>
            <p:spPr bwMode="auto">
              <a:xfrm>
                <a:off x="7120" y="12646"/>
                <a:ext cx="83" cy="53"/>
              </a:xfrm>
              <a:custGeom>
                <a:avLst/>
                <a:gdLst>
                  <a:gd name="T0" fmla="*/ 4 w 83"/>
                  <a:gd name="T1" fmla="*/ 0 h 53"/>
                  <a:gd name="T2" fmla="*/ 0 w 83"/>
                  <a:gd name="T3" fmla="*/ 51 h 53"/>
                  <a:gd name="T4" fmla="*/ 11 w 83"/>
                  <a:gd name="T5" fmla="*/ 52 h 53"/>
                  <a:gd name="T6" fmla="*/ 13 w 83"/>
                  <a:gd name="T7" fmla="*/ 41 h 53"/>
                  <a:gd name="T8" fmla="*/ 65 w 83"/>
                  <a:gd name="T9" fmla="*/ 40 h 53"/>
                  <a:gd name="T10" fmla="*/ 75 w 83"/>
                  <a:gd name="T11" fmla="*/ 53 h 53"/>
                  <a:gd name="T12" fmla="*/ 83 w 83"/>
                  <a:gd name="T13" fmla="*/ 47 h 53"/>
                  <a:gd name="T14" fmla="*/ 75 w 83"/>
                  <a:gd name="T15" fmla="*/ 15 h 53"/>
                  <a:gd name="T16" fmla="*/ 16 w 83"/>
                  <a:gd name="T17" fmla="*/ 18 h 53"/>
                  <a:gd name="T18" fmla="*/ 16 w 83"/>
                  <a:gd name="T19" fmla="*/ 0 h 53"/>
                  <a:gd name="T20" fmla="*/ 4 w 83"/>
                  <a:gd name="T21" fmla="*/ 0 h 53"/>
                  <a:gd name="T22" fmla="*/ 4 w 83"/>
                  <a:gd name="T23" fmla="*/ 0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53"/>
                  <a:gd name="T38" fmla="*/ 83 w 83"/>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53">
                    <a:moveTo>
                      <a:pt x="4" y="0"/>
                    </a:moveTo>
                    <a:lnTo>
                      <a:pt x="0" y="51"/>
                    </a:lnTo>
                    <a:lnTo>
                      <a:pt x="11" y="52"/>
                    </a:lnTo>
                    <a:lnTo>
                      <a:pt x="13" y="41"/>
                    </a:lnTo>
                    <a:lnTo>
                      <a:pt x="65" y="40"/>
                    </a:lnTo>
                    <a:lnTo>
                      <a:pt x="75" y="53"/>
                    </a:lnTo>
                    <a:lnTo>
                      <a:pt x="83" y="47"/>
                    </a:lnTo>
                    <a:lnTo>
                      <a:pt x="75" y="15"/>
                    </a:lnTo>
                    <a:lnTo>
                      <a:pt x="16" y="18"/>
                    </a:lnTo>
                    <a:lnTo>
                      <a:pt x="16" y="0"/>
                    </a:lnTo>
                    <a:lnTo>
                      <a:pt x="4" y="0"/>
                    </a:lnTo>
                    <a:close/>
                  </a:path>
                </a:pathLst>
              </a:custGeom>
              <a:solidFill>
                <a:srgbClr val="C0C0C0"/>
              </a:solidFill>
              <a:ln w="9525">
                <a:solidFill>
                  <a:srgbClr val="000000"/>
                </a:solidFill>
                <a:round/>
                <a:headEnd/>
                <a:tailEnd/>
              </a:ln>
            </p:spPr>
            <p:txBody>
              <a:bodyPr/>
              <a:lstStyle/>
              <a:p>
                <a:endParaRPr lang="en-US"/>
              </a:p>
            </p:txBody>
          </p:sp>
          <p:sp>
            <p:nvSpPr>
              <p:cNvPr id="11441" name="Freeform 211"/>
              <p:cNvSpPr>
                <a:spLocks/>
              </p:cNvSpPr>
              <p:nvPr/>
            </p:nvSpPr>
            <p:spPr bwMode="auto">
              <a:xfrm>
                <a:off x="7210" y="12645"/>
                <a:ext cx="83" cy="52"/>
              </a:xfrm>
              <a:custGeom>
                <a:avLst/>
                <a:gdLst>
                  <a:gd name="T0" fmla="*/ 5 w 83"/>
                  <a:gd name="T1" fmla="*/ 0 h 52"/>
                  <a:gd name="T2" fmla="*/ 0 w 83"/>
                  <a:gd name="T3" fmla="*/ 49 h 52"/>
                  <a:gd name="T4" fmla="*/ 11 w 83"/>
                  <a:gd name="T5" fmla="*/ 52 h 52"/>
                  <a:gd name="T6" fmla="*/ 15 w 83"/>
                  <a:gd name="T7" fmla="*/ 41 h 52"/>
                  <a:gd name="T8" fmla="*/ 67 w 83"/>
                  <a:gd name="T9" fmla="*/ 39 h 52"/>
                  <a:gd name="T10" fmla="*/ 76 w 83"/>
                  <a:gd name="T11" fmla="*/ 52 h 52"/>
                  <a:gd name="T12" fmla="*/ 83 w 83"/>
                  <a:gd name="T13" fmla="*/ 46 h 52"/>
                  <a:gd name="T14" fmla="*/ 75 w 83"/>
                  <a:gd name="T15" fmla="*/ 15 h 52"/>
                  <a:gd name="T16" fmla="*/ 16 w 83"/>
                  <a:gd name="T17" fmla="*/ 16 h 52"/>
                  <a:gd name="T18" fmla="*/ 16 w 83"/>
                  <a:gd name="T19" fmla="*/ 0 h 52"/>
                  <a:gd name="T20" fmla="*/ 5 w 83"/>
                  <a:gd name="T21" fmla="*/ 0 h 52"/>
                  <a:gd name="T22" fmla="*/ 5 w 83"/>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52"/>
                  <a:gd name="T38" fmla="*/ 83 w 83"/>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52">
                    <a:moveTo>
                      <a:pt x="5" y="0"/>
                    </a:moveTo>
                    <a:lnTo>
                      <a:pt x="0" y="49"/>
                    </a:lnTo>
                    <a:lnTo>
                      <a:pt x="11" y="52"/>
                    </a:lnTo>
                    <a:lnTo>
                      <a:pt x="15" y="41"/>
                    </a:lnTo>
                    <a:lnTo>
                      <a:pt x="67" y="39"/>
                    </a:lnTo>
                    <a:lnTo>
                      <a:pt x="76" y="52"/>
                    </a:lnTo>
                    <a:lnTo>
                      <a:pt x="83" y="46"/>
                    </a:lnTo>
                    <a:lnTo>
                      <a:pt x="75" y="15"/>
                    </a:lnTo>
                    <a:lnTo>
                      <a:pt x="16" y="16"/>
                    </a:lnTo>
                    <a:lnTo>
                      <a:pt x="16" y="0"/>
                    </a:lnTo>
                    <a:lnTo>
                      <a:pt x="5" y="0"/>
                    </a:lnTo>
                    <a:close/>
                  </a:path>
                </a:pathLst>
              </a:custGeom>
              <a:solidFill>
                <a:srgbClr val="C0C0C0"/>
              </a:solidFill>
              <a:ln w="9525">
                <a:solidFill>
                  <a:srgbClr val="000000"/>
                </a:solidFill>
                <a:round/>
                <a:headEnd/>
                <a:tailEnd/>
              </a:ln>
            </p:spPr>
            <p:txBody>
              <a:bodyPr/>
              <a:lstStyle/>
              <a:p>
                <a:endParaRPr lang="en-US"/>
              </a:p>
            </p:txBody>
          </p:sp>
          <p:sp>
            <p:nvSpPr>
              <p:cNvPr id="11442" name="Freeform 212"/>
              <p:cNvSpPr>
                <a:spLocks/>
              </p:cNvSpPr>
              <p:nvPr/>
            </p:nvSpPr>
            <p:spPr bwMode="auto">
              <a:xfrm>
                <a:off x="7301" y="12646"/>
                <a:ext cx="82" cy="52"/>
              </a:xfrm>
              <a:custGeom>
                <a:avLst/>
                <a:gdLst>
                  <a:gd name="T0" fmla="*/ 4 w 82"/>
                  <a:gd name="T1" fmla="*/ 0 h 52"/>
                  <a:gd name="T2" fmla="*/ 0 w 82"/>
                  <a:gd name="T3" fmla="*/ 49 h 52"/>
                  <a:gd name="T4" fmla="*/ 11 w 82"/>
                  <a:gd name="T5" fmla="*/ 52 h 52"/>
                  <a:gd name="T6" fmla="*/ 14 w 82"/>
                  <a:gd name="T7" fmla="*/ 41 h 52"/>
                  <a:gd name="T8" fmla="*/ 66 w 82"/>
                  <a:gd name="T9" fmla="*/ 40 h 52"/>
                  <a:gd name="T10" fmla="*/ 75 w 82"/>
                  <a:gd name="T11" fmla="*/ 52 h 52"/>
                  <a:gd name="T12" fmla="*/ 82 w 82"/>
                  <a:gd name="T13" fmla="*/ 47 h 52"/>
                  <a:gd name="T14" fmla="*/ 74 w 82"/>
                  <a:gd name="T15" fmla="*/ 15 h 52"/>
                  <a:gd name="T16" fmla="*/ 15 w 82"/>
                  <a:gd name="T17" fmla="*/ 17 h 52"/>
                  <a:gd name="T18" fmla="*/ 15 w 82"/>
                  <a:gd name="T19" fmla="*/ 0 h 52"/>
                  <a:gd name="T20" fmla="*/ 4 w 82"/>
                  <a:gd name="T21" fmla="*/ 0 h 52"/>
                  <a:gd name="T22" fmla="*/ 4 w 82"/>
                  <a:gd name="T23" fmla="*/ 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52"/>
                  <a:gd name="T38" fmla="*/ 82 w 82"/>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52">
                    <a:moveTo>
                      <a:pt x="4" y="0"/>
                    </a:moveTo>
                    <a:lnTo>
                      <a:pt x="0" y="49"/>
                    </a:lnTo>
                    <a:lnTo>
                      <a:pt x="11" y="52"/>
                    </a:lnTo>
                    <a:lnTo>
                      <a:pt x="14" y="41"/>
                    </a:lnTo>
                    <a:lnTo>
                      <a:pt x="66" y="40"/>
                    </a:lnTo>
                    <a:lnTo>
                      <a:pt x="75" y="52"/>
                    </a:lnTo>
                    <a:lnTo>
                      <a:pt x="82" y="47"/>
                    </a:lnTo>
                    <a:lnTo>
                      <a:pt x="74" y="15"/>
                    </a:lnTo>
                    <a:lnTo>
                      <a:pt x="15" y="17"/>
                    </a:lnTo>
                    <a:lnTo>
                      <a:pt x="15" y="0"/>
                    </a:lnTo>
                    <a:lnTo>
                      <a:pt x="4" y="0"/>
                    </a:lnTo>
                    <a:close/>
                  </a:path>
                </a:pathLst>
              </a:custGeom>
              <a:solidFill>
                <a:srgbClr val="C0C0C0"/>
              </a:solidFill>
              <a:ln w="9525">
                <a:solidFill>
                  <a:srgbClr val="000000"/>
                </a:solidFill>
                <a:round/>
                <a:headEnd/>
                <a:tailEnd/>
              </a:ln>
            </p:spPr>
            <p:txBody>
              <a:bodyPr/>
              <a:lstStyle/>
              <a:p>
                <a:endParaRPr lang="en-US"/>
              </a:p>
            </p:txBody>
          </p:sp>
          <p:sp>
            <p:nvSpPr>
              <p:cNvPr id="11443" name="Freeform 213"/>
              <p:cNvSpPr>
                <a:spLocks/>
              </p:cNvSpPr>
              <p:nvPr/>
            </p:nvSpPr>
            <p:spPr bwMode="auto">
              <a:xfrm>
                <a:off x="7387" y="12650"/>
                <a:ext cx="18" cy="48"/>
              </a:xfrm>
              <a:custGeom>
                <a:avLst/>
                <a:gdLst>
                  <a:gd name="T0" fmla="*/ 0 w 18"/>
                  <a:gd name="T1" fmla="*/ 0 h 48"/>
                  <a:gd name="T2" fmla="*/ 4 w 18"/>
                  <a:gd name="T3" fmla="*/ 48 h 48"/>
                  <a:gd name="T4" fmla="*/ 18 w 18"/>
                  <a:gd name="T5" fmla="*/ 47 h 48"/>
                  <a:gd name="T6" fmla="*/ 17 w 18"/>
                  <a:gd name="T7" fmla="*/ 0 h 48"/>
                  <a:gd name="T8" fmla="*/ 0 w 18"/>
                  <a:gd name="T9" fmla="*/ 0 h 48"/>
                  <a:gd name="T10" fmla="*/ 0 w 18"/>
                  <a:gd name="T11" fmla="*/ 0 h 48"/>
                  <a:gd name="T12" fmla="*/ 0 60000 65536"/>
                  <a:gd name="T13" fmla="*/ 0 60000 65536"/>
                  <a:gd name="T14" fmla="*/ 0 60000 65536"/>
                  <a:gd name="T15" fmla="*/ 0 60000 65536"/>
                  <a:gd name="T16" fmla="*/ 0 60000 65536"/>
                  <a:gd name="T17" fmla="*/ 0 60000 65536"/>
                  <a:gd name="T18" fmla="*/ 0 w 18"/>
                  <a:gd name="T19" fmla="*/ 0 h 48"/>
                  <a:gd name="T20" fmla="*/ 18 w 1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8" h="48">
                    <a:moveTo>
                      <a:pt x="0" y="0"/>
                    </a:moveTo>
                    <a:lnTo>
                      <a:pt x="4" y="48"/>
                    </a:lnTo>
                    <a:lnTo>
                      <a:pt x="18" y="47"/>
                    </a:lnTo>
                    <a:lnTo>
                      <a:pt x="17" y="0"/>
                    </a:lnTo>
                    <a:lnTo>
                      <a:pt x="0" y="0"/>
                    </a:lnTo>
                    <a:close/>
                  </a:path>
                </a:pathLst>
              </a:custGeom>
              <a:solidFill>
                <a:srgbClr val="C0C0C0"/>
              </a:solidFill>
              <a:ln w="9525">
                <a:solidFill>
                  <a:srgbClr val="000000"/>
                </a:solidFill>
                <a:round/>
                <a:headEnd/>
                <a:tailEnd/>
              </a:ln>
            </p:spPr>
            <p:txBody>
              <a:bodyPr/>
              <a:lstStyle/>
              <a:p>
                <a:endParaRPr lang="en-US"/>
              </a:p>
            </p:txBody>
          </p:sp>
          <p:sp>
            <p:nvSpPr>
              <p:cNvPr id="11444" name="Freeform 214"/>
              <p:cNvSpPr>
                <a:spLocks/>
              </p:cNvSpPr>
              <p:nvPr/>
            </p:nvSpPr>
            <p:spPr bwMode="auto">
              <a:xfrm>
                <a:off x="5922" y="12588"/>
                <a:ext cx="2315" cy="535"/>
              </a:xfrm>
              <a:custGeom>
                <a:avLst/>
                <a:gdLst>
                  <a:gd name="T0" fmla="*/ 0 w 2315"/>
                  <a:gd name="T1" fmla="*/ 461 h 535"/>
                  <a:gd name="T2" fmla="*/ 0 w 2315"/>
                  <a:gd name="T3" fmla="*/ 494 h 535"/>
                  <a:gd name="T4" fmla="*/ 16 w 2315"/>
                  <a:gd name="T5" fmla="*/ 535 h 535"/>
                  <a:gd name="T6" fmla="*/ 2293 w 2315"/>
                  <a:gd name="T7" fmla="*/ 518 h 535"/>
                  <a:gd name="T8" fmla="*/ 2315 w 2315"/>
                  <a:gd name="T9" fmla="*/ 453 h 535"/>
                  <a:gd name="T10" fmla="*/ 2208 w 2315"/>
                  <a:gd name="T11" fmla="*/ 0 h 535"/>
                  <a:gd name="T12" fmla="*/ 2290 w 2315"/>
                  <a:gd name="T13" fmla="*/ 426 h 535"/>
                  <a:gd name="T14" fmla="*/ 2274 w 2315"/>
                  <a:gd name="T15" fmla="*/ 494 h 535"/>
                  <a:gd name="T16" fmla="*/ 15 w 2315"/>
                  <a:gd name="T17" fmla="*/ 506 h 535"/>
                  <a:gd name="T18" fmla="*/ 0 w 2315"/>
                  <a:gd name="T19" fmla="*/ 461 h 535"/>
                  <a:gd name="T20" fmla="*/ 0 w 2315"/>
                  <a:gd name="T21" fmla="*/ 461 h 5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5"/>
                  <a:gd name="T34" fmla="*/ 0 h 535"/>
                  <a:gd name="T35" fmla="*/ 2315 w 2315"/>
                  <a:gd name="T36" fmla="*/ 535 h 5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5" h="535">
                    <a:moveTo>
                      <a:pt x="0" y="461"/>
                    </a:moveTo>
                    <a:lnTo>
                      <a:pt x="0" y="494"/>
                    </a:lnTo>
                    <a:lnTo>
                      <a:pt x="16" y="535"/>
                    </a:lnTo>
                    <a:lnTo>
                      <a:pt x="2293" y="518"/>
                    </a:lnTo>
                    <a:lnTo>
                      <a:pt x="2315" y="453"/>
                    </a:lnTo>
                    <a:lnTo>
                      <a:pt x="2208" y="0"/>
                    </a:lnTo>
                    <a:lnTo>
                      <a:pt x="2290" y="426"/>
                    </a:lnTo>
                    <a:lnTo>
                      <a:pt x="2274" y="494"/>
                    </a:lnTo>
                    <a:lnTo>
                      <a:pt x="15" y="506"/>
                    </a:lnTo>
                    <a:lnTo>
                      <a:pt x="0" y="461"/>
                    </a:lnTo>
                    <a:close/>
                  </a:path>
                </a:pathLst>
              </a:custGeom>
              <a:solidFill>
                <a:srgbClr val="C0C0C0"/>
              </a:solidFill>
              <a:ln w="9525">
                <a:solidFill>
                  <a:srgbClr val="000000"/>
                </a:solidFill>
                <a:round/>
                <a:headEnd/>
                <a:tailEnd/>
              </a:ln>
            </p:spPr>
            <p:txBody>
              <a:bodyPr/>
              <a:lstStyle/>
              <a:p>
                <a:endParaRPr lang="en-US"/>
              </a:p>
            </p:txBody>
          </p:sp>
          <p:sp>
            <p:nvSpPr>
              <p:cNvPr id="11445" name="Freeform 215"/>
              <p:cNvSpPr>
                <a:spLocks/>
              </p:cNvSpPr>
              <p:nvPr/>
            </p:nvSpPr>
            <p:spPr bwMode="auto">
              <a:xfrm>
                <a:off x="5928" y="13049"/>
                <a:ext cx="2287" cy="26"/>
              </a:xfrm>
              <a:custGeom>
                <a:avLst/>
                <a:gdLst>
                  <a:gd name="T0" fmla="*/ 4 w 2287"/>
                  <a:gd name="T1" fmla="*/ 14 h 26"/>
                  <a:gd name="T2" fmla="*/ 2287 w 2287"/>
                  <a:gd name="T3" fmla="*/ 0 h 26"/>
                  <a:gd name="T4" fmla="*/ 2277 w 2287"/>
                  <a:gd name="T5" fmla="*/ 16 h 26"/>
                  <a:gd name="T6" fmla="*/ 0 w 2287"/>
                  <a:gd name="T7" fmla="*/ 26 h 26"/>
                  <a:gd name="T8" fmla="*/ 4 w 2287"/>
                  <a:gd name="T9" fmla="*/ 14 h 26"/>
                  <a:gd name="T10" fmla="*/ 4 w 2287"/>
                  <a:gd name="T11" fmla="*/ 14 h 26"/>
                  <a:gd name="T12" fmla="*/ 0 60000 65536"/>
                  <a:gd name="T13" fmla="*/ 0 60000 65536"/>
                  <a:gd name="T14" fmla="*/ 0 60000 65536"/>
                  <a:gd name="T15" fmla="*/ 0 60000 65536"/>
                  <a:gd name="T16" fmla="*/ 0 60000 65536"/>
                  <a:gd name="T17" fmla="*/ 0 60000 65536"/>
                  <a:gd name="T18" fmla="*/ 0 w 2287"/>
                  <a:gd name="T19" fmla="*/ 0 h 26"/>
                  <a:gd name="T20" fmla="*/ 2287 w 228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287" h="26">
                    <a:moveTo>
                      <a:pt x="4" y="14"/>
                    </a:moveTo>
                    <a:lnTo>
                      <a:pt x="2287" y="0"/>
                    </a:lnTo>
                    <a:lnTo>
                      <a:pt x="2277" y="16"/>
                    </a:lnTo>
                    <a:lnTo>
                      <a:pt x="0" y="26"/>
                    </a:lnTo>
                    <a:lnTo>
                      <a:pt x="4" y="14"/>
                    </a:lnTo>
                    <a:close/>
                  </a:path>
                </a:pathLst>
              </a:custGeom>
              <a:solidFill>
                <a:srgbClr val="C0C0C0"/>
              </a:solidFill>
              <a:ln w="9525">
                <a:solidFill>
                  <a:srgbClr val="000000"/>
                </a:solidFill>
                <a:round/>
                <a:headEnd/>
                <a:tailEnd/>
              </a:ln>
            </p:spPr>
            <p:txBody>
              <a:bodyPr/>
              <a:lstStyle/>
              <a:p>
                <a:endParaRPr lang="en-US"/>
              </a:p>
            </p:txBody>
          </p:sp>
          <p:sp>
            <p:nvSpPr>
              <p:cNvPr id="11446" name="Freeform 216"/>
              <p:cNvSpPr>
                <a:spLocks/>
              </p:cNvSpPr>
              <p:nvPr/>
            </p:nvSpPr>
            <p:spPr bwMode="auto">
              <a:xfrm>
                <a:off x="8178" y="12848"/>
                <a:ext cx="141" cy="134"/>
              </a:xfrm>
              <a:custGeom>
                <a:avLst/>
                <a:gdLst>
                  <a:gd name="T0" fmla="*/ 0 w 141"/>
                  <a:gd name="T1" fmla="*/ 0 h 134"/>
                  <a:gd name="T2" fmla="*/ 45 w 141"/>
                  <a:gd name="T3" fmla="*/ 2 h 134"/>
                  <a:gd name="T4" fmla="*/ 70 w 141"/>
                  <a:gd name="T5" fmla="*/ 28 h 134"/>
                  <a:gd name="T6" fmla="*/ 78 w 141"/>
                  <a:gd name="T7" fmla="*/ 66 h 134"/>
                  <a:gd name="T8" fmla="*/ 89 w 141"/>
                  <a:gd name="T9" fmla="*/ 95 h 134"/>
                  <a:gd name="T10" fmla="*/ 112 w 141"/>
                  <a:gd name="T11" fmla="*/ 111 h 134"/>
                  <a:gd name="T12" fmla="*/ 141 w 141"/>
                  <a:gd name="T13" fmla="*/ 120 h 134"/>
                  <a:gd name="T14" fmla="*/ 126 w 141"/>
                  <a:gd name="T15" fmla="*/ 134 h 134"/>
                  <a:gd name="T16" fmla="*/ 90 w 141"/>
                  <a:gd name="T17" fmla="*/ 119 h 134"/>
                  <a:gd name="T18" fmla="*/ 70 w 141"/>
                  <a:gd name="T19" fmla="*/ 89 h 134"/>
                  <a:gd name="T20" fmla="*/ 55 w 141"/>
                  <a:gd name="T21" fmla="*/ 39 h 134"/>
                  <a:gd name="T22" fmla="*/ 31 w 141"/>
                  <a:gd name="T23" fmla="*/ 22 h 134"/>
                  <a:gd name="T24" fmla="*/ 3 w 141"/>
                  <a:gd name="T25" fmla="*/ 18 h 134"/>
                  <a:gd name="T26" fmla="*/ 0 w 141"/>
                  <a:gd name="T27" fmla="*/ 0 h 134"/>
                  <a:gd name="T28" fmla="*/ 0 w 141"/>
                  <a:gd name="T29" fmla="*/ 0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134"/>
                  <a:gd name="T47" fmla="*/ 141 w 141"/>
                  <a:gd name="T48" fmla="*/ 134 h 1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134">
                    <a:moveTo>
                      <a:pt x="0" y="0"/>
                    </a:moveTo>
                    <a:lnTo>
                      <a:pt x="45" y="2"/>
                    </a:lnTo>
                    <a:lnTo>
                      <a:pt x="70" y="28"/>
                    </a:lnTo>
                    <a:lnTo>
                      <a:pt x="78" y="66"/>
                    </a:lnTo>
                    <a:lnTo>
                      <a:pt x="89" y="95"/>
                    </a:lnTo>
                    <a:lnTo>
                      <a:pt x="112" y="111"/>
                    </a:lnTo>
                    <a:lnTo>
                      <a:pt x="141" y="120"/>
                    </a:lnTo>
                    <a:lnTo>
                      <a:pt x="126" y="134"/>
                    </a:lnTo>
                    <a:lnTo>
                      <a:pt x="90" y="119"/>
                    </a:lnTo>
                    <a:lnTo>
                      <a:pt x="70" y="89"/>
                    </a:lnTo>
                    <a:lnTo>
                      <a:pt x="55" y="39"/>
                    </a:lnTo>
                    <a:lnTo>
                      <a:pt x="31" y="22"/>
                    </a:lnTo>
                    <a:lnTo>
                      <a:pt x="3" y="18"/>
                    </a:lnTo>
                    <a:lnTo>
                      <a:pt x="0" y="0"/>
                    </a:lnTo>
                    <a:close/>
                  </a:path>
                </a:pathLst>
              </a:custGeom>
              <a:solidFill>
                <a:srgbClr val="C0C0C0"/>
              </a:solidFill>
              <a:ln w="9525">
                <a:solidFill>
                  <a:srgbClr val="000000"/>
                </a:solidFill>
                <a:round/>
                <a:headEnd/>
                <a:tailEnd/>
              </a:ln>
            </p:spPr>
            <p:txBody>
              <a:bodyPr/>
              <a:lstStyle/>
              <a:p>
                <a:endParaRPr lang="en-US"/>
              </a:p>
            </p:txBody>
          </p:sp>
          <p:sp>
            <p:nvSpPr>
              <p:cNvPr id="11447" name="Freeform 217"/>
              <p:cNvSpPr>
                <a:spLocks/>
              </p:cNvSpPr>
              <p:nvPr/>
            </p:nvSpPr>
            <p:spPr bwMode="auto">
              <a:xfrm>
                <a:off x="8289" y="12963"/>
                <a:ext cx="327" cy="150"/>
              </a:xfrm>
              <a:custGeom>
                <a:avLst/>
                <a:gdLst>
                  <a:gd name="T0" fmla="*/ 0 w 327"/>
                  <a:gd name="T1" fmla="*/ 45 h 150"/>
                  <a:gd name="T2" fmla="*/ 38 w 327"/>
                  <a:gd name="T3" fmla="*/ 29 h 150"/>
                  <a:gd name="T4" fmla="*/ 75 w 327"/>
                  <a:gd name="T5" fmla="*/ 23 h 150"/>
                  <a:gd name="T6" fmla="*/ 129 w 327"/>
                  <a:gd name="T7" fmla="*/ 0 h 150"/>
                  <a:gd name="T8" fmla="*/ 92 w 327"/>
                  <a:gd name="T9" fmla="*/ 22 h 150"/>
                  <a:gd name="T10" fmla="*/ 159 w 327"/>
                  <a:gd name="T11" fmla="*/ 36 h 150"/>
                  <a:gd name="T12" fmla="*/ 214 w 327"/>
                  <a:gd name="T13" fmla="*/ 57 h 150"/>
                  <a:gd name="T14" fmla="*/ 259 w 327"/>
                  <a:gd name="T15" fmla="*/ 83 h 150"/>
                  <a:gd name="T16" fmla="*/ 327 w 327"/>
                  <a:gd name="T17" fmla="*/ 138 h 150"/>
                  <a:gd name="T18" fmla="*/ 325 w 327"/>
                  <a:gd name="T19" fmla="*/ 150 h 150"/>
                  <a:gd name="T20" fmla="*/ 252 w 327"/>
                  <a:gd name="T21" fmla="*/ 93 h 150"/>
                  <a:gd name="T22" fmla="*/ 151 w 327"/>
                  <a:gd name="T23" fmla="*/ 49 h 150"/>
                  <a:gd name="T24" fmla="*/ 88 w 327"/>
                  <a:gd name="T25" fmla="*/ 44 h 150"/>
                  <a:gd name="T26" fmla="*/ 15 w 327"/>
                  <a:gd name="T27" fmla="*/ 57 h 150"/>
                  <a:gd name="T28" fmla="*/ 8 w 327"/>
                  <a:gd name="T29" fmla="*/ 85 h 150"/>
                  <a:gd name="T30" fmla="*/ 0 w 327"/>
                  <a:gd name="T31" fmla="*/ 45 h 150"/>
                  <a:gd name="T32" fmla="*/ 0 w 327"/>
                  <a:gd name="T33" fmla="*/ 45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7"/>
                  <a:gd name="T52" fmla="*/ 0 h 150"/>
                  <a:gd name="T53" fmla="*/ 327 w 327"/>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7" h="150">
                    <a:moveTo>
                      <a:pt x="0" y="45"/>
                    </a:moveTo>
                    <a:lnTo>
                      <a:pt x="38" y="29"/>
                    </a:lnTo>
                    <a:lnTo>
                      <a:pt x="75" y="23"/>
                    </a:lnTo>
                    <a:lnTo>
                      <a:pt x="129" y="0"/>
                    </a:lnTo>
                    <a:lnTo>
                      <a:pt x="92" y="22"/>
                    </a:lnTo>
                    <a:lnTo>
                      <a:pt x="159" y="36"/>
                    </a:lnTo>
                    <a:lnTo>
                      <a:pt x="214" y="57"/>
                    </a:lnTo>
                    <a:lnTo>
                      <a:pt x="259" y="83"/>
                    </a:lnTo>
                    <a:lnTo>
                      <a:pt x="327" y="138"/>
                    </a:lnTo>
                    <a:lnTo>
                      <a:pt x="325" y="150"/>
                    </a:lnTo>
                    <a:lnTo>
                      <a:pt x="252" y="93"/>
                    </a:lnTo>
                    <a:lnTo>
                      <a:pt x="151" y="49"/>
                    </a:lnTo>
                    <a:lnTo>
                      <a:pt x="88" y="44"/>
                    </a:lnTo>
                    <a:lnTo>
                      <a:pt x="15" y="57"/>
                    </a:lnTo>
                    <a:lnTo>
                      <a:pt x="8" y="85"/>
                    </a:lnTo>
                    <a:lnTo>
                      <a:pt x="0" y="45"/>
                    </a:lnTo>
                    <a:close/>
                  </a:path>
                </a:pathLst>
              </a:custGeom>
              <a:solidFill>
                <a:srgbClr val="C0C0C0"/>
              </a:solidFill>
              <a:ln w="9525">
                <a:solidFill>
                  <a:srgbClr val="000000"/>
                </a:solidFill>
                <a:round/>
                <a:headEnd/>
                <a:tailEnd/>
              </a:ln>
            </p:spPr>
            <p:txBody>
              <a:bodyPr/>
              <a:lstStyle/>
              <a:p>
                <a:endParaRPr lang="en-US"/>
              </a:p>
            </p:txBody>
          </p:sp>
          <p:sp>
            <p:nvSpPr>
              <p:cNvPr id="11448" name="Freeform 218"/>
              <p:cNvSpPr>
                <a:spLocks/>
              </p:cNvSpPr>
              <p:nvPr/>
            </p:nvSpPr>
            <p:spPr bwMode="auto">
              <a:xfrm>
                <a:off x="8301" y="13044"/>
                <a:ext cx="459" cy="105"/>
              </a:xfrm>
              <a:custGeom>
                <a:avLst/>
                <a:gdLst>
                  <a:gd name="T0" fmla="*/ 0 w 459"/>
                  <a:gd name="T1" fmla="*/ 6 h 105"/>
                  <a:gd name="T2" fmla="*/ 319 w 459"/>
                  <a:gd name="T3" fmla="*/ 91 h 105"/>
                  <a:gd name="T4" fmla="*/ 328 w 459"/>
                  <a:gd name="T5" fmla="*/ 72 h 105"/>
                  <a:gd name="T6" fmla="*/ 378 w 459"/>
                  <a:gd name="T7" fmla="*/ 45 h 105"/>
                  <a:gd name="T8" fmla="*/ 435 w 459"/>
                  <a:gd name="T9" fmla="*/ 21 h 105"/>
                  <a:gd name="T10" fmla="*/ 403 w 459"/>
                  <a:gd name="T11" fmla="*/ 23 h 105"/>
                  <a:gd name="T12" fmla="*/ 330 w 459"/>
                  <a:gd name="T13" fmla="*/ 62 h 105"/>
                  <a:gd name="T14" fmla="*/ 332 w 459"/>
                  <a:gd name="T15" fmla="*/ 51 h 105"/>
                  <a:gd name="T16" fmla="*/ 400 w 459"/>
                  <a:gd name="T17" fmla="*/ 10 h 105"/>
                  <a:gd name="T18" fmla="*/ 459 w 459"/>
                  <a:gd name="T19" fmla="*/ 0 h 105"/>
                  <a:gd name="T20" fmla="*/ 448 w 459"/>
                  <a:gd name="T21" fmla="*/ 46 h 105"/>
                  <a:gd name="T22" fmla="*/ 317 w 459"/>
                  <a:gd name="T23" fmla="*/ 105 h 105"/>
                  <a:gd name="T24" fmla="*/ 15 w 459"/>
                  <a:gd name="T25" fmla="*/ 23 h 105"/>
                  <a:gd name="T26" fmla="*/ 0 w 459"/>
                  <a:gd name="T27" fmla="*/ 6 h 105"/>
                  <a:gd name="T28" fmla="*/ 0 w 459"/>
                  <a:gd name="T29" fmla="*/ 6 h 1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9"/>
                  <a:gd name="T46" fmla="*/ 0 h 105"/>
                  <a:gd name="T47" fmla="*/ 459 w 459"/>
                  <a:gd name="T48" fmla="*/ 105 h 1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9" h="105">
                    <a:moveTo>
                      <a:pt x="0" y="6"/>
                    </a:moveTo>
                    <a:lnTo>
                      <a:pt x="319" y="91"/>
                    </a:lnTo>
                    <a:lnTo>
                      <a:pt x="328" y="72"/>
                    </a:lnTo>
                    <a:lnTo>
                      <a:pt x="378" y="45"/>
                    </a:lnTo>
                    <a:lnTo>
                      <a:pt x="435" y="21"/>
                    </a:lnTo>
                    <a:lnTo>
                      <a:pt x="403" y="23"/>
                    </a:lnTo>
                    <a:lnTo>
                      <a:pt x="330" y="62"/>
                    </a:lnTo>
                    <a:lnTo>
                      <a:pt x="332" y="51"/>
                    </a:lnTo>
                    <a:lnTo>
                      <a:pt x="400" y="10"/>
                    </a:lnTo>
                    <a:lnTo>
                      <a:pt x="459" y="0"/>
                    </a:lnTo>
                    <a:lnTo>
                      <a:pt x="448" y="46"/>
                    </a:lnTo>
                    <a:lnTo>
                      <a:pt x="317" y="105"/>
                    </a:lnTo>
                    <a:lnTo>
                      <a:pt x="15" y="23"/>
                    </a:lnTo>
                    <a:lnTo>
                      <a:pt x="0" y="6"/>
                    </a:lnTo>
                    <a:close/>
                  </a:path>
                </a:pathLst>
              </a:custGeom>
              <a:solidFill>
                <a:srgbClr val="C0C0C0"/>
              </a:solidFill>
              <a:ln w="9525">
                <a:solidFill>
                  <a:srgbClr val="000000"/>
                </a:solidFill>
                <a:round/>
                <a:headEnd/>
                <a:tailEnd/>
              </a:ln>
            </p:spPr>
            <p:txBody>
              <a:bodyPr/>
              <a:lstStyle/>
              <a:p>
                <a:endParaRPr lang="en-US"/>
              </a:p>
            </p:txBody>
          </p:sp>
          <p:sp>
            <p:nvSpPr>
              <p:cNvPr id="11449" name="Freeform 219"/>
              <p:cNvSpPr>
                <a:spLocks/>
              </p:cNvSpPr>
              <p:nvPr/>
            </p:nvSpPr>
            <p:spPr bwMode="auto">
              <a:xfrm>
                <a:off x="8324" y="12929"/>
                <a:ext cx="436" cy="119"/>
              </a:xfrm>
              <a:custGeom>
                <a:avLst/>
                <a:gdLst>
                  <a:gd name="T0" fmla="*/ 0 w 436"/>
                  <a:gd name="T1" fmla="*/ 33 h 119"/>
                  <a:gd name="T2" fmla="*/ 53 w 436"/>
                  <a:gd name="T3" fmla="*/ 7 h 119"/>
                  <a:gd name="T4" fmla="*/ 119 w 436"/>
                  <a:gd name="T5" fmla="*/ 0 h 119"/>
                  <a:gd name="T6" fmla="*/ 204 w 436"/>
                  <a:gd name="T7" fmla="*/ 8 h 119"/>
                  <a:gd name="T8" fmla="*/ 279 w 436"/>
                  <a:gd name="T9" fmla="*/ 30 h 119"/>
                  <a:gd name="T10" fmla="*/ 370 w 436"/>
                  <a:gd name="T11" fmla="*/ 78 h 119"/>
                  <a:gd name="T12" fmla="*/ 436 w 436"/>
                  <a:gd name="T13" fmla="*/ 117 h 119"/>
                  <a:gd name="T14" fmla="*/ 425 w 436"/>
                  <a:gd name="T15" fmla="*/ 119 h 119"/>
                  <a:gd name="T16" fmla="*/ 321 w 436"/>
                  <a:gd name="T17" fmla="*/ 59 h 119"/>
                  <a:gd name="T18" fmla="*/ 253 w 436"/>
                  <a:gd name="T19" fmla="*/ 30 h 119"/>
                  <a:gd name="T20" fmla="*/ 184 w 436"/>
                  <a:gd name="T21" fmla="*/ 12 h 119"/>
                  <a:gd name="T22" fmla="*/ 105 w 436"/>
                  <a:gd name="T23" fmla="*/ 9 h 119"/>
                  <a:gd name="T24" fmla="*/ 44 w 436"/>
                  <a:gd name="T25" fmla="*/ 16 h 119"/>
                  <a:gd name="T26" fmla="*/ 0 w 436"/>
                  <a:gd name="T27" fmla="*/ 33 h 119"/>
                  <a:gd name="T28" fmla="*/ 0 w 436"/>
                  <a:gd name="T29" fmla="*/ 33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6"/>
                  <a:gd name="T46" fmla="*/ 0 h 119"/>
                  <a:gd name="T47" fmla="*/ 436 w 436"/>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6" h="119">
                    <a:moveTo>
                      <a:pt x="0" y="33"/>
                    </a:moveTo>
                    <a:lnTo>
                      <a:pt x="53" y="7"/>
                    </a:lnTo>
                    <a:lnTo>
                      <a:pt x="119" y="0"/>
                    </a:lnTo>
                    <a:lnTo>
                      <a:pt x="204" y="8"/>
                    </a:lnTo>
                    <a:lnTo>
                      <a:pt x="279" y="30"/>
                    </a:lnTo>
                    <a:lnTo>
                      <a:pt x="370" y="78"/>
                    </a:lnTo>
                    <a:lnTo>
                      <a:pt x="436" y="117"/>
                    </a:lnTo>
                    <a:lnTo>
                      <a:pt x="425" y="119"/>
                    </a:lnTo>
                    <a:lnTo>
                      <a:pt x="321" y="59"/>
                    </a:lnTo>
                    <a:lnTo>
                      <a:pt x="253" y="30"/>
                    </a:lnTo>
                    <a:lnTo>
                      <a:pt x="184" y="12"/>
                    </a:lnTo>
                    <a:lnTo>
                      <a:pt x="105" y="9"/>
                    </a:lnTo>
                    <a:lnTo>
                      <a:pt x="44" y="16"/>
                    </a:lnTo>
                    <a:lnTo>
                      <a:pt x="0" y="33"/>
                    </a:lnTo>
                    <a:close/>
                  </a:path>
                </a:pathLst>
              </a:custGeom>
              <a:solidFill>
                <a:srgbClr val="C0C0C0"/>
              </a:solidFill>
              <a:ln w="9525">
                <a:solidFill>
                  <a:srgbClr val="000000"/>
                </a:solidFill>
                <a:round/>
                <a:headEnd/>
                <a:tailEnd/>
              </a:ln>
            </p:spPr>
            <p:txBody>
              <a:bodyPr/>
              <a:lstStyle/>
              <a:p>
                <a:endParaRPr lang="en-US"/>
              </a:p>
            </p:txBody>
          </p:sp>
          <p:sp>
            <p:nvSpPr>
              <p:cNvPr id="11450" name="Freeform 220"/>
              <p:cNvSpPr>
                <a:spLocks/>
              </p:cNvSpPr>
              <p:nvPr/>
            </p:nvSpPr>
            <p:spPr bwMode="auto">
              <a:xfrm>
                <a:off x="7046" y="12918"/>
                <a:ext cx="127" cy="46"/>
              </a:xfrm>
              <a:custGeom>
                <a:avLst/>
                <a:gdLst>
                  <a:gd name="T0" fmla="*/ 1 w 127"/>
                  <a:gd name="T1" fmla="*/ 12 h 46"/>
                  <a:gd name="T2" fmla="*/ 0 w 127"/>
                  <a:gd name="T3" fmla="*/ 44 h 46"/>
                  <a:gd name="T4" fmla="*/ 127 w 127"/>
                  <a:gd name="T5" fmla="*/ 46 h 46"/>
                  <a:gd name="T6" fmla="*/ 127 w 127"/>
                  <a:gd name="T7" fmla="*/ 3 h 46"/>
                  <a:gd name="T8" fmla="*/ 119 w 127"/>
                  <a:gd name="T9" fmla="*/ 0 h 46"/>
                  <a:gd name="T10" fmla="*/ 116 w 127"/>
                  <a:gd name="T11" fmla="*/ 37 h 46"/>
                  <a:gd name="T12" fmla="*/ 97 w 127"/>
                  <a:gd name="T13" fmla="*/ 11 h 46"/>
                  <a:gd name="T14" fmla="*/ 1 w 127"/>
                  <a:gd name="T15" fmla="*/ 12 h 46"/>
                  <a:gd name="T16" fmla="*/ 1 w 127"/>
                  <a:gd name="T17" fmla="*/ 12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46"/>
                  <a:gd name="T29" fmla="*/ 127 w 12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46">
                    <a:moveTo>
                      <a:pt x="1" y="12"/>
                    </a:moveTo>
                    <a:lnTo>
                      <a:pt x="0" y="44"/>
                    </a:lnTo>
                    <a:lnTo>
                      <a:pt x="127" y="46"/>
                    </a:lnTo>
                    <a:lnTo>
                      <a:pt x="127" y="3"/>
                    </a:lnTo>
                    <a:lnTo>
                      <a:pt x="119" y="0"/>
                    </a:lnTo>
                    <a:lnTo>
                      <a:pt x="116" y="37"/>
                    </a:lnTo>
                    <a:lnTo>
                      <a:pt x="97" y="11"/>
                    </a:lnTo>
                    <a:lnTo>
                      <a:pt x="1" y="12"/>
                    </a:lnTo>
                    <a:close/>
                  </a:path>
                </a:pathLst>
              </a:custGeom>
              <a:solidFill>
                <a:srgbClr val="C0C0C0"/>
              </a:solidFill>
              <a:ln w="9525">
                <a:solidFill>
                  <a:srgbClr val="000000"/>
                </a:solidFill>
                <a:round/>
                <a:headEnd/>
                <a:tailEnd/>
              </a:ln>
            </p:spPr>
            <p:txBody>
              <a:bodyPr/>
              <a:lstStyle/>
              <a:p>
                <a:endParaRPr lang="en-US"/>
              </a:p>
            </p:txBody>
          </p:sp>
          <p:sp>
            <p:nvSpPr>
              <p:cNvPr id="11451" name="Freeform 221"/>
              <p:cNvSpPr>
                <a:spLocks/>
              </p:cNvSpPr>
              <p:nvPr/>
            </p:nvSpPr>
            <p:spPr bwMode="auto">
              <a:xfrm>
                <a:off x="7075" y="12876"/>
                <a:ext cx="61" cy="27"/>
              </a:xfrm>
              <a:custGeom>
                <a:avLst/>
                <a:gdLst>
                  <a:gd name="T0" fmla="*/ 6 w 61"/>
                  <a:gd name="T1" fmla="*/ 0 h 27"/>
                  <a:gd name="T2" fmla="*/ 0 w 61"/>
                  <a:gd name="T3" fmla="*/ 27 h 27"/>
                  <a:gd name="T4" fmla="*/ 61 w 61"/>
                  <a:gd name="T5" fmla="*/ 26 h 27"/>
                  <a:gd name="T6" fmla="*/ 50 w 61"/>
                  <a:gd name="T7" fmla="*/ 0 h 27"/>
                  <a:gd name="T8" fmla="*/ 6 w 61"/>
                  <a:gd name="T9" fmla="*/ 0 h 27"/>
                  <a:gd name="T10" fmla="*/ 6 w 61"/>
                  <a:gd name="T11" fmla="*/ 0 h 27"/>
                  <a:gd name="T12" fmla="*/ 0 60000 65536"/>
                  <a:gd name="T13" fmla="*/ 0 60000 65536"/>
                  <a:gd name="T14" fmla="*/ 0 60000 65536"/>
                  <a:gd name="T15" fmla="*/ 0 60000 65536"/>
                  <a:gd name="T16" fmla="*/ 0 60000 65536"/>
                  <a:gd name="T17" fmla="*/ 0 60000 65536"/>
                  <a:gd name="T18" fmla="*/ 0 w 61"/>
                  <a:gd name="T19" fmla="*/ 0 h 27"/>
                  <a:gd name="T20" fmla="*/ 61 w 6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1" h="27">
                    <a:moveTo>
                      <a:pt x="6" y="0"/>
                    </a:moveTo>
                    <a:lnTo>
                      <a:pt x="0" y="27"/>
                    </a:lnTo>
                    <a:lnTo>
                      <a:pt x="61" y="26"/>
                    </a:lnTo>
                    <a:lnTo>
                      <a:pt x="50" y="0"/>
                    </a:lnTo>
                    <a:lnTo>
                      <a:pt x="6" y="0"/>
                    </a:lnTo>
                    <a:close/>
                  </a:path>
                </a:pathLst>
              </a:custGeom>
              <a:solidFill>
                <a:srgbClr val="C0C0C0"/>
              </a:solidFill>
              <a:ln w="9525">
                <a:solidFill>
                  <a:srgbClr val="000000"/>
                </a:solidFill>
                <a:round/>
                <a:headEnd/>
                <a:tailEnd/>
              </a:ln>
            </p:spPr>
            <p:txBody>
              <a:bodyPr/>
              <a:lstStyle/>
              <a:p>
                <a:endParaRPr lang="en-US"/>
              </a:p>
            </p:txBody>
          </p:sp>
          <p:sp>
            <p:nvSpPr>
              <p:cNvPr id="11452" name="Freeform 222"/>
              <p:cNvSpPr>
                <a:spLocks/>
              </p:cNvSpPr>
              <p:nvPr/>
            </p:nvSpPr>
            <p:spPr bwMode="auto">
              <a:xfrm>
                <a:off x="7142" y="12857"/>
                <a:ext cx="251" cy="105"/>
              </a:xfrm>
              <a:custGeom>
                <a:avLst/>
                <a:gdLst>
                  <a:gd name="T0" fmla="*/ 31 w 251"/>
                  <a:gd name="T1" fmla="*/ 64 h 105"/>
                  <a:gd name="T2" fmla="*/ 116 w 251"/>
                  <a:gd name="T3" fmla="*/ 64 h 105"/>
                  <a:gd name="T4" fmla="*/ 121 w 251"/>
                  <a:gd name="T5" fmla="*/ 105 h 105"/>
                  <a:gd name="T6" fmla="*/ 135 w 251"/>
                  <a:gd name="T7" fmla="*/ 105 h 105"/>
                  <a:gd name="T8" fmla="*/ 129 w 251"/>
                  <a:gd name="T9" fmla="*/ 65 h 105"/>
                  <a:gd name="T10" fmla="*/ 140 w 251"/>
                  <a:gd name="T11" fmla="*/ 36 h 105"/>
                  <a:gd name="T12" fmla="*/ 251 w 251"/>
                  <a:gd name="T13" fmla="*/ 38 h 105"/>
                  <a:gd name="T14" fmla="*/ 244 w 251"/>
                  <a:gd name="T15" fmla="*/ 19 h 105"/>
                  <a:gd name="T16" fmla="*/ 20 w 251"/>
                  <a:gd name="T17" fmla="*/ 16 h 105"/>
                  <a:gd name="T18" fmla="*/ 13 w 251"/>
                  <a:gd name="T19" fmla="*/ 0 h 105"/>
                  <a:gd name="T20" fmla="*/ 1 w 251"/>
                  <a:gd name="T21" fmla="*/ 9 h 105"/>
                  <a:gd name="T22" fmla="*/ 0 w 251"/>
                  <a:gd name="T23" fmla="*/ 46 h 105"/>
                  <a:gd name="T24" fmla="*/ 19 w 251"/>
                  <a:gd name="T25" fmla="*/ 46 h 105"/>
                  <a:gd name="T26" fmla="*/ 23 w 251"/>
                  <a:gd name="T27" fmla="*/ 64 h 105"/>
                  <a:gd name="T28" fmla="*/ 31 w 251"/>
                  <a:gd name="T29" fmla="*/ 64 h 105"/>
                  <a:gd name="T30" fmla="*/ 31 w 251"/>
                  <a:gd name="T31" fmla="*/ 64 h 1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1"/>
                  <a:gd name="T49" fmla="*/ 0 h 105"/>
                  <a:gd name="T50" fmla="*/ 251 w 251"/>
                  <a:gd name="T51" fmla="*/ 105 h 1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1" h="105">
                    <a:moveTo>
                      <a:pt x="31" y="64"/>
                    </a:moveTo>
                    <a:lnTo>
                      <a:pt x="116" y="64"/>
                    </a:lnTo>
                    <a:lnTo>
                      <a:pt x="121" y="105"/>
                    </a:lnTo>
                    <a:lnTo>
                      <a:pt x="135" y="105"/>
                    </a:lnTo>
                    <a:lnTo>
                      <a:pt x="129" y="65"/>
                    </a:lnTo>
                    <a:lnTo>
                      <a:pt x="140" y="36"/>
                    </a:lnTo>
                    <a:lnTo>
                      <a:pt x="251" y="38"/>
                    </a:lnTo>
                    <a:lnTo>
                      <a:pt x="244" y="19"/>
                    </a:lnTo>
                    <a:lnTo>
                      <a:pt x="20" y="16"/>
                    </a:lnTo>
                    <a:lnTo>
                      <a:pt x="13" y="0"/>
                    </a:lnTo>
                    <a:lnTo>
                      <a:pt x="1" y="9"/>
                    </a:lnTo>
                    <a:lnTo>
                      <a:pt x="0" y="46"/>
                    </a:lnTo>
                    <a:lnTo>
                      <a:pt x="19" y="46"/>
                    </a:lnTo>
                    <a:lnTo>
                      <a:pt x="23" y="64"/>
                    </a:lnTo>
                    <a:lnTo>
                      <a:pt x="31" y="64"/>
                    </a:lnTo>
                    <a:close/>
                  </a:path>
                </a:pathLst>
              </a:custGeom>
              <a:solidFill>
                <a:srgbClr val="C0C0C0"/>
              </a:solidFill>
              <a:ln w="9525">
                <a:solidFill>
                  <a:srgbClr val="000000"/>
                </a:solidFill>
                <a:round/>
                <a:headEnd/>
                <a:tailEnd/>
              </a:ln>
            </p:spPr>
            <p:txBody>
              <a:bodyPr/>
              <a:lstStyle/>
              <a:p>
                <a:endParaRPr lang="en-US"/>
              </a:p>
            </p:txBody>
          </p:sp>
          <p:sp>
            <p:nvSpPr>
              <p:cNvPr id="11453" name="Freeform 223"/>
              <p:cNvSpPr>
                <a:spLocks/>
              </p:cNvSpPr>
              <p:nvPr/>
            </p:nvSpPr>
            <p:spPr bwMode="auto">
              <a:xfrm>
                <a:off x="6980" y="12878"/>
                <a:ext cx="58" cy="54"/>
              </a:xfrm>
              <a:custGeom>
                <a:avLst/>
                <a:gdLst>
                  <a:gd name="T0" fmla="*/ 4 w 58"/>
                  <a:gd name="T1" fmla="*/ 0 h 54"/>
                  <a:gd name="T2" fmla="*/ 0 w 58"/>
                  <a:gd name="T3" fmla="*/ 18 h 54"/>
                  <a:gd name="T4" fmla="*/ 22 w 58"/>
                  <a:gd name="T5" fmla="*/ 21 h 54"/>
                  <a:gd name="T6" fmla="*/ 45 w 58"/>
                  <a:gd name="T7" fmla="*/ 54 h 54"/>
                  <a:gd name="T8" fmla="*/ 58 w 58"/>
                  <a:gd name="T9" fmla="*/ 25 h 54"/>
                  <a:gd name="T10" fmla="*/ 58 w 58"/>
                  <a:gd name="T11" fmla="*/ 2 h 54"/>
                  <a:gd name="T12" fmla="*/ 4 w 58"/>
                  <a:gd name="T13" fmla="*/ 0 h 54"/>
                  <a:gd name="T14" fmla="*/ 4 w 58"/>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54"/>
                  <a:gd name="T26" fmla="*/ 58 w 58"/>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54">
                    <a:moveTo>
                      <a:pt x="4" y="0"/>
                    </a:moveTo>
                    <a:lnTo>
                      <a:pt x="0" y="18"/>
                    </a:lnTo>
                    <a:lnTo>
                      <a:pt x="22" y="21"/>
                    </a:lnTo>
                    <a:lnTo>
                      <a:pt x="45" y="54"/>
                    </a:lnTo>
                    <a:lnTo>
                      <a:pt x="58" y="25"/>
                    </a:lnTo>
                    <a:lnTo>
                      <a:pt x="58" y="2"/>
                    </a:lnTo>
                    <a:lnTo>
                      <a:pt x="4" y="0"/>
                    </a:lnTo>
                    <a:close/>
                  </a:path>
                </a:pathLst>
              </a:custGeom>
              <a:solidFill>
                <a:srgbClr val="C0C0C0"/>
              </a:solidFill>
              <a:ln w="9525">
                <a:solidFill>
                  <a:srgbClr val="000000"/>
                </a:solidFill>
                <a:round/>
                <a:headEnd/>
                <a:tailEnd/>
              </a:ln>
            </p:spPr>
            <p:txBody>
              <a:bodyPr/>
              <a:lstStyle/>
              <a:p>
                <a:endParaRPr lang="en-US"/>
              </a:p>
            </p:txBody>
          </p:sp>
          <p:sp>
            <p:nvSpPr>
              <p:cNvPr id="11454" name="Freeform 224"/>
              <p:cNvSpPr>
                <a:spLocks/>
              </p:cNvSpPr>
              <p:nvPr/>
            </p:nvSpPr>
            <p:spPr bwMode="auto">
              <a:xfrm>
                <a:off x="7009" y="12903"/>
                <a:ext cx="27" cy="59"/>
              </a:xfrm>
              <a:custGeom>
                <a:avLst/>
                <a:gdLst>
                  <a:gd name="T0" fmla="*/ 0 w 27"/>
                  <a:gd name="T1" fmla="*/ 4 h 59"/>
                  <a:gd name="T2" fmla="*/ 14 w 27"/>
                  <a:gd name="T3" fmla="*/ 27 h 59"/>
                  <a:gd name="T4" fmla="*/ 12 w 27"/>
                  <a:gd name="T5" fmla="*/ 59 h 59"/>
                  <a:gd name="T6" fmla="*/ 27 w 27"/>
                  <a:gd name="T7" fmla="*/ 59 h 59"/>
                  <a:gd name="T8" fmla="*/ 27 w 27"/>
                  <a:gd name="T9" fmla="*/ 0 h 59"/>
                  <a:gd name="T10" fmla="*/ 18 w 27"/>
                  <a:gd name="T11" fmla="*/ 18 h 59"/>
                  <a:gd name="T12" fmla="*/ 0 w 27"/>
                  <a:gd name="T13" fmla="*/ 4 h 59"/>
                  <a:gd name="T14" fmla="*/ 0 w 27"/>
                  <a:gd name="T15" fmla="*/ 4 h 5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9"/>
                  <a:gd name="T26" fmla="*/ 27 w 2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9">
                    <a:moveTo>
                      <a:pt x="0" y="4"/>
                    </a:moveTo>
                    <a:lnTo>
                      <a:pt x="14" y="27"/>
                    </a:lnTo>
                    <a:lnTo>
                      <a:pt x="12" y="59"/>
                    </a:lnTo>
                    <a:lnTo>
                      <a:pt x="27" y="59"/>
                    </a:lnTo>
                    <a:lnTo>
                      <a:pt x="27" y="0"/>
                    </a:lnTo>
                    <a:lnTo>
                      <a:pt x="18" y="18"/>
                    </a:lnTo>
                    <a:lnTo>
                      <a:pt x="0" y="4"/>
                    </a:lnTo>
                    <a:close/>
                  </a:path>
                </a:pathLst>
              </a:custGeom>
              <a:solidFill>
                <a:srgbClr val="C0C0C0"/>
              </a:solidFill>
              <a:ln w="9525">
                <a:solidFill>
                  <a:srgbClr val="000000"/>
                </a:solidFill>
                <a:round/>
                <a:headEnd/>
                <a:tailEnd/>
              </a:ln>
            </p:spPr>
            <p:txBody>
              <a:bodyPr/>
              <a:lstStyle/>
              <a:p>
                <a:endParaRPr lang="en-US"/>
              </a:p>
            </p:txBody>
          </p:sp>
          <p:sp>
            <p:nvSpPr>
              <p:cNvPr id="11455" name="Rectangle 225"/>
              <p:cNvSpPr>
                <a:spLocks noChangeArrowheads="1"/>
              </p:cNvSpPr>
              <p:nvPr/>
            </p:nvSpPr>
            <p:spPr bwMode="auto">
              <a:xfrm>
                <a:off x="6450" y="10305"/>
                <a:ext cx="1260" cy="870"/>
              </a:xfrm>
              <a:prstGeom prst="rect">
                <a:avLst/>
              </a:prstGeom>
              <a:solidFill>
                <a:srgbClr val="FFFFFF"/>
              </a:solidFill>
              <a:ln w="9525">
                <a:solidFill>
                  <a:srgbClr val="000000"/>
                </a:solidFill>
                <a:miter lim="800000"/>
                <a:headEnd/>
                <a:tailEnd/>
              </a:ln>
            </p:spPr>
            <p:txBody>
              <a:bodyPr/>
              <a:lstStyle/>
              <a:p>
                <a:endParaRPr lang="en-US"/>
              </a:p>
            </p:txBody>
          </p:sp>
          <p:sp>
            <p:nvSpPr>
              <p:cNvPr id="11456" name="Freeform 226"/>
              <p:cNvSpPr>
                <a:spLocks/>
              </p:cNvSpPr>
              <p:nvPr/>
            </p:nvSpPr>
            <p:spPr bwMode="auto">
              <a:xfrm>
                <a:off x="6550" y="10510"/>
                <a:ext cx="1130" cy="460"/>
              </a:xfrm>
              <a:custGeom>
                <a:avLst/>
                <a:gdLst>
                  <a:gd name="T0" fmla="*/ 0 w 1130"/>
                  <a:gd name="T1" fmla="*/ 450 h 460"/>
                  <a:gd name="T2" fmla="*/ 440 w 1130"/>
                  <a:gd name="T3" fmla="*/ 450 h 460"/>
                  <a:gd name="T4" fmla="*/ 480 w 1130"/>
                  <a:gd name="T5" fmla="*/ 0 h 460"/>
                  <a:gd name="T6" fmla="*/ 500 w 1130"/>
                  <a:gd name="T7" fmla="*/ 460 h 460"/>
                  <a:gd name="T8" fmla="*/ 670 w 1130"/>
                  <a:gd name="T9" fmla="*/ 450 h 460"/>
                  <a:gd name="T10" fmla="*/ 690 w 1130"/>
                  <a:gd name="T11" fmla="*/ 90 h 460"/>
                  <a:gd name="T12" fmla="*/ 720 w 1130"/>
                  <a:gd name="T13" fmla="*/ 460 h 460"/>
                  <a:gd name="T14" fmla="*/ 1130 w 1130"/>
                  <a:gd name="T15" fmla="*/ 460 h 460"/>
                  <a:gd name="T16" fmla="*/ 0 60000 65536"/>
                  <a:gd name="T17" fmla="*/ 0 60000 65536"/>
                  <a:gd name="T18" fmla="*/ 0 60000 65536"/>
                  <a:gd name="T19" fmla="*/ 0 60000 65536"/>
                  <a:gd name="T20" fmla="*/ 0 60000 65536"/>
                  <a:gd name="T21" fmla="*/ 0 60000 65536"/>
                  <a:gd name="T22" fmla="*/ 0 60000 65536"/>
                  <a:gd name="T23" fmla="*/ 0 60000 65536"/>
                  <a:gd name="T24" fmla="*/ 0 w 1130"/>
                  <a:gd name="T25" fmla="*/ 0 h 460"/>
                  <a:gd name="T26" fmla="*/ 1130 w 1130"/>
                  <a:gd name="T27" fmla="*/ 460 h 4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0" h="460">
                    <a:moveTo>
                      <a:pt x="0" y="450"/>
                    </a:moveTo>
                    <a:lnTo>
                      <a:pt x="440" y="450"/>
                    </a:lnTo>
                    <a:lnTo>
                      <a:pt x="480" y="0"/>
                    </a:lnTo>
                    <a:lnTo>
                      <a:pt x="500" y="460"/>
                    </a:lnTo>
                    <a:lnTo>
                      <a:pt x="670" y="450"/>
                    </a:lnTo>
                    <a:lnTo>
                      <a:pt x="690" y="90"/>
                    </a:lnTo>
                    <a:lnTo>
                      <a:pt x="720" y="460"/>
                    </a:lnTo>
                    <a:lnTo>
                      <a:pt x="1130" y="460"/>
                    </a:lnTo>
                  </a:path>
                </a:pathLst>
              </a:custGeom>
              <a:noFill/>
              <a:ln w="12700" cmpd="sng">
                <a:solidFill>
                  <a:srgbClr val="000000"/>
                </a:solidFill>
                <a:round/>
                <a:headEnd/>
                <a:tailEnd/>
              </a:ln>
            </p:spPr>
            <p:txBody>
              <a:bodyPr/>
              <a:lstStyle/>
              <a:p>
                <a:endParaRPr lang="en-US"/>
              </a:p>
            </p:txBody>
          </p:sp>
        </p:grpSp>
        <p:sp>
          <p:nvSpPr>
            <p:cNvPr id="11289" name="Text Box 227"/>
            <p:cNvSpPr txBox="1">
              <a:spLocks noChangeArrowheads="1"/>
            </p:cNvSpPr>
            <p:nvPr/>
          </p:nvSpPr>
          <p:spPr bwMode="auto">
            <a:xfrm>
              <a:off x="3756" y="3321"/>
              <a:ext cx="760" cy="632"/>
            </a:xfrm>
            <a:prstGeom prst="rect">
              <a:avLst/>
            </a:prstGeom>
            <a:noFill/>
            <a:ln w="9525">
              <a:noFill/>
              <a:miter lim="800000"/>
              <a:headEnd/>
              <a:tailEnd/>
            </a:ln>
          </p:spPr>
          <p:txBody>
            <a:bodyPr/>
            <a:lstStyle/>
            <a:p>
              <a:r>
                <a:rPr lang="en-US" sz="1400"/>
                <a:t>Data Acquisition</a:t>
              </a:r>
              <a:endParaRPr lang="en-US"/>
            </a:p>
          </p:txBody>
        </p:sp>
        <p:sp>
          <p:nvSpPr>
            <p:cNvPr id="11290" name="Text Box 228"/>
            <p:cNvSpPr txBox="1">
              <a:spLocks noChangeArrowheads="1"/>
            </p:cNvSpPr>
            <p:nvPr/>
          </p:nvSpPr>
          <p:spPr bwMode="auto">
            <a:xfrm>
              <a:off x="672" y="3800"/>
              <a:ext cx="1980" cy="424"/>
            </a:xfrm>
            <a:prstGeom prst="rect">
              <a:avLst/>
            </a:prstGeom>
            <a:noFill/>
            <a:ln w="9525">
              <a:noFill/>
              <a:miter lim="800000"/>
              <a:headEnd/>
              <a:tailEnd/>
            </a:ln>
          </p:spPr>
          <p:txBody>
            <a:bodyPr/>
            <a:lstStyle/>
            <a:p>
              <a:r>
                <a:rPr lang="en-US" sz="1200" i="1"/>
                <a:t>Sample tray moves automatically beneath the cathode end of the capillary to deliver each sample in succession</a:t>
              </a:r>
              <a:endParaRPr lang="en-U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 y="5195888"/>
            <a:ext cx="2138363" cy="990600"/>
          </a:xfrm>
          <a:prstGeom prst="rect">
            <a:avLst/>
          </a:prstGeom>
          <a:noFill/>
          <a:ln w="9525">
            <a:noFill/>
            <a:miter lim="800000"/>
            <a:headEnd/>
            <a:tailEnd/>
          </a:ln>
        </p:spPr>
        <p:txBody>
          <a:bodyPr/>
          <a:lstStyle/>
          <a:p>
            <a:pPr algn="ctr"/>
            <a:r>
              <a:rPr lang="en-US" sz="1400"/>
              <a:t>Mixture of dye-labeled PCR products from multiplex PCR reaction</a:t>
            </a:r>
          </a:p>
        </p:txBody>
      </p:sp>
      <p:sp>
        <p:nvSpPr>
          <p:cNvPr id="12291" name="Rectangle 3"/>
          <p:cNvSpPr>
            <a:spLocks noChangeArrowheads="1"/>
          </p:cNvSpPr>
          <p:nvPr/>
        </p:nvSpPr>
        <p:spPr bwMode="auto">
          <a:xfrm>
            <a:off x="2747963" y="2162175"/>
            <a:ext cx="457200" cy="182563"/>
          </a:xfrm>
          <a:prstGeom prst="rect">
            <a:avLst/>
          </a:prstGeom>
          <a:solidFill>
            <a:srgbClr val="FF0000"/>
          </a:solidFill>
          <a:ln w="9525">
            <a:solidFill>
              <a:srgbClr val="000000"/>
            </a:solidFill>
            <a:miter lim="800000"/>
            <a:headEnd/>
            <a:tailEnd/>
          </a:ln>
        </p:spPr>
        <p:txBody>
          <a:bodyPr/>
          <a:lstStyle/>
          <a:p>
            <a:endParaRPr lang="en-US"/>
          </a:p>
        </p:txBody>
      </p:sp>
      <p:sp>
        <p:nvSpPr>
          <p:cNvPr id="12292" name="Rectangle 4"/>
          <p:cNvSpPr>
            <a:spLocks noChangeArrowheads="1"/>
          </p:cNvSpPr>
          <p:nvPr/>
        </p:nvSpPr>
        <p:spPr bwMode="auto">
          <a:xfrm>
            <a:off x="2747963" y="1155700"/>
            <a:ext cx="457200" cy="182563"/>
          </a:xfrm>
          <a:prstGeom prst="rect">
            <a:avLst/>
          </a:prstGeom>
          <a:solidFill>
            <a:srgbClr val="0000FF"/>
          </a:solidFill>
          <a:ln w="9525">
            <a:solidFill>
              <a:srgbClr val="000000"/>
            </a:solidFill>
            <a:miter lim="800000"/>
            <a:headEnd/>
            <a:tailEnd/>
          </a:ln>
        </p:spPr>
        <p:txBody>
          <a:bodyPr/>
          <a:lstStyle/>
          <a:p>
            <a:endParaRPr lang="en-US"/>
          </a:p>
        </p:txBody>
      </p:sp>
      <p:sp>
        <p:nvSpPr>
          <p:cNvPr id="12293" name="Rectangle 5"/>
          <p:cNvSpPr>
            <a:spLocks noChangeArrowheads="1"/>
          </p:cNvSpPr>
          <p:nvPr/>
        </p:nvSpPr>
        <p:spPr bwMode="auto">
          <a:xfrm>
            <a:off x="2747963" y="790575"/>
            <a:ext cx="457200" cy="182563"/>
          </a:xfrm>
          <a:prstGeom prst="rect">
            <a:avLst/>
          </a:prstGeom>
          <a:solidFill>
            <a:srgbClr val="0000FF"/>
          </a:solidFill>
          <a:ln w="9525">
            <a:solidFill>
              <a:srgbClr val="000000"/>
            </a:solidFill>
            <a:miter lim="800000"/>
            <a:headEnd/>
            <a:tailEnd/>
          </a:ln>
        </p:spPr>
        <p:txBody>
          <a:bodyPr/>
          <a:lstStyle/>
          <a:p>
            <a:endParaRPr lang="en-US"/>
          </a:p>
        </p:txBody>
      </p:sp>
      <p:sp>
        <p:nvSpPr>
          <p:cNvPr id="12294" name="Rectangle 6"/>
          <p:cNvSpPr>
            <a:spLocks noChangeArrowheads="1"/>
          </p:cNvSpPr>
          <p:nvPr/>
        </p:nvSpPr>
        <p:spPr bwMode="auto">
          <a:xfrm>
            <a:off x="2747963" y="2619375"/>
            <a:ext cx="457200" cy="182563"/>
          </a:xfrm>
          <a:prstGeom prst="rect">
            <a:avLst/>
          </a:prstGeom>
          <a:solidFill>
            <a:srgbClr val="FFFF00"/>
          </a:solidFill>
          <a:ln w="9525">
            <a:solidFill>
              <a:srgbClr val="000000"/>
            </a:solidFill>
            <a:miter lim="800000"/>
            <a:headEnd/>
            <a:tailEnd/>
          </a:ln>
        </p:spPr>
        <p:txBody>
          <a:bodyPr/>
          <a:lstStyle/>
          <a:p>
            <a:endParaRPr lang="en-US"/>
          </a:p>
        </p:txBody>
      </p:sp>
      <p:sp>
        <p:nvSpPr>
          <p:cNvPr id="12295" name="Rectangle 7"/>
          <p:cNvSpPr>
            <a:spLocks noChangeArrowheads="1"/>
          </p:cNvSpPr>
          <p:nvPr/>
        </p:nvSpPr>
        <p:spPr bwMode="auto">
          <a:xfrm>
            <a:off x="2747963" y="1704975"/>
            <a:ext cx="457200" cy="182563"/>
          </a:xfrm>
          <a:prstGeom prst="rect">
            <a:avLst/>
          </a:prstGeom>
          <a:solidFill>
            <a:srgbClr val="00FF00"/>
          </a:solidFill>
          <a:ln w="9525">
            <a:solidFill>
              <a:srgbClr val="000000"/>
            </a:solidFill>
            <a:miter lim="800000"/>
            <a:headEnd/>
            <a:tailEnd/>
          </a:ln>
        </p:spPr>
        <p:txBody>
          <a:bodyPr/>
          <a:lstStyle/>
          <a:p>
            <a:endParaRPr lang="en-US"/>
          </a:p>
        </p:txBody>
      </p:sp>
      <p:sp>
        <p:nvSpPr>
          <p:cNvPr id="12296" name="Rectangle 8"/>
          <p:cNvSpPr>
            <a:spLocks noChangeArrowheads="1"/>
          </p:cNvSpPr>
          <p:nvPr/>
        </p:nvSpPr>
        <p:spPr bwMode="auto">
          <a:xfrm>
            <a:off x="2747963" y="3076575"/>
            <a:ext cx="457200" cy="182563"/>
          </a:xfrm>
          <a:prstGeom prst="rect">
            <a:avLst/>
          </a:prstGeom>
          <a:solidFill>
            <a:srgbClr val="FF0000"/>
          </a:solidFill>
          <a:ln w="9525">
            <a:solidFill>
              <a:srgbClr val="000000"/>
            </a:solidFill>
            <a:miter lim="800000"/>
            <a:headEnd/>
            <a:tailEnd/>
          </a:ln>
        </p:spPr>
        <p:txBody>
          <a:bodyPr/>
          <a:lstStyle/>
          <a:p>
            <a:endParaRPr lang="en-US"/>
          </a:p>
        </p:txBody>
      </p:sp>
      <p:sp>
        <p:nvSpPr>
          <p:cNvPr id="12297" name="Rectangle 9"/>
          <p:cNvSpPr>
            <a:spLocks noChangeArrowheads="1"/>
          </p:cNvSpPr>
          <p:nvPr/>
        </p:nvSpPr>
        <p:spPr bwMode="auto">
          <a:xfrm>
            <a:off x="2747963" y="1430338"/>
            <a:ext cx="457200" cy="182562"/>
          </a:xfrm>
          <a:prstGeom prst="rect">
            <a:avLst/>
          </a:prstGeom>
          <a:solidFill>
            <a:srgbClr val="FFFF00"/>
          </a:solidFill>
          <a:ln w="9525">
            <a:solidFill>
              <a:srgbClr val="000000"/>
            </a:solidFill>
            <a:miter lim="800000"/>
            <a:headEnd/>
            <a:tailEnd/>
          </a:ln>
        </p:spPr>
        <p:txBody>
          <a:bodyPr/>
          <a:lstStyle/>
          <a:p>
            <a:endParaRPr lang="en-US"/>
          </a:p>
        </p:txBody>
      </p:sp>
      <p:sp>
        <p:nvSpPr>
          <p:cNvPr id="12298" name="Rectangle 10"/>
          <p:cNvSpPr>
            <a:spLocks noChangeArrowheads="1"/>
          </p:cNvSpPr>
          <p:nvPr/>
        </p:nvSpPr>
        <p:spPr bwMode="auto">
          <a:xfrm>
            <a:off x="2381250" y="1508125"/>
            <a:ext cx="1098550" cy="487363"/>
          </a:xfrm>
          <a:prstGeom prst="rect">
            <a:avLst/>
          </a:prstGeom>
          <a:noFill/>
          <a:ln w="28575">
            <a:solidFill>
              <a:srgbClr val="000000"/>
            </a:solidFill>
            <a:prstDash val="sysDot"/>
            <a:miter lim="800000"/>
            <a:headEnd/>
            <a:tailEnd/>
          </a:ln>
        </p:spPr>
        <p:txBody>
          <a:bodyPr/>
          <a:lstStyle/>
          <a:p>
            <a:endParaRPr lang="en-US"/>
          </a:p>
        </p:txBody>
      </p:sp>
      <p:sp>
        <p:nvSpPr>
          <p:cNvPr id="12299" name="Rectangle 11"/>
          <p:cNvSpPr>
            <a:spLocks noChangeArrowheads="1"/>
          </p:cNvSpPr>
          <p:nvPr/>
        </p:nvSpPr>
        <p:spPr bwMode="auto">
          <a:xfrm>
            <a:off x="5064125" y="3135313"/>
            <a:ext cx="2560638" cy="457200"/>
          </a:xfrm>
          <a:prstGeom prst="rect">
            <a:avLst/>
          </a:prstGeom>
          <a:solidFill>
            <a:srgbClr val="FFFFFF"/>
          </a:solidFill>
          <a:ln w="9525">
            <a:solidFill>
              <a:srgbClr val="000000"/>
            </a:solidFill>
            <a:miter lim="800000"/>
            <a:headEnd/>
            <a:tailEnd/>
          </a:ln>
        </p:spPr>
        <p:txBody>
          <a:bodyPr/>
          <a:lstStyle/>
          <a:p>
            <a:endParaRPr lang="en-US"/>
          </a:p>
        </p:txBody>
      </p:sp>
      <p:sp>
        <p:nvSpPr>
          <p:cNvPr id="12300" name="AutoShape 12" descr="5%"/>
          <p:cNvSpPr>
            <a:spLocks noChangeArrowheads="1"/>
          </p:cNvSpPr>
          <p:nvPr/>
        </p:nvSpPr>
        <p:spPr bwMode="auto">
          <a:xfrm rot="-1276336">
            <a:off x="4652963" y="1462088"/>
            <a:ext cx="1189037" cy="731837"/>
          </a:xfrm>
          <a:prstGeom prst="triangle">
            <a:avLst>
              <a:gd name="adj" fmla="val 36431"/>
            </a:avLst>
          </a:prstGeom>
          <a:pattFill prst="pct5">
            <a:fgClr>
              <a:srgbClr val="C0C0C0"/>
            </a:fgClr>
            <a:bgClr>
              <a:srgbClr val="FFFFFF"/>
            </a:bgClr>
          </a:pattFill>
          <a:ln w="9525">
            <a:solidFill>
              <a:srgbClr val="000000"/>
            </a:solidFill>
            <a:miter lim="800000"/>
            <a:headEnd/>
            <a:tailEnd/>
          </a:ln>
        </p:spPr>
        <p:txBody>
          <a:bodyPr/>
          <a:lstStyle/>
          <a:p>
            <a:endParaRPr lang="en-US"/>
          </a:p>
        </p:txBody>
      </p:sp>
      <p:sp>
        <p:nvSpPr>
          <p:cNvPr id="12301" name="Line 13"/>
          <p:cNvSpPr>
            <a:spLocks noChangeShapeType="1"/>
          </p:cNvSpPr>
          <p:nvPr/>
        </p:nvSpPr>
        <p:spPr bwMode="auto">
          <a:xfrm>
            <a:off x="3570288" y="1836738"/>
            <a:ext cx="1189037" cy="0"/>
          </a:xfrm>
          <a:prstGeom prst="line">
            <a:avLst/>
          </a:prstGeom>
          <a:noFill/>
          <a:ln w="57150">
            <a:solidFill>
              <a:srgbClr val="00FF00"/>
            </a:solidFill>
            <a:round/>
            <a:headEnd/>
            <a:tailEnd type="triangle" w="lg" len="lg"/>
          </a:ln>
        </p:spPr>
        <p:txBody>
          <a:bodyPr/>
          <a:lstStyle/>
          <a:p>
            <a:endParaRPr lang="en-US"/>
          </a:p>
        </p:txBody>
      </p:sp>
      <p:sp>
        <p:nvSpPr>
          <p:cNvPr id="12302" name="Line 14"/>
          <p:cNvSpPr>
            <a:spLocks noChangeShapeType="1"/>
          </p:cNvSpPr>
          <p:nvPr/>
        </p:nvSpPr>
        <p:spPr bwMode="auto">
          <a:xfrm>
            <a:off x="3662363" y="1928813"/>
            <a:ext cx="1189037" cy="0"/>
          </a:xfrm>
          <a:prstGeom prst="line">
            <a:avLst/>
          </a:prstGeom>
          <a:noFill/>
          <a:ln w="57150">
            <a:solidFill>
              <a:srgbClr val="0000FF"/>
            </a:solidFill>
            <a:round/>
            <a:headEnd/>
            <a:tailEnd type="triangle" w="lg" len="lg"/>
          </a:ln>
        </p:spPr>
        <p:txBody>
          <a:bodyPr/>
          <a:lstStyle/>
          <a:p>
            <a:endParaRPr lang="en-US"/>
          </a:p>
        </p:txBody>
      </p:sp>
      <p:sp>
        <p:nvSpPr>
          <p:cNvPr id="12303" name="Line 15"/>
          <p:cNvSpPr>
            <a:spLocks noChangeShapeType="1"/>
          </p:cNvSpPr>
          <p:nvPr/>
        </p:nvSpPr>
        <p:spPr bwMode="auto">
          <a:xfrm>
            <a:off x="3570288" y="2020888"/>
            <a:ext cx="1189037" cy="0"/>
          </a:xfrm>
          <a:prstGeom prst="line">
            <a:avLst/>
          </a:prstGeom>
          <a:noFill/>
          <a:ln w="57150">
            <a:solidFill>
              <a:srgbClr val="FF0000"/>
            </a:solidFill>
            <a:round/>
            <a:headEnd/>
            <a:tailEnd type="triangle" w="lg" len="lg"/>
          </a:ln>
        </p:spPr>
        <p:txBody>
          <a:bodyPr/>
          <a:lstStyle/>
          <a:p>
            <a:endParaRPr lang="en-US"/>
          </a:p>
        </p:txBody>
      </p:sp>
      <p:sp>
        <p:nvSpPr>
          <p:cNvPr id="12304" name="Line 16"/>
          <p:cNvSpPr>
            <a:spLocks noChangeShapeType="1"/>
          </p:cNvSpPr>
          <p:nvPr/>
        </p:nvSpPr>
        <p:spPr bwMode="auto">
          <a:xfrm flipH="1">
            <a:off x="5246688" y="2224088"/>
            <a:ext cx="0" cy="823912"/>
          </a:xfrm>
          <a:prstGeom prst="line">
            <a:avLst/>
          </a:prstGeom>
          <a:noFill/>
          <a:ln w="9525">
            <a:solidFill>
              <a:srgbClr val="0000FF"/>
            </a:solidFill>
            <a:round/>
            <a:headEnd/>
            <a:tailEnd/>
          </a:ln>
        </p:spPr>
        <p:txBody>
          <a:bodyPr/>
          <a:lstStyle/>
          <a:p>
            <a:endParaRPr lang="en-US"/>
          </a:p>
        </p:txBody>
      </p:sp>
      <p:sp>
        <p:nvSpPr>
          <p:cNvPr id="12305" name="Line 17"/>
          <p:cNvSpPr>
            <a:spLocks noChangeShapeType="1"/>
          </p:cNvSpPr>
          <p:nvPr/>
        </p:nvSpPr>
        <p:spPr bwMode="auto">
          <a:xfrm>
            <a:off x="5338763" y="2224088"/>
            <a:ext cx="365125" cy="823912"/>
          </a:xfrm>
          <a:prstGeom prst="line">
            <a:avLst/>
          </a:prstGeom>
          <a:noFill/>
          <a:ln w="9525">
            <a:solidFill>
              <a:srgbClr val="00CCFF"/>
            </a:solidFill>
            <a:round/>
            <a:headEnd/>
            <a:tailEnd/>
          </a:ln>
        </p:spPr>
        <p:txBody>
          <a:bodyPr/>
          <a:lstStyle/>
          <a:p>
            <a:endParaRPr lang="en-US"/>
          </a:p>
        </p:txBody>
      </p:sp>
      <p:sp>
        <p:nvSpPr>
          <p:cNvPr id="12306" name="Line 18"/>
          <p:cNvSpPr>
            <a:spLocks noChangeShapeType="1"/>
          </p:cNvSpPr>
          <p:nvPr/>
        </p:nvSpPr>
        <p:spPr bwMode="auto">
          <a:xfrm>
            <a:off x="5430838" y="2224088"/>
            <a:ext cx="547687" cy="823912"/>
          </a:xfrm>
          <a:prstGeom prst="line">
            <a:avLst/>
          </a:prstGeom>
          <a:noFill/>
          <a:ln w="9525">
            <a:solidFill>
              <a:srgbClr val="00FF00"/>
            </a:solidFill>
            <a:round/>
            <a:headEnd/>
            <a:tailEnd/>
          </a:ln>
        </p:spPr>
        <p:txBody>
          <a:bodyPr/>
          <a:lstStyle/>
          <a:p>
            <a:endParaRPr lang="en-US"/>
          </a:p>
        </p:txBody>
      </p:sp>
      <p:sp>
        <p:nvSpPr>
          <p:cNvPr id="12307" name="Line 19"/>
          <p:cNvSpPr>
            <a:spLocks noChangeShapeType="1"/>
          </p:cNvSpPr>
          <p:nvPr/>
        </p:nvSpPr>
        <p:spPr bwMode="auto">
          <a:xfrm>
            <a:off x="5521325" y="2224088"/>
            <a:ext cx="914400" cy="823912"/>
          </a:xfrm>
          <a:prstGeom prst="line">
            <a:avLst/>
          </a:prstGeom>
          <a:noFill/>
          <a:ln w="9525">
            <a:solidFill>
              <a:srgbClr val="00FF00"/>
            </a:solidFill>
            <a:round/>
            <a:headEnd/>
            <a:tailEnd/>
          </a:ln>
        </p:spPr>
        <p:txBody>
          <a:bodyPr/>
          <a:lstStyle/>
          <a:p>
            <a:endParaRPr lang="en-US"/>
          </a:p>
        </p:txBody>
      </p:sp>
      <p:sp>
        <p:nvSpPr>
          <p:cNvPr id="12308" name="Line 20"/>
          <p:cNvSpPr>
            <a:spLocks noChangeShapeType="1"/>
          </p:cNvSpPr>
          <p:nvPr/>
        </p:nvSpPr>
        <p:spPr bwMode="auto">
          <a:xfrm>
            <a:off x="5613400" y="2224088"/>
            <a:ext cx="1249363" cy="762000"/>
          </a:xfrm>
          <a:prstGeom prst="line">
            <a:avLst/>
          </a:prstGeom>
          <a:noFill/>
          <a:ln w="9525">
            <a:solidFill>
              <a:srgbClr val="99CC00"/>
            </a:solidFill>
            <a:round/>
            <a:headEnd/>
            <a:tailEnd/>
          </a:ln>
        </p:spPr>
        <p:txBody>
          <a:bodyPr/>
          <a:lstStyle/>
          <a:p>
            <a:endParaRPr lang="en-US"/>
          </a:p>
        </p:txBody>
      </p:sp>
      <p:sp>
        <p:nvSpPr>
          <p:cNvPr id="12309" name="Line 21"/>
          <p:cNvSpPr>
            <a:spLocks noChangeShapeType="1"/>
          </p:cNvSpPr>
          <p:nvPr/>
        </p:nvSpPr>
        <p:spPr bwMode="auto">
          <a:xfrm>
            <a:off x="5643563" y="2147888"/>
            <a:ext cx="1828800" cy="914400"/>
          </a:xfrm>
          <a:prstGeom prst="line">
            <a:avLst/>
          </a:prstGeom>
          <a:noFill/>
          <a:ln w="9525">
            <a:solidFill>
              <a:srgbClr val="FF0000"/>
            </a:solidFill>
            <a:round/>
            <a:headEnd/>
            <a:tailEnd/>
          </a:ln>
        </p:spPr>
        <p:txBody>
          <a:bodyPr/>
          <a:lstStyle/>
          <a:p>
            <a:endParaRPr lang="en-US"/>
          </a:p>
        </p:txBody>
      </p:sp>
      <p:sp>
        <p:nvSpPr>
          <p:cNvPr id="12310" name="Rectangle 22"/>
          <p:cNvSpPr>
            <a:spLocks noChangeArrowheads="1"/>
          </p:cNvSpPr>
          <p:nvPr/>
        </p:nvSpPr>
        <p:spPr bwMode="auto">
          <a:xfrm>
            <a:off x="7075488" y="3273425"/>
            <a:ext cx="457200" cy="182563"/>
          </a:xfrm>
          <a:prstGeom prst="rect">
            <a:avLst/>
          </a:prstGeom>
          <a:solidFill>
            <a:srgbClr val="FF0000"/>
          </a:solidFill>
          <a:ln w="9525">
            <a:solidFill>
              <a:srgbClr val="000000"/>
            </a:solidFill>
            <a:miter lim="800000"/>
            <a:headEnd/>
            <a:tailEnd/>
          </a:ln>
        </p:spPr>
        <p:txBody>
          <a:bodyPr/>
          <a:lstStyle/>
          <a:p>
            <a:endParaRPr lang="en-US"/>
          </a:p>
        </p:txBody>
      </p:sp>
      <p:sp>
        <p:nvSpPr>
          <p:cNvPr id="12311" name="Rectangle 23"/>
          <p:cNvSpPr>
            <a:spLocks noChangeArrowheads="1"/>
          </p:cNvSpPr>
          <p:nvPr/>
        </p:nvSpPr>
        <p:spPr bwMode="auto">
          <a:xfrm>
            <a:off x="6527800" y="3273425"/>
            <a:ext cx="457200" cy="182563"/>
          </a:xfrm>
          <a:prstGeom prst="rect">
            <a:avLst/>
          </a:prstGeom>
          <a:solidFill>
            <a:srgbClr val="FFFF00"/>
          </a:solidFill>
          <a:ln w="9525">
            <a:solidFill>
              <a:srgbClr val="000000"/>
            </a:solidFill>
            <a:miter lim="800000"/>
            <a:headEnd/>
            <a:tailEnd/>
          </a:ln>
        </p:spPr>
        <p:txBody>
          <a:bodyPr/>
          <a:lstStyle/>
          <a:p>
            <a:endParaRPr lang="en-US"/>
          </a:p>
        </p:txBody>
      </p:sp>
      <p:sp>
        <p:nvSpPr>
          <p:cNvPr id="12312" name="Rectangle 24"/>
          <p:cNvSpPr>
            <a:spLocks noChangeArrowheads="1"/>
          </p:cNvSpPr>
          <p:nvPr/>
        </p:nvSpPr>
        <p:spPr bwMode="auto">
          <a:xfrm>
            <a:off x="5888038" y="3273425"/>
            <a:ext cx="457200" cy="182563"/>
          </a:xfrm>
          <a:prstGeom prst="rect">
            <a:avLst/>
          </a:prstGeom>
          <a:solidFill>
            <a:srgbClr val="00FF00"/>
          </a:solidFill>
          <a:ln w="9525">
            <a:solidFill>
              <a:srgbClr val="000000"/>
            </a:solidFill>
            <a:miter lim="800000"/>
            <a:headEnd/>
            <a:tailEnd/>
          </a:ln>
        </p:spPr>
        <p:txBody>
          <a:bodyPr/>
          <a:lstStyle/>
          <a:p>
            <a:endParaRPr lang="en-US"/>
          </a:p>
        </p:txBody>
      </p:sp>
      <p:sp>
        <p:nvSpPr>
          <p:cNvPr id="12313" name="Rectangle 25"/>
          <p:cNvSpPr>
            <a:spLocks noChangeArrowheads="1"/>
          </p:cNvSpPr>
          <p:nvPr/>
        </p:nvSpPr>
        <p:spPr bwMode="auto">
          <a:xfrm>
            <a:off x="5246688" y="3273425"/>
            <a:ext cx="457200" cy="182563"/>
          </a:xfrm>
          <a:prstGeom prst="rect">
            <a:avLst/>
          </a:prstGeom>
          <a:solidFill>
            <a:srgbClr val="0000FF"/>
          </a:solidFill>
          <a:ln w="9525">
            <a:solidFill>
              <a:srgbClr val="000000"/>
            </a:solidFill>
            <a:miter lim="800000"/>
            <a:headEnd/>
            <a:tailEnd/>
          </a:ln>
        </p:spPr>
        <p:txBody>
          <a:bodyPr/>
          <a:lstStyle/>
          <a:p>
            <a:endParaRPr lang="en-US"/>
          </a:p>
        </p:txBody>
      </p:sp>
      <p:sp>
        <p:nvSpPr>
          <p:cNvPr id="12314" name="Text Box 26"/>
          <p:cNvSpPr txBox="1">
            <a:spLocks noChangeArrowheads="1"/>
          </p:cNvSpPr>
          <p:nvPr/>
        </p:nvSpPr>
        <p:spPr bwMode="auto">
          <a:xfrm>
            <a:off x="4860925" y="3644900"/>
            <a:ext cx="3038475" cy="373063"/>
          </a:xfrm>
          <a:prstGeom prst="rect">
            <a:avLst/>
          </a:prstGeom>
          <a:noFill/>
          <a:ln w="9525">
            <a:noFill/>
            <a:miter lim="800000"/>
            <a:headEnd/>
            <a:tailEnd/>
          </a:ln>
        </p:spPr>
        <p:txBody>
          <a:bodyPr/>
          <a:lstStyle/>
          <a:p>
            <a:pPr algn="ctr"/>
            <a:r>
              <a:rPr lang="en-US" i="1"/>
              <a:t>CCD Panel </a:t>
            </a:r>
            <a:r>
              <a:rPr lang="en-US" sz="1400" i="1"/>
              <a:t>(with virtual filters)</a:t>
            </a:r>
            <a:endParaRPr lang="en-US"/>
          </a:p>
        </p:txBody>
      </p:sp>
      <p:sp>
        <p:nvSpPr>
          <p:cNvPr id="12315" name="Text Box 27"/>
          <p:cNvSpPr txBox="1">
            <a:spLocks noChangeArrowheads="1"/>
          </p:cNvSpPr>
          <p:nvPr/>
        </p:nvSpPr>
        <p:spPr bwMode="auto">
          <a:xfrm>
            <a:off x="3479800" y="215900"/>
            <a:ext cx="1249363" cy="941388"/>
          </a:xfrm>
          <a:prstGeom prst="rect">
            <a:avLst/>
          </a:prstGeom>
          <a:solidFill>
            <a:srgbClr val="FFFFFF"/>
          </a:solidFill>
          <a:ln w="9525">
            <a:solidFill>
              <a:srgbClr val="000000"/>
            </a:solidFill>
            <a:miter lim="800000"/>
            <a:headEnd/>
            <a:tailEnd/>
          </a:ln>
        </p:spPr>
        <p:txBody>
          <a:bodyPr/>
          <a:lstStyle/>
          <a:p>
            <a:pPr algn="ctr"/>
            <a:r>
              <a:rPr lang="en-US"/>
              <a:t>Argon ion LASER </a:t>
            </a:r>
            <a:r>
              <a:rPr lang="en-US" sz="1200"/>
              <a:t>(488 nm)</a:t>
            </a:r>
            <a:endParaRPr lang="en-US" sz="1600"/>
          </a:p>
        </p:txBody>
      </p:sp>
      <p:sp>
        <p:nvSpPr>
          <p:cNvPr id="12316" name="Text Box 28"/>
          <p:cNvSpPr txBox="1">
            <a:spLocks noChangeArrowheads="1"/>
          </p:cNvSpPr>
          <p:nvPr/>
        </p:nvSpPr>
        <p:spPr bwMode="auto">
          <a:xfrm>
            <a:off x="6237288" y="1963738"/>
            <a:ext cx="1463675" cy="641350"/>
          </a:xfrm>
          <a:prstGeom prst="rect">
            <a:avLst/>
          </a:prstGeom>
          <a:noFill/>
          <a:ln w="9525">
            <a:noFill/>
            <a:miter lim="800000"/>
            <a:headEnd/>
            <a:tailEnd/>
          </a:ln>
        </p:spPr>
        <p:txBody>
          <a:bodyPr/>
          <a:lstStyle/>
          <a:p>
            <a:pPr algn="ctr"/>
            <a:r>
              <a:rPr lang="en-US" i="1"/>
              <a:t>Color</a:t>
            </a:r>
          </a:p>
          <a:p>
            <a:pPr algn="ctr"/>
            <a:r>
              <a:rPr lang="en-US" i="1"/>
              <a:t>Separation</a:t>
            </a:r>
            <a:endParaRPr lang="en-US"/>
          </a:p>
        </p:txBody>
      </p:sp>
      <p:sp>
        <p:nvSpPr>
          <p:cNvPr id="12317" name="Freeform 29"/>
          <p:cNvSpPr>
            <a:spLocks/>
          </p:cNvSpPr>
          <p:nvPr/>
        </p:nvSpPr>
        <p:spPr bwMode="auto">
          <a:xfrm>
            <a:off x="3570288" y="1157288"/>
            <a:ext cx="625475" cy="547687"/>
          </a:xfrm>
          <a:custGeom>
            <a:avLst/>
            <a:gdLst>
              <a:gd name="T0" fmla="*/ 2147483647 w 720"/>
              <a:gd name="T1" fmla="*/ 0 h 864"/>
              <a:gd name="T2" fmla="*/ 2147483647 w 720"/>
              <a:gd name="T3" fmla="*/ 2147483647 h 864"/>
              <a:gd name="T4" fmla="*/ 0 w 720"/>
              <a:gd name="T5" fmla="*/ 2147483647 h 864"/>
              <a:gd name="T6" fmla="*/ 0 60000 65536"/>
              <a:gd name="T7" fmla="*/ 0 60000 65536"/>
              <a:gd name="T8" fmla="*/ 0 60000 65536"/>
              <a:gd name="T9" fmla="*/ 0 w 720"/>
              <a:gd name="T10" fmla="*/ 0 h 864"/>
              <a:gd name="T11" fmla="*/ 720 w 720"/>
              <a:gd name="T12" fmla="*/ 864 h 864"/>
            </a:gdLst>
            <a:ahLst/>
            <a:cxnLst>
              <a:cxn ang="T6">
                <a:pos x="T0" y="T1"/>
              </a:cxn>
              <a:cxn ang="T7">
                <a:pos x="T2" y="T3"/>
              </a:cxn>
              <a:cxn ang="T8">
                <a:pos x="T4" y="T5"/>
              </a:cxn>
            </a:cxnLst>
            <a:rect l="T9" t="T10" r="T11" b="T12"/>
            <a:pathLst>
              <a:path w="720" h="864">
                <a:moveTo>
                  <a:pt x="720" y="0"/>
                </a:moveTo>
                <a:lnTo>
                  <a:pt x="720" y="864"/>
                </a:lnTo>
                <a:lnTo>
                  <a:pt x="0" y="864"/>
                </a:lnTo>
              </a:path>
            </a:pathLst>
          </a:custGeom>
          <a:noFill/>
          <a:ln w="60325">
            <a:solidFill>
              <a:srgbClr val="000000"/>
            </a:solidFill>
            <a:round/>
            <a:headEnd/>
            <a:tailEnd type="triangle" w="med" len="med"/>
          </a:ln>
        </p:spPr>
        <p:txBody>
          <a:bodyPr/>
          <a:lstStyle/>
          <a:p>
            <a:endParaRPr lang="en-US"/>
          </a:p>
        </p:txBody>
      </p:sp>
      <p:sp>
        <p:nvSpPr>
          <p:cNvPr id="12318" name="Text Box 30"/>
          <p:cNvSpPr txBox="1">
            <a:spLocks noChangeArrowheads="1"/>
          </p:cNvSpPr>
          <p:nvPr/>
        </p:nvSpPr>
        <p:spPr bwMode="auto">
          <a:xfrm>
            <a:off x="3357563" y="2376488"/>
            <a:ext cx="1463675" cy="457200"/>
          </a:xfrm>
          <a:prstGeom prst="rect">
            <a:avLst/>
          </a:prstGeom>
          <a:noFill/>
          <a:ln w="9525">
            <a:noFill/>
            <a:miter lim="800000"/>
            <a:headEnd/>
            <a:tailEnd/>
          </a:ln>
        </p:spPr>
        <p:txBody>
          <a:bodyPr/>
          <a:lstStyle/>
          <a:p>
            <a:pPr algn="ctr"/>
            <a:r>
              <a:rPr lang="en-US" sz="1600" i="1"/>
              <a:t>Fluorescence</a:t>
            </a:r>
            <a:endParaRPr lang="en-US"/>
          </a:p>
        </p:txBody>
      </p:sp>
      <p:sp>
        <p:nvSpPr>
          <p:cNvPr id="12319" name="Text Box 31"/>
          <p:cNvSpPr txBox="1">
            <a:spLocks noChangeArrowheads="1"/>
          </p:cNvSpPr>
          <p:nvPr/>
        </p:nvSpPr>
        <p:spPr bwMode="auto">
          <a:xfrm flipH="1">
            <a:off x="5110163" y="1081088"/>
            <a:ext cx="1646237" cy="641350"/>
          </a:xfrm>
          <a:prstGeom prst="rect">
            <a:avLst/>
          </a:prstGeom>
          <a:noFill/>
          <a:ln w="9525">
            <a:noFill/>
            <a:miter lim="800000"/>
            <a:headEnd/>
            <a:tailEnd/>
          </a:ln>
        </p:spPr>
        <p:txBody>
          <a:bodyPr/>
          <a:lstStyle/>
          <a:p>
            <a:pPr algn="ctr"/>
            <a:r>
              <a:rPr lang="en-US" sz="1600"/>
              <a:t>ABI Prism spectrograph</a:t>
            </a:r>
            <a:endParaRPr lang="en-US"/>
          </a:p>
        </p:txBody>
      </p:sp>
      <p:sp>
        <p:nvSpPr>
          <p:cNvPr id="12320" name="Line 32"/>
          <p:cNvSpPr>
            <a:spLocks noChangeShapeType="1"/>
          </p:cNvSpPr>
          <p:nvPr/>
        </p:nvSpPr>
        <p:spPr bwMode="auto">
          <a:xfrm>
            <a:off x="2290763" y="1143000"/>
            <a:ext cx="0" cy="2833688"/>
          </a:xfrm>
          <a:prstGeom prst="line">
            <a:avLst/>
          </a:prstGeom>
          <a:noFill/>
          <a:ln w="76200">
            <a:solidFill>
              <a:srgbClr val="808080"/>
            </a:solidFill>
            <a:round/>
            <a:headEnd type="triangle" w="med" len="med"/>
            <a:tailEnd type="none" w="lg" len="med"/>
          </a:ln>
        </p:spPr>
        <p:txBody>
          <a:bodyPr/>
          <a:lstStyle/>
          <a:p>
            <a:endParaRPr lang="en-US"/>
          </a:p>
        </p:txBody>
      </p:sp>
      <p:grpSp>
        <p:nvGrpSpPr>
          <p:cNvPr id="2" name="Group 33"/>
          <p:cNvGrpSpPr>
            <a:grpSpLocks/>
          </p:cNvGrpSpPr>
          <p:nvPr/>
        </p:nvGrpSpPr>
        <p:grpSpPr bwMode="auto">
          <a:xfrm>
            <a:off x="2565400" y="242888"/>
            <a:ext cx="822325" cy="4276725"/>
            <a:chOff x="3024" y="6390"/>
            <a:chExt cx="1296" cy="6735"/>
          </a:xfrm>
        </p:grpSpPr>
        <p:sp>
          <p:nvSpPr>
            <p:cNvPr id="12357" name="Line 34"/>
            <p:cNvSpPr>
              <a:spLocks noChangeShapeType="1"/>
            </p:cNvSpPr>
            <p:nvPr/>
          </p:nvSpPr>
          <p:spPr bwMode="auto">
            <a:xfrm>
              <a:off x="3024" y="6532"/>
              <a:ext cx="0" cy="6480"/>
            </a:xfrm>
            <a:prstGeom prst="line">
              <a:avLst/>
            </a:prstGeom>
            <a:noFill/>
            <a:ln w="9525">
              <a:solidFill>
                <a:srgbClr val="000000"/>
              </a:solidFill>
              <a:round/>
              <a:headEnd/>
              <a:tailEnd/>
            </a:ln>
          </p:spPr>
          <p:txBody>
            <a:bodyPr/>
            <a:lstStyle/>
            <a:p>
              <a:endParaRPr lang="en-US"/>
            </a:p>
          </p:txBody>
        </p:sp>
        <p:sp>
          <p:nvSpPr>
            <p:cNvPr id="12358" name="Line 35"/>
            <p:cNvSpPr>
              <a:spLocks noChangeShapeType="1"/>
            </p:cNvSpPr>
            <p:nvPr/>
          </p:nvSpPr>
          <p:spPr bwMode="auto">
            <a:xfrm>
              <a:off x="4320" y="6532"/>
              <a:ext cx="0" cy="6480"/>
            </a:xfrm>
            <a:prstGeom prst="line">
              <a:avLst/>
            </a:prstGeom>
            <a:noFill/>
            <a:ln w="9525">
              <a:solidFill>
                <a:srgbClr val="000000"/>
              </a:solidFill>
              <a:round/>
              <a:headEnd/>
              <a:tailEnd/>
            </a:ln>
          </p:spPr>
          <p:txBody>
            <a:bodyPr/>
            <a:lstStyle/>
            <a:p>
              <a:endParaRPr lang="en-US"/>
            </a:p>
          </p:txBody>
        </p:sp>
        <p:sp>
          <p:nvSpPr>
            <p:cNvPr id="12359" name="Oval 36"/>
            <p:cNvSpPr>
              <a:spLocks noChangeArrowheads="1"/>
            </p:cNvSpPr>
            <p:nvPr/>
          </p:nvSpPr>
          <p:spPr bwMode="auto">
            <a:xfrm>
              <a:off x="3030" y="12870"/>
              <a:ext cx="1290" cy="255"/>
            </a:xfrm>
            <a:prstGeom prst="ellipse">
              <a:avLst/>
            </a:prstGeom>
            <a:solidFill>
              <a:srgbClr val="FFFFFF"/>
            </a:solidFill>
            <a:ln w="9525">
              <a:solidFill>
                <a:srgbClr val="000000"/>
              </a:solidFill>
              <a:round/>
              <a:headEnd/>
              <a:tailEnd/>
            </a:ln>
          </p:spPr>
          <p:txBody>
            <a:bodyPr/>
            <a:lstStyle/>
            <a:p>
              <a:endParaRPr lang="en-US"/>
            </a:p>
          </p:txBody>
        </p:sp>
        <p:sp>
          <p:nvSpPr>
            <p:cNvPr id="12360" name="Oval 37"/>
            <p:cNvSpPr>
              <a:spLocks noChangeArrowheads="1"/>
            </p:cNvSpPr>
            <p:nvPr/>
          </p:nvSpPr>
          <p:spPr bwMode="auto">
            <a:xfrm>
              <a:off x="3030" y="6390"/>
              <a:ext cx="1290" cy="255"/>
            </a:xfrm>
            <a:prstGeom prst="ellipse">
              <a:avLst/>
            </a:prstGeom>
            <a:solidFill>
              <a:srgbClr val="FFFFFF"/>
            </a:solidFill>
            <a:ln w="9525">
              <a:solidFill>
                <a:srgbClr val="000000"/>
              </a:solidFill>
              <a:round/>
              <a:headEnd/>
              <a:tailEnd/>
            </a:ln>
          </p:spPr>
          <p:txBody>
            <a:bodyPr/>
            <a:lstStyle/>
            <a:p>
              <a:endParaRPr lang="en-US"/>
            </a:p>
          </p:txBody>
        </p:sp>
        <p:sp>
          <p:nvSpPr>
            <p:cNvPr id="12361" name="Oval 38"/>
            <p:cNvSpPr>
              <a:spLocks noChangeArrowheads="1"/>
            </p:cNvSpPr>
            <p:nvPr/>
          </p:nvSpPr>
          <p:spPr bwMode="auto">
            <a:xfrm>
              <a:off x="3240" y="6450"/>
              <a:ext cx="870" cy="120"/>
            </a:xfrm>
            <a:prstGeom prst="ellipse">
              <a:avLst/>
            </a:prstGeom>
            <a:solidFill>
              <a:srgbClr val="FFFFFF"/>
            </a:solidFill>
            <a:ln w="9525">
              <a:solidFill>
                <a:srgbClr val="000000"/>
              </a:solidFill>
              <a:round/>
              <a:headEnd/>
              <a:tailEnd/>
            </a:ln>
          </p:spPr>
          <p:txBody>
            <a:bodyPr/>
            <a:lstStyle/>
            <a:p>
              <a:endParaRPr lang="en-US"/>
            </a:p>
          </p:txBody>
        </p:sp>
        <p:sp>
          <p:nvSpPr>
            <p:cNvPr id="12362" name="Oval 39"/>
            <p:cNvSpPr>
              <a:spLocks noChangeArrowheads="1"/>
            </p:cNvSpPr>
            <p:nvPr/>
          </p:nvSpPr>
          <p:spPr bwMode="auto">
            <a:xfrm>
              <a:off x="3255" y="12930"/>
              <a:ext cx="870" cy="120"/>
            </a:xfrm>
            <a:prstGeom prst="ellipse">
              <a:avLst/>
            </a:prstGeom>
            <a:solidFill>
              <a:srgbClr val="FFFFFF"/>
            </a:solidFill>
            <a:ln w="9525">
              <a:solidFill>
                <a:srgbClr val="000000"/>
              </a:solidFill>
              <a:round/>
              <a:headEnd/>
              <a:tailEnd/>
            </a:ln>
          </p:spPr>
          <p:txBody>
            <a:bodyPr/>
            <a:lstStyle/>
            <a:p>
              <a:endParaRPr lang="en-US"/>
            </a:p>
          </p:txBody>
        </p:sp>
      </p:grpSp>
      <p:grpSp>
        <p:nvGrpSpPr>
          <p:cNvPr id="3" name="Group 40"/>
          <p:cNvGrpSpPr>
            <a:grpSpLocks/>
          </p:cNvGrpSpPr>
          <p:nvPr/>
        </p:nvGrpSpPr>
        <p:grpSpPr bwMode="auto">
          <a:xfrm>
            <a:off x="2519363" y="4967288"/>
            <a:ext cx="933450" cy="1354137"/>
            <a:chOff x="2790" y="2925"/>
            <a:chExt cx="1470" cy="2133"/>
          </a:xfrm>
        </p:grpSpPr>
        <p:sp>
          <p:nvSpPr>
            <p:cNvPr id="12343" name="Rectangle 41"/>
            <p:cNvSpPr>
              <a:spLocks noChangeArrowheads="1"/>
            </p:cNvSpPr>
            <p:nvPr/>
          </p:nvSpPr>
          <p:spPr bwMode="auto">
            <a:xfrm>
              <a:off x="3312" y="3508"/>
              <a:ext cx="720" cy="288"/>
            </a:xfrm>
            <a:prstGeom prst="rect">
              <a:avLst/>
            </a:prstGeom>
            <a:solidFill>
              <a:srgbClr val="FFFF00"/>
            </a:solidFill>
            <a:ln w="9525">
              <a:solidFill>
                <a:srgbClr val="000000"/>
              </a:solidFill>
              <a:miter lim="800000"/>
              <a:headEnd/>
              <a:tailEnd/>
            </a:ln>
          </p:spPr>
          <p:txBody>
            <a:bodyPr/>
            <a:lstStyle/>
            <a:p>
              <a:endParaRPr lang="en-US"/>
            </a:p>
          </p:txBody>
        </p:sp>
        <p:sp>
          <p:nvSpPr>
            <p:cNvPr id="12344" name="Rectangle 42"/>
            <p:cNvSpPr>
              <a:spLocks noChangeArrowheads="1"/>
            </p:cNvSpPr>
            <p:nvPr/>
          </p:nvSpPr>
          <p:spPr bwMode="auto">
            <a:xfrm>
              <a:off x="3024" y="3468"/>
              <a:ext cx="720" cy="288"/>
            </a:xfrm>
            <a:prstGeom prst="rect">
              <a:avLst/>
            </a:prstGeom>
            <a:solidFill>
              <a:srgbClr val="0000FF"/>
            </a:solidFill>
            <a:ln w="9525">
              <a:solidFill>
                <a:srgbClr val="000000"/>
              </a:solidFill>
              <a:miter lim="800000"/>
              <a:headEnd/>
              <a:tailEnd/>
            </a:ln>
          </p:spPr>
          <p:txBody>
            <a:bodyPr/>
            <a:lstStyle/>
            <a:p>
              <a:endParaRPr lang="en-US"/>
            </a:p>
          </p:txBody>
        </p:sp>
        <p:sp>
          <p:nvSpPr>
            <p:cNvPr id="12345" name="Rectangle 43"/>
            <p:cNvSpPr>
              <a:spLocks noChangeArrowheads="1"/>
            </p:cNvSpPr>
            <p:nvPr/>
          </p:nvSpPr>
          <p:spPr bwMode="auto">
            <a:xfrm>
              <a:off x="3168" y="3324"/>
              <a:ext cx="720" cy="288"/>
            </a:xfrm>
            <a:prstGeom prst="rect">
              <a:avLst/>
            </a:prstGeom>
            <a:solidFill>
              <a:srgbClr val="0000FF"/>
            </a:solidFill>
            <a:ln w="9525">
              <a:solidFill>
                <a:srgbClr val="000000"/>
              </a:solidFill>
              <a:miter lim="800000"/>
              <a:headEnd/>
              <a:tailEnd/>
            </a:ln>
          </p:spPr>
          <p:txBody>
            <a:bodyPr/>
            <a:lstStyle/>
            <a:p>
              <a:endParaRPr lang="en-US"/>
            </a:p>
          </p:txBody>
        </p:sp>
        <p:sp>
          <p:nvSpPr>
            <p:cNvPr id="12346" name="Rectangle 44"/>
            <p:cNvSpPr>
              <a:spLocks noChangeArrowheads="1"/>
            </p:cNvSpPr>
            <p:nvPr/>
          </p:nvSpPr>
          <p:spPr bwMode="auto">
            <a:xfrm>
              <a:off x="3168" y="3796"/>
              <a:ext cx="720" cy="288"/>
            </a:xfrm>
            <a:prstGeom prst="rect">
              <a:avLst/>
            </a:prstGeom>
            <a:solidFill>
              <a:srgbClr val="FF0000"/>
            </a:solidFill>
            <a:ln w="9525">
              <a:solidFill>
                <a:srgbClr val="000000"/>
              </a:solidFill>
              <a:miter lim="800000"/>
              <a:headEnd/>
              <a:tailEnd/>
            </a:ln>
          </p:spPr>
          <p:txBody>
            <a:bodyPr/>
            <a:lstStyle/>
            <a:p>
              <a:endParaRPr lang="en-US"/>
            </a:p>
          </p:txBody>
        </p:sp>
        <p:sp>
          <p:nvSpPr>
            <p:cNvPr id="12347" name="Rectangle 45"/>
            <p:cNvSpPr>
              <a:spLocks noChangeArrowheads="1"/>
            </p:cNvSpPr>
            <p:nvPr/>
          </p:nvSpPr>
          <p:spPr bwMode="auto">
            <a:xfrm>
              <a:off x="3024" y="3940"/>
              <a:ext cx="720" cy="288"/>
            </a:xfrm>
            <a:prstGeom prst="rect">
              <a:avLst/>
            </a:prstGeom>
            <a:solidFill>
              <a:srgbClr val="00FF00"/>
            </a:solidFill>
            <a:ln w="9525">
              <a:solidFill>
                <a:srgbClr val="000000"/>
              </a:solidFill>
              <a:miter lim="800000"/>
              <a:headEnd/>
              <a:tailEnd/>
            </a:ln>
          </p:spPr>
          <p:txBody>
            <a:bodyPr/>
            <a:lstStyle/>
            <a:p>
              <a:endParaRPr lang="en-US"/>
            </a:p>
          </p:txBody>
        </p:sp>
        <p:sp>
          <p:nvSpPr>
            <p:cNvPr id="12348" name="Rectangle 46"/>
            <p:cNvSpPr>
              <a:spLocks noChangeArrowheads="1"/>
            </p:cNvSpPr>
            <p:nvPr/>
          </p:nvSpPr>
          <p:spPr bwMode="auto">
            <a:xfrm>
              <a:off x="3312" y="4084"/>
              <a:ext cx="720" cy="288"/>
            </a:xfrm>
            <a:prstGeom prst="rect">
              <a:avLst/>
            </a:prstGeom>
            <a:solidFill>
              <a:srgbClr val="FFFF00"/>
            </a:solidFill>
            <a:ln w="9525">
              <a:solidFill>
                <a:srgbClr val="000000"/>
              </a:solidFill>
              <a:miter lim="800000"/>
              <a:headEnd/>
              <a:tailEnd/>
            </a:ln>
          </p:spPr>
          <p:txBody>
            <a:bodyPr/>
            <a:lstStyle/>
            <a:p>
              <a:endParaRPr lang="en-US"/>
            </a:p>
          </p:txBody>
        </p:sp>
        <p:sp>
          <p:nvSpPr>
            <p:cNvPr id="12349" name="Rectangle 47"/>
            <p:cNvSpPr>
              <a:spLocks noChangeArrowheads="1"/>
            </p:cNvSpPr>
            <p:nvPr/>
          </p:nvSpPr>
          <p:spPr bwMode="auto">
            <a:xfrm>
              <a:off x="3168" y="4372"/>
              <a:ext cx="720" cy="288"/>
            </a:xfrm>
            <a:prstGeom prst="rect">
              <a:avLst/>
            </a:prstGeom>
            <a:solidFill>
              <a:srgbClr val="FF0000"/>
            </a:solidFill>
            <a:ln w="9525">
              <a:solidFill>
                <a:srgbClr val="000000"/>
              </a:solidFill>
              <a:miter lim="800000"/>
              <a:headEnd/>
              <a:tailEnd/>
            </a:ln>
          </p:spPr>
          <p:txBody>
            <a:bodyPr/>
            <a:lstStyle/>
            <a:p>
              <a:endParaRPr lang="en-US"/>
            </a:p>
          </p:txBody>
        </p:sp>
        <p:grpSp>
          <p:nvGrpSpPr>
            <p:cNvPr id="4" name="Group 48"/>
            <p:cNvGrpSpPr>
              <a:grpSpLocks/>
            </p:cNvGrpSpPr>
            <p:nvPr/>
          </p:nvGrpSpPr>
          <p:grpSpPr bwMode="auto">
            <a:xfrm>
              <a:off x="2793" y="3103"/>
              <a:ext cx="1467" cy="1955"/>
              <a:chOff x="2793" y="3103"/>
              <a:chExt cx="1467" cy="1955"/>
            </a:xfrm>
          </p:grpSpPr>
          <p:sp>
            <p:nvSpPr>
              <p:cNvPr id="12352" name="Line 49"/>
              <p:cNvSpPr>
                <a:spLocks noChangeShapeType="1"/>
              </p:cNvSpPr>
              <p:nvPr/>
            </p:nvSpPr>
            <p:spPr bwMode="auto">
              <a:xfrm flipV="1">
                <a:off x="4256" y="3103"/>
                <a:ext cx="4" cy="919"/>
              </a:xfrm>
              <a:prstGeom prst="line">
                <a:avLst/>
              </a:prstGeom>
              <a:noFill/>
              <a:ln w="38100">
                <a:solidFill>
                  <a:srgbClr val="000000"/>
                </a:solidFill>
                <a:round/>
                <a:headEnd/>
                <a:tailEnd/>
              </a:ln>
            </p:spPr>
            <p:txBody>
              <a:bodyPr wrap="none" anchor="ctr"/>
              <a:lstStyle/>
              <a:p>
                <a:endParaRPr lang="en-US"/>
              </a:p>
            </p:txBody>
          </p:sp>
          <p:sp>
            <p:nvSpPr>
              <p:cNvPr id="12353" name="Line 50"/>
              <p:cNvSpPr>
                <a:spLocks noChangeShapeType="1"/>
              </p:cNvSpPr>
              <p:nvPr/>
            </p:nvSpPr>
            <p:spPr bwMode="auto">
              <a:xfrm flipV="1">
                <a:off x="2794" y="3103"/>
                <a:ext cx="0" cy="912"/>
              </a:xfrm>
              <a:prstGeom prst="line">
                <a:avLst/>
              </a:prstGeom>
              <a:noFill/>
              <a:ln w="38100">
                <a:solidFill>
                  <a:srgbClr val="000000"/>
                </a:solidFill>
                <a:round/>
                <a:headEnd/>
                <a:tailEnd/>
              </a:ln>
            </p:spPr>
            <p:txBody>
              <a:bodyPr wrap="none" anchor="ctr"/>
              <a:lstStyle/>
              <a:p>
                <a:endParaRPr lang="en-US"/>
              </a:p>
            </p:txBody>
          </p:sp>
          <p:sp>
            <p:nvSpPr>
              <p:cNvPr id="12354" name="Line 51"/>
              <p:cNvSpPr>
                <a:spLocks noChangeShapeType="1"/>
              </p:cNvSpPr>
              <p:nvPr/>
            </p:nvSpPr>
            <p:spPr bwMode="auto">
              <a:xfrm flipH="1">
                <a:off x="3893" y="4005"/>
                <a:ext cx="363" cy="1053"/>
              </a:xfrm>
              <a:prstGeom prst="line">
                <a:avLst/>
              </a:prstGeom>
              <a:noFill/>
              <a:ln w="38100">
                <a:solidFill>
                  <a:srgbClr val="000000"/>
                </a:solidFill>
                <a:round/>
                <a:headEnd/>
                <a:tailEnd/>
              </a:ln>
            </p:spPr>
            <p:txBody>
              <a:bodyPr wrap="none" anchor="ctr"/>
              <a:lstStyle/>
              <a:p>
                <a:endParaRPr lang="en-US"/>
              </a:p>
            </p:txBody>
          </p:sp>
          <p:sp>
            <p:nvSpPr>
              <p:cNvPr id="12355" name="Line 52"/>
              <p:cNvSpPr>
                <a:spLocks noChangeShapeType="1"/>
              </p:cNvSpPr>
              <p:nvPr/>
            </p:nvSpPr>
            <p:spPr bwMode="auto">
              <a:xfrm flipH="1" flipV="1">
                <a:off x="3146" y="5058"/>
                <a:ext cx="747" cy="0"/>
              </a:xfrm>
              <a:prstGeom prst="line">
                <a:avLst/>
              </a:prstGeom>
              <a:noFill/>
              <a:ln w="38100">
                <a:solidFill>
                  <a:srgbClr val="000000"/>
                </a:solidFill>
                <a:round/>
                <a:headEnd/>
                <a:tailEnd/>
              </a:ln>
            </p:spPr>
            <p:txBody>
              <a:bodyPr wrap="none" anchor="ctr"/>
              <a:lstStyle/>
              <a:p>
                <a:endParaRPr lang="en-US"/>
              </a:p>
            </p:txBody>
          </p:sp>
          <p:sp>
            <p:nvSpPr>
              <p:cNvPr id="12356" name="Line 53"/>
              <p:cNvSpPr>
                <a:spLocks noChangeShapeType="1"/>
              </p:cNvSpPr>
              <p:nvPr/>
            </p:nvSpPr>
            <p:spPr bwMode="auto">
              <a:xfrm flipH="1" flipV="1">
                <a:off x="2793" y="3989"/>
                <a:ext cx="363" cy="1061"/>
              </a:xfrm>
              <a:prstGeom prst="line">
                <a:avLst/>
              </a:prstGeom>
              <a:noFill/>
              <a:ln w="38100">
                <a:solidFill>
                  <a:srgbClr val="000000"/>
                </a:solidFill>
                <a:round/>
                <a:headEnd/>
                <a:tailEnd/>
              </a:ln>
            </p:spPr>
            <p:txBody>
              <a:bodyPr wrap="none" anchor="ctr"/>
              <a:lstStyle/>
              <a:p>
                <a:endParaRPr lang="en-US"/>
              </a:p>
            </p:txBody>
          </p:sp>
        </p:grpSp>
        <p:sp>
          <p:nvSpPr>
            <p:cNvPr id="12351" name="Oval 54"/>
            <p:cNvSpPr>
              <a:spLocks noChangeArrowheads="1"/>
            </p:cNvSpPr>
            <p:nvPr/>
          </p:nvSpPr>
          <p:spPr bwMode="auto">
            <a:xfrm>
              <a:off x="2790" y="2925"/>
              <a:ext cx="1470" cy="255"/>
            </a:xfrm>
            <a:prstGeom prst="ellipse">
              <a:avLst/>
            </a:prstGeom>
            <a:solidFill>
              <a:srgbClr val="FFFFFF"/>
            </a:solidFill>
            <a:ln w="38100">
              <a:solidFill>
                <a:srgbClr val="000000"/>
              </a:solidFill>
              <a:round/>
              <a:headEnd/>
              <a:tailEnd/>
            </a:ln>
          </p:spPr>
          <p:txBody>
            <a:bodyPr/>
            <a:lstStyle/>
            <a:p>
              <a:endParaRPr lang="en-US"/>
            </a:p>
          </p:txBody>
        </p:sp>
      </p:grpSp>
      <p:pic>
        <p:nvPicPr>
          <p:cNvPr id="12323" name="Picture 55"/>
          <p:cNvPicPr>
            <a:picLocks noChangeArrowheads="1"/>
          </p:cNvPicPr>
          <p:nvPr/>
        </p:nvPicPr>
        <p:blipFill>
          <a:blip r:embed="rId3" cstate="print"/>
          <a:srcRect/>
          <a:stretch>
            <a:fillRect/>
          </a:stretch>
        </p:blipFill>
        <p:spPr bwMode="auto">
          <a:xfrm>
            <a:off x="4394200" y="4711700"/>
            <a:ext cx="4191000" cy="1219200"/>
          </a:xfrm>
          <a:prstGeom prst="rect">
            <a:avLst/>
          </a:prstGeom>
          <a:noFill/>
          <a:ln w="12700">
            <a:noFill/>
            <a:miter lim="800000"/>
            <a:headEnd/>
            <a:tailEnd/>
          </a:ln>
        </p:spPr>
      </p:pic>
      <p:sp>
        <p:nvSpPr>
          <p:cNvPr id="12324" name="Line 56"/>
          <p:cNvSpPr>
            <a:spLocks noChangeShapeType="1"/>
          </p:cNvSpPr>
          <p:nvPr/>
        </p:nvSpPr>
        <p:spPr bwMode="auto">
          <a:xfrm>
            <a:off x="2976563" y="4495800"/>
            <a:ext cx="0" cy="623888"/>
          </a:xfrm>
          <a:prstGeom prst="line">
            <a:avLst/>
          </a:prstGeom>
          <a:noFill/>
          <a:ln w="76200">
            <a:solidFill>
              <a:srgbClr val="DDDDDD"/>
            </a:solidFill>
            <a:round/>
            <a:headEnd type="triangle" w="med" len="med"/>
            <a:tailEnd type="none" w="lg" len="med"/>
          </a:ln>
        </p:spPr>
        <p:txBody>
          <a:bodyPr/>
          <a:lstStyle/>
          <a:p>
            <a:endParaRPr lang="en-US"/>
          </a:p>
        </p:txBody>
      </p:sp>
      <p:sp>
        <p:nvSpPr>
          <p:cNvPr id="12325" name="Line 57"/>
          <p:cNvSpPr>
            <a:spLocks noChangeShapeType="1"/>
          </p:cNvSpPr>
          <p:nvPr/>
        </p:nvSpPr>
        <p:spPr bwMode="auto">
          <a:xfrm>
            <a:off x="3128963" y="4648200"/>
            <a:ext cx="0" cy="623888"/>
          </a:xfrm>
          <a:prstGeom prst="line">
            <a:avLst/>
          </a:prstGeom>
          <a:noFill/>
          <a:ln w="76200">
            <a:solidFill>
              <a:srgbClr val="DDDDDD"/>
            </a:solidFill>
            <a:round/>
            <a:headEnd type="triangle" w="med" len="med"/>
            <a:tailEnd type="none" w="lg" len="med"/>
          </a:ln>
        </p:spPr>
        <p:txBody>
          <a:bodyPr/>
          <a:lstStyle/>
          <a:p>
            <a:endParaRPr lang="en-US"/>
          </a:p>
        </p:txBody>
      </p:sp>
      <p:sp>
        <p:nvSpPr>
          <p:cNvPr id="12326" name="Line 58"/>
          <p:cNvSpPr>
            <a:spLocks noChangeShapeType="1"/>
          </p:cNvSpPr>
          <p:nvPr/>
        </p:nvSpPr>
        <p:spPr bwMode="auto">
          <a:xfrm>
            <a:off x="2824163" y="4662488"/>
            <a:ext cx="0" cy="623887"/>
          </a:xfrm>
          <a:prstGeom prst="line">
            <a:avLst/>
          </a:prstGeom>
          <a:noFill/>
          <a:ln w="76200">
            <a:solidFill>
              <a:srgbClr val="DDDDDD"/>
            </a:solidFill>
            <a:round/>
            <a:headEnd type="triangle" w="med" len="med"/>
            <a:tailEnd type="none" w="lg" len="med"/>
          </a:ln>
        </p:spPr>
        <p:txBody>
          <a:bodyPr/>
          <a:lstStyle/>
          <a:p>
            <a:endParaRPr lang="en-US"/>
          </a:p>
        </p:txBody>
      </p:sp>
      <p:sp>
        <p:nvSpPr>
          <p:cNvPr id="12327" name="Text Box 59"/>
          <p:cNvSpPr txBox="1">
            <a:spLocks noChangeArrowheads="1"/>
          </p:cNvSpPr>
          <p:nvPr/>
        </p:nvSpPr>
        <p:spPr bwMode="auto">
          <a:xfrm>
            <a:off x="766763" y="928688"/>
            <a:ext cx="1463675" cy="641350"/>
          </a:xfrm>
          <a:prstGeom prst="rect">
            <a:avLst/>
          </a:prstGeom>
          <a:noFill/>
          <a:ln w="9525">
            <a:noFill/>
            <a:miter lim="800000"/>
            <a:headEnd/>
            <a:tailEnd/>
          </a:ln>
        </p:spPr>
        <p:txBody>
          <a:bodyPr/>
          <a:lstStyle/>
          <a:p>
            <a:pPr algn="ctr"/>
            <a:r>
              <a:rPr lang="en-US" i="1"/>
              <a:t>Size</a:t>
            </a:r>
          </a:p>
          <a:p>
            <a:pPr algn="ctr"/>
            <a:r>
              <a:rPr lang="en-US" i="1"/>
              <a:t>Separation</a:t>
            </a:r>
            <a:endParaRPr lang="en-US"/>
          </a:p>
        </p:txBody>
      </p:sp>
      <p:sp>
        <p:nvSpPr>
          <p:cNvPr id="12328" name="Text Box 60"/>
          <p:cNvSpPr txBox="1">
            <a:spLocks noChangeArrowheads="1"/>
          </p:cNvSpPr>
          <p:nvPr/>
        </p:nvSpPr>
        <p:spPr bwMode="auto">
          <a:xfrm>
            <a:off x="4668838" y="4760913"/>
            <a:ext cx="3865562" cy="307975"/>
          </a:xfrm>
          <a:prstGeom prst="rect">
            <a:avLst/>
          </a:prstGeom>
          <a:noFill/>
          <a:ln w="9525">
            <a:noFill/>
            <a:miter lim="800000"/>
            <a:headEnd/>
            <a:tailEnd/>
          </a:ln>
        </p:spPr>
        <p:txBody>
          <a:bodyPr>
            <a:spAutoFit/>
          </a:bodyPr>
          <a:lstStyle/>
          <a:p>
            <a:pPr algn="ctr"/>
            <a:r>
              <a:rPr lang="en-US" sz="1400"/>
              <a:t>Processing with GeneMapper</a:t>
            </a:r>
            <a:r>
              <a:rPr lang="en-US" sz="1400" i="1"/>
              <a:t>ID</a:t>
            </a:r>
            <a:r>
              <a:rPr lang="en-US" sz="1400"/>
              <a:t> software</a:t>
            </a:r>
          </a:p>
        </p:txBody>
      </p:sp>
      <p:sp>
        <p:nvSpPr>
          <p:cNvPr id="12329" name="Text Box 61"/>
          <p:cNvSpPr txBox="1">
            <a:spLocks noChangeArrowheads="1"/>
          </p:cNvSpPr>
          <p:nvPr/>
        </p:nvSpPr>
        <p:spPr bwMode="auto">
          <a:xfrm>
            <a:off x="5156200" y="6034088"/>
            <a:ext cx="3048000" cy="354012"/>
          </a:xfrm>
          <a:prstGeom prst="rect">
            <a:avLst/>
          </a:prstGeom>
          <a:noFill/>
          <a:ln w="9525">
            <a:noFill/>
            <a:miter lim="800000"/>
            <a:headEnd/>
            <a:tailEnd/>
          </a:ln>
        </p:spPr>
        <p:txBody>
          <a:bodyPr/>
          <a:lstStyle/>
          <a:p>
            <a:pPr algn="ctr"/>
            <a:r>
              <a:rPr lang="en-US" b="1" i="1"/>
              <a:t>Sample Interpretation</a:t>
            </a:r>
            <a:endParaRPr lang="en-US" b="1"/>
          </a:p>
        </p:txBody>
      </p:sp>
      <p:grpSp>
        <p:nvGrpSpPr>
          <p:cNvPr id="5" name="Group 62"/>
          <p:cNvGrpSpPr>
            <a:grpSpLocks/>
          </p:cNvGrpSpPr>
          <p:nvPr/>
        </p:nvGrpSpPr>
        <p:grpSpPr bwMode="auto">
          <a:xfrm>
            <a:off x="914400" y="4419600"/>
            <a:ext cx="1600200" cy="788988"/>
            <a:chOff x="579" y="2776"/>
            <a:chExt cx="1008" cy="497"/>
          </a:xfrm>
        </p:grpSpPr>
        <p:sp>
          <p:nvSpPr>
            <p:cNvPr id="12341" name="Text Box 63"/>
            <p:cNvSpPr txBox="1">
              <a:spLocks noChangeArrowheads="1"/>
            </p:cNvSpPr>
            <p:nvPr/>
          </p:nvSpPr>
          <p:spPr bwMode="auto">
            <a:xfrm>
              <a:off x="579" y="2793"/>
              <a:ext cx="1008" cy="480"/>
            </a:xfrm>
            <a:prstGeom prst="rect">
              <a:avLst/>
            </a:prstGeom>
            <a:noFill/>
            <a:ln w="9525">
              <a:noFill/>
              <a:miter lim="800000"/>
              <a:headEnd/>
              <a:tailEnd/>
            </a:ln>
          </p:spPr>
          <p:txBody>
            <a:bodyPr/>
            <a:lstStyle/>
            <a:p>
              <a:pPr algn="ctr"/>
              <a:r>
                <a:rPr lang="en-US" b="1" i="1"/>
                <a:t>Sample Injection</a:t>
              </a:r>
              <a:endParaRPr lang="en-US" b="1"/>
            </a:p>
          </p:txBody>
        </p:sp>
        <p:sp>
          <p:nvSpPr>
            <p:cNvPr id="12342" name="AutoShape 64"/>
            <p:cNvSpPr>
              <a:spLocks noChangeArrowheads="1"/>
            </p:cNvSpPr>
            <p:nvPr/>
          </p:nvSpPr>
          <p:spPr bwMode="auto">
            <a:xfrm>
              <a:off x="656" y="2776"/>
              <a:ext cx="816" cy="432"/>
            </a:xfrm>
            <a:prstGeom prst="roundRect">
              <a:avLst>
                <a:gd name="adj" fmla="val 16667"/>
              </a:avLst>
            </a:prstGeom>
            <a:noFill/>
            <a:ln w="28575">
              <a:solidFill>
                <a:srgbClr val="3366FF"/>
              </a:solidFill>
              <a:round/>
              <a:headEnd/>
              <a:tailEnd/>
            </a:ln>
          </p:spPr>
          <p:txBody>
            <a:bodyPr wrap="none" anchor="ctr"/>
            <a:lstStyle/>
            <a:p>
              <a:endParaRPr lang="en-US"/>
            </a:p>
          </p:txBody>
        </p:sp>
      </p:grpSp>
      <p:grpSp>
        <p:nvGrpSpPr>
          <p:cNvPr id="6" name="Group 65"/>
          <p:cNvGrpSpPr>
            <a:grpSpLocks/>
          </p:cNvGrpSpPr>
          <p:nvPr/>
        </p:nvGrpSpPr>
        <p:grpSpPr bwMode="auto">
          <a:xfrm>
            <a:off x="690563" y="2520950"/>
            <a:ext cx="1600200" cy="769938"/>
            <a:chOff x="435" y="1588"/>
            <a:chExt cx="1008" cy="485"/>
          </a:xfrm>
        </p:grpSpPr>
        <p:sp>
          <p:nvSpPr>
            <p:cNvPr id="12339" name="Text Box 66"/>
            <p:cNvSpPr txBox="1">
              <a:spLocks noChangeArrowheads="1"/>
            </p:cNvSpPr>
            <p:nvPr/>
          </p:nvSpPr>
          <p:spPr bwMode="auto">
            <a:xfrm>
              <a:off x="435" y="1593"/>
              <a:ext cx="1008" cy="480"/>
            </a:xfrm>
            <a:prstGeom prst="rect">
              <a:avLst/>
            </a:prstGeom>
            <a:noFill/>
            <a:ln w="9525">
              <a:noFill/>
              <a:miter lim="800000"/>
              <a:headEnd/>
              <a:tailEnd/>
            </a:ln>
          </p:spPr>
          <p:txBody>
            <a:bodyPr/>
            <a:lstStyle/>
            <a:p>
              <a:pPr algn="ctr"/>
              <a:r>
                <a:rPr lang="en-US" b="1" i="1"/>
                <a:t>Sample Separation</a:t>
              </a:r>
              <a:endParaRPr lang="en-US" b="1"/>
            </a:p>
          </p:txBody>
        </p:sp>
        <p:sp>
          <p:nvSpPr>
            <p:cNvPr id="12340" name="AutoShape 67"/>
            <p:cNvSpPr>
              <a:spLocks noChangeArrowheads="1"/>
            </p:cNvSpPr>
            <p:nvPr/>
          </p:nvSpPr>
          <p:spPr bwMode="auto">
            <a:xfrm>
              <a:off x="464" y="1588"/>
              <a:ext cx="912" cy="432"/>
            </a:xfrm>
            <a:prstGeom prst="roundRect">
              <a:avLst>
                <a:gd name="adj" fmla="val 16667"/>
              </a:avLst>
            </a:prstGeom>
            <a:noFill/>
            <a:ln w="28575">
              <a:solidFill>
                <a:srgbClr val="3366FF"/>
              </a:solidFill>
              <a:round/>
              <a:headEnd/>
              <a:tailEnd/>
            </a:ln>
          </p:spPr>
          <p:txBody>
            <a:bodyPr wrap="none" anchor="ctr"/>
            <a:lstStyle/>
            <a:p>
              <a:endParaRPr lang="en-US"/>
            </a:p>
          </p:txBody>
        </p:sp>
      </p:grpSp>
      <p:grpSp>
        <p:nvGrpSpPr>
          <p:cNvPr id="7" name="Group 68"/>
          <p:cNvGrpSpPr>
            <a:grpSpLocks/>
          </p:cNvGrpSpPr>
          <p:nvPr/>
        </p:nvGrpSpPr>
        <p:grpSpPr bwMode="auto">
          <a:xfrm>
            <a:off x="5156200" y="4006850"/>
            <a:ext cx="2468563" cy="457200"/>
            <a:chOff x="3248" y="2524"/>
            <a:chExt cx="1555" cy="288"/>
          </a:xfrm>
        </p:grpSpPr>
        <p:sp>
          <p:nvSpPr>
            <p:cNvPr id="12337" name="Text Box 69"/>
            <p:cNvSpPr txBox="1">
              <a:spLocks noChangeArrowheads="1"/>
            </p:cNvSpPr>
            <p:nvPr/>
          </p:nvSpPr>
          <p:spPr bwMode="auto">
            <a:xfrm>
              <a:off x="3248" y="2536"/>
              <a:ext cx="1555" cy="223"/>
            </a:xfrm>
            <a:prstGeom prst="rect">
              <a:avLst/>
            </a:prstGeom>
            <a:noFill/>
            <a:ln w="9525">
              <a:noFill/>
              <a:miter lim="800000"/>
              <a:headEnd/>
              <a:tailEnd/>
            </a:ln>
          </p:spPr>
          <p:txBody>
            <a:bodyPr/>
            <a:lstStyle/>
            <a:p>
              <a:pPr algn="ctr"/>
              <a:r>
                <a:rPr lang="en-US" b="1" i="1"/>
                <a:t>Sample Detection</a:t>
              </a:r>
              <a:endParaRPr lang="en-US" b="1"/>
            </a:p>
          </p:txBody>
        </p:sp>
        <p:sp>
          <p:nvSpPr>
            <p:cNvPr id="12338" name="AutoShape 70"/>
            <p:cNvSpPr>
              <a:spLocks noChangeArrowheads="1"/>
            </p:cNvSpPr>
            <p:nvPr/>
          </p:nvSpPr>
          <p:spPr bwMode="auto">
            <a:xfrm>
              <a:off x="3320" y="2524"/>
              <a:ext cx="1392" cy="288"/>
            </a:xfrm>
            <a:prstGeom prst="roundRect">
              <a:avLst>
                <a:gd name="adj" fmla="val 16667"/>
              </a:avLst>
            </a:prstGeom>
            <a:noFill/>
            <a:ln w="28575">
              <a:solidFill>
                <a:srgbClr val="3366FF"/>
              </a:solidFill>
              <a:round/>
              <a:headEnd/>
              <a:tailEnd/>
            </a:ln>
          </p:spPr>
          <p:txBody>
            <a:bodyPr wrap="none" anchor="ctr"/>
            <a:lstStyle/>
            <a:p>
              <a:endParaRPr lang="en-US"/>
            </a:p>
          </p:txBody>
        </p:sp>
      </p:grpSp>
      <p:sp>
        <p:nvSpPr>
          <p:cNvPr id="12333" name="AutoShape 71"/>
          <p:cNvSpPr>
            <a:spLocks noChangeArrowheads="1"/>
          </p:cNvSpPr>
          <p:nvPr/>
        </p:nvSpPr>
        <p:spPr bwMode="auto">
          <a:xfrm>
            <a:off x="5384800" y="6007100"/>
            <a:ext cx="2590800" cy="457200"/>
          </a:xfrm>
          <a:prstGeom prst="roundRect">
            <a:avLst>
              <a:gd name="adj" fmla="val 16667"/>
            </a:avLst>
          </a:prstGeom>
          <a:noFill/>
          <a:ln w="28575">
            <a:solidFill>
              <a:srgbClr val="3366FF"/>
            </a:solidFill>
            <a:round/>
            <a:headEnd/>
            <a:tailEnd/>
          </a:ln>
        </p:spPr>
        <p:txBody>
          <a:bodyPr wrap="none" anchor="ctr"/>
          <a:lstStyle/>
          <a:p>
            <a:endParaRPr lang="en-US"/>
          </a:p>
        </p:txBody>
      </p:sp>
      <p:sp>
        <p:nvSpPr>
          <p:cNvPr id="12334" name="Text Box 73"/>
          <p:cNvSpPr txBox="1">
            <a:spLocks noChangeArrowheads="1"/>
          </p:cNvSpPr>
          <p:nvPr/>
        </p:nvSpPr>
        <p:spPr bwMode="auto">
          <a:xfrm>
            <a:off x="5203825" y="230188"/>
            <a:ext cx="3787775" cy="946150"/>
          </a:xfrm>
          <a:prstGeom prst="rect">
            <a:avLst/>
          </a:prstGeom>
          <a:noFill/>
          <a:ln w="9525">
            <a:noFill/>
            <a:miter lim="800000"/>
            <a:headEnd/>
            <a:tailEnd/>
          </a:ln>
        </p:spPr>
        <p:txBody>
          <a:bodyPr>
            <a:spAutoFit/>
          </a:bodyPr>
          <a:lstStyle/>
          <a:p>
            <a:pPr algn="ctr"/>
            <a:r>
              <a:rPr lang="en-US" sz="2800" b="1"/>
              <a:t>Steps in STR Typing with ABI 310/3100</a:t>
            </a:r>
          </a:p>
        </p:txBody>
      </p:sp>
      <p:sp>
        <p:nvSpPr>
          <p:cNvPr id="12335" name="AutoShape 74"/>
          <p:cNvSpPr>
            <a:spLocks noChangeArrowheads="1"/>
          </p:cNvSpPr>
          <p:nvPr/>
        </p:nvSpPr>
        <p:spPr bwMode="auto">
          <a:xfrm>
            <a:off x="838200" y="6019800"/>
            <a:ext cx="1600200" cy="762000"/>
          </a:xfrm>
          <a:prstGeom prst="roundRect">
            <a:avLst>
              <a:gd name="adj" fmla="val 16667"/>
            </a:avLst>
          </a:prstGeom>
          <a:solidFill>
            <a:schemeClr val="bg1"/>
          </a:solidFill>
          <a:ln w="28575">
            <a:solidFill>
              <a:srgbClr val="0066FF"/>
            </a:solidFill>
            <a:round/>
            <a:headEnd/>
            <a:tailEnd/>
          </a:ln>
        </p:spPr>
        <p:txBody>
          <a:bodyPr/>
          <a:lstStyle/>
          <a:p>
            <a:pPr algn="ctr"/>
            <a:r>
              <a:rPr lang="en-US" b="1" i="1"/>
              <a:t>Sample Preparation</a:t>
            </a:r>
            <a:endParaRPr lang="en-US" b="1"/>
          </a:p>
        </p:txBody>
      </p:sp>
      <p:sp>
        <p:nvSpPr>
          <p:cNvPr id="12336" name="Text Box 75"/>
          <p:cNvSpPr txBox="1">
            <a:spLocks noChangeArrowheads="1"/>
          </p:cNvSpPr>
          <p:nvPr/>
        </p:nvSpPr>
        <p:spPr bwMode="auto">
          <a:xfrm>
            <a:off x="3429000" y="3200400"/>
            <a:ext cx="1214438" cy="1295400"/>
          </a:xfrm>
          <a:prstGeom prst="rect">
            <a:avLst/>
          </a:prstGeom>
          <a:noFill/>
          <a:ln w="9525">
            <a:noFill/>
            <a:miter lim="800000"/>
            <a:headEnd/>
            <a:tailEnd/>
          </a:ln>
        </p:spPr>
        <p:txBody>
          <a:bodyPr/>
          <a:lstStyle/>
          <a:p>
            <a:pPr algn="ctr"/>
            <a:r>
              <a:rPr lang="en-US" sz="1600" b="1"/>
              <a:t>Capillary</a:t>
            </a:r>
          </a:p>
          <a:p>
            <a:pPr algn="ctr"/>
            <a:r>
              <a:rPr lang="en-US" sz="1600">
                <a:solidFill>
                  <a:srgbClr val="FF5050"/>
                </a:solidFill>
              </a:rPr>
              <a:t>(filled with polymer solution)</a:t>
            </a:r>
            <a:endParaRPr lang="en-US">
              <a:solidFill>
                <a:srgbClr val="FF5050"/>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7"/>
          <p:cNvGrpSpPr>
            <a:grpSpLocks/>
          </p:cNvGrpSpPr>
          <p:nvPr/>
        </p:nvGrpSpPr>
        <p:grpSpPr bwMode="auto">
          <a:xfrm>
            <a:off x="344488" y="1241425"/>
            <a:ext cx="3395662" cy="5507038"/>
            <a:chOff x="272655" y="930030"/>
            <a:chExt cx="3725610" cy="5818699"/>
          </a:xfrm>
        </p:grpSpPr>
        <p:sp>
          <p:nvSpPr>
            <p:cNvPr id="14401" name="Rectangle 4"/>
            <p:cNvSpPr>
              <a:spLocks noChangeArrowheads="1"/>
            </p:cNvSpPr>
            <p:nvPr/>
          </p:nvSpPr>
          <p:spPr bwMode="auto">
            <a:xfrm>
              <a:off x="724924" y="2906529"/>
              <a:ext cx="2416175" cy="987425"/>
            </a:xfrm>
            <a:prstGeom prst="rect">
              <a:avLst/>
            </a:prstGeom>
            <a:solidFill>
              <a:schemeClr val="accent1"/>
            </a:solidFill>
            <a:ln w="9525">
              <a:noFill/>
              <a:miter lim="800000"/>
              <a:headEnd/>
              <a:tailEnd/>
            </a:ln>
          </p:spPr>
          <p:txBody>
            <a:bodyPr wrap="none" anchor="ctr"/>
            <a:lstStyle/>
            <a:p>
              <a:endParaRPr lang="en-US"/>
            </a:p>
          </p:txBody>
        </p:sp>
        <p:sp>
          <p:nvSpPr>
            <p:cNvPr id="14402" name="AutoShape 5"/>
            <p:cNvSpPr>
              <a:spLocks noChangeArrowheads="1"/>
            </p:cNvSpPr>
            <p:nvPr/>
          </p:nvSpPr>
          <p:spPr bwMode="auto">
            <a:xfrm>
              <a:off x="724924" y="3892367"/>
              <a:ext cx="2433638" cy="23637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noFill/>
              <a:miter lim="800000"/>
              <a:headEnd/>
              <a:tailEnd/>
            </a:ln>
          </p:spPr>
          <p:txBody>
            <a:bodyPr wrap="none" anchor="ctr"/>
            <a:lstStyle/>
            <a:p>
              <a:endParaRPr lang="en-US"/>
            </a:p>
          </p:txBody>
        </p:sp>
        <p:grpSp>
          <p:nvGrpSpPr>
            <p:cNvPr id="3" name="Group 6"/>
            <p:cNvGrpSpPr>
              <a:grpSpLocks/>
            </p:cNvGrpSpPr>
            <p:nvPr/>
          </p:nvGrpSpPr>
          <p:grpSpPr bwMode="auto">
            <a:xfrm>
              <a:off x="724924" y="1871479"/>
              <a:ext cx="2424113" cy="4384675"/>
              <a:chOff x="355" y="1415"/>
              <a:chExt cx="1527" cy="2762"/>
            </a:xfrm>
          </p:grpSpPr>
          <p:sp>
            <p:nvSpPr>
              <p:cNvPr id="14423" name="Line 7"/>
              <p:cNvSpPr>
                <a:spLocks noChangeShapeType="1"/>
              </p:cNvSpPr>
              <p:nvPr/>
            </p:nvSpPr>
            <p:spPr bwMode="auto">
              <a:xfrm flipV="1">
                <a:off x="1878" y="1415"/>
                <a:ext cx="4" cy="1289"/>
              </a:xfrm>
              <a:prstGeom prst="line">
                <a:avLst/>
              </a:prstGeom>
              <a:noFill/>
              <a:ln w="38100">
                <a:solidFill>
                  <a:schemeClr val="tx1"/>
                </a:solidFill>
                <a:round/>
                <a:headEnd/>
                <a:tailEnd/>
              </a:ln>
            </p:spPr>
            <p:txBody>
              <a:bodyPr wrap="none" anchor="ctr"/>
              <a:lstStyle/>
              <a:p>
                <a:endParaRPr lang="en-US"/>
              </a:p>
            </p:txBody>
          </p:sp>
          <p:sp>
            <p:nvSpPr>
              <p:cNvPr id="14424" name="Line 8"/>
              <p:cNvSpPr>
                <a:spLocks noChangeShapeType="1"/>
              </p:cNvSpPr>
              <p:nvPr/>
            </p:nvSpPr>
            <p:spPr bwMode="auto">
              <a:xfrm flipV="1">
                <a:off x="356" y="1415"/>
                <a:ext cx="0" cy="1279"/>
              </a:xfrm>
              <a:prstGeom prst="line">
                <a:avLst/>
              </a:prstGeom>
              <a:noFill/>
              <a:ln w="38100">
                <a:solidFill>
                  <a:schemeClr val="tx1"/>
                </a:solidFill>
                <a:round/>
                <a:headEnd/>
                <a:tailEnd/>
              </a:ln>
            </p:spPr>
            <p:txBody>
              <a:bodyPr wrap="none" anchor="ctr"/>
              <a:lstStyle/>
              <a:p>
                <a:endParaRPr lang="en-US"/>
              </a:p>
            </p:txBody>
          </p:sp>
          <p:sp>
            <p:nvSpPr>
              <p:cNvPr id="14425" name="Line 9"/>
              <p:cNvSpPr>
                <a:spLocks noChangeShapeType="1"/>
              </p:cNvSpPr>
              <p:nvPr/>
            </p:nvSpPr>
            <p:spPr bwMode="auto">
              <a:xfrm flipH="1">
                <a:off x="1500" y="2700"/>
                <a:ext cx="378" cy="1477"/>
              </a:xfrm>
              <a:prstGeom prst="line">
                <a:avLst/>
              </a:prstGeom>
              <a:noFill/>
              <a:ln w="38100">
                <a:solidFill>
                  <a:schemeClr val="tx1"/>
                </a:solidFill>
                <a:round/>
                <a:headEnd/>
                <a:tailEnd/>
              </a:ln>
            </p:spPr>
            <p:txBody>
              <a:bodyPr wrap="none" anchor="ctr"/>
              <a:lstStyle/>
              <a:p>
                <a:endParaRPr lang="en-US"/>
              </a:p>
            </p:txBody>
          </p:sp>
          <p:sp>
            <p:nvSpPr>
              <p:cNvPr id="14426" name="Line 10"/>
              <p:cNvSpPr>
                <a:spLocks noChangeShapeType="1"/>
              </p:cNvSpPr>
              <p:nvPr/>
            </p:nvSpPr>
            <p:spPr bwMode="auto">
              <a:xfrm flipH="1" flipV="1">
                <a:off x="722" y="4177"/>
                <a:ext cx="778" cy="0"/>
              </a:xfrm>
              <a:prstGeom prst="line">
                <a:avLst/>
              </a:prstGeom>
              <a:noFill/>
              <a:ln w="38100">
                <a:solidFill>
                  <a:schemeClr val="tx1"/>
                </a:solidFill>
                <a:round/>
                <a:headEnd/>
                <a:tailEnd/>
              </a:ln>
            </p:spPr>
            <p:txBody>
              <a:bodyPr wrap="none" anchor="ctr"/>
              <a:lstStyle/>
              <a:p>
                <a:endParaRPr lang="en-US"/>
              </a:p>
            </p:txBody>
          </p:sp>
          <p:sp>
            <p:nvSpPr>
              <p:cNvPr id="14427" name="Line 11"/>
              <p:cNvSpPr>
                <a:spLocks noChangeShapeType="1"/>
              </p:cNvSpPr>
              <p:nvPr/>
            </p:nvSpPr>
            <p:spPr bwMode="auto">
              <a:xfrm flipH="1" flipV="1">
                <a:off x="355" y="2678"/>
                <a:ext cx="378" cy="1488"/>
              </a:xfrm>
              <a:prstGeom prst="line">
                <a:avLst/>
              </a:prstGeom>
              <a:noFill/>
              <a:ln w="38100">
                <a:solidFill>
                  <a:schemeClr val="tx1"/>
                </a:solidFill>
                <a:round/>
                <a:headEnd/>
                <a:tailEnd/>
              </a:ln>
            </p:spPr>
            <p:txBody>
              <a:bodyPr wrap="none" anchor="ctr"/>
              <a:lstStyle/>
              <a:p>
                <a:endParaRPr lang="en-US"/>
              </a:p>
            </p:txBody>
          </p:sp>
        </p:grpSp>
        <p:sp>
          <p:nvSpPr>
            <p:cNvPr id="14404" name="Text Box 12"/>
            <p:cNvSpPr txBox="1">
              <a:spLocks noChangeArrowheads="1"/>
            </p:cNvSpPr>
            <p:nvPr/>
          </p:nvSpPr>
          <p:spPr bwMode="auto">
            <a:xfrm>
              <a:off x="549178" y="6287064"/>
              <a:ext cx="2767771" cy="461665"/>
            </a:xfrm>
            <a:prstGeom prst="rect">
              <a:avLst/>
            </a:prstGeom>
            <a:noFill/>
            <a:ln w="9525">
              <a:noFill/>
              <a:miter lim="800000"/>
              <a:headEnd/>
              <a:tailEnd/>
            </a:ln>
          </p:spPr>
          <p:txBody>
            <a:bodyPr>
              <a:spAutoFit/>
            </a:bodyPr>
            <a:lstStyle/>
            <a:p>
              <a:pPr algn="ctr" eaLnBrk="0" hangingPunct="0">
                <a:spcBef>
                  <a:spcPct val="50000"/>
                </a:spcBef>
              </a:pPr>
              <a:r>
                <a:rPr lang="en-US" sz="2400" b="1"/>
                <a:t>Sample Tube</a:t>
              </a:r>
            </a:p>
          </p:txBody>
        </p:sp>
        <p:sp>
          <p:nvSpPr>
            <p:cNvPr id="14405" name="Text Box 13"/>
            <p:cNvSpPr txBox="1">
              <a:spLocks noChangeArrowheads="1"/>
            </p:cNvSpPr>
            <p:nvPr/>
          </p:nvSpPr>
          <p:spPr bwMode="auto">
            <a:xfrm>
              <a:off x="1507562" y="5517967"/>
              <a:ext cx="1012825" cy="457200"/>
            </a:xfrm>
            <a:prstGeom prst="rect">
              <a:avLst/>
            </a:prstGeom>
            <a:noFill/>
            <a:ln w="9525">
              <a:noFill/>
              <a:miter lim="800000"/>
              <a:headEnd/>
              <a:tailEnd/>
            </a:ln>
          </p:spPr>
          <p:txBody>
            <a:bodyPr>
              <a:spAutoFit/>
            </a:bodyPr>
            <a:lstStyle/>
            <a:p>
              <a:pPr eaLnBrk="0" hangingPunct="0">
                <a:spcBef>
                  <a:spcPct val="50000"/>
                </a:spcBef>
              </a:pPr>
              <a:r>
                <a:rPr lang="en-US" sz="2400" b="1">
                  <a:solidFill>
                    <a:srgbClr val="FF0000"/>
                  </a:solidFill>
                </a:rPr>
                <a:t>DNA</a:t>
              </a:r>
              <a:r>
                <a:rPr lang="en-US" sz="2400" b="1" baseline="30000">
                  <a:solidFill>
                    <a:srgbClr val="FF0000"/>
                  </a:solidFill>
                </a:rPr>
                <a:t>-</a:t>
              </a:r>
            </a:p>
          </p:txBody>
        </p:sp>
        <p:grpSp>
          <p:nvGrpSpPr>
            <p:cNvPr id="4" name="Group 14"/>
            <p:cNvGrpSpPr>
              <a:grpSpLocks/>
            </p:cNvGrpSpPr>
            <p:nvPr/>
          </p:nvGrpSpPr>
          <p:grpSpPr bwMode="auto">
            <a:xfrm>
              <a:off x="1042424" y="4754379"/>
              <a:ext cx="1058863" cy="701675"/>
              <a:chOff x="555" y="3231"/>
              <a:chExt cx="667" cy="442"/>
            </a:xfrm>
          </p:grpSpPr>
          <p:sp>
            <p:nvSpPr>
              <p:cNvPr id="14421" name="Oval 15"/>
              <p:cNvSpPr>
                <a:spLocks noChangeArrowheads="1"/>
              </p:cNvSpPr>
              <p:nvPr/>
            </p:nvSpPr>
            <p:spPr bwMode="auto">
              <a:xfrm>
                <a:off x="766" y="3354"/>
                <a:ext cx="245" cy="256"/>
              </a:xfrm>
              <a:prstGeom prst="ellipse">
                <a:avLst/>
              </a:prstGeom>
              <a:noFill/>
              <a:ln w="28575">
                <a:solidFill>
                  <a:schemeClr val="tx1"/>
                </a:solidFill>
                <a:round/>
                <a:headEnd/>
                <a:tailEnd/>
              </a:ln>
            </p:spPr>
            <p:txBody>
              <a:bodyPr wrap="none" anchor="ctr"/>
              <a:lstStyle/>
              <a:p>
                <a:endParaRPr lang="en-US"/>
              </a:p>
            </p:txBody>
          </p:sp>
          <p:sp>
            <p:nvSpPr>
              <p:cNvPr id="14422" name="Text Box 16"/>
              <p:cNvSpPr txBox="1">
                <a:spLocks noChangeArrowheads="1"/>
              </p:cNvSpPr>
              <p:nvPr/>
            </p:nvSpPr>
            <p:spPr bwMode="auto">
              <a:xfrm>
                <a:off x="555" y="3231"/>
                <a:ext cx="667" cy="442"/>
              </a:xfrm>
              <a:prstGeom prst="rect">
                <a:avLst/>
              </a:prstGeom>
              <a:noFill/>
              <a:ln w="9525">
                <a:noFill/>
                <a:miter lim="800000"/>
                <a:headEnd/>
                <a:tailEnd/>
              </a:ln>
            </p:spPr>
            <p:txBody>
              <a:bodyPr>
                <a:spAutoFit/>
              </a:bodyPr>
              <a:lstStyle/>
              <a:p>
                <a:pPr algn="ctr" eaLnBrk="0" hangingPunct="0">
                  <a:spcBef>
                    <a:spcPct val="50000"/>
                  </a:spcBef>
                </a:pPr>
                <a:r>
                  <a:rPr lang="en-US" sz="4000" b="1">
                    <a:solidFill>
                      <a:srgbClr val="FF3300"/>
                    </a:solidFill>
                  </a:rPr>
                  <a:t>-</a:t>
                </a:r>
                <a:endParaRPr lang="en-US" sz="4000" b="1"/>
              </a:p>
            </p:txBody>
          </p:sp>
        </p:grpSp>
        <p:sp>
          <p:nvSpPr>
            <p:cNvPr id="14407" name="Line 18"/>
            <p:cNvSpPr>
              <a:spLocks noChangeShapeType="1"/>
            </p:cNvSpPr>
            <p:nvPr/>
          </p:nvSpPr>
          <p:spPr bwMode="auto">
            <a:xfrm>
              <a:off x="2298136" y="1517466"/>
              <a:ext cx="0" cy="3227388"/>
            </a:xfrm>
            <a:prstGeom prst="line">
              <a:avLst/>
            </a:prstGeom>
            <a:noFill/>
            <a:ln w="57150">
              <a:solidFill>
                <a:schemeClr val="tx1"/>
              </a:solidFill>
              <a:round/>
              <a:headEnd/>
              <a:tailEnd/>
            </a:ln>
          </p:spPr>
          <p:txBody>
            <a:bodyPr wrap="none" anchor="ctr"/>
            <a:lstStyle/>
            <a:p>
              <a:endParaRPr lang="en-US"/>
            </a:p>
          </p:txBody>
        </p:sp>
        <p:sp>
          <p:nvSpPr>
            <p:cNvPr id="14408" name="Line 19"/>
            <p:cNvSpPr>
              <a:spLocks noChangeShapeType="1"/>
            </p:cNvSpPr>
            <p:nvPr/>
          </p:nvSpPr>
          <p:spPr bwMode="auto">
            <a:xfrm>
              <a:off x="2293374" y="1530166"/>
              <a:ext cx="0" cy="3227388"/>
            </a:xfrm>
            <a:prstGeom prst="line">
              <a:avLst/>
            </a:prstGeom>
            <a:noFill/>
            <a:ln w="76200">
              <a:solidFill>
                <a:srgbClr val="FF3300"/>
              </a:solidFill>
              <a:round/>
              <a:headEnd/>
              <a:tailEnd/>
            </a:ln>
          </p:spPr>
          <p:txBody>
            <a:bodyPr wrap="none" anchor="ctr"/>
            <a:lstStyle/>
            <a:p>
              <a:endParaRPr lang="en-US"/>
            </a:p>
          </p:txBody>
        </p:sp>
        <p:sp>
          <p:nvSpPr>
            <p:cNvPr id="14409" name="Text Box 20"/>
            <p:cNvSpPr txBox="1">
              <a:spLocks noChangeArrowheads="1"/>
            </p:cNvSpPr>
            <p:nvPr/>
          </p:nvSpPr>
          <p:spPr bwMode="auto">
            <a:xfrm>
              <a:off x="2342865" y="1437159"/>
              <a:ext cx="1655400" cy="422793"/>
            </a:xfrm>
            <a:prstGeom prst="rect">
              <a:avLst/>
            </a:prstGeom>
            <a:noFill/>
            <a:ln w="9525">
              <a:noFill/>
              <a:miter lim="800000"/>
              <a:headEnd/>
              <a:tailEnd/>
            </a:ln>
          </p:spPr>
          <p:txBody>
            <a:bodyPr>
              <a:spAutoFit/>
            </a:bodyPr>
            <a:lstStyle/>
            <a:p>
              <a:pPr eaLnBrk="0" hangingPunct="0">
                <a:spcBef>
                  <a:spcPct val="50000"/>
                </a:spcBef>
              </a:pPr>
              <a:r>
                <a:rPr lang="en-US" sz="2000" b="1"/>
                <a:t>Electrode</a:t>
              </a:r>
            </a:p>
          </p:txBody>
        </p:sp>
        <p:sp>
          <p:nvSpPr>
            <p:cNvPr id="14410" name="Text Box 21"/>
            <p:cNvSpPr txBox="1">
              <a:spLocks noChangeArrowheads="1"/>
            </p:cNvSpPr>
            <p:nvPr/>
          </p:nvSpPr>
          <p:spPr bwMode="auto">
            <a:xfrm>
              <a:off x="272655" y="930030"/>
              <a:ext cx="1929455" cy="461665"/>
            </a:xfrm>
            <a:prstGeom prst="rect">
              <a:avLst/>
            </a:prstGeom>
            <a:noFill/>
            <a:ln w="9525">
              <a:noFill/>
              <a:miter lim="800000"/>
              <a:headEnd/>
              <a:tailEnd/>
            </a:ln>
          </p:spPr>
          <p:txBody>
            <a:bodyPr>
              <a:spAutoFit/>
            </a:bodyPr>
            <a:lstStyle/>
            <a:p>
              <a:pPr algn="ctr" eaLnBrk="0" hangingPunct="0">
                <a:spcBef>
                  <a:spcPct val="50000"/>
                </a:spcBef>
              </a:pPr>
              <a:r>
                <a:rPr lang="en-US" sz="2400" b="1"/>
                <a:t>Capillary</a:t>
              </a:r>
            </a:p>
          </p:txBody>
        </p:sp>
        <p:grpSp>
          <p:nvGrpSpPr>
            <p:cNvPr id="5" name="Group 22"/>
            <p:cNvGrpSpPr>
              <a:grpSpLocks/>
            </p:cNvGrpSpPr>
            <p:nvPr/>
          </p:nvGrpSpPr>
          <p:grpSpPr bwMode="auto">
            <a:xfrm>
              <a:off x="1448824" y="1442854"/>
              <a:ext cx="706437" cy="3349625"/>
              <a:chOff x="811" y="1145"/>
              <a:chExt cx="445" cy="2110"/>
            </a:xfrm>
          </p:grpSpPr>
          <p:grpSp>
            <p:nvGrpSpPr>
              <p:cNvPr id="6" name="Group 23"/>
              <p:cNvGrpSpPr>
                <a:grpSpLocks/>
              </p:cNvGrpSpPr>
              <p:nvPr/>
            </p:nvGrpSpPr>
            <p:grpSpPr bwMode="auto">
              <a:xfrm>
                <a:off x="811" y="1181"/>
                <a:ext cx="445" cy="2074"/>
                <a:chOff x="811" y="1181"/>
                <a:chExt cx="445" cy="2074"/>
              </a:xfrm>
            </p:grpSpPr>
            <p:sp>
              <p:nvSpPr>
                <p:cNvPr id="14419" name="Rectangle 24"/>
                <p:cNvSpPr>
                  <a:spLocks noChangeArrowheads="1"/>
                </p:cNvSpPr>
                <p:nvPr/>
              </p:nvSpPr>
              <p:spPr bwMode="auto">
                <a:xfrm>
                  <a:off x="812" y="1181"/>
                  <a:ext cx="433" cy="2033"/>
                </a:xfrm>
                <a:prstGeom prst="rect">
                  <a:avLst/>
                </a:prstGeom>
                <a:solidFill>
                  <a:srgbClr val="DDDDDD"/>
                </a:solidFill>
                <a:ln w="28575">
                  <a:solidFill>
                    <a:schemeClr val="tx1"/>
                  </a:solidFill>
                  <a:miter lim="800000"/>
                  <a:headEnd/>
                  <a:tailEnd/>
                </a:ln>
              </p:spPr>
              <p:txBody>
                <a:bodyPr wrap="none" anchor="ctr"/>
                <a:lstStyle/>
                <a:p>
                  <a:endParaRPr lang="en-US"/>
                </a:p>
              </p:txBody>
            </p:sp>
            <p:sp>
              <p:nvSpPr>
                <p:cNvPr id="14420" name="Oval 25"/>
                <p:cNvSpPr>
                  <a:spLocks noChangeArrowheads="1"/>
                </p:cNvSpPr>
                <p:nvPr/>
              </p:nvSpPr>
              <p:spPr bwMode="auto">
                <a:xfrm>
                  <a:off x="811" y="3111"/>
                  <a:ext cx="445" cy="144"/>
                </a:xfrm>
                <a:prstGeom prst="ellipse">
                  <a:avLst/>
                </a:prstGeom>
                <a:solidFill>
                  <a:schemeClr val="accent1"/>
                </a:solidFill>
                <a:ln w="28575">
                  <a:solidFill>
                    <a:schemeClr val="tx1"/>
                  </a:solidFill>
                  <a:round/>
                  <a:headEnd/>
                  <a:tailEnd/>
                </a:ln>
              </p:spPr>
              <p:txBody>
                <a:bodyPr wrap="none" anchor="ctr"/>
                <a:lstStyle/>
                <a:p>
                  <a:endParaRPr lang="en-US"/>
                </a:p>
              </p:txBody>
            </p:sp>
          </p:grpSp>
          <p:sp>
            <p:nvSpPr>
              <p:cNvPr id="14418" name="Freeform 26"/>
              <p:cNvSpPr>
                <a:spLocks/>
              </p:cNvSpPr>
              <p:nvPr/>
            </p:nvSpPr>
            <p:spPr bwMode="auto">
              <a:xfrm>
                <a:off x="811" y="1145"/>
                <a:ext cx="422" cy="77"/>
              </a:xfrm>
              <a:custGeom>
                <a:avLst/>
                <a:gdLst>
                  <a:gd name="T0" fmla="*/ 0 w 422"/>
                  <a:gd name="T1" fmla="*/ 22 h 77"/>
                  <a:gd name="T2" fmla="*/ 89 w 422"/>
                  <a:gd name="T3" fmla="*/ 55 h 77"/>
                  <a:gd name="T4" fmla="*/ 156 w 422"/>
                  <a:gd name="T5" fmla="*/ 0 h 77"/>
                  <a:gd name="T6" fmla="*/ 234 w 422"/>
                  <a:gd name="T7" fmla="*/ 55 h 77"/>
                  <a:gd name="T8" fmla="*/ 311 w 422"/>
                  <a:gd name="T9" fmla="*/ 11 h 77"/>
                  <a:gd name="T10" fmla="*/ 367 w 422"/>
                  <a:gd name="T11" fmla="*/ 77 h 77"/>
                  <a:gd name="T12" fmla="*/ 422 w 422"/>
                  <a:gd name="T13" fmla="*/ 0 h 77"/>
                  <a:gd name="T14" fmla="*/ 0 60000 65536"/>
                  <a:gd name="T15" fmla="*/ 0 60000 65536"/>
                  <a:gd name="T16" fmla="*/ 0 60000 65536"/>
                  <a:gd name="T17" fmla="*/ 0 60000 65536"/>
                  <a:gd name="T18" fmla="*/ 0 60000 65536"/>
                  <a:gd name="T19" fmla="*/ 0 60000 65536"/>
                  <a:gd name="T20" fmla="*/ 0 60000 65536"/>
                  <a:gd name="T21" fmla="*/ 0 w 422"/>
                  <a:gd name="T22" fmla="*/ 0 h 77"/>
                  <a:gd name="T23" fmla="*/ 422 w 422"/>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2" h="77">
                    <a:moveTo>
                      <a:pt x="0" y="22"/>
                    </a:moveTo>
                    <a:lnTo>
                      <a:pt x="89" y="55"/>
                    </a:lnTo>
                    <a:lnTo>
                      <a:pt x="156" y="0"/>
                    </a:lnTo>
                    <a:lnTo>
                      <a:pt x="234" y="55"/>
                    </a:lnTo>
                    <a:lnTo>
                      <a:pt x="311" y="11"/>
                    </a:lnTo>
                    <a:lnTo>
                      <a:pt x="367" y="77"/>
                    </a:lnTo>
                    <a:lnTo>
                      <a:pt x="422" y="0"/>
                    </a:lnTo>
                  </a:path>
                </a:pathLst>
              </a:custGeom>
              <a:noFill/>
              <a:ln w="76200" cmpd="sng">
                <a:solidFill>
                  <a:schemeClr val="tx1"/>
                </a:solidFill>
                <a:round/>
                <a:headEnd/>
                <a:tailEnd/>
              </a:ln>
            </p:spPr>
            <p:txBody>
              <a:bodyPr wrap="none" anchor="ctr"/>
              <a:lstStyle/>
              <a:p>
                <a:endParaRPr lang="en-US"/>
              </a:p>
            </p:txBody>
          </p:sp>
        </p:grpSp>
        <p:grpSp>
          <p:nvGrpSpPr>
            <p:cNvPr id="7" name="Group 27"/>
            <p:cNvGrpSpPr>
              <a:grpSpLocks/>
            </p:cNvGrpSpPr>
            <p:nvPr/>
          </p:nvGrpSpPr>
          <p:grpSpPr bwMode="auto">
            <a:xfrm>
              <a:off x="1247211" y="3004954"/>
              <a:ext cx="1058863" cy="1620837"/>
              <a:chOff x="684" y="2129"/>
              <a:chExt cx="667" cy="1021"/>
            </a:xfrm>
          </p:grpSpPr>
          <p:sp>
            <p:nvSpPr>
              <p:cNvPr id="14413" name="Text Box 28"/>
              <p:cNvSpPr txBox="1">
                <a:spLocks noChangeArrowheads="1"/>
              </p:cNvSpPr>
              <p:nvPr/>
            </p:nvSpPr>
            <p:spPr bwMode="auto">
              <a:xfrm rot="-3633715">
                <a:off x="711" y="2687"/>
                <a:ext cx="638" cy="288"/>
              </a:xfrm>
              <a:prstGeom prst="rect">
                <a:avLst/>
              </a:prstGeom>
              <a:noFill/>
              <a:ln w="9525">
                <a:noFill/>
                <a:miter lim="800000"/>
                <a:headEnd/>
                <a:tailEnd/>
              </a:ln>
            </p:spPr>
            <p:txBody>
              <a:bodyPr>
                <a:spAutoFit/>
              </a:bodyPr>
              <a:lstStyle/>
              <a:p>
                <a:pPr eaLnBrk="0" hangingPunct="0">
                  <a:spcBef>
                    <a:spcPct val="50000"/>
                  </a:spcBef>
                </a:pPr>
                <a:r>
                  <a:rPr lang="en-US" sz="2400" b="1">
                    <a:solidFill>
                      <a:srgbClr val="FF0000"/>
                    </a:solidFill>
                  </a:rPr>
                  <a:t>DNA</a:t>
                </a:r>
                <a:r>
                  <a:rPr lang="en-US" sz="2400" b="1" baseline="30000">
                    <a:solidFill>
                      <a:srgbClr val="FF0000"/>
                    </a:solidFill>
                  </a:rPr>
                  <a:t>-</a:t>
                </a:r>
              </a:p>
            </p:txBody>
          </p:sp>
          <p:grpSp>
            <p:nvGrpSpPr>
              <p:cNvPr id="8" name="Group 29"/>
              <p:cNvGrpSpPr>
                <a:grpSpLocks/>
              </p:cNvGrpSpPr>
              <p:nvPr/>
            </p:nvGrpSpPr>
            <p:grpSpPr bwMode="auto">
              <a:xfrm>
                <a:off x="684" y="2129"/>
                <a:ext cx="667" cy="442"/>
                <a:chOff x="555" y="3231"/>
                <a:chExt cx="667" cy="442"/>
              </a:xfrm>
            </p:grpSpPr>
            <p:sp>
              <p:nvSpPr>
                <p:cNvPr id="14415" name="Oval 30"/>
                <p:cNvSpPr>
                  <a:spLocks noChangeArrowheads="1"/>
                </p:cNvSpPr>
                <p:nvPr/>
              </p:nvSpPr>
              <p:spPr bwMode="auto">
                <a:xfrm>
                  <a:off x="766" y="3354"/>
                  <a:ext cx="245" cy="256"/>
                </a:xfrm>
                <a:prstGeom prst="ellipse">
                  <a:avLst/>
                </a:prstGeom>
                <a:noFill/>
                <a:ln w="28575">
                  <a:solidFill>
                    <a:schemeClr val="tx1"/>
                  </a:solidFill>
                  <a:round/>
                  <a:headEnd/>
                  <a:tailEnd/>
                </a:ln>
              </p:spPr>
              <p:txBody>
                <a:bodyPr wrap="none" anchor="ctr"/>
                <a:lstStyle/>
                <a:p>
                  <a:endParaRPr lang="en-US"/>
                </a:p>
              </p:txBody>
            </p:sp>
            <p:sp>
              <p:nvSpPr>
                <p:cNvPr id="14416" name="Text Box 31"/>
                <p:cNvSpPr txBox="1">
                  <a:spLocks noChangeArrowheads="1"/>
                </p:cNvSpPr>
                <p:nvPr/>
              </p:nvSpPr>
              <p:spPr bwMode="auto">
                <a:xfrm>
                  <a:off x="555" y="3231"/>
                  <a:ext cx="667" cy="442"/>
                </a:xfrm>
                <a:prstGeom prst="rect">
                  <a:avLst/>
                </a:prstGeom>
                <a:noFill/>
                <a:ln w="9525">
                  <a:noFill/>
                  <a:miter lim="800000"/>
                  <a:headEnd/>
                  <a:tailEnd/>
                </a:ln>
              </p:spPr>
              <p:txBody>
                <a:bodyPr>
                  <a:spAutoFit/>
                </a:bodyPr>
                <a:lstStyle/>
                <a:p>
                  <a:pPr algn="ctr" eaLnBrk="0" hangingPunct="0">
                    <a:spcBef>
                      <a:spcPct val="50000"/>
                    </a:spcBef>
                  </a:pPr>
                  <a:r>
                    <a:rPr lang="en-US" sz="4000" b="1">
                      <a:solidFill>
                        <a:srgbClr val="FF3300"/>
                      </a:solidFill>
                    </a:rPr>
                    <a:t>-</a:t>
                  </a:r>
                  <a:endParaRPr lang="en-US" sz="4000" b="1"/>
                </a:p>
              </p:txBody>
            </p:sp>
          </p:grpSp>
        </p:grpSp>
      </p:grpSp>
      <p:sp>
        <p:nvSpPr>
          <p:cNvPr id="14339" name="TextBox 123"/>
          <p:cNvSpPr txBox="1">
            <a:spLocks noChangeArrowheads="1"/>
          </p:cNvSpPr>
          <p:nvPr/>
        </p:nvSpPr>
        <p:spPr bwMode="auto">
          <a:xfrm>
            <a:off x="2976563" y="5289550"/>
            <a:ext cx="2112962" cy="1016000"/>
          </a:xfrm>
          <a:prstGeom prst="rect">
            <a:avLst/>
          </a:prstGeom>
          <a:noFill/>
          <a:ln w="9525">
            <a:noFill/>
            <a:miter lim="800000"/>
            <a:headEnd/>
            <a:tailEnd/>
          </a:ln>
        </p:spPr>
        <p:txBody>
          <a:bodyPr>
            <a:spAutoFit/>
          </a:bodyPr>
          <a:lstStyle/>
          <a:p>
            <a:pPr algn="ctr"/>
            <a:r>
              <a:rPr lang="en-US" sz="2000" b="1"/>
              <a:t>PCR products in formamide </a:t>
            </a:r>
          </a:p>
          <a:p>
            <a:pPr algn="ctr"/>
            <a:r>
              <a:rPr lang="en-US" sz="2000" b="1"/>
              <a:t>or water</a:t>
            </a:r>
          </a:p>
        </p:txBody>
      </p:sp>
      <p:sp>
        <p:nvSpPr>
          <p:cNvPr id="14340" name="TextBox 4"/>
          <p:cNvSpPr txBox="1">
            <a:spLocks noChangeArrowheads="1"/>
          </p:cNvSpPr>
          <p:nvPr/>
        </p:nvSpPr>
        <p:spPr bwMode="auto">
          <a:xfrm>
            <a:off x="276225" y="276225"/>
            <a:ext cx="625475" cy="523875"/>
          </a:xfrm>
          <a:prstGeom prst="rect">
            <a:avLst/>
          </a:prstGeom>
          <a:noFill/>
          <a:ln w="9525">
            <a:noFill/>
            <a:miter lim="800000"/>
            <a:headEnd/>
            <a:tailEnd/>
          </a:ln>
        </p:spPr>
        <p:txBody>
          <a:bodyPr wrap="none">
            <a:spAutoFit/>
          </a:bodyPr>
          <a:lstStyle/>
          <a:p>
            <a:r>
              <a:rPr lang="en-US" sz="2800" b="1"/>
              <a:t>(a)</a:t>
            </a:r>
          </a:p>
        </p:txBody>
      </p:sp>
      <p:sp>
        <p:nvSpPr>
          <p:cNvPr id="14341" name="TextBox 7"/>
          <p:cNvSpPr txBox="1">
            <a:spLocks noChangeArrowheads="1"/>
          </p:cNvSpPr>
          <p:nvPr/>
        </p:nvSpPr>
        <p:spPr bwMode="auto">
          <a:xfrm>
            <a:off x="4778375" y="276225"/>
            <a:ext cx="646113" cy="522288"/>
          </a:xfrm>
          <a:prstGeom prst="rect">
            <a:avLst/>
          </a:prstGeom>
          <a:noFill/>
          <a:ln w="9525">
            <a:noFill/>
            <a:miter lim="800000"/>
            <a:headEnd/>
            <a:tailEnd/>
          </a:ln>
        </p:spPr>
        <p:txBody>
          <a:bodyPr wrap="none">
            <a:spAutoFit/>
          </a:bodyPr>
          <a:lstStyle/>
          <a:p>
            <a:r>
              <a:rPr lang="en-US" sz="2800" b="1"/>
              <a:t>(b)</a:t>
            </a:r>
          </a:p>
        </p:txBody>
      </p:sp>
      <p:sp>
        <p:nvSpPr>
          <p:cNvPr id="14342" name="Rectangle 126"/>
          <p:cNvSpPr>
            <a:spLocks noChangeArrowheads="1"/>
          </p:cNvSpPr>
          <p:nvPr/>
        </p:nvSpPr>
        <p:spPr bwMode="auto">
          <a:xfrm>
            <a:off x="4933950" y="1001713"/>
            <a:ext cx="3778250" cy="830262"/>
          </a:xfrm>
          <a:prstGeom prst="rect">
            <a:avLst/>
          </a:prstGeom>
          <a:noFill/>
          <a:ln w="9525">
            <a:noFill/>
            <a:miter lim="800000"/>
            <a:headEnd/>
            <a:tailEnd/>
          </a:ln>
        </p:spPr>
        <p:txBody>
          <a:bodyPr>
            <a:spAutoFit/>
          </a:bodyPr>
          <a:lstStyle/>
          <a:p>
            <a:pPr algn="ctr"/>
            <a:r>
              <a:rPr lang="en-US" sz="2400" b="1"/>
              <a:t>Multi-Capillary </a:t>
            </a:r>
          </a:p>
          <a:p>
            <a:pPr algn="ctr"/>
            <a:r>
              <a:rPr lang="en-US" sz="2400" b="1"/>
              <a:t>Electrode Configuration</a:t>
            </a:r>
            <a:endParaRPr lang="en-US" sz="2400"/>
          </a:p>
        </p:txBody>
      </p:sp>
      <p:grpSp>
        <p:nvGrpSpPr>
          <p:cNvPr id="9" name="Group 131"/>
          <p:cNvGrpSpPr>
            <a:grpSpLocks/>
          </p:cNvGrpSpPr>
          <p:nvPr/>
        </p:nvGrpSpPr>
        <p:grpSpPr bwMode="auto">
          <a:xfrm>
            <a:off x="5199063" y="2419350"/>
            <a:ext cx="1363662" cy="3648075"/>
            <a:chOff x="5199528" y="2419982"/>
            <a:chExt cx="1362635" cy="3647925"/>
          </a:xfrm>
        </p:grpSpPr>
        <p:sp>
          <p:nvSpPr>
            <p:cNvPr id="14372" name="AutoShape 5"/>
            <p:cNvSpPr>
              <a:spLocks noChangeArrowheads="1"/>
            </p:cNvSpPr>
            <p:nvPr/>
          </p:nvSpPr>
          <p:spPr bwMode="auto">
            <a:xfrm>
              <a:off x="5235388" y="4822983"/>
              <a:ext cx="1308846" cy="1191099"/>
            </a:xfrm>
            <a:custGeom>
              <a:avLst/>
              <a:gdLst>
                <a:gd name="T0" fmla="*/ 2147483647 w 21600"/>
                <a:gd name="T1" fmla="*/ 1810949353 h 21600"/>
                <a:gd name="T2" fmla="*/ 2147483647 w 21600"/>
                <a:gd name="T3" fmla="*/ 2147483647 h 21600"/>
                <a:gd name="T4" fmla="*/ 600715257 w 21600"/>
                <a:gd name="T5" fmla="*/ 181094935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noFill/>
              <a:miter lim="800000"/>
              <a:headEnd/>
              <a:tailEnd/>
            </a:ln>
          </p:spPr>
          <p:txBody>
            <a:bodyPr wrap="none" anchor="ctr"/>
            <a:lstStyle/>
            <a:p>
              <a:endParaRPr lang="en-US"/>
            </a:p>
          </p:txBody>
        </p:sp>
        <p:grpSp>
          <p:nvGrpSpPr>
            <p:cNvPr id="10" name="Group 22"/>
            <p:cNvGrpSpPr>
              <a:grpSpLocks/>
            </p:cNvGrpSpPr>
            <p:nvPr/>
          </p:nvGrpSpPr>
          <p:grpSpPr bwMode="auto">
            <a:xfrm>
              <a:off x="5527746" y="2419982"/>
              <a:ext cx="706437" cy="3349625"/>
              <a:chOff x="811" y="1145"/>
              <a:chExt cx="445" cy="2110"/>
            </a:xfrm>
          </p:grpSpPr>
          <p:grpSp>
            <p:nvGrpSpPr>
              <p:cNvPr id="11" name="Group 23"/>
              <p:cNvGrpSpPr>
                <a:grpSpLocks/>
              </p:cNvGrpSpPr>
              <p:nvPr/>
            </p:nvGrpSpPr>
            <p:grpSpPr bwMode="auto">
              <a:xfrm>
                <a:off x="811" y="1181"/>
                <a:ext cx="445" cy="2074"/>
                <a:chOff x="811" y="1181"/>
                <a:chExt cx="445" cy="2074"/>
              </a:xfrm>
            </p:grpSpPr>
            <p:sp>
              <p:nvSpPr>
                <p:cNvPr id="14399" name="Rectangle 24"/>
                <p:cNvSpPr>
                  <a:spLocks noChangeArrowheads="1"/>
                </p:cNvSpPr>
                <p:nvPr/>
              </p:nvSpPr>
              <p:spPr bwMode="auto">
                <a:xfrm>
                  <a:off x="812" y="1181"/>
                  <a:ext cx="433" cy="2033"/>
                </a:xfrm>
                <a:prstGeom prst="rect">
                  <a:avLst/>
                </a:prstGeom>
                <a:solidFill>
                  <a:srgbClr val="DDDDDD"/>
                </a:solidFill>
                <a:ln w="28575">
                  <a:solidFill>
                    <a:schemeClr val="tx1"/>
                  </a:solidFill>
                  <a:miter lim="800000"/>
                  <a:headEnd/>
                  <a:tailEnd/>
                </a:ln>
              </p:spPr>
              <p:txBody>
                <a:bodyPr wrap="none" anchor="ctr"/>
                <a:lstStyle/>
                <a:p>
                  <a:endParaRPr lang="en-US"/>
                </a:p>
              </p:txBody>
            </p:sp>
            <p:sp>
              <p:nvSpPr>
                <p:cNvPr id="14400" name="Oval 25"/>
                <p:cNvSpPr>
                  <a:spLocks noChangeArrowheads="1"/>
                </p:cNvSpPr>
                <p:nvPr/>
              </p:nvSpPr>
              <p:spPr bwMode="auto">
                <a:xfrm>
                  <a:off x="811" y="3111"/>
                  <a:ext cx="445" cy="144"/>
                </a:xfrm>
                <a:prstGeom prst="ellipse">
                  <a:avLst/>
                </a:prstGeom>
                <a:solidFill>
                  <a:schemeClr val="accent1"/>
                </a:solidFill>
                <a:ln w="28575">
                  <a:solidFill>
                    <a:schemeClr val="tx1"/>
                  </a:solidFill>
                  <a:round/>
                  <a:headEnd/>
                  <a:tailEnd/>
                </a:ln>
              </p:spPr>
              <p:txBody>
                <a:bodyPr wrap="none" anchor="ctr"/>
                <a:lstStyle/>
                <a:p>
                  <a:endParaRPr lang="en-US"/>
                </a:p>
              </p:txBody>
            </p:sp>
          </p:grpSp>
          <p:sp>
            <p:nvSpPr>
              <p:cNvPr id="14398" name="Freeform 36"/>
              <p:cNvSpPr>
                <a:spLocks/>
              </p:cNvSpPr>
              <p:nvPr/>
            </p:nvSpPr>
            <p:spPr bwMode="auto">
              <a:xfrm>
                <a:off x="811" y="1145"/>
                <a:ext cx="422" cy="77"/>
              </a:xfrm>
              <a:custGeom>
                <a:avLst/>
                <a:gdLst>
                  <a:gd name="T0" fmla="*/ 0 w 422"/>
                  <a:gd name="T1" fmla="*/ 22 h 77"/>
                  <a:gd name="T2" fmla="*/ 89 w 422"/>
                  <a:gd name="T3" fmla="*/ 55 h 77"/>
                  <a:gd name="T4" fmla="*/ 156 w 422"/>
                  <a:gd name="T5" fmla="*/ 0 h 77"/>
                  <a:gd name="T6" fmla="*/ 234 w 422"/>
                  <a:gd name="T7" fmla="*/ 55 h 77"/>
                  <a:gd name="T8" fmla="*/ 311 w 422"/>
                  <a:gd name="T9" fmla="*/ 11 h 77"/>
                  <a:gd name="T10" fmla="*/ 367 w 422"/>
                  <a:gd name="T11" fmla="*/ 77 h 77"/>
                  <a:gd name="T12" fmla="*/ 422 w 422"/>
                  <a:gd name="T13" fmla="*/ 0 h 77"/>
                  <a:gd name="T14" fmla="*/ 0 60000 65536"/>
                  <a:gd name="T15" fmla="*/ 0 60000 65536"/>
                  <a:gd name="T16" fmla="*/ 0 60000 65536"/>
                  <a:gd name="T17" fmla="*/ 0 60000 65536"/>
                  <a:gd name="T18" fmla="*/ 0 60000 65536"/>
                  <a:gd name="T19" fmla="*/ 0 60000 65536"/>
                  <a:gd name="T20" fmla="*/ 0 60000 65536"/>
                  <a:gd name="T21" fmla="*/ 0 w 422"/>
                  <a:gd name="T22" fmla="*/ 0 h 77"/>
                  <a:gd name="T23" fmla="*/ 422 w 422"/>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2" h="77">
                    <a:moveTo>
                      <a:pt x="0" y="22"/>
                    </a:moveTo>
                    <a:lnTo>
                      <a:pt x="89" y="55"/>
                    </a:lnTo>
                    <a:lnTo>
                      <a:pt x="156" y="0"/>
                    </a:lnTo>
                    <a:lnTo>
                      <a:pt x="234" y="55"/>
                    </a:lnTo>
                    <a:lnTo>
                      <a:pt x="311" y="11"/>
                    </a:lnTo>
                    <a:lnTo>
                      <a:pt x="367" y="77"/>
                    </a:lnTo>
                    <a:lnTo>
                      <a:pt x="422" y="0"/>
                    </a:lnTo>
                  </a:path>
                </a:pathLst>
              </a:custGeom>
              <a:noFill/>
              <a:ln w="76200" cmpd="sng">
                <a:solidFill>
                  <a:schemeClr val="tx1"/>
                </a:solidFill>
                <a:round/>
                <a:headEnd/>
                <a:tailEnd/>
              </a:ln>
            </p:spPr>
            <p:txBody>
              <a:bodyPr wrap="none" anchor="ctr"/>
              <a:lstStyle/>
              <a:p>
                <a:endParaRPr lang="en-US"/>
              </a:p>
            </p:txBody>
          </p:sp>
        </p:grpSp>
        <p:sp>
          <p:nvSpPr>
            <p:cNvPr id="14374" name="Oval 25"/>
            <p:cNvSpPr>
              <a:spLocks noChangeArrowheads="1"/>
            </p:cNvSpPr>
            <p:nvPr/>
          </p:nvSpPr>
          <p:spPr bwMode="auto">
            <a:xfrm>
              <a:off x="5529262" y="5536294"/>
              <a:ext cx="715617" cy="244900"/>
            </a:xfrm>
            <a:prstGeom prst="ellipse">
              <a:avLst/>
            </a:prstGeom>
            <a:noFill/>
            <a:ln w="28575">
              <a:solidFill>
                <a:srgbClr val="FF0000"/>
              </a:solidFill>
              <a:round/>
              <a:headEnd/>
              <a:tailEnd/>
            </a:ln>
          </p:spPr>
          <p:txBody>
            <a:bodyPr wrap="none" anchor="ctr"/>
            <a:lstStyle/>
            <a:p>
              <a:endParaRPr lang="en-US"/>
            </a:p>
          </p:txBody>
        </p:sp>
        <p:cxnSp>
          <p:nvCxnSpPr>
            <p:cNvPr id="46" name="Straight Connector 45"/>
            <p:cNvCxnSpPr/>
            <p:nvPr/>
          </p:nvCxnSpPr>
          <p:spPr>
            <a:xfrm flipH="1" flipV="1">
              <a:off x="6197313" y="3269260"/>
              <a:ext cx="20622" cy="24176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5515202" y="3285134"/>
              <a:ext cx="20622"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6148138" y="3150202"/>
              <a:ext cx="20621"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6098962" y="3158140"/>
              <a:ext cx="22208"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6051373" y="3158140"/>
              <a:ext cx="20622"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5562791" y="3197825"/>
              <a:ext cx="22208"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5611967" y="3166076"/>
              <a:ext cx="20621"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661142" y="3142265"/>
              <a:ext cx="20622"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5710318" y="3134328"/>
              <a:ext cx="20621"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5757907" y="3118453"/>
              <a:ext cx="22208"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5807082" y="3110517"/>
              <a:ext cx="20622"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856258" y="3102579"/>
              <a:ext cx="20621"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5905433" y="3110517"/>
              <a:ext cx="20622"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5953022" y="3110517"/>
              <a:ext cx="22208"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6002198" y="3142265"/>
              <a:ext cx="20621" cy="2419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6"/>
            <p:cNvGrpSpPr>
              <a:grpSpLocks/>
            </p:cNvGrpSpPr>
            <p:nvPr/>
          </p:nvGrpSpPr>
          <p:grpSpPr bwMode="auto">
            <a:xfrm>
              <a:off x="5199528" y="3801026"/>
              <a:ext cx="1362635" cy="2266881"/>
              <a:chOff x="355" y="1415"/>
              <a:chExt cx="1527" cy="2762"/>
            </a:xfrm>
          </p:grpSpPr>
          <p:sp>
            <p:nvSpPr>
              <p:cNvPr id="14392" name="Line 7"/>
              <p:cNvSpPr>
                <a:spLocks noChangeShapeType="1"/>
              </p:cNvSpPr>
              <p:nvPr/>
            </p:nvSpPr>
            <p:spPr bwMode="auto">
              <a:xfrm flipV="1">
                <a:off x="1878" y="1415"/>
                <a:ext cx="4" cy="1289"/>
              </a:xfrm>
              <a:prstGeom prst="line">
                <a:avLst/>
              </a:prstGeom>
              <a:noFill/>
              <a:ln w="38100">
                <a:solidFill>
                  <a:schemeClr val="tx1"/>
                </a:solidFill>
                <a:round/>
                <a:headEnd/>
                <a:tailEnd/>
              </a:ln>
            </p:spPr>
            <p:txBody>
              <a:bodyPr wrap="none" anchor="ctr"/>
              <a:lstStyle/>
              <a:p>
                <a:endParaRPr lang="en-US"/>
              </a:p>
            </p:txBody>
          </p:sp>
          <p:sp>
            <p:nvSpPr>
              <p:cNvPr id="14393" name="Line 8"/>
              <p:cNvSpPr>
                <a:spLocks noChangeShapeType="1"/>
              </p:cNvSpPr>
              <p:nvPr/>
            </p:nvSpPr>
            <p:spPr bwMode="auto">
              <a:xfrm flipV="1">
                <a:off x="356" y="1415"/>
                <a:ext cx="0" cy="1279"/>
              </a:xfrm>
              <a:prstGeom prst="line">
                <a:avLst/>
              </a:prstGeom>
              <a:noFill/>
              <a:ln w="38100">
                <a:solidFill>
                  <a:schemeClr val="tx1"/>
                </a:solidFill>
                <a:round/>
                <a:headEnd/>
                <a:tailEnd/>
              </a:ln>
            </p:spPr>
            <p:txBody>
              <a:bodyPr wrap="none" anchor="ctr"/>
              <a:lstStyle/>
              <a:p>
                <a:endParaRPr lang="en-US"/>
              </a:p>
            </p:txBody>
          </p:sp>
          <p:sp>
            <p:nvSpPr>
              <p:cNvPr id="14394" name="Line 9"/>
              <p:cNvSpPr>
                <a:spLocks noChangeShapeType="1"/>
              </p:cNvSpPr>
              <p:nvPr/>
            </p:nvSpPr>
            <p:spPr bwMode="auto">
              <a:xfrm flipH="1">
                <a:off x="1500" y="2700"/>
                <a:ext cx="378" cy="1477"/>
              </a:xfrm>
              <a:prstGeom prst="line">
                <a:avLst/>
              </a:prstGeom>
              <a:noFill/>
              <a:ln w="38100">
                <a:solidFill>
                  <a:schemeClr val="tx1"/>
                </a:solidFill>
                <a:round/>
                <a:headEnd/>
                <a:tailEnd/>
              </a:ln>
            </p:spPr>
            <p:txBody>
              <a:bodyPr wrap="none" anchor="ctr"/>
              <a:lstStyle/>
              <a:p>
                <a:endParaRPr lang="en-US"/>
              </a:p>
            </p:txBody>
          </p:sp>
          <p:sp>
            <p:nvSpPr>
              <p:cNvPr id="14395" name="Line 10"/>
              <p:cNvSpPr>
                <a:spLocks noChangeShapeType="1"/>
              </p:cNvSpPr>
              <p:nvPr/>
            </p:nvSpPr>
            <p:spPr bwMode="auto">
              <a:xfrm flipH="1" flipV="1">
                <a:off x="722" y="4177"/>
                <a:ext cx="778" cy="0"/>
              </a:xfrm>
              <a:prstGeom prst="line">
                <a:avLst/>
              </a:prstGeom>
              <a:noFill/>
              <a:ln w="38100">
                <a:solidFill>
                  <a:schemeClr val="tx1"/>
                </a:solidFill>
                <a:round/>
                <a:headEnd/>
                <a:tailEnd/>
              </a:ln>
            </p:spPr>
            <p:txBody>
              <a:bodyPr wrap="none" anchor="ctr"/>
              <a:lstStyle/>
              <a:p>
                <a:endParaRPr lang="en-US"/>
              </a:p>
            </p:txBody>
          </p:sp>
          <p:sp>
            <p:nvSpPr>
              <p:cNvPr id="14396" name="Line 11"/>
              <p:cNvSpPr>
                <a:spLocks noChangeShapeType="1"/>
              </p:cNvSpPr>
              <p:nvPr/>
            </p:nvSpPr>
            <p:spPr bwMode="auto">
              <a:xfrm flipH="1" flipV="1">
                <a:off x="355" y="2678"/>
                <a:ext cx="378" cy="1488"/>
              </a:xfrm>
              <a:prstGeom prst="line">
                <a:avLst/>
              </a:prstGeom>
              <a:noFill/>
              <a:ln w="38100">
                <a:solidFill>
                  <a:schemeClr val="tx1"/>
                </a:solidFill>
                <a:round/>
                <a:headEnd/>
                <a:tailEnd/>
              </a:ln>
            </p:spPr>
            <p:txBody>
              <a:bodyPr wrap="none" anchor="ctr"/>
              <a:lstStyle/>
              <a:p>
                <a:endParaRPr lang="en-US"/>
              </a:p>
            </p:txBody>
          </p:sp>
        </p:grpSp>
        <p:sp>
          <p:nvSpPr>
            <p:cNvPr id="129" name="Rectangle 128"/>
            <p:cNvSpPr/>
            <p:nvPr/>
          </p:nvSpPr>
          <p:spPr>
            <a:xfrm>
              <a:off x="5497753" y="3102579"/>
              <a:ext cx="723355" cy="1952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3" name="Group 130"/>
          <p:cNvGrpSpPr>
            <a:grpSpLocks/>
          </p:cNvGrpSpPr>
          <p:nvPr/>
        </p:nvGrpSpPr>
        <p:grpSpPr bwMode="auto">
          <a:xfrm>
            <a:off x="7199313" y="2419350"/>
            <a:ext cx="1362075" cy="3648075"/>
            <a:chOff x="7198619" y="2419982"/>
            <a:chExt cx="1362466" cy="3647927"/>
          </a:xfrm>
        </p:grpSpPr>
        <p:sp>
          <p:nvSpPr>
            <p:cNvPr id="14345" name="AutoShape 5"/>
            <p:cNvSpPr>
              <a:spLocks noChangeArrowheads="1"/>
            </p:cNvSpPr>
            <p:nvPr/>
          </p:nvSpPr>
          <p:spPr bwMode="auto">
            <a:xfrm>
              <a:off x="7234517" y="4822983"/>
              <a:ext cx="1308846" cy="1191099"/>
            </a:xfrm>
            <a:custGeom>
              <a:avLst/>
              <a:gdLst>
                <a:gd name="T0" fmla="*/ 2147483647 w 21600"/>
                <a:gd name="T1" fmla="*/ 1810949353 h 21600"/>
                <a:gd name="T2" fmla="*/ 2147483647 w 21600"/>
                <a:gd name="T3" fmla="*/ 2147483647 h 21600"/>
                <a:gd name="T4" fmla="*/ 600715257 w 21600"/>
                <a:gd name="T5" fmla="*/ 181094935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noFill/>
              <a:miter lim="800000"/>
              <a:headEnd/>
              <a:tailEnd/>
            </a:ln>
          </p:spPr>
          <p:txBody>
            <a:bodyPr wrap="none" anchor="ctr"/>
            <a:lstStyle/>
            <a:p>
              <a:endParaRPr lang="en-US"/>
            </a:p>
          </p:txBody>
        </p:sp>
        <p:grpSp>
          <p:nvGrpSpPr>
            <p:cNvPr id="14" name="Group 23"/>
            <p:cNvGrpSpPr>
              <a:grpSpLocks/>
            </p:cNvGrpSpPr>
            <p:nvPr/>
          </p:nvGrpSpPr>
          <p:grpSpPr bwMode="auto">
            <a:xfrm>
              <a:off x="7526877" y="2477132"/>
              <a:ext cx="706438" cy="3292476"/>
              <a:chOff x="811" y="1181"/>
              <a:chExt cx="445" cy="2074"/>
            </a:xfrm>
          </p:grpSpPr>
          <p:sp>
            <p:nvSpPr>
              <p:cNvPr id="14370" name="Rectangle 24"/>
              <p:cNvSpPr>
                <a:spLocks noChangeArrowheads="1"/>
              </p:cNvSpPr>
              <p:nvPr/>
            </p:nvSpPr>
            <p:spPr bwMode="auto">
              <a:xfrm>
                <a:off x="812" y="1181"/>
                <a:ext cx="433" cy="2033"/>
              </a:xfrm>
              <a:prstGeom prst="rect">
                <a:avLst/>
              </a:prstGeom>
              <a:solidFill>
                <a:srgbClr val="DDDDDD"/>
              </a:solidFill>
              <a:ln w="28575">
                <a:solidFill>
                  <a:schemeClr val="tx1"/>
                </a:solidFill>
                <a:miter lim="800000"/>
                <a:headEnd/>
                <a:tailEnd/>
              </a:ln>
            </p:spPr>
            <p:txBody>
              <a:bodyPr wrap="none" anchor="ctr"/>
              <a:lstStyle/>
              <a:p>
                <a:endParaRPr lang="en-US"/>
              </a:p>
            </p:txBody>
          </p:sp>
          <p:sp>
            <p:nvSpPr>
              <p:cNvPr id="14371" name="Oval 25"/>
              <p:cNvSpPr>
                <a:spLocks noChangeArrowheads="1"/>
              </p:cNvSpPr>
              <p:nvPr/>
            </p:nvSpPr>
            <p:spPr bwMode="auto">
              <a:xfrm>
                <a:off x="811" y="3111"/>
                <a:ext cx="445" cy="144"/>
              </a:xfrm>
              <a:prstGeom prst="ellipse">
                <a:avLst/>
              </a:prstGeom>
              <a:solidFill>
                <a:schemeClr val="accent1"/>
              </a:solidFill>
              <a:ln w="28575">
                <a:solidFill>
                  <a:schemeClr val="tx1"/>
                </a:solidFill>
                <a:round/>
                <a:headEnd/>
                <a:tailEnd/>
              </a:ln>
            </p:spPr>
            <p:txBody>
              <a:bodyPr wrap="none" anchor="ctr"/>
              <a:lstStyle/>
              <a:p>
                <a:endParaRPr lang="en-US"/>
              </a:p>
            </p:txBody>
          </p:sp>
        </p:grpSp>
        <p:sp>
          <p:nvSpPr>
            <p:cNvPr id="14347" name="Freeform 120"/>
            <p:cNvSpPr>
              <a:spLocks/>
            </p:cNvSpPr>
            <p:nvPr/>
          </p:nvSpPr>
          <p:spPr bwMode="auto">
            <a:xfrm>
              <a:off x="7526877" y="2419982"/>
              <a:ext cx="669925" cy="122238"/>
            </a:xfrm>
            <a:custGeom>
              <a:avLst/>
              <a:gdLst>
                <a:gd name="T0" fmla="*/ 0 w 422"/>
                <a:gd name="T1" fmla="*/ 55443667 h 77"/>
                <a:gd name="T2" fmla="*/ 224294734 w 422"/>
                <a:gd name="T3" fmla="*/ 138609949 h 77"/>
                <a:gd name="T4" fmla="*/ 393144360 w 422"/>
                <a:gd name="T5" fmla="*/ 0 h 77"/>
                <a:gd name="T6" fmla="*/ 589716590 w 422"/>
                <a:gd name="T7" fmla="*/ 138609949 h 77"/>
                <a:gd name="T8" fmla="*/ 783769359 w 422"/>
                <a:gd name="T9" fmla="*/ 27722627 h 77"/>
                <a:gd name="T10" fmla="*/ 924898267 w 422"/>
                <a:gd name="T11" fmla="*/ 194053591 h 77"/>
                <a:gd name="T12" fmla="*/ 1063506027 w 422"/>
                <a:gd name="T13" fmla="*/ 0 h 77"/>
                <a:gd name="T14" fmla="*/ 0 60000 65536"/>
                <a:gd name="T15" fmla="*/ 0 60000 65536"/>
                <a:gd name="T16" fmla="*/ 0 60000 65536"/>
                <a:gd name="T17" fmla="*/ 0 60000 65536"/>
                <a:gd name="T18" fmla="*/ 0 60000 65536"/>
                <a:gd name="T19" fmla="*/ 0 60000 65536"/>
                <a:gd name="T20" fmla="*/ 0 60000 65536"/>
                <a:gd name="T21" fmla="*/ 0 w 422"/>
                <a:gd name="T22" fmla="*/ 0 h 77"/>
                <a:gd name="T23" fmla="*/ 422 w 422"/>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2" h="77">
                  <a:moveTo>
                    <a:pt x="0" y="22"/>
                  </a:moveTo>
                  <a:lnTo>
                    <a:pt x="89" y="55"/>
                  </a:lnTo>
                  <a:lnTo>
                    <a:pt x="156" y="0"/>
                  </a:lnTo>
                  <a:lnTo>
                    <a:pt x="234" y="55"/>
                  </a:lnTo>
                  <a:lnTo>
                    <a:pt x="311" y="11"/>
                  </a:lnTo>
                  <a:lnTo>
                    <a:pt x="367" y="77"/>
                  </a:lnTo>
                  <a:lnTo>
                    <a:pt x="422" y="0"/>
                  </a:lnTo>
                </a:path>
              </a:pathLst>
            </a:custGeom>
            <a:noFill/>
            <a:ln w="76200" cmpd="sng">
              <a:solidFill>
                <a:schemeClr val="tx1"/>
              </a:solidFill>
              <a:round/>
              <a:headEnd/>
              <a:tailEnd/>
            </a:ln>
          </p:spPr>
          <p:txBody>
            <a:bodyPr wrap="none" anchor="ctr"/>
            <a:lstStyle/>
            <a:p>
              <a:endParaRPr lang="en-US"/>
            </a:p>
          </p:txBody>
        </p:sp>
        <p:sp>
          <p:nvSpPr>
            <p:cNvPr id="14348" name="Oval 25"/>
            <p:cNvSpPr>
              <a:spLocks noChangeArrowheads="1"/>
            </p:cNvSpPr>
            <p:nvPr/>
          </p:nvSpPr>
          <p:spPr bwMode="auto">
            <a:xfrm>
              <a:off x="7528391" y="5536294"/>
              <a:ext cx="715617" cy="244900"/>
            </a:xfrm>
            <a:prstGeom prst="ellipse">
              <a:avLst/>
            </a:prstGeom>
            <a:noFill/>
            <a:ln w="28575">
              <a:solidFill>
                <a:srgbClr val="FF0000"/>
              </a:solidFill>
              <a:round/>
              <a:headEnd/>
              <a:tailEnd/>
            </a:ln>
          </p:spPr>
          <p:txBody>
            <a:bodyPr wrap="none" anchor="ctr"/>
            <a:lstStyle/>
            <a:p>
              <a:endParaRPr lang="en-US"/>
            </a:p>
          </p:txBody>
        </p:sp>
        <p:cxnSp>
          <p:nvCxnSpPr>
            <p:cNvPr id="105" name="Straight Connector 104"/>
            <p:cNvCxnSpPr/>
            <p:nvPr/>
          </p:nvCxnSpPr>
          <p:spPr>
            <a:xfrm flipH="1" flipV="1">
              <a:off x="8195855" y="3269261"/>
              <a:ext cx="22231" cy="24176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7514622" y="3285135"/>
              <a:ext cx="20644"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8148217" y="3150202"/>
              <a:ext cx="20643"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8098989" y="3158140"/>
              <a:ext cx="20644"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8049763" y="3158140"/>
              <a:ext cx="20643"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7562260" y="3197825"/>
              <a:ext cx="22231"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7611487" y="3166077"/>
              <a:ext cx="20643"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7660714" y="3142266"/>
              <a:ext cx="20644"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7708352" y="3134328"/>
              <a:ext cx="22231"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7757579" y="3118454"/>
              <a:ext cx="20643"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7806806" y="3110517"/>
              <a:ext cx="20644"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7854444" y="3102579"/>
              <a:ext cx="22231"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7903671" y="3110517"/>
              <a:ext cx="20643"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7952897" y="3110517"/>
              <a:ext cx="20644"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8000536" y="3142266"/>
              <a:ext cx="22231" cy="2419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364" name="Line 7"/>
            <p:cNvSpPr>
              <a:spLocks noChangeShapeType="1"/>
            </p:cNvSpPr>
            <p:nvPr/>
          </p:nvSpPr>
          <p:spPr bwMode="auto">
            <a:xfrm flipV="1">
              <a:off x="8557516" y="3801027"/>
              <a:ext cx="3569" cy="1057933"/>
            </a:xfrm>
            <a:prstGeom prst="line">
              <a:avLst/>
            </a:prstGeom>
            <a:noFill/>
            <a:ln w="38100">
              <a:solidFill>
                <a:schemeClr val="tx1"/>
              </a:solidFill>
              <a:round/>
              <a:headEnd/>
              <a:tailEnd/>
            </a:ln>
          </p:spPr>
          <p:txBody>
            <a:bodyPr wrap="none" anchor="ctr"/>
            <a:lstStyle/>
            <a:p>
              <a:endParaRPr lang="en-US"/>
            </a:p>
          </p:txBody>
        </p:sp>
        <p:sp>
          <p:nvSpPr>
            <p:cNvPr id="14365" name="Line 8"/>
            <p:cNvSpPr>
              <a:spLocks noChangeShapeType="1"/>
            </p:cNvSpPr>
            <p:nvPr/>
          </p:nvSpPr>
          <p:spPr bwMode="auto">
            <a:xfrm flipV="1">
              <a:off x="7199511" y="3801027"/>
              <a:ext cx="0" cy="1049726"/>
            </a:xfrm>
            <a:prstGeom prst="line">
              <a:avLst/>
            </a:prstGeom>
            <a:noFill/>
            <a:ln w="38100">
              <a:solidFill>
                <a:schemeClr val="tx1"/>
              </a:solidFill>
              <a:round/>
              <a:headEnd/>
              <a:tailEnd/>
            </a:ln>
          </p:spPr>
          <p:txBody>
            <a:bodyPr wrap="none" anchor="ctr"/>
            <a:lstStyle/>
            <a:p>
              <a:endParaRPr lang="en-US"/>
            </a:p>
          </p:txBody>
        </p:sp>
        <p:sp>
          <p:nvSpPr>
            <p:cNvPr id="14366" name="Line 9"/>
            <p:cNvSpPr>
              <a:spLocks noChangeShapeType="1"/>
            </p:cNvSpPr>
            <p:nvPr/>
          </p:nvSpPr>
          <p:spPr bwMode="auto">
            <a:xfrm flipH="1">
              <a:off x="8220245" y="4855677"/>
              <a:ext cx="337271" cy="1212232"/>
            </a:xfrm>
            <a:prstGeom prst="line">
              <a:avLst/>
            </a:prstGeom>
            <a:noFill/>
            <a:ln w="38100">
              <a:solidFill>
                <a:schemeClr val="tx1"/>
              </a:solidFill>
              <a:round/>
              <a:headEnd/>
              <a:tailEnd/>
            </a:ln>
          </p:spPr>
          <p:txBody>
            <a:bodyPr wrap="none" anchor="ctr"/>
            <a:lstStyle/>
            <a:p>
              <a:endParaRPr lang="en-US"/>
            </a:p>
          </p:txBody>
        </p:sp>
        <p:sp>
          <p:nvSpPr>
            <p:cNvPr id="14367" name="Line 10"/>
            <p:cNvSpPr>
              <a:spLocks noChangeShapeType="1"/>
            </p:cNvSpPr>
            <p:nvPr/>
          </p:nvSpPr>
          <p:spPr bwMode="auto">
            <a:xfrm flipH="1" flipV="1">
              <a:off x="7526075" y="6067909"/>
              <a:ext cx="694171" cy="0"/>
            </a:xfrm>
            <a:prstGeom prst="line">
              <a:avLst/>
            </a:prstGeom>
            <a:noFill/>
            <a:ln w="38100">
              <a:solidFill>
                <a:schemeClr val="tx1"/>
              </a:solidFill>
              <a:round/>
              <a:headEnd/>
              <a:tailEnd/>
            </a:ln>
          </p:spPr>
          <p:txBody>
            <a:bodyPr wrap="none" anchor="ctr"/>
            <a:lstStyle/>
            <a:p>
              <a:endParaRPr lang="en-US"/>
            </a:p>
          </p:txBody>
        </p:sp>
        <p:sp>
          <p:nvSpPr>
            <p:cNvPr id="14368" name="Line 11"/>
            <p:cNvSpPr>
              <a:spLocks noChangeShapeType="1"/>
            </p:cNvSpPr>
            <p:nvPr/>
          </p:nvSpPr>
          <p:spPr bwMode="auto">
            <a:xfrm flipH="1" flipV="1">
              <a:off x="7198619" y="4837621"/>
              <a:ext cx="337271" cy="1221260"/>
            </a:xfrm>
            <a:prstGeom prst="line">
              <a:avLst/>
            </a:prstGeom>
            <a:noFill/>
            <a:ln w="38100">
              <a:solidFill>
                <a:schemeClr val="tx1"/>
              </a:solidFill>
              <a:round/>
              <a:headEnd/>
              <a:tailEnd/>
            </a:ln>
          </p:spPr>
          <p:txBody>
            <a:bodyPr wrap="none" anchor="ctr"/>
            <a:lstStyle/>
            <a:p>
              <a:endParaRPr lang="en-US"/>
            </a:p>
          </p:txBody>
        </p:sp>
        <p:sp>
          <p:nvSpPr>
            <p:cNvPr id="130" name="Rectangle 129"/>
            <p:cNvSpPr/>
            <p:nvPr/>
          </p:nvSpPr>
          <p:spPr>
            <a:xfrm>
              <a:off x="7495566" y="3091468"/>
              <a:ext cx="724108" cy="1968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a:grpSpLocks/>
          </p:cNvGrpSpPr>
          <p:nvPr/>
        </p:nvGrpSpPr>
        <p:grpSpPr bwMode="auto">
          <a:xfrm>
            <a:off x="76200" y="1219200"/>
            <a:ext cx="9067800" cy="4678363"/>
            <a:chOff x="76200" y="1219200"/>
            <a:chExt cx="9067800" cy="4678363"/>
          </a:xfrm>
        </p:grpSpPr>
        <p:sp>
          <p:nvSpPr>
            <p:cNvPr id="15363" name="Text Box 2"/>
            <p:cNvSpPr txBox="1">
              <a:spLocks noChangeArrowheads="1"/>
            </p:cNvSpPr>
            <p:nvPr/>
          </p:nvSpPr>
          <p:spPr bwMode="auto">
            <a:xfrm>
              <a:off x="990600"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364" name="Text Box 4"/>
            <p:cNvSpPr txBox="1">
              <a:spLocks noChangeArrowheads="1"/>
            </p:cNvSpPr>
            <p:nvPr/>
          </p:nvSpPr>
          <p:spPr bwMode="auto">
            <a:xfrm>
              <a:off x="1600200" y="1219200"/>
              <a:ext cx="4084638" cy="579438"/>
            </a:xfrm>
            <a:prstGeom prst="rect">
              <a:avLst/>
            </a:prstGeom>
            <a:noFill/>
            <a:ln w="9525">
              <a:noFill/>
              <a:miter lim="800000"/>
              <a:headEnd/>
              <a:tailEnd/>
            </a:ln>
          </p:spPr>
          <p:txBody>
            <a:bodyPr wrap="none">
              <a:spAutoFit/>
            </a:bodyPr>
            <a:lstStyle/>
            <a:p>
              <a:pPr eaLnBrk="0" hangingPunct="0"/>
              <a:r>
                <a:rPr lang="en-US" sz="3200" b="1"/>
                <a:t>Electrophoretic flow</a:t>
              </a:r>
            </a:p>
          </p:txBody>
        </p:sp>
        <p:grpSp>
          <p:nvGrpSpPr>
            <p:cNvPr id="3" name="Group 5"/>
            <p:cNvGrpSpPr>
              <a:grpSpLocks/>
            </p:cNvGrpSpPr>
            <p:nvPr/>
          </p:nvGrpSpPr>
          <p:grpSpPr bwMode="auto">
            <a:xfrm>
              <a:off x="1003300" y="4759325"/>
              <a:ext cx="7378700" cy="468313"/>
              <a:chOff x="432" y="3922"/>
              <a:chExt cx="4648" cy="295"/>
            </a:xfrm>
          </p:grpSpPr>
          <p:sp>
            <p:nvSpPr>
              <p:cNvPr id="15445" name="Text Box 6"/>
              <p:cNvSpPr txBox="1">
                <a:spLocks noChangeArrowheads="1"/>
              </p:cNvSpPr>
              <p:nvPr/>
            </p:nvSpPr>
            <p:spPr bwMode="auto">
              <a:xfrm>
                <a:off x="2582" y="3922"/>
                <a:ext cx="638" cy="288"/>
              </a:xfrm>
              <a:prstGeom prst="rect">
                <a:avLst/>
              </a:prstGeom>
              <a:noFill/>
              <a:ln w="9525">
                <a:noFill/>
                <a:miter lim="800000"/>
                <a:headEnd/>
                <a:tailEnd/>
              </a:ln>
            </p:spPr>
            <p:txBody>
              <a:bodyPr wrap="none">
                <a:spAutoFit/>
              </a:bodyPr>
              <a:lstStyle/>
              <a:p>
                <a:pPr eaLnBrk="0" hangingPunct="0"/>
                <a:r>
                  <a:rPr lang="en-US" sz="2400" b="1"/>
                  <a:t>SiOH </a:t>
                </a:r>
              </a:p>
            </p:txBody>
          </p:sp>
          <p:sp>
            <p:nvSpPr>
              <p:cNvPr id="15446" name="Line 7"/>
              <p:cNvSpPr>
                <a:spLocks noChangeShapeType="1"/>
              </p:cNvSpPr>
              <p:nvPr/>
            </p:nvSpPr>
            <p:spPr bwMode="auto">
              <a:xfrm>
                <a:off x="3312" y="4041"/>
                <a:ext cx="576" cy="0"/>
              </a:xfrm>
              <a:prstGeom prst="line">
                <a:avLst/>
              </a:prstGeom>
              <a:noFill/>
              <a:ln w="76200">
                <a:solidFill>
                  <a:schemeClr val="tx1"/>
                </a:solidFill>
                <a:round/>
                <a:headEnd type="triangle" w="med" len="med"/>
                <a:tailEnd type="triangle" w="med" len="med"/>
              </a:ln>
            </p:spPr>
            <p:txBody>
              <a:bodyPr wrap="none" anchor="ctr"/>
              <a:lstStyle/>
              <a:p>
                <a:endParaRPr lang="en-US"/>
              </a:p>
            </p:txBody>
          </p:sp>
          <p:sp>
            <p:nvSpPr>
              <p:cNvPr id="15447" name="Text Box 8"/>
              <p:cNvSpPr txBox="1">
                <a:spLocks noChangeArrowheads="1"/>
              </p:cNvSpPr>
              <p:nvPr/>
            </p:nvSpPr>
            <p:spPr bwMode="auto">
              <a:xfrm>
                <a:off x="4032" y="3929"/>
                <a:ext cx="1048" cy="288"/>
              </a:xfrm>
              <a:prstGeom prst="rect">
                <a:avLst/>
              </a:prstGeom>
              <a:noFill/>
              <a:ln w="9525">
                <a:noFill/>
                <a:miter lim="800000"/>
                <a:headEnd/>
                <a:tailEnd/>
              </a:ln>
            </p:spPr>
            <p:txBody>
              <a:bodyPr wrap="none">
                <a:spAutoFit/>
              </a:bodyPr>
              <a:lstStyle/>
              <a:p>
                <a:pPr eaLnBrk="0" hangingPunct="0"/>
                <a:r>
                  <a:rPr lang="en-US" sz="2400" b="1"/>
                  <a:t>SiO-  +  H</a:t>
                </a:r>
                <a:r>
                  <a:rPr lang="en-US" sz="2400" b="1" baseline="30000"/>
                  <a:t>+</a:t>
                </a:r>
                <a:endParaRPr lang="en-US" sz="2400" b="1"/>
              </a:p>
            </p:txBody>
          </p:sp>
          <p:sp>
            <p:nvSpPr>
              <p:cNvPr id="15448" name="Text Box 9"/>
              <p:cNvSpPr txBox="1">
                <a:spLocks noChangeArrowheads="1"/>
              </p:cNvSpPr>
              <p:nvPr/>
            </p:nvSpPr>
            <p:spPr bwMode="auto">
              <a:xfrm>
                <a:off x="432" y="3929"/>
                <a:ext cx="1374" cy="288"/>
              </a:xfrm>
              <a:prstGeom prst="rect">
                <a:avLst/>
              </a:prstGeom>
              <a:noFill/>
              <a:ln w="9525">
                <a:noFill/>
                <a:miter lim="800000"/>
                <a:headEnd/>
                <a:tailEnd/>
              </a:ln>
            </p:spPr>
            <p:txBody>
              <a:bodyPr wrap="none">
                <a:spAutoFit/>
              </a:bodyPr>
              <a:lstStyle/>
              <a:p>
                <a:pPr eaLnBrk="0" hangingPunct="0"/>
                <a:r>
                  <a:rPr lang="en-US" sz="2400" b="1"/>
                  <a:t>Capillary Wall</a:t>
                </a:r>
              </a:p>
            </p:txBody>
          </p:sp>
        </p:grpSp>
        <p:sp>
          <p:nvSpPr>
            <p:cNvPr id="15366" name="Text Box 10"/>
            <p:cNvSpPr txBox="1">
              <a:spLocks noChangeArrowheads="1"/>
            </p:cNvSpPr>
            <p:nvPr/>
          </p:nvSpPr>
          <p:spPr bwMode="auto">
            <a:xfrm>
              <a:off x="2743200" y="5318125"/>
              <a:ext cx="5257800" cy="579438"/>
            </a:xfrm>
            <a:prstGeom prst="rect">
              <a:avLst/>
            </a:prstGeom>
            <a:noFill/>
            <a:ln w="9525">
              <a:noFill/>
              <a:miter lim="800000"/>
              <a:headEnd/>
              <a:tailEnd/>
            </a:ln>
          </p:spPr>
          <p:txBody>
            <a:bodyPr wrap="none">
              <a:spAutoFit/>
            </a:bodyPr>
            <a:lstStyle/>
            <a:p>
              <a:pPr eaLnBrk="0" hangingPunct="0"/>
              <a:r>
                <a:rPr lang="en-US" sz="3200" b="1">
                  <a:solidFill>
                    <a:srgbClr val="0066FF"/>
                  </a:solidFill>
                </a:rPr>
                <a:t>Electroosmotic flow (EOF)</a:t>
              </a:r>
            </a:p>
          </p:txBody>
        </p:sp>
        <p:sp>
          <p:nvSpPr>
            <p:cNvPr id="15367" name="Oval 11"/>
            <p:cNvSpPr>
              <a:spLocks noChangeArrowheads="1"/>
            </p:cNvSpPr>
            <p:nvPr/>
          </p:nvSpPr>
          <p:spPr bwMode="auto">
            <a:xfrm>
              <a:off x="3087688" y="2724150"/>
              <a:ext cx="1506537" cy="552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68" name="Line 12"/>
            <p:cNvSpPr>
              <a:spLocks noChangeShapeType="1"/>
            </p:cNvSpPr>
            <p:nvPr/>
          </p:nvSpPr>
          <p:spPr bwMode="auto">
            <a:xfrm>
              <a:off x="1295400" y="4724400"/>
              <a:ext cx="6781800" cy="0"/>
            </a:xfrm>
            <a:prstGeom prst="line">
              <a:avLst/>
            </a:prstGeom>
            <a:noFill/>
            <a:ln w="76200">
              <a:solidFill>
                <a:schemeClr val="tx1"/>
              </a:solidFill>
              <a:round/>
              <a:headEnd/>
              <a:tailEnd/>
            </a:ln>
          </p:spPr>
          <p:txBody>
            <a:bodyPr wrap="none" anchor="ctr"/>
            <a:lstStyle/>
            <a:p>
              <a:endParaRPr lang="en-US"/>
            </a:p>
          </p:txBody>
        </p:sp>
        <p:sp>
          <p:nvSpPr>
            <p:cNvPr id="15369" name="Freeform 14"/>
            <p:cNvSpPr>
              <a:spLocks/>
            </p:cNvSpPr>
            <p:nvPr/>
          </p:nvSpPr>
          <p:spPr bwMode="auto">
            <a:xfrm>
              <a:off x="2133600" y="3581400"/>
              <a:ext cx="962025" cy="858838"/>
            </a:xfrm>
            <a:custGeom>
              <a:avLst/>
              <a:gdLst>
                <a:gd name="T0" fmla="*/ 2147483647 w 705"/>
                <a:gd name="T1" fmla="*/ 2147483647 h 671"/>
                <a:gd name="T2" fmla="*/ 2147483647 w 705"/>
                <a:gd name="T3" fmla="*/ 2147483647 h 671"/>
                <a:gd name="T4" fmla="*/ 2147483647 w 705"/>
                <a:gd name="T5" fmla="*/ 2147483647 h 671"/>
                <a:gd name="T6" fmla="*/ 2147483647 w 705"/>
                <a:gd name="T7" fmla="*/ 2147483647 h 671"/>
                <a:gd name="T8" fmla="*/ 2147483647 w 705"/>
                <a:gd name="T9" fmla="*/ 2147483647 h 671"/>
                <a:gd name="T10" fmla="*/ 2147483647 w 705"/>
                <a:gd name="T11" fmla="*/ 2147483647 h 671"/>
                <a:gd name="T12" fmla="*/ 2147483647 w 705"/>
                <a:gd name="T13" fmla="*/ 2147483647 h 671"/>
                <a:gd name="T14" fmla="*/ 2147483647 w 705"/>
                <a:gd name="T15" fmla="*/ 2147483647 h 671"/>
                <a:gd name="T16" fmla="*/ 2147483647 w 705"/>
                <a:gd name="T17" fmla="*/ 2147483647 h 671"/>
                <a:gd name="T18" fmla="*/ 2147483647 w 705"/>
                <a:gd name="T19" fmla="*/ 2147483647 h 671"/>
                <a:gd name="T20" fmla="*/ 2147483647 w 705"/>
                <a:gd name="T21" fmla="*/ 2147483647 h 671"/>
                <a:gd name="T22" fmla="*/ 2147483647 w 705"/>
                <a:gd name="T23" fmla="*/ 2147483647 h 671"/>
                <a:gd name="T24" fmla="*/ 2147483647 w 705"/>
                <a:gd name="T25" fmla="*/ 2147483647 h 671"/>
                <a:gd name="T26" fmla="*/ 2147483647 w 705"/>
                <a:gd name="T27" fmla="*/ 2147483647 h 671"/>
                <a:gd name="T28" fmla="*/ 2147483647 w 705"/>
                <a:gd name="T29" fmla="*/ 2147483647 h 671"/>
                <a:gd name="T30" fmla="*/ 2147483647 w 705"/>
                <a:gd name="T31" fmla="*/ 2147483647 h 6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5"/>
                <a:gd name="T49" fmla="*/ 0 h 671"/>
                <a:gd name="T50" fmla="*/ 705 w 705"/>
                <a:gd name="T51" fmla="*/ 671 h 6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5" h="671">
                  <a:moveTo>
                    <a:pt x="8" y="671"/>
                  </a:moveTo>
                  <a:cubicBezTo>
                    <a:pt x="33" y="572"/>
                    <a:pt x="0" y="477"/>
                    <a:pt x="20" y="371"/>
                  </a:cubicBezTo>
                  <a:cubicBezTo>
                    <a:pt x="39" y="274"/>
                    <a:pt x="85" y="222"/>
                    <a:pt x="152" y="155"/>
                  </a:cubicBezTo>
                  <a:cubicBezTo>
                    <a:pt x="156" y="131"/>
                    <a:pt x="149" y="102"/>
                    <a:pt x="164" y="83"/>
                  </a:cubicBezTo>
                  <a:cubicBezTo>
                    <a:pt x="172" y="73"/>
                    <a:pt x="188" y="90"/>
                    <a:pt x="200" y="95"/>
                  </a:cubicBezTo>
                  <a:cubicBezTo>
                    <a:pt x="235" y="110"/>
                    <a:pt x="261" y="140"/>
                    <a:pt x="296" y="155"/>
                  </a:cubicBezTo>
                  <a:cubicBezTo>
                    <a:pt x="326" y="168"/>
                    <a:pt x="392" y="179"/>
                    <a:pt x="392" y="179"/>
                  </a:cubicBezTo>
                  <a:cubicBezTo>
                    <a:pt x="404" y="167"/>
                    <a:pt x="414" y="152"/>
                    <a:pt x="428" y="143"/>
                  </a:cubicBezTo>
                  <a:cubicBezTo>
                    <a:pt x="439" y="136"/>
                    <a:pt x="454" y="139"/>
                    <a:pt x="464" y="131"/>
                  </a:cubicBezTo>
                  <a:cubicBezTo>
                    <a:pt x="479" y="118"/>
                    <a:pt x="488" y="99"/>
                    <a:pt x="500" y="83"/>
                  </a:cubicBezTo>
                  <a:cubicBezTo>
                    <a:pt x="494" y="64"/>
                    <a:pt x="480" y="0"/>
                    <a:pt x="452" y="35"/>
                  </a:cubicBezTo>
                  <a:cubicBezTo>
                    <a:pt x="437" y="54"/>
                    <a:pt x="443" y="83"/>
                    <a:pt x="440" y="107"/>
                  </a:cubicBezTo>
                  <a:cubicBezTo>
                    <a:pt x="435" y="139"/>
                    <a:pt x="432" y="171"/>
                    <a:pt x="428" y="203"/>
                  </a:cubicBezTo>
                  <a:cubicBezTo>
                    <a:pt x="456" y="211"/>
                    <a:pt x="483" y="223"/>
                    <a:pt x="512" y="227"/>
                  </a:cubicBezTo>
                  <a:cubicBezTo>
                    <a:pt x="692" y="254"/>
                    <a:pt x="637" y="192"/>
                    <a:pt x="692" y="275"/>
                  </a:cubicBezTo>
                  <a:cubicBezTo>
                    <a:pt x="705" y="355"/>
                    <a:pt x="704" y="323"/>
                    <a:pt x="704" y="371"/>
                  </a:cubicBezTo>
                </a:path>
              </a:pathLst>
            </a:custGeom>
            <a:noFill/>
            <a:ln w="9525">
              <a:solidFill>
                <a:schemeClr val="tx1"/>
              </a:solidFill>
              <a:round/>
              <a:headEnd/>
              <a:tailEnd/>
            </a:ln>
          </p:spPr>
          <p:txBody>
            <a:bodyPr wrap="none" anchor="ctr"/>
            <a:lstStyle/>
            <a:p>
              <a:endParaRPr lang="en-US"/>
            </a:p>
          </p:txBody>
        </p:sp>
        <p:sp>
          <p:nvSpPr>
            <p:cNvPr id="15370" name="Freeform 15"/>
            <p:cNvSpPr>
              <a:spLocks/>
            </p:cNvSpPr>
            <p:nvPr/>
          </p:nvSpPr>
          <p:spPr bwMode="auto">
            <a:xfrm>
              <a:off x="7148513" y="2354263"/>
              <a:ext cx="962025" cy="860425"/>
            </a:xfrm>
            <a:custGeom>
              <a:avLst/>
              <a:gdLst>
                <a:gd name="T0" fmla="*/ 2147483647 w 705"/>
                <a:gd name="T1" fmla="*/ 2147483647 h 671"/>
                <a:gd name="T2" fmla="*/ 2147483647 w 705"/>
                <a:gd name="T3" fmla="*/ 2147483647 h 671"/>
                <a:gd name="T4" fmla="*/ 2147483647 w 705"/>
                <a:gd name="T5" fmla="*/ 2147483647 h 671"/>
                <a:gd name="T6" fmla="*/ 2147483647 w 705"/>
                <a:gd name="T7" fmla="*/ 2147483647 h 671"/>
                <a:gd name="T8" fmla="*/ 2147483647 w 705"/>
                <a:gd name="T9" fmla="*/ 2147483647 h 671"/>
                <a:gd name="T10" fmla="*/ 2147483647 w 705"/>
                <a:gd name="T11" fmla="*/ 2147483647 h 671"/>
                <a:gd name="T12" fmla="*/ 2147483647 w 705"/>
                <a:gd name="T13" fmla="*/ 2147483647 h 671"/>
                <a:gd name="T14" fmla="*/ 2147483647 w 705"/>
                <a:gd name="T15" fmla="*/ 2147483647 h 671"/>
                <a:gd name="T16" fmla="*/ 2147483647 w 705"/>
                <a:gd name="T17" fmla="*/ 2147483647 h 671"/>
                <a:gd name="T18" fmla="*/ 2147483647 w 705"/>
                <a:gd name="T19" fmla="*/ 2147483647 h 671"/>
                <a:gd name="T20" fmla="*/ 2147483647 w 705"/>
                <a:gd name="T21" fmla="*/ 2147483647 h 671"/>
                <a:gd name="T22" fmla="*/ 2147483647 w 705"/>
                <a:gd name="T23" fmla="*/ 2147483647 h 671"/>
                <a:gd name="T24" fmla="*/ 2147483647 w 705"/>
                <a:gd name="T25" fmla="*/ 2147483647 h 671"/>
                <a:gd name="T26" fmla="*/ 2147483647 w 705"/>
                <a:gd name="T27" fmla="*/ 2147483647 h 671"/>
                <a:gd name="T28" fmla="*/ 2147483647 w 705"/>
                <a:gd name="T29" fmla="*/ 2147483647 h 671"/>
                <a:gd name="T30" fmla="*/ 2147483647 w 705"/>
                <a:gd name="T31" fmla="*/ 2147483647 h 6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5"/>
                <a:gd name="T49" fmla="*/ 0 h 671"/>
                <a:gd name="T50" fmla="*/ 705 w 705"/>
                <a:gd name="T51" fmla="*/ 671 h 6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5" h="671">
                  <a:moveTo>
                    <a:pt x="8" y="671"/>
                  </a:moveTo>
                  <a:cubicBezTo>
                    <a:pt x="33" y="572"/>
                    <a:pt x="0" y="477"/>
                    <a:pt x="20" y="371"/>
                  </a:cubicBezTo>
                  <a:cubicBezTo>
                    <a:pt x="39" y="274"/>
                    <a:pt x="85" y="222"/>
                    <a:pt x="152" y="155"/>
                  </a:cubicBezTo>
                  <a:cubicBezTo>
                    <a:pt x="156" y="131"/>
                    <a:pt x="149" y="102"/>
                    <a:pt x="164" y="83"/>
                  </a:cubicBezTo>
                  <a:cubicBezTo>
                    <a:pt x="172" y="73"/>
                    <a:pt x="188" y="90"/>
                    <a:pt x="200" y="95"/>
                  </a:cubicBezTo>
                  <a:cubicBezTo>
                    <a:pt x="235" y="110"/>
                    <a:pt x="261" y="140"/>
                    <a:pt x="296" y="155"/>
                  </a:cubicBezTo>
                  <a:cubicBezTo>
                    <a:pt x="326" y="168"/>
                    <a:pt x="392" y="179"/>
                    <a:pt x="392" y="179"/>
                  </a:cubicBezTo>
                  <a:cubicBezTo>
                    <a:pt x="404" y="167"/>
                    <a:pt x="414" y="152"/>
                    <a:pt x="428" y="143"/>
                  </a:cubicBezTo>
                  <a:cubicBezTo>
                    <a:pt x="439" y="136"/>
                    <a:pt x="454" y="139"/>
                    <a:pt x="464" y="131"/>
                  </a:cubicBezTo>
                  <a:cubicBezTo>
                    <a:pt x="479" y="118"/>
                    <a:pt x="488" y="99"/>
                    <a:pt x="500" y="83"/>
                  </a:cubicBezTo>
                  <a:cubicBezTo>
                    <a:pt x="494" y="64"/>
                    <a:pt x="480" y="0"/>
                    <a:pt x="452" y="35"/>
                  </a:cubicBezTo>
                  <a:cubicBezTo>
                    <a:pt x="437" y="54"/>
                    <a:pt x="443" y="83"/>
                    <a:pt x="440" y="107"/>
                  </a:cubicBezTo>
                  <a:cubicBezTo>
                    <a:pt x="435" y="139"/>
                    <a:pt x="432" y="171"/>
                    <a:pt x="428" y="203"/>
                  </a:cubicBezTo>
                  <a:cubicBezTo>
                    <a:pt x="456" y="211"/>
                    <a:pt x="483" y="223"/>
                    <a:pt x="512" y="227"/>
                  </a:cubicBezTo>
                  <a:cubicBezTo>
                    <a:pt x="692" y="254"/>
                    <a:pt x="637" y="192"/>
                    <a:pt x="692" y="275"/>
                  </a:cubicBezTo>
                  <a:cubicBezTo>
                    <a:pt x="705" y="355"/>
                    <a:pt x="704" y="323"/>
                    <a:pt x="704" y="371"/>
                  </a:cubicBezTo>
                </a:path>
              </a:pathLst>
            </a:custGeom>
            <a:noFill/>
            <a:ln w="9525">
              <a:solidFill>
                <a:schemeClr val="tx1"/>
              </a:solidFill>
              <a:round/>
              <a:headEnd/>
              <a:tailEnd/>
            </a:ln>
          </p:spPr>
          <p:txBody>
            <a:bodyPr wrap="none" anchor="ctr"/>
            <a:lstStyle/>
            <a:p>
              <a:endParaRPr lang="en-US"/>
            </a:p>
          </p:txBody>
        </p:sp>
        <p:sp>
          <p:nvSpPr>
            <p:cNvPr id="15371" name="Freeform 16"/>
            <p:cNvSpPr>
              <a:spLocks/>
            </p:cNvSpPr>
            <p:nvPr/>
          </p:nvSpPr>
          <p:spPr bwMode="auto">
            <a:xfrm>
              <a:off x="6165850" y="3338513"/>
              <a:ext cx="962025" cy="860425"/>
            </a:xfrm>
            <a:custGeom>
              <a:avLst/>
              <a:gdLst>
                <a:gd name="T0" fmla="*/ 2147483647 w 705"/>
                <a:gd name="T1" fmla="*/ 2147483647 h 671"/>
                <a:gd name="T2" fmla="*/ 2147483647 w 705"/>
                <a:gd name="T3" fmla="*/ 2147483647 h 671"/>
                <a:gd name="T4" fmla="*/ 2147483647 w 705"/>
                <a:gd name="T5" fmla="*/ 2147483647 h 671"/>
                <a:gd name="T6" fmla="*/ 2147483647 w 705"/>
                <a:gd name="T7" fmla="*/ 2147483647 h 671"/>
                <a:gd name="T8" fmla="*/ 2147483647 w 705"/>
                <a:gd name="T9" fmla="*/ 2147483647 h 671"/>
                <a:gd name="T10" fmla="*/ 2147483647 w 705"/>
                <a:gd name="T11" fmla="*/ 2147483647 h 671"/>
                <a:gd name="T12" fmla="*/ 2147483647 w 705"/>
                <a:gd name="T13" fmla="*/ 2147483647 h 671"/>
                <a:gd name="T14" fmla="*/ 2147483647 w 705"/>
                <a:gd name="T15" fmla="*/ 2147483647 h 671"/>
                <a:gd name="T16" fmla="*/ 2147483647 w 705"/>
                <a:gd name="T17" fmla="*/ 2147483647 h 671"/>
                <a:gd name="T18" fmla="*/ 2147483647 w 705"/>
                <a:gd name="T19" fmla="*/ 2147483647 h 671"/>
                <a:gd name="T20" fmla="*/ 2147483647 w 705"/>
                <a:gd name="T21" fmla="*/ 2147483647 h 671"/>
                <a:gd name="T22" fmla="*/ 2147483647 w 705"/>
                <a:gd name="T23" fmla="*/ 2147483647 h 671"/>
                <a:gd name="T24" fmla="*/ 2147483647 w 705"/>
                <a:gd name="T25" fmla="*/ 2147483647 h 671"/>
                <a:gd name="T26" fmla="*/ 2147483647 w 705"/>
                <a:gd name="T27" fmla="*/ 2147483647 h 671"/>
                <a:gd name="T28" fmla="*/ 2147483647 w 705"/>
                <a:gd name="T29" fmla="*/ 2147483647 h 671"/>
                <a:gd name="T30" fmla="*/ 2147483647 w 705"/>
                <a:gd name="T31" fmla="*/ 2147483647 h 6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5"/>
                <a:gd name="T49" fmla="*/ 0 h 671"/>
                <a:gd name="T50" fmla="*/ 705 w 705"/>
                <a:gd name="T51" fmla="*/ 671 h 6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5" h="671">
                  <a:moveTo>
                    <a:pt x="8" y="671"/>
                  </a:moveTo>
                  <a:cubicBezTo>
                    <a:pt x="33" y="572"/>
                    <a:pt x="0" y="477"/>
                    <a:pt x="20" y="371"/>
                  </a:cubicBezTo>
                  <a:cubicBezTo>
                    <a:pt x="39" y="274"/>
                    <a:pt x="85" y="222"/>
                    <a:pt x="152" y="155"/>
                  </a:cubicBezTo>
                  <a:cubicBezTo>
                    <a:pt x="156" y="131"/>
                    <a:pt x="149" y="102"/>
                    <a:pt x="164" y="83"/>
                  </a:cubicBezTo>
                  <a:cubicBezTo>
                    <a:pt x="172" y="73"/>
                    <a:pt x="188" y="90"/>
                    <a:pt x="200" y="95"/>
                  </a:cubicBezTo>
                  <a:cubicBezTo>
                    <a:pt x="235" y="110"/>
                    <a:pt x="261" y="140"/>
                    <a:pt x="296" y="155"/>
                  </a:cubicBezTo>
                  <a:cubicBezTo>
                    <a:pt x="326" y="168"/>
                    <a:pt x="392" y="179"/>
                    <a:pt x="392" y="179"/>
                  </a:cubicBezTo>
                  <a:cubicBezTo>
                    <a:pt x="404" y="167"/>
                    <a:pt x="414" y="152"/>
                    <a:pt x="428" y="143"/>
                  </a:cubicBezTo>
                  <a:cubicBezTo>
                    <a:pt x="439" y="136"/>
                    <a:pt x="454" y="139"/>
                    <a:pt x="464" y="131"/>
                  </a:cubicBezTo>
                  <a:cubicBezTo>
                    <a:pt x="479" y="118"/>
                    <a:pt x="488" y="99"/>
                    <a:pt x="500" y="83"/>
                  </a:cubicBezTo>
                  <a:cubicBezTo>
                    <a:pt x="494" y="64"/>
                    <a:pt x="480" y="0"/>
                    <a:pt x="452" y="35"/>
                  </a:cubicBezTo>
                  <a:cubicBezTo>
                    <a:pt x="437" y="54"/>
                    <a:pt x="443" y="83"/>
                    <a:pt x="440" y="107"/>
                  </a:cubicBezTo>
                  <a:cubicBezTo>
                    <a:pt x="435" y="139"/>
                    <a:pt x="432" y="171"/>
                    <a:pt x="428" y="203"/>
                  </a:cubicBezTo>
                  <a:cubicBezTo>
                    <a:pt x="456" y="211"/>
                    <a:pt x="483" y="223"/>
                    <a:pt x="512" y="227"/>
                  </a:cubicBezTo>
                  <a:cubicBezTo>
                    <a:pt x="692" y="254"/>
                    <a:pt x="637" y="192"/>
                    <a:pt x="692" y="275"/>
                  </a:cubicBezTo>
                  <a:cubicBezTo>
                    <a:pt x="705" y="355"/>
                    <a:pt x="704" y="323"/>
                    <a:pt x="704" y="371"/>
                  </a:cubicBezTo>
                </a:path>
              </a:pathLst>
            </a:custGeom>
            <a:noFill/>
            <a:ln w="9525">
              <a:solidFill>
                <a:schemeClr val="tx1"/>
              </a:solidFill>
              <a:round/>
              <a:headEnd/>
              <a:tailEnd/>
            </a:ln>
          </p:spPr>
          <p:txBody>
            <a:bodyPr wrap="none" anchor="ctr"/>
            <a:lstStyle/>
            <a:p>
              <a:endParaRPr lang="en-US"/>
            </a:p>
          </p:txBody>
        </p:sp>
        <p:sp>
          <p:nvSpPr>
            <p:cNvPr id="15372" name="Freeform 17"/>
            <p:cNvSpPr>
              <a:spLocks/>
            </p:cNvSpPr>
            <p:nvPr/>
          </p:nvSpPr>
          <p:spPr bwMode="auto">
            <a:xfrm>
              <a:off x="3217863" y="3400425"/>
              <a:ext cx="457200" cy="860425"/>
            </a:xfrm>
            <a:custGeom>
              <a:avLst/>
              <a:gdLst>
                <a:gd name="T0" fmla="*/ 2147483647 w 335"/>
                <a:gd name="T1" fmla="*/ 0 h 672"/>
                <a:gd name="T2" fmla="*/ 2147483647 w 335"/>
                <a:gd name="T3" fmla="*/ 2147483647 h 672"/>
                <a:gd name="T4" fmla="*/ 2147483647 w 335"/>
                <a:gd name="T5" fmla="*/ 2147483647 h 672"/>
                <a:gd name="T6" fmla="*/ 2147483647 w 335"/>
                <a:gd name="T7" fmla="*/ 2147483647 h 672"/>
                <a:gd name="T8" fmla="*/ 2147483647 w 335"/>
                <a:gd name="T9" fmla="*/ 2147483647 h 672"/>
                <a:gd name="T10" fmla="*/ 2147483647 w 335"/>
                <a:gd name="T11" fmla="*/ 2147483647 h 672"/>
                <a:gd name="T12" fmla="*/ 2147483647 w 335"/>
                <a:gd name="T13" fmla="*/ 2147483647 h 672"/>
                <a:gd name="T14" fmla="*/ 2147483647 w 335"/>
                <a:gd name="T15" fmla="*/ 2147483647 h 672"/>
                <a:gd name="T16" fmla="*/ 2147483647 w 335"/>
                <a:gd name="T17" fmla="*/ 2147483647 h 672"/>
                <a:gd name="T18" fmla="*/ 2147483647 w 335"/>
                <a:gd name="T19" fmla="*/ 2147483647 h 672"/>
                <a:gd name="T20" fmla="*/ 2147483647 w 335"/>
                <a:gd name="T21" fmla="*/ 2147483647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5"/>
                <a:gd name="T34" fmla="*/ 0 h 672"/>
                <a:gd name="T35" fmla="*/ 335 w 335"/>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5" h="672">
                  <a:moveTo>
                    <a:pt x="35" y="0"/>
                  </a:moveTo>
                  <a:cubicBezTo>
                    <a:pt x="45" y="165"/>
                    <a:pt x="0" y="188"/>
                    <a:pt x="119" y="228"/>
                  </a:cubicBezTo>
                  <a:cubicBezTo>
                    <a:pt x="127" y="212"/>
                    <a:pt x="140" y="198"/>
                    <a:pt x="143" y="180"/>
                  </a:cubicBezTo>
                  <a:cubicBezTo>
                    <a:pt x="145" y="167"/>
                    <a:pt x="139" y="134"/>
                    <a:pt x="131" y="144"/>
                  </a:cubicBezTo>
                  <a:cubicBezTo>
                    <a:pt x="110" y="171"/>
                    <a:pt x="107" y="208"/>
                    <a:pt x="95" y="240"/>
                  </a:cubicBezTo>
                  <a:cubicBezTo>
                    <a:pt x="106" y="295"/>
                    <a:pt x="113" y="326"/>
                    <a:pt x="143" y="372"/>
                  </a:cubicBezTo>
                  <a:cubicBezTo>
                    <a:pt x="159" y="368"/>
                    <a:pt x="175" y="355"/>
                    <a:pt x="191" y="360"/>
                  </a:cubicBezTo>
                  <a:cubicBezTo>
                    <a:pt x="274" y="384"/>
                    <a:pt x="187" y="492"/>
                    <a:pt x="215" y="528"/>
                  </a:cubicBezTo>
                  <a:cubicBezTo>
                    <a:pt x="235" y="554"/>
                    <a:pt x="279" y="512"/>
                    <a:pt x="311" y="504"/>
                  </a:cubicBezTo>
                  <a:cubicBezTo>
                    <a:pt x="315" y="488"/>
                    <a:pt x="321" y="440"/>
                    <a:pt x="323" y="456"/>
                  </a:cubicBezTo>
                  <a:cubicBezTo>
                    <a:pt x="333" y="527"/>
                    <a:pt x="335" y="672"/>
                    <a:pt x="335" y="672"/>
                  </a:cubicBezTo>
                </a:path>
              </a:pathLst>
            </a:custGeom>
            <a:noFill/>
            <a:ln w="9525">
              <a:solidFill>
                <a:schemeClr val="tx1"/>
              </a:solidFill>
              <a:round/>
              <a:headEnd/>
              <a:tailEnd/>
            </a:ln>
          </p:spPr>
          <p:txBody>
            <a:bodyPr wrap="none" anchor="ctr"/>
            <a:lstStyle/>
            <a:p>
              <a:endParaRPr lang="en-US"/>
            </a:p>
          </p:txBody>
        </p:sp>
        <p:sp>
          <p:nvSpPr>
            <p:cNvPr id="15373" name="Freeform 18"/>
            <p:cNvSpPr>
              <a:spLocks/>
            </p:cNvSpPr>
            <p:nvPr/>
          </p:nvSpPr>
          <p:spPr bwMode="auto">
            <a:xfrm>
              <a:off x="3152775" y="2540000"/>
              <a:ext cx="457200" cy="860425"/>
            </a:xfrm>
            <a:custGeom>
              <a:avLst/>
              <a:gdLst>
                <a:gd name="T0" fmla="*/ 2147483647 w 335"/>
                <a:gd name="T1" fmla="*/ 0 h 672"/>
                <a:gd name="T2" fmla="*/ 2147483647 w 335"/>
                <a:gd name="T3" fmla="*/ 2147483647 h 672"/>
                <a:gd name="T4" fmla="*/ 2147483647 w 335"/>
                <a:gd name="T5" fmla="*/ 2147483647 h 672"/>
                <a:gd name="T6" fmla="*/ 2147483647 w 335"/>
                <a:gd name="T7" fmla="*/ 2147483647 h 672"/>
                <a:gd name="T8" fmla="*/ 2147483647 w 335"/>
                <a:gd name="T9" fmla="*/ 2147483647 h 672"/>
                <a:gd name="T10" fmla="*/ 2147483647 w 335"/>
                <a:gd name="T11" fmla="*/ 2147483647 h 672"/>
                <a:gd name="T12" fmla="*/ 2147483647 w 335"/>
                <a:gd name="T13" fmla="*/ 2147483647 h 672"/>
                <a:gd name="T14" fmla="*/ 2147483647 w 335"/>
                <a:gd name="T15" fmla="*/ 2147483647 h 672"/>
                <a:gd name="T16" fmla="*/ 2147483647 w 335"/>
                <a:gd name="T17" fmla="*/ 2147483647 h 672"/>
                <a:gd name="T18" fmla="*/ 2147483647 w 335"/>
                <a:gd name="T19" fmla="*/ 2147483647 h 672"/>
                <a:gd name="T20" fmla="*/ 2147483647 w 335"/>
                <a:gd name="T21" fmla="*/ 2147483647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5"/>
                <a:gd name="T34" fmla="*/ 0 h 672"/>
                <a:gd name="T35" fmla="*/ 335 w 335"/>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5" h="672">
                  <a:moveTo>
                    <a:pt x="35" y="0"/>
                  </a:moveTo>
                  <a:cubicBezTo>
                    <a:pt x="45" y="165"/>
                    <a:pt x="0" y="188"/>
                    <a:pt x="119" y="228"/>
                  </a:cubicBezTo>
                  <a:cubicBezTo>
                    <a:pt x="127" y="212"/>
                    <a:pt x="140" y="198"/>
                    <a:pt x="143" y="180"/>
                  </a:cubicBezTo>
                  <a:cubicBezTo>
                    <a:pt x="145" y="167"/>
                    <a:pt x="139" y="134"/>
                    <a:pt x="131" y="144"/>
                  </a:cubicBezTo>
                  <a:cubicBezTo>
                    <a:pt x="110" y="171"/>
                    <a:pt x="107" y="208"/>
                    <a:pt x="95" y="240"/>
                  </a:cubicBezTo>
                  <a:cubicBezTo>
                    <a:pt x="106" y="295"/>
                    <a:pt x="113" y="326"/>
                    <a:pt x="143" y="372"/>
                  </a:cubicBezTo>
                  <a:cubicBezTo>
                    <a:pt x="159" y="368"/>
                    <a:pt x="175" y="355"/>
                    <a:pt x="191" y="360"/>
                  </a:cubicBezTo>
                  <a:cubicBezTo>
                    <a:pt x="274" y="384"/>
                    <a:pt x="187" y="492"/>
                    <a:pt x="215" y="528"/>
                  </a:cubicBezTo>
                  <a:cubicBezTo>
                    <a:pt x="235" y="554"/>
                    <a:pt x="279" y="512"/>
                    <a:pt x="311" y="504"/>
                  </a:cubicBezTo>
                  <a:cubicBezTo>
                    <a:pt x="315" y="488"/>
                    <a:pt x="321" y="440"/>
                    <a:pt x="323" y="456"/>
                  </a:cubicBezTo>
                  <a:cubicBezTo>
                    <a:pt x="333" y="527"/>
                    <a:pt x="335" y="672"/>
                    <a:pt x="335" y="672"/>
                  </a:cubicBezTo>
                </a:path>
              </a:pathLst>
            </a:custGeom>
            <a:noFill/>
            <a:ln w="9525">
              <a:solidFill>
                <a:schemeClr val="tx1"/>
              </a:solidFill>
              <a:round/>
              <a:headEnd/>
              <a:tailEnd/>
            </a:ln>
          </p:spPr>
          <p:txBody>
            <a:bodyPr wrap="none" anchor="ctr"/>
            <a:lstStyle/>
            <a:p>
              <a:endParaRPr lang="en-US"/>
            </a:p>
          </p:txBody>
        </p:sp>
        <p:sp>
          <p:nvSpPr>
            <p:cNvPr id="15374" name="Freeform 19"/>
            <p:cNvSpPr>
              <a:spLocks/>
            </p:cNvSpPr>
            <p:nvPr/>
          </p:nvSpPr>
          <p:spPr bwMode="auto">
            <a:xfrm>
              <a:off x="3544888" y="3830638"/>
              <a:ext cx="1392237" cy="496887"/>
            </a:xfrm>
            <a:custGeom>
              <a:avLst/>
              <a:gdLst>
                <a:gd name="T0" fmla="*/ 0 w 1020"/>
                <a:gd name="T1" fmla="*/ 2147483647 h 388"/>
                <a:gd name="T2" fmla="*/ 2147483647 w 1020"/>
                <a:gd name="T3" fmla="*/ 2147483647 h 388"/>
                <a:gd name="T4" fmla="*/ 2147483647 w 1020"/>
                <a:gd name="T5" fmla="*/ 0 h 388"/>
                <a:gd name="T6" fmla="*/ 2147483647 w 1020"/>
                <a:gd name="T7" fmla="*/ 2147483647 h 388"/>
                <a:gd name="T8" fmla="*/ 2147483647 w 1020"/>
                <a:gd name="T9" fmla="*/ 2147483647 h 388"/>
                <a:gd name="T10" fmla="*/ 2147483647 w 1020"/>
                <a:gd name="T11" fmla="*/ 2147483647 h 388"/>
                <a:gd name="T12" fmla="*/ 2147483647 w 1020"/>
                <a:gd name="T13" fmla="*/ 2147483647 h 388"/>
                <a:gd name="T14" fmla="*/ 2147483647 w 1020"/>
                <a:gd name="T15" fmla="*/ 2147483647 h 388"/>
                <a:gd name="T16" fmla="*/ 2147483647 w 1020"/>
                <a:gd name="T17" fmla="*/ 2147483647 h 388"/>
                <a:gd name="T18" fmla="*/ 2147483647 w 1020"/>
                <a:gd name="T19" fmla="*/ 2147483647 h 388"/>
                <a:gd name="T20" fmla="*/ 2147483647 w 1020"/>
                <a:gd name="T21" fmla="*/ 2147483647 h 388"/>
                <a:gd name="T22" fmla="*/ 2147483647 w 1020"/>
                <a:gd name="T23" fmla="*/ 2147483647 h 388"/>
                <a:gd name="T24" fmla="*/ 2147483647 w 1020"/>
                <a:gd name="T25" fmla="*/ 2147483647 h 3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0"/>
                <a:gd name="T40" fmla="*/ 0 h 388"/>
                <a:gd name="T41" fmla="*/ 1020 w 1020"/>
                <a:gd name="T42" fmla="*/ 388 h 3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0" h="388">
                  <a:moveTo>
                    <a:pt x="0" y="60"/>
                  </a:moveTo>
                  <a:cubicBezTo>
                    <a:pt x="19" y="156"/>
                    <a:pt x="59" y="173"/>
                    <a:pt x="144" y="216"/>
                  </a:cubicBezTo>
                  <a:cubicBezTo>
                    <a:pt x="285" y="181"/>
                    <a:pt x="348" y="126"/>
                    <a:pt x="432" y="0"/>
                  </a:cubicBezTo>
                  <a:cubicBezTo>
                    <a:pt x="440" y="20"/>
                    <a:pt x="452" y="39"/>
                    <a:pt x="456" y="60"/>
                  </a:cubicBezTo>
                  <a:cubicBezTo>
                    <a:pt x="468" y="123"/>
                    <a:pt x="416" y="244"/>
                    <a:pt x="480" y="252"/>
                  </a:cubicBezTo>
                  <a:cubicBezTo>
                    <a:pt x="512" y="256"/>
                    <a:pt x="544" y="260"/>
                    <a:pt x="576" y="264"/>
                  </a:cubicBezTo>
                  <a:cubicBezTo>
                    <a:pt x="600" y="258"/>
                    <a:pt x="694" y="252"/>
                    <a:pt x="708" y="204"/>
                  </a:cubicBezTo>
                  <a:cubicBezTo>
                    <a:pt x="713" y="188"/>
                    <a:pt x="700" y="172"/>
                    <a:pt x="696" y="156"/>
                  </a:cubicBezTo>
                  <a:cubicBezTo>
                    <a:pt x="672" y="160"/>
                    <a:pt x="640" y="149"/>
                    <a:pt x="624" y="168"/>
                  </a:cubicBezTo>
                  <a:cubicBezTo>
                    <a:pt x="604" y="192"/>
                    <a:pt x="651" y="257"/>
                    <a:pt x="672" y="264"/>
                  </a:cubicBezTo>
                  <a:cubicBezTo>
                    <a:pt x="718" y="279"/>
                    <a:pt x="768" y="280"/>
                    <a:pt x="816" y="288"/>
                  </a:cubicBezTo>
                  <a:cubicBezTo>
                    <a:pt x="869" y="323"/>
                    <a:pt x="996" y="348"/>
                    <a:pt x="996" y="348"/>
                  </a:cubicBezTo>
                  <a:cubicBezTo>
                    <a:pt x="1009" y="388"/>
                    <a:pt x="995" y="384"/>
                    <a:pt x="1020" y="384"/>
                  </a:cubicBezTo>
                </a:path>
              </a:pathLst>
            </a:custGeom>
            <a:noFill/>
            <a:ln w="9525">
              <a:solidFill>
                <a:schemeClr val="tx1"/>
              </a:solidFill>
              <a:round/>
              <a:headEnd/>
              <a:tailEnd/>
            </a:ln>
          </p:spPr>
          <p:txBody>
            <a:bodyPr wrap="none" anchor="ctr"/>
            <a:lstStyle/>
            <a:p>
              <a:endParaRPr lang="en-US"/>
            </a:p>
          </p:txBody>
        </p:sp>
        <p:sp>
          <p:nvSpPr>
            <p:cNvPr id="15375" name="Freeform 20"/>
            <p:cNvSpPr>
              <a:spLocks/>
            </p:cNvSpPr>
            <p:nvPr/>
          </p:nvSpPr>
          <p:spPr bwMode="auto">
            <a:xfrm>
              <a:off x="5053013" y="2540000"/>
              <a:ext cx="1314450" cy="1274763"/>
            </a:xfrm>
            <a:custGeom>
              <a:avLst/>
              <a:gdLst>
                <a:gd name="T0" fmla="*/ 0 w 963"/>
                <a:gd name="T1" fmla="*/ 2147483647 h 995"/>
                <a:gd name="T2" fmla="*/ 2147483647 w 963"/>
                <a:gd name="T3" fmla="*/ 2147483647 h 995"/>
                <a:gd name="T4" fmla="*/ 2147483647 w 963"/>
                <a:gd name="T5" fmla="*/ 2147483647 h 995"/>
                <a:gd name="T6" fmla="*/ 2147483647 w 963"/>
                <a:gd name="T7" fmla="*/ 2147483647 h 995"/>
                <a:gd name="T8" fmla="*/ 2147483647 w 963"/>
                <a:gd name="T9" fmla="*/ 2147483647 h 995"/>
                <a:gd name="T10" fmla="*/ 2147483647 w 963"/>
                <a:gd name="T11" fmla="*/ 2147483647 h 995"/>
                <a:gd name="T12" fmla="*/ 2147483647 w 963"/>
                <a:gd name="T13" fmla="*/ 2147483647 h 995"/>
                <a:gd name="T14" fmla="*/ 2147483647 w 963"/>
                <a:gd name="T15" fmla="*/ 2147483647 h 995"/>
                <a:gd name="T16" fmla="*/ 2147483647 w 963"/>
                <a:gd name="T17" fmla="*/ 2147483647 h 995"/>
                <a:gd name="T18" fmla="*/ 2147483647 w 963"/>
                <a:gd name="T19" fmla="*/ 2147483647 h 995"/>
                <a:gd name="T20" fmla="*/ 2147483647 w 963"/>
                <a:gd name="T21" fmla="*/ 2147483647 h 995"/>
                <a:gd name="T22" fmla="*/ 2147483647 w 963"/>
                <a:gd name="T23" fmla="*/ 2147483647 h 995"/>
                <a:gd name="T24" fmla="*/ 2147483647 w 963"/>
                <a:gd name="T25" fmla="*/ 2147483647 h 995"/>
                <a:gd name="T26" fmla="*/ 2147483647 w 963"/>
                <a:gd name="T27" fmla="*/ 2147483647 h 995"/>
                <a:gd name="T28" fmla="*/ 2147483647 w 963"/>
                <a:gd name="T29" fmla="*/ 2147483647 h 995"/>
                <a:gd name="T30" fmla="*/ 2147483647 w 963"/>
                <a:gd name="T31" fmla="*/ 2147483647 h 995"/>
                <a:gd name="T32" fmla="*/ 2147483647 w 963"/>
                <a:gd name="T33" fmla="*/ 2147483647 h 995"/>
                <a:gd name="T34" fmla="*/ 2147483647 w 963"/>
                <a:gd name="T35" fmla="*/ 2147483647 h 995"/>
                <a:gd name="T36" fmla="*/ 2147483647 w 963"/>
                <a:gd name="T37" fmla="*/ 2147483647 h 995"/>
                <a:gd name="T38" fmla="*/ 2147483647 w 963"/>
                <a:gd name="T39" fmla="*/ 2147483647 h 995"/>
                <a:gd name="T40" fmla="*/ 2147483647 w 963"/>
                <a:gd name="T41" fmla="*/ 2147483647 h 9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3"/>
                <a:gd name="T64" fmla="*/ 0 h 995"/>
                <a:gd name="T65" fmla="*/ 963 w 963"/>
                <a:gd name="T66" fmla="*/ 995 h 9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3" h="995">
                  <a:moveTo>
                    <a:pt x="0" y="994"/>
                  </a:moveTo>
                  <a:cubicBezTo>
                    <a:pt x="231" y="987"/>
                    <a:pt x="345" y="995"/>
                    <a:pt x="540" y="946"/>
                  </a:cubicBezTo>
                  <a:cubicBezTo>
                    <a:pt x="596" y="890"/>
                    <a:pt x="652" y="834"/>
                    <a:pt x="708" y="778"/>
                  </a:cubicBezTo>
                  <a:cubicBezTo>
                    <a:pt x="742" y="744"/>
                    <a:pt x="732" y="634"/>
                    <a:pt x="732" y="634"/>
                  </a:cubicBezTo>
                  <a:cubicBezTo>
                    <a:pt x="728" y="582"/>
                    <a:pt x="736" y="527"/>
                    <a:pt x="720" y="478"/>
                  </a:cubicBezTo>
                  <a:cubicBezTo>
                    <a:pt x="714" y="461"/>
                    <a:pt x="689" y="448"/>
                    <a:pt x="672" y="454"/>
                  </a:cubicBezTo>
                  <a:cubicBezTo>
                    <a:pt x="634" y="467"/>
                    <a:pt x="608" y="502"/>
                    <a:pt x="576" y="526"/>
                  </a:cubicBezTo>
                  <a:cubicBezTo>
                    <a:pt x="595" y="678"/>
                    <a:pt x="559" y="724"/>
                    <a:pt x="684" y="766"/>
                  </a:cubicBezTo>
                  <a:cubicBezTo>
                    <a:pt x="746" y="756"/>
                    <a:pt x="799" y="753"/>
                    <a:pt x="852" y="718"/>
                  </a:cubicBezTo>
                  <a:cubicBezTo>
                    <a:pt x="897" y="539"/>
                    <a:pt x="883" y="623"/>
                    <a:pt x="900" y="466"/>
                  </a:cubicBezTo>
                  <a:cubicBezTo>
                    <a:pt x="892" y="272"/>
                    <a:pt x="963" y="164"/>
                    <a:pt x="792" y="130"/>
                  </a:cubicBezTo>
                  <a:cubicBezTo>
                    <a:pt x="760" y="124"/>
                    <a:pt x="728" y="122"/>
                    <a:pt x="696" y="118"/>
                  </a:cubicBezTo>
                  <a:cubicBezTo>
                    <a:pt x="619" y="89"/>
                    <a:pt x="590" y="63"/>
                    <a:pt x="516" y="82"/>
                  </a:cubicBezTo>
                  <a:cubicBezTo>
                    <a:pt x="520" y="62"/>
                    <a:pt x="517" y="39"/>
                    <a:pt x="528" y="22"/>
                  </a:cubicBezTo>
                  <a:cubicBezTo>
                    <a:pt x="535" y="11"/>
                    <a:pt x="557" y="0"/>
                    <a:pt x="564" y="10"/>
                  </a:cubicBezTo>
                  <a:cubicBezTo>
                    <a:pt x="583" y="37"/>
                    <a:pt x="574" y="76"/>
                    <a:pt x="588" y="106"/>
                  </a:cubicBezTo>
                  <a:cubicBezTo>
                    <a:pt x="595" y="121"/>
                    <a:pt x="612" y="130"/>
                    <a:pt x="624" y="142"/>
                  </a:cubicBezTo>
                  <a:cubicBezTo>
                    <a:pt x="509" y="228"/>
                    <a:pt x="410" y="198"/>
                    <a:pt x="264" y="190"/>
                  </a:cubicBezTo>
                  <a:cubicBezTo>
                    <a:pt x="252" y="174"/>
                    <a:pt x="240" y="158"/>
                    <a:pt x="228" y="142"/>
                  </a:cubicBezTo>
                  <a:cubicBezTo>
                    <a:pt x="220" y="130"/>
                    <a:pt x="216" y="114"/>
                    <a:pt x="204" y="106"/>
                  </a:cubicBezTo>
                  <a:cubicBezTo>
                    <a:pt x="199" y="103"/>
                    <a:pt x="196" y="114"/>
                    <a:pt x="192" y="118"/>
                  </a:cubicBezTo>
                </a:path>
              </a:pathLst>
            </a:custGeom>
            <a:noFill/>
            <a:ln w="9525">
              <a:solidFill>
                <a:schemeClr val="tx1"/>
              </a:solidFill>
              <a:round/>
              <a:headEnd/>
              <a:tailEnd/>
            </a:ln>
          </p:spPr>
          <p:txBody>
            <a:bodyPr wrap="none" anchor="ctr"/>
            <a:lstStyle/>
            <a:p>
              <a:endParaRPr lang="en-US"/>
            </a:p>
          </p:txBody>
        </p:sp>
        <p:sp>
          <p:nvSpPr>
            <p:cNvPr id="15376" name="Freeform 21"/>
            <p:cNvSpPr>
              <a:spLocks/>
            </p:cNvSpPr>
            <p:nvPr/>
          </p:nvSpPr>
          <p:spPr bwMode="auto">
            <a:xfrm>
              <a:off x="5364163" y="3660775"/>
              <a:ext cx="1789112" cy="508000"/>
            </a:xfrm>
            <a:custGeom>
              <a:avLst/>
              <a:gdLst>
                <a:gd name="T0" fmla="*/ 0 w 1311"/>
                <a:gd name="T1" fmla="*/ 0 h 396"/>
                <a:gd name="T2" fmla="*/ 2147483647 w 1311"/>
                <a:gd name="T3" fmla="*/ 2147483647 h 396"/>
                <a:gd name="T4" fmla="*/ 2147483647 w 1311"/>
                <a:gd name="T5" fmla="*/ 2147483647 h 396"/>
                <a:gd name="T6" fmla="*/ 2147483647 w 1311"/>
                <a:gd name="T7" fmla="*/ 2147483647 h 396"/>
                <a:gd name="T8" fmla="*/ 2147483647 w 1311"/>
                <a:gd name="T9" fmla="*/ 2147483647 h 396"/>
                <a:gd name="T10" fmla="*/ 2147483647 w 1311"/>
                <a:gd name="T11" fmla="*/ 2147483647 h 396"/>
                <a:gd name="T12" fmla="*/ 2147483647 w 1311"/>
                <a:gd name="T13" fmla="*/ 2147483647 h 396"/>
                <a:gd name="T14" fmla="*/ 2147483647 w 1311"/>
                <a:gd name="T15" fmla="*/ 2147483647 h 396"/>
                <a:gd name="T16" fmla="*/ 2147483647 w 1311"/>
                <a:gd name="T17" fmla="*/ 2147483647 h 396"/>
                <a:gd name="T18" fmla="*/ 2147483647 w 1311"/>
                <a:gd name="T19" fmla="*/ 2147483647 h 396"/>
                <a:gd name="T20" fmla="*/ 2147483647 w 1311"/>
                <a:gd name="T21" fmla="*/ 2147483647 h 396"/>
                <a:gd name="T22" fmla="*/ 2147483647 w 1311"/>
                <a:gd name="T23" fmla="*/ 2147483647 h 396"/>
                <a:gd name="T24" fmla="*/ 2147483647 w 1311"/>
                <a:gd name="T25" fmla="*/ 2147483647 h 396"/>
                <a:gd name="T26" fmla="*/ 2147483647 w 1311"/>
                <a:gd name="T27" fmla="*/ 2147483647 h 396"/>
                <a:gd name="T28" fmla="*/ 2147483647 w 1311"/>
                <a:gd name="T29" fmla="*/ 2147483647 h 396"/>
                <a:gd name="T30" fmla="*/ 2147483647 w 1311"/>
                <a:gd name="T31" fmla="*/ 2147483647 h 3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1"/>
                <a:gd name="T49" fmla="*/ 0 h 396"/>
                <a:gd name="T50" fmla="*/ 1311 w 1311"/>
                <a:gd name="T51" fmla="*/ 396 h 3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1" h="396">
                  <a:moveTo>
                    <a:pt x="0" y="0"/>
                  </a:moveTo>
                  <a:cubicBezTo>
                    <a:pt x="16" y="16"/>
                    <a:pt x="29" y="36"/>
                    <a:pt x="48" y="48"/>
                  </a:cubicBezTo>
                  <a:cubicBezTo>
                    <a:pt x="70" y="61"/>
                    <a:pt x="100" y="56"/>
                    <a:pt x="120" y="72"/>
                  </a:cubicBezTo>
                  <a:cubicBezTo>
                    <a:pt x="174" y="114"/>
                    <a:pt x="216" y="168"/>
                    <a:pt x="264" y="216"/>
                  </a:cubicBezTo>
                  <a:cubicBezTo>
                    <a:pt x="276" y="228"/>
                    <a:pt x="300" y="252"/>
                    <a:pt x="300" y="252"/>
                  </a:cubicBezTo>
                  <a:cubicBezTo>
                    <a:pt x="392" y="247"/>
                    <a:pt x="490" y="262"/>
                    <a:pt x="576" y="228"/>
                  </a:cubicBezTo>
                  <a:cubicBezTo>
                    <a:pt x="745" y="161"/>
                    <a:pt x="481" y="216"/>
                    <a:pt x="696" y="180"/>
                  </a:cubicBezTo>
                  <a:cubicBezTo>
                    <a:pt x="720" y="156"/>
                    <a:pt x="751" y="137"/>
                    <a:pt x="768" y="108"/>
                  </a:cubicBezTo>
                  <a:cubicBezTo>
                    <a:pt x="826" y="9"/>
                    <a:pt x="734" y="51"/>
                    <a:pt x="816" y="24"/>
                  </a:cubicBezTo>
                  <a:cubicBezTo>
                    <a:pt x="828" y="48"/>
                    <a:pt x="843" y="71"/>
                    <a:pt x="852" y="96"/>
                  </a:cubicBezTo>
                  <a:cubicBezTo>
                    <a:pt x="863" y="127"/>
                    <a:pt x="862" y="162"/>
                    <a:pt x="876" y="192"/>
                  </a:cubicBezTo>
                  <a:cubicBezTo>
                    <a:pt x="907" y="260"/>
                    <a:pt x="1106" y="245"/>
                    <a:pt x="1176" y="252"/>
                  </a:cubicBezTo>
                  <a:cubicBezTo>
                    <a:pt x="1196" y="248"/>
                    <a:pt x="1228" y="259"/>
                    <a:pt x="1236" y="240"/>
                  </a:cubicBezTo>
                  <a:cubicBezTo>
                    <a:pt x="1311" y="70"/>
                    <a:pt x="1211" y="153"/>
                    <a:pt x="1188" y="168"/>
                  </a:cubicBezTo>
                  <a:cubicBezTo>
                    <a:pt x="1144" y="234"/>
                    <a:pt x="1160" y="260"/>
                    <a:pt x="1212" y="312"/>
                  </a:cubicBezTo>
                  <a:cubicBezTo>
                    <a:pt x="1239" y="392"/>
                    <a:pt x="1213" y="373"/>
                    <a:pt x="1260" y="396"/>
                  </a:cubicBezTo>
                </a:path>
              </a:pathLst>
            </a:custGeom>
            <a:noFill/>
            <a:ln w="9525">
              <a:solidFill>
                <a:schemeClr val="tx1"/>
              </a:solidFill>
              <a:round/>
              <a:headEnd/>
              <a:tailEnd/>
            </a:ln>
          </p:spPr>
          <p:txBody>
            <a:bodyPr wrap="none" anchor="ctr"/>
            <a:lstStyle/>
            <a:p>
              <a:endParaRPr lang="en-US"/>
            </a:p>
          </p:txBody>
        </p:sp>
        <p:sp>
          <p:nvSpPr>
            <p:cNvPr id="15377" name="Freeform 23"/>
            <p:cNvSpPr>
              <a:spLocks/>
            </p:cNvSpPr>
            <p:nvPr/>
          </p:nvSpPr>
          <p:spPr bwMode="auto">
            <a:xfrm>
              <a:off x="3611563" y="2540000"/>
              <a:ext cx="1330325" cy="204788"/>
            </a:xfrm>
            <a:custGeom>
              <a:avLst/>
              <a:gdLst>
                <a:gd name="T0" fmla="*/ 0 w 975"/>
                <a:gd name="T1" fmla="*/ 2147483647 h 160"/>
                <a:gd name="T2" fmla="*/ 2147483647 w 975"/>
                <a:gd name="T3" fmla="*/ 2147483647 h 160"/>
                <a:gd name="T4" fmla="*/ 2147483647 w 975"/>
                <a:gd name="T5" fmla="*/ 2147483647 h 160"/>
                <a:gd name="T6" fmla="*/ 2147483647 w 975"/>
                <a:gd name="T7" fmla="*/ 2147483647 h 160"/>
                <a:gd name="T8" fmla="*/ 2147483647 w 975"/>
                <a:gd name="T9" fmla="*/ 2147483647 h 160"/>
                <a:gd name="T10" fmla="*/ 2147483647 w 975"/>
                <a:gd name="T11" fmla="*/ 2147483647 h 160"/>
                <a:gd name="T12" fmla="*/ 2147483647 w 975"/>
                <a:gd name="T13" fmla="*/ 2147483647 h 160"/>
                <a:gd name="T14" fmla="*/ 2147483647 w 975"/>
                <a:gd name="T15" fmla="*/ 2147483647 h 160"/>
                <a:gd name="T16" fmla="*/ 2147483647 w 975"/>
                <a:gd name="T17" fmla="*/ 2147483647 h 160"/>
                <a:gd name="T18" fmla="*/ 2147483647 w 975"/>
                <a:gd name="T19" fmla="*/ 2147483647 h 160"/>
                <a:gd name="T20" fmla="*/ 2147483647 w 975"/>
                <a:gd name="T21" fmla="*/ 2147483647 h 160"/>
                <a:gd name="T22" fmla="*/ 2147483647 w 975"/>
                <a:gd name="T23" fmla="*/ 2147483647 h 160"/>
                <a:gd name="T24" fmla="*/ 2147483647 w 975"/>
                <a:gd name="T25" fmla="*/ 2147483647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5"/>
                <a:gd name="T40" fmla="*/ 0 h 160"/>
                <a:gd name="T41" fmla="*/ 975 w 975"/>
                <a:gd name="T42" fmla="*/ 160 h 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5" h="160">
                  <a:moveTo>
                    <a:pt x="0" y="160"/>
                  </a:moveTo>
                  <a:cubicBezTo>
                    <a:pt x="20" y="156"/>
                    <a:pt x="40" y="153"/>
                    <a:pt x="60" y="148"/>
                  </a:cubicBezTo>
                  <a:cubicBezTo>
                    <a:pt x="84" y="141"/>
                    <a:pt x="132" y="124"/>
                    <a:pt x="132" y="124"/>
                  </a:cubicBezTo>
                  <a:cubicBezTo>
                    <a:pt x="208" y="149"/>
                    <a:pt x="282" y="152"/>
                    <a:pt x="360" y="136"/>
                  </a:cubicBezTo>
                  <a:cubicBezTo>
                    <a:pt x="368" y="124"/>
                    <a:pt x="370" y="103"/>
                    <a:pt x="384" y="100"/>
                  </a:cubicBezTo>
                  <a:cubicBezTo>
                    <a:pt x="398" y="97"/>
                    <a:pt x="406" y="119"/>
                    <a:pt x="420" y="124"/>
                  </a:cubicBezTo>
                  <a:cubicBezTo>
                    <a:pt x="451" y="135"/>
                    <a:pt x="516" y="148"/>
                    <a:pt x="516" y="148"/>
                  </a:cubicBezTo>
                  <a:cubicBezTo>
                    <a:pt x="572" y="126"/>
                    <a:pt x="611" y="97"/>
                    <a:pt x="660" y="64"/>
                  </a:cubicBezTo>
                  <a:cubicBezTo>
                    <a:pt x="656" y="48"/>
                    <a:pt x="648" y="0"/>
                    <a:pt x="648" y="16"/>
                  </a:cubicBezTo>
                  <a:cubicBezTo>
                    <a:pt x="648" y="40"/>
                    <a:pt x="647" y="67"/>
                    <a:pt x="660" y="88"/>
                  </a:cubicBezTo>
                  <a:cubicBezTo>
                    <a:pt x="669" y="103"/>
                    <a:pt x="692" y="104"/>
                    <a:pt x="708" y="112"/>
                  </a:cubicBezTo>
                  <a:cubicBezTo>
                    <a:pt x="854" y="104"/>
                    <a:pt x="975" y="159"/>
                    <a:pt x="936" y="4"/>
                  </a:cubicBezTo>
                  <a:cubicBezTo>
                    <a:pt x="923" y="44"/>
                    <a:pt x="911" y="40"/>
                    <a:pt x="936" y="40"/>
                  </a:cubicBezTo>
                </a:path>
              </a:pathLst>
            </a:custGeom>
            <a:noFill/>
            <a:ln w="9525">
              <a:solidFill>
                <a:schemeClr val="tx1"/>
              </a:solidFill>
              <a:round/>
              <a:headEnd/>
              <a:tailEnd/>
            </a:ln>
          </p:spPr>
          <p:txBody>
            <a:bodyPr wrap="none" anchor="ctr"/>
            <a:lstStyle/>
            <a:p>
              <a:endParaRPr lang="en-US"/>
            </a:p>
          </p:txBody>
        </p:sp>
        <p:sp>
          <p:nvSpPr>
            <p:cNvPr id="15378" name="Freeform 25"/>
            <p:cNvSpPr>
              <a:spLocks/>
            </p:cNvSpPr>
            <p:nvPr/>
          </p:nvSpPr>
          <p:spPr bwMode="auto">
            <a:xfrm>
              <a:off x="4659313" y="2108200"/>
              <a:ext cx="1330325" cy="204788"/>
            </a:xfrm>
            <a:custGeom>
              <a:avLst/>
              <a:gdLst>
                <a:gd name="T0" fmla="*/ 0 w 975"/>
                <a:gd name="T1" fmla="*/ 2147483647 h 160"/>
                <a:gd name="T2" fmla="*/ 2147483647 w 975"/>
                <a:gd name="T3" fmla="*/ 2147483647 h 160"/>
                <a:gd name="T4" fmla="*/ 2147483647 w 975"/>
                <a:gd name="T5" fmla="*/ 2147483647 h 160"/>
                <a:gd name="T6" fmla="*/ 2147483647 w 975"/>
                <a:gd name="T7" fmla="*/ 2147483647 h 160"/>
                <a:gd name="T8" fmla="*/ 2147483647 w 975"/>
                <a:gd name="T9" fmla="*/ 2147483647 h 160"/>
                <a:gd name="T10" fmla="*/ 2147483647 w 975"/>
                <a:gd name="T11" fmla="*/ 2147483647 h 160"/>
                <a:gd name="T12" fmla="*/ 2147483647 w 975"/>
                <a:gd name="T13" fmla="*/ 2147483647 h 160"/>
                <a:gd name="T14" fmla="*/ 2147483647 w 975"/>
                <a:gd name="T15" fmla="*/ 2147483647 h 160"/>
                <a:gd name="T16" fmla="*/ 2147483647 w 975"/>
                <a:gd name="T17" fmla="*/ 2147483647 h 160"/>
                <a:gd name="T18" fmla="*/ 2147483647 w 975"/>
                <a:gd name="T19" fmla="*/ 2147483647 h 160"/>
                <a:gd name="T20" fmla="*/ 2147483647 w 975"/>
                <a:gd name="T21" fmla="*/ 2147483647 h 160"/>
                <a:gd name="T22" fmla="*/ 2147483647 w 975"/>
                <a:gd name="T23" fmla="*/ 2147483647 h 160"/>
                <a:gd name="T24" fmla="*/ 2147483647 w 975"/>
                <a:gd name="T25" fmla="*/ 2147483647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5"/>
                <a:gd name="T40" fmla="*/ 0 h 160"/>
                <a:gd name="T41" fmla="*/ 975 w 975"/>
                <a:gd name="T42" fmla="*/ 160 h 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5" h="160">
                  <a:moveTo>
                    <a:pt x="0" y="160"/>
                  </a:moveTo>
                  <a:cubicBezTo>
                    <a:pt x="20" y="156"/>
                    <a:pt x="40" y="153"/>
                    <a:pt x="60" y="148"/>
                  </a:cubicBezTo>
                  <a:cubicBezTo>
                    <a:pt x="84" y="141"/>
                    <a:pt x="132" y="124"/>
                    <a:pt x="132" y="124"/>
                  </a:cubicBezTo>
                  <a:cubicBezTo>
                    <a:pt x="208" y="149"/>
                    <a:pt x="282" y="152"/>
                    <a:pt x="360" y="136"/>
                  </a:cubicBezTo>
                  <a:cubicBezTo>
                    <a:pt x="368" y="124"/>
                    <a:pt x="370" y="103"/>
                    <a:pt x="384" y="100"/>
                  </a:cubicBezTo>
                  <a:cubicBezTo>
                    <a:pt x="398" y="97"/>
                    <a:pt x="406" y="119"/>
                    <a:pt x="420" y="124"/>
                  </a:cubicBezTo>
                  <a:cubicBezTo>
                    <a:pt x="451" y="135"/>
                    <a:pt x="516" y="148"/>
                    <a:pt x="516" y="148"/>
                  </a:cubicBezTo>
                  <a:cubicBezTo>
                    <a:pt x="572" y="126"/>
                    <a:pt x="611" y="97"/>
                    <a:pt x="660" y="64"/>
                  </a:cubicBezTo>
                  <a:cubicBezTo>
                    <a:pt x="656" y="48"/>
                    <a:pt x="648" y="0"/>
                    <a:pt x="648" y="16"/>
                  </a:cubicBezTo>
                  <a:cubicBezTo>
                    <a:pt x="648" y="40"/>
                    <a:pt x="647" y="67"/>
                    <a:pt x="660" y="88"/>
                  </a:cubicBezTo>
                  <a:cubicBezTo>
                    <a:pt x="669" y="103"/>
                    <a:pt x="692" y="104"/>
                    <a:pt x="708" y="112"/>
                  </a:cubicBezTo>
                  <a:cubicBezTo>
                    <a:pt x="854" y="104"/>
                    <a:pt x="975" y="159"/>
                    <a:pt x="936" y="4"/>
                  </a:cubicBezTo>
                  <a:cubicBezTo>
                    <a:pt x="923" y="44"/>
                    <a:pt x="911" y="40"/>
                    <a:pt x="936" y="40"/>
                  </a:cubicBezTo>
                </a:path>
              </a:pathLst>
            </a:custGeom>
            <a:noFill/>
            <a:ln w="9525">
              <a:solidFill>
                <a:schemeClr val="tx1"/>
              </a:solidFill>
              <a:round/>
              <a:headEnd/>
              <a:tailEnd/>
            </a:ln>
          </p:spPr>
          <p:txBody>
            <a:bodyPr wrap="none" anchor="ctr"/>
            <a:lstStyle/>
            <a:p>
              <a:endParaRPr lang="en-US"/>
            </a:p>
          </p:txBody>
        </p:sp>
        <p:sp>
          <p:nvSpPr>
            <p:cNvPr id="15379" name="Freeform 26"/>
            <p:cNvSpPr>
              <a:spLocks/>
            </p:cNvSpPr>
            <p:nvPr/>
          </p:nvSpPr>
          <p:spPr bwMode="auto">
            <a:xfrm>
              <a:off x="3611563" y="2354263"/>
              <a:ext cx="1314450" cy="1274762"/>
            </a:xfrm>
            <a:custGeom>
              <a:avLst/>
              <a:gdLst>
                <a:gd name="T0" fmla="*/ 0 w 963"/>
                <a:gd name="T1" fmla="*/ 2147483647 h 995"/>
                <a:gd name="T2" fmla="*/ 2147483647 w 963"/>
                <a:gd name="T3" fmla="*/ 2147483647 h 995"/>
                <a:gd name="T4" fmla="*/ 2147483647 w 963"/>
                <a:gd name="T5" fmla="*/ 2147483647 h 995"/>
                <a:gd name="T6" fmla="*/ 2147483647 w 963"/>
                <a:gd name="T7" fmla="*/ 2147483647 h 995"/>
                <a:gd name="T8" fmla="*/ 2147483647 w 963"/>
                <a:gd name="T9" fmla="*/ 2147483647 h 995"/>
                <a:gd name="T10" fmla="*/ 2147483647 w 963"/>
                <a:gd name="T11" fmla="*/ 2147483647 h 995"/>
                <a:gd name="T12" fmla="*/ 2147483647 w 963"/>
                <a:gd name="T13" fmla="*/ 2147483647 h 995"/>
                <a:gd name="T14" fmla="*/ 2147483647 w 963"/>
                <a:gd name="T15" fmla="*/ 2147483647 h 995"/>
                <a:gd name="T16" fmla="*/ 2147483647 w 963"/>
                <a:gd name="T17" fmla="*/ 2147483647 h 995"/>
                <a:gd name="T18" fmla="*/ 2147483647 w 963"/>
                <a:gd name="T19" fmla="*/ 2147483647 h 995"/>
                <a:gd name="T20" fmla="*/ 2147483647 w 963"/>
                <a:gd name="T21" fmla="*/ 2147483647 h 995"/>
                <a:gd name="T22" fmla="*/ 2147483647 w 963"/>
                <a:gd name="T23" fmla="*/ 2147483647 h 995"/>
                <a:gd name="T24" fmla="*/ 2147483647 w 963"/>
                <a:gd name="T25" fmla="*/ 2147483647 h 995"/>
                <a:gd name="T26" fmla="*/ 2147483647 w 963"/>
                <a:gd name="T27" fmla="*/ 2147483647 h 995"/>
                <a:gd name="T28" fmla="*/ 2147483647 w 963"/>
                <a:gd name="T29" fmla="*/ 2147483647 h 995"/>
                <a:gd name="T30" fmla="*/ 2147483647 w 963"/>
                <a:gd name="T31" fmla="*/ 2147483647 h 995"/>
                <a:gd name="T32" fmla="*/ 2147483647 w 963"/>
                <a:gd name="T33" fmla="*/ 2147483647 h 995"/>
                <a:gd name="T34" fmla="*/ 2147483647 w 963"/>
                <a:gd name="T35" fmla="*/ 2147483647 h 995"/>
                <a:gd name="T36" fmla="*/ 2147483647 w 963"/>
                <a:gd name="T37" fmla="*/ 2147483647 h 995"/>
                <a:gd name="T38" fmla="*/ 2147483647 w 963"/>
                <a:gd name="T39" fmla="*/ 2147483647 h 995"/>
                <a:gd name="T40" fmla="*/ 2147483647 w 963"/>
                <a:gd name="T41" fmla="*/ 2147483647 h 9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3"/>
                <a:gd name="T64" fmla="*/ 0 h 995"/>
                <a:gd name="T65" fmla="*/ 963 w 963"/>
                <a:gd name="T66" fmla="*/ 995 h 9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3" h="995">
                  <a:moveTo>
                    <a:pt x="0" y="994"/>
                  </a:moveTo>
                  <a:cubicBezTo>
                    <a:pt x="231" y="987"/>
                    <a:pt x="345" y="995"/>
                    <a:pt x="540" y="946"/>
                  </a:cubicBezTo>
                  <a:cubicBezTo>
                    <a:pt x="596" y="890"/>
                    <a:pt x="652" y="834"/>
                    <a:pt x="708" y="778"/>
                  </a:cubicBezTo>
                  <a:cubicBezTo>
                    <a:pt x="742" y="744"/>
                    <a:pt x="732" y="634"/>
                    <a:pt x="732" y="634"/>
                  </a:cubicBezTo>
                  <a:cubicBezTo>
                    <a:pt x="728" y="582"/>
                    <a:pt x="736" y="527"/>
                    <a:pt x="720" y="478"/>
                  </a:cubicBezTo>
                  <a:cubicBezTo>
                    <a:pt x="714" y="461"/>
                    <a:pt x="689" y="448"/>
                    <a:pt x="672" y="454"/>
                  </a:cubicBezTo>
                  <a:cubicBezTo>
                    <a:pt x="634" y="467"/>
                    <a:pt x="608" y="502"/>
                    <a:pt x="576" y="526"/>
                  </a:cubicBezTo>
                  <a:cubicBezTo>
                    <a:pt x="595" y="678"/>
                    <a:pt x="559" y="724"/>
                    <a:pt x="684" y="766"/>
                  </a:cubicBezTo>
                  <a:cubicBezTo>
                    <a:pt x="746" y="756"/>
                    <a:pt x="799" y="753"/>
                    <a:pt x="852" y="718"/>
                  </a:cubicBezTo>
                  <a:cubicBezTo>
                    <a:pt x="897" y="539"/>
                    <a:pt x="883" y="623"/>
                    <a:pt x="900" y="466"/>
                  </a:cubicBezTo>
                  <a:cubicBezTo>
                    <a:pt x="892" y="272"/>
                    <a:pt x="963" y="164"/>
                    <a:pt x="792" y="130"/>
                  </a:cubicBezTo>
                  <a:cubicBezTo>
                    <a:pt x="760" y="124"/>
                    <a:pt x="728" y="122"/>
                    <a:pt x="696" y="118"/>
                  </a:cubicBezTo>
                  <a:cubicBezTo>
                    <a:pt x="619" y="89"/>
                    <a:pt x="590" y="63"/>
                    <a:pt x="516" y="82"/>
                  </a:cubicBezTo>
                  <a:cubicBezTo>
                    <a:pt x="520" y="62"/>
                    <a:pt x="517" y="39"/>
                    <a:pt x="528" y="22"/>
                  </a:cubicBezTo>
                  <a:cubicBezTo>
                    <a:pt x="535" y="11"/>
                    <a:pt x="557" y="0"/>
                    <a:pt x="564" y="10"/>
                  </a:cubicBezTo>
                  <a:cubicBezTo>
                    <a:pt x="583" y="37"/>
                    <a:pt x="574" y="76"/>
                    <a:pt x="588" y="106"/>
                  </a:cubicBezTo>
                  <a:cubicBezTo>
                    <a:pt x="595" y="121"/>
                    <a:pt x="612" y="130"/>
                    <a:pt x="624" y="142"/>
                  </a:cubicBezTo>
                  <a:cubicBezTo>
                    <a:pt x="509" y="228"/>
                    <a:pt x="410" y="198"/>
                    <a:pt x="264" y="190"/>
                  </a:cubicBezTo>
                  <a:cubicBezTo>
                    <a:pt x="252" y="174"/>
                    <a:pt x="240" y="158"/>
                    <a:pt x="228" y="142"/>
                  </a:cubicBezTo>
                  <a:cubicBezTo>
                    <a:pt x="220" y="130"/>
                    <a:pt x="216" y="114"/>
                    <a:pt x="204" y="106"/>
                  </a:cubicBezTo>
                  <a:cubicBezTo>
                    <a:pt x="199" y="103"/>
                    <a:pt x="196" y="114"/>
                    <a:pt x="192" y="118"/>
                  </a:cubicBezTo>
                </a:path>
              </a:pathLst>
            </a:custGeom>
            <a:noFill/>
            <a:ln w="9525">
              <a:solidFill>
                <a:schemeClr val="tx1"/>
              </a:solidFill>
              <a:round/>
              <a:headEnd/>
              <a:tailEnd/>
            </a:ln>
          </p:spPr>
          <p:txBody>
            <a:bodyPr wrap="none" anchor="ctr"/>
            <a:lstStyle/>
            <a:p>
              <a:endParaRPr lang="en-US"/>
            </a:p>
          </p:txBody>
        </p:sp>
        <p:sp>
          <p:nvSpPr>
            <p:cNvPr id="15380" name="Freeform 27"/>
            <p:cNvSpPr>
              <a:spLocks/>
            </p:cNvSpPr>
            <p:nvPr/>
          </p:nvSpPr>
          <p:spPr bwMode="auto">
            <a:xfrm>
              <a:off x="6494463" y="2600325"/>
              <a:ext cx="457200" cy="862013"/>
            </a:xfrm>
            <a:custGeom>
              <a:avLst/>
              <a:gdLst>
                <a:gd name="T0" fmla="*/ 2147483647 w 335"/>
                <a:gd name="T1" fmla="*/ 0 h 672"/>
                <a:gd name="T2" fmla="*/ 2147483647 w 335"/>
                <a:gd name="T3" fmla="*/ 2147483647 h 672"/>
                <a:gd name="T4" fmla="*/ 2147483647 w 335"/>
                <a:gd name="T5" fmla="*/ 2147483647 h 672"/>
                <a:gd name="T6" fmla="*/ 2147483647 w 335"/>
                <a:gd name="T7" fmla="*/ 2147483647 h 672"/>
                <a:gd name="T8" fmla="*/ 2147483647 w 335"/>
                <a:gd name="T9" fmla="*/ 2147483647 h 672"/>
                <a:gd name="T10" fmla="*/ 2147483647 w 335"/>
                <a:gd name="T11" fmla="*/ 2147483647 h 672"/>
                <a:gd name="T12" fmla="*/ 2147483647 w 335"/>
                <a:gd name="T13" fmla="*/ 2147483647 h 672"/>
                <a:gd name="T14" fmla="*/ 2147483647 w 335"/>
                <a:gd name="T15" fmla="*/ 2147483647 h 672"/>
                <a:gd name="T16" fmla="*/ 2147483647 w 335"/>
                <a:gd name="T17" fmla="*/ 2147483647 h 672"/>
                <a:gd name="T18" fmla="*/ 2147483647 w 335"/>
                <a:gd name="T19" fmla="*/ 2147483647 h 672"/>
                <a:gd name="T20" fmla="*/ 2147483647 w 335"/>
                <a:gd name="T21" fmla="*/ 2147483647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5"/>
                <a:gd name="T34" fmla="*/ 0 h 672"/>
                <a:gd name="T35" fmla="*/ 335 w 335"/>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5" h="672">
                  <a:moveTo>
                    <a:pt x="35" y="0"/>
                  </a:moveTo>
                  <a:cubicBezTo>
                    <a:pt x="45" y="165"/>
                    <a:pt x="0" y="188"/>
                    <a:pt x="119" y="228"/>
                  </a:cubicBezTo>
                  <a:cubicBezTo>
                    <a:pt x="127" y="212"/>
                    <a:pt x="140" y="198"/>
                    <a:pt x="143" y="180"/>
                  </a:cubicBezTo>
                  <a:cubicBezTo>
                    <a:pt x="145" y="167"/>
                    <a:pt x="139" y="134"/>
                    <a:pt x="131" y="144"/>
                  </a:cubicBezTo>
                  <a:cubicBezTo>
                    <a:pt x="110" y="171"/>
                    <a:pt x="107" y="208"/>
                    <a:pt x="95" y="240"/>
                  </a:cubicBezTo>
                  <a:cubicBezTo>
                    <a:pt x="106" y="295"/>
                    <a:pt x="113" y="326"/>
                    <a:pt x="143" y="372"/>
                  </a:cubicBezTo>
                  <a:cubicBezTo>
                    <a:pt x="159" y="368"/>
                    <a:pt x="175" y="355"/>
                    <a:pt x="191" y="360"/>
                  </a:cubicBezTo>
                  <a:cubicBezTo>
                    <a:pt x="274" y="384"/>
                    <a:pt x="187" y="492"/>
                    <a:pt x="215" y="528"/>
                  </a:cubicBezTo>
                  <a:cubicBezTo>
                    <a:pt x="235" y="554"/>
                    <a:pt x="279" y="512"/>
                    <a:pt x="311" y="504"/>
                  </a:cubicBezTo>
                  <a:cubicBezTo>
                    <a:pt x="315" y="488"/>
                    <a:pt x="321" y="440"/>
                    <a:pt x="323" y="456"/>
                  </a:cubicBezTo>
                  <a:cubicBezTo>
                    <a:pt x="333" y="527"/>
                    <a:pt x="335" y="672"/>
                    <a:pt x="335" y="672"/>
                  </a:cubicBezTo>
                </a:path>
              </a:pathLst>
            </a:custGeom>
            <a:noFill/>
            <a:ln w="9525">
              <a:solidFill>
                <a:schemeClr val="tx1"/>
              </a:solidFill>
              <a:round/>
              <a:headEnd/>
              <a:tailEnd/>
            </a:ln>
          </p:spPr>
          <p:txBody>
            <a:bodyPr wrap="none" anchor="ctr"/>
            <a:lstStyle/>
            <a:p>
              <a:endParaRPr lang="en-US"/>
            </a:p>
          </p:txBody>
        </p:sp>
        <p:sp>
          <p:nvSpPr>
            <p:cNvPr id="15381" name="Freeform 28"/>
            <p:cNvSpPr>
              <a:spLocks/>
            </p:cNvSpPr>
            <p:nvPr/>
          </p:nvSpPr>
          <p:spPr bwMode="auto">
            <a:xfrm>
              <a:off x="7213600" y="2478088"/>
              <a:ext cx="458788" cy="860425"/>
            </a:xfrm>
            <a:custGeom>
              <a:avLst/>
              <a:gdLst>
                <a:gd name="T0" fmla="*/ 2147483647 w 335"/>
                <a:gd name="T1" fmla="*/ 0 h 672"/>
                <a:gd name="T2" fmla="*/ 2147483647 w 335"/>
                <a:gd name="T3" fmla="*/ 2147483647 h 672"/>
                <a:gd name="T4" fmla="*/ 2147483647 w 335"/>
                <a:gd name="T5" fmla="*/ 2147483647 h 672"/>
                <a:gd name="T6" fmla="*/ 2147483647 w 335"/>
                <a:gd name="T7" fmla="*/ 2147483647 h 672"/>
                <a:gd name="T8" fmla="*/ 2147483647 w 335"/>
                <a:gd name="T9" fmla="*/ 2147483647 h 672"/>
                <a:gd name="T10" fmla="*/ 2147483647 w 335"/>
                <a:gd name="T11" fmla="*/ 2147483647 h 672"/>
                <a:gd name="T12" fmla="*/ 2147483647 w 335"/>
                <a:gd name="T13" fmla="*/ 2147483647 h 672"/>
                <a:gd name="T14" fmla="*/ 2147483647 w 335"/>
                <a:gd name="T15" fmla="*/ 2147483647 h 672"/>
                <a:gd name="T16" fmla="*/ 2147483647 w 335"/>
                <a:gd name="T17" fmla="*/ 2147483647 h 672"/>
                <a:gd name="T18" fmla="*/ 2147483647 w 335"/>
                <a:gd name="T19" fmla="*/ 2147483647 h 672"/>
                <a:gd name="T20" fmla="*/ 2147483647 w 335"/>
                <a:gd name="T21" fmla="*/ 2147483647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5"/>
                <a:gd name="T34" fmla="*/ 0 h 672"/>
                <a:gd name="T35" fmla="*/ 335 w 335"/>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5" h="672">
                  <a:moveTo>
                    <a:pt x="35" y="0"/>
                  </a:moveTo>
                  <a:cubicBezTo>
                    <a:pt x="45" y="165"/>
                    <a:pt x="0" y="188"/>
                    <a:pt x="119" y="228"/>
                  </a:cubicBezTo>
                  <a:cubicBezTo>
                    <a:pt x="127" y="212"/>
                    <a:pt x="140" y="198"/>
                    <a:pt x="143" y="180"/>
                  </a:cubicBezTo>
                  <a:cubicBezTo>
                    <a:pt x="145" y="167"/>
                    <a:pt x="139" y="134"/>
                    <a:pt x="131" y="144"/>
                  </a:cubicBezTo>
                  <a:cubicBezTo>
                    <a:pt x="110" y="171"/>
                    <a:pt x="107" y="208"/>
                    <a:pt x="95" y="240"/>
                  </a:cubicBezTo>
                  <a:cubicBezTo>
                    <a:pt x="106" y="295"/>
                    <a:pt x="113" y="326"/>
                    <a:pt x="143" y="372"/>
                  </a:cubicBezTo>
                  <a:cubicBezTo>
                    <a:pt x="159" y="368"/>
                    <a:pt x="175" y="355"/>
                    <a:pt x="191" y="360"/>
                  </a:cubicBezTo>
                  <a:cubicBezTo>
                    <a:pt x="274" y="384"/>
                    <a:pt x="187" y="492"/>
                    <a:pt x="215" y="528"/>
                  </a:cubicBezTo>
                  <a:cubicBezTo>
                    <a:pt x="235" y="554"/>
                    <a:pt x="279" y="512"/>
                    <a:pt x="311" y="504"/>
                  </a:cubicBezTo>
                  <a:cubicBezTo>
                    <a:pt x="315" y="488"/>
                    <a:pt x="321" y="440"/>
                    <a:pt x="323" y="456"/>
                  </a:cubicBezTo>
                  <a:cubicBezTo>
                    <a:pt x="333" y="527"/>
                    <a:pt x="335" y="672"/>
                    <a:pt x="335" y="672"/>
                  </a:cubicBezTo>
                </a:path>
              </a:pathLst>
            </a:custGeom>
            <a:noFill/>
            <a:ln w="9525">
              <a:solidFill>
                <a:schemeClr val="tx1"/>
              </a:solidFill>
              <a:round/>
              <a:headEnd/>
              <a:tailEnd/>
            </a:ln>
          </p:spPr>
          <p:txBody>
            <a:bodyPr wrap="none" anchor="ctr"/>
            <a:lstStyle/>
            <a:p>
              <a:endParaRPr lang="en-US"/>
            </a:p>
          </p:txBody>
        </p:sp>
        <p:sp>
          <p:nvSpPr>
            <p:cNvPr id="15382" name="Freeform 29"/>
            <p:cNvSpPr>
              <a:spLocks/>
            </p:cNvSpPr>
            <p:nvPr/>
          </p:nvSpPr>
          <p:spPr bwMode="auto">
            <a:xfrm>
              <a:off x="4791075" y="2970213"/>
              <a:ext cx="457200" cy="860425"/>
            </a:xfrm>
            <a:custGeom>
              <a:avLst/>
              <a:gdLst>
                <a:gd name="T0" fmla="*/ 2147483647 w 335"/>
                <a:gd name="T1" fmla="*/ 0 h 672"/>
                <a:gd name="T2" fmla="*/ 2147483647 w 335"/>
                <a:gd name="T3" fmla="*/ 2147483647 h 672"/>
                <a:gd name="T4" fmla="*/ 2147483647 w 335"/>
                <a:gd name="T5" fmla="*/ 2147483647 h 672"/>
                <a:gd name="T6" fmla="*/ 2147483647 w 335"/>
                <a:gd name="T7" fmla="*/ 2147483647 h 672"/>
                <a:gd name="T8" fmla="*/ 2147483647 w 335"/>
                <a:gd name="T9" fmla="*/ 2147483647 h 672"/>
                <a:gd name="T10" fmla="*/ 2147483647 w 335"/>
                <a:gd name="T11" fmla="*/ 2147483647 h 672"/>
                <a:gd name="T12" fmla="*/ 2147483647 w 335"/>
                <a:gd name="T13" fmla="*/ 2147483647 h 672"/>
                <a:gd name="T14" fmla="*/ 2147483647 w 335"/>
                <a:gd name="T15" fmla="*/ 2147483647 h 672"/>
                <a:gd name="T16" fmla="*/ 2147483647 w 335"/>
                <a:gd name="T17" fmla="*/ 2147483647 h 672"/>
                <a:gd name="T18" fmla="*/ 2147483647 w 335"/>
                <a:gd name="T19" fmla="*/ 2147483647 h 672"/>
                <a:gd name="T20" fmla="*/ 2147483647 w 335"/>
                <a:gd name="T21" fmla="*/ 2147483647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5"/>
                <a:gd name="T34" fmla="*/ 0 h 672"/>
                <a:gd name="T35" fmla="*/ 335 w 335"/>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5" h="672">
                  <a:moveTo>
                    <a:pt x="35" y="0"/>
                  </a:moveTo>
                  <a:cubicBezTo>
                    <a:pt x="45" y="165"/>
                    <a:pt x="0" y="188"/>
                    <a:pt x="119" y="228"/>
                  </a:cubicBezTo>
                  <a:cubicBezTo>
                    <a:pt x="127" y="212"/>
                    <a:pt x="140" y="198"/>
                    <a:pt x="143" y="180"/>
                  </a:cubicBezTo>
                  <a:cubicBezTo>
                    <a:pt x="145" y="167"/>
                    <a:pt x="139" y="134"/>
                    <a:pt x="131" y="144"/>
                  </a:cubicBezTo>
                  <a:cubicBezTo>
                    <a:pt x="110" y="171"/>
                    <a:pt x="107" y="208"/>
                    <a:pt x="95" y="240"/>
                  </a:cubicBezTo>
                  <a:cubicBezTo>
                    <a:pt x="106" y="295"/>
                    <a:pt x="113" y="326"/>
                    <a:pt x="143" y="372"/>
                  </a:cubicBezTo>
                  <a:cubicBezTo>
                    <a:pt x="159" y="368"/>
                    <a:pt x="175" y="355"/>
                    <a:pt x="191" y="360"/>
                  </a:cubicBezTo>
                  <a:cubicBezTo>
                    <a:pt x="274" y="384"/>
                    <a:pt x="187" y="492"/>
                    <a:pt x="215" y="528"/>
                  </a:cubicBezTo>
                  <a:cubicBezTo>
                    <a:pt x="235" y="554"/>
                    <a:pt x="279" y="512"/>
                    <a:pt x="311" y="504"/>
                  </a:cubicBezTo>
                  <a:cubicBezTo>
                    <a:pt x="315" y="488"/>
                    <a:pt x="321" y="440"/>
                    <a:pt x="323" y="456"/>
                  </a:cubicBezTo>
                  <a:cubicBezTo>
                    <a:pt x="333" y="527"/>
                    <a:pt x="335" y="672"/>
                    <a:pt x="335" y="672"/>
                  </a:cubicBezTo>
                </a:path>
              </a:pathLst>
            </a:custGeom>
            <a:noFill/>
            <a:ln w="9525">
              <a:solidFill>
                <a:schemeClr val="tx1"/>
              </a:solidFill>
              <a:round/>
              <a:headEnd/>
              <a:tailEnd/>
            </a:ln>
          </p:spPr>
          <p:txBody>
            <a:bodyPr wrap="none" anchor="ctr"/>
            <a:lstStyle/>
            <a:p>
              <a:endParaRPr lang="en-US"/>
            </a:p>
          </p:txBody>
        </p:sp>
        <p:sp>
          <p:nvSpPr>
            <p:cNvPr id="15383" name="Freeform 30"/>
            <p:cNvSpPr>
              <a:spLocks/>
            </p:cNvSpPr>
            <p:nvPr/>
          </p:nvSpPr>
          <p:spPr bwMode="auto">
            <a:xfrm>
              <a:off x="4708525" y="2816225"/>
              <a:ext cx="671513" cy="1076325"/>
            </a:xfrm>
            <a:custGeom>
              <a:avLst/>
              <a:gdLst>
                <a:gd name="T0" fmla="*/ 0 w 492"/>
                <a:gd name="T1" fmla="*/ 2147483647 h 840"/>
                <a:gd name="T2" fmla="*/ 2147483647 w 492"/>
                <a:gd name="T3" fmla="*/ 2147483647 h 840"/>
                <a:gd name="T4" fmla="*/ 2147483647 w 492"/>
                <a:gd name="T5" fmla="*/ 2147483647 h 840"/>
                <a:gd name="T6" fmla="*/ 2147483647 w 492"/>
                <a:gd name="T7" fmla="*/ 2147483647 h 840"/>
                <a:gd name="T8" fmla="*/ 2147483647 w 492"/>
                <a:gd name="T9" fmla="*/ 2147483647 h 840"/>
                <a:gd name="T10" fmla="*/ 2147483647 w 492"/>
                <a:gd name="T11" fmla="*/ 2147483647 h 840"/>
                <a:gd name="T12" fmla="*/ 2147483647 w 492"/>
                <a:gd name="T13" fmla="*/ 2147483647 h 840"/>
                <a:gd name="T14" fmla="*/ 2147483647 w 492"/>
                <a:gd name="T15" fmla="*/ 0 h 840"/>
                <a:gd name="T16" fmla="*/ 0 60000 65536"/>
                <a:gd name="T17" fmla="*/ 0 60000 65536"/>
                <a:gd name="T18" fmla="*/ 0 60000 65536"/>
                <a:gd name="T19" fmla="*/ 0 60000 65536"/>
                <a:gd name="T20" fmla="*/ 0 60000 65536"/>
                <a:gd name="T21" fmla="*/ 0 60000 65536"/>
                <a:gd name="T22" fmla="*/ 0 60000 65536"/>
                <a:gd name="T23" fmla="*/ 0 60000 65536"/>
                <a:gd name="T24" fmla="*/ 0 w 492"/>
                <a:gd name="T25" fmla="*/ 0 h 840"/>
                <a:gd name="T26" fmla="*/ 492 w 492"/>
                <a:gd name="T27" fmla="*/ 840 h 8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2" h="840">
                  <a:moveTo>
                    <a:pt x="0" y="840"/>
                  </a:moveTo>
                  <a:cubicBezTo>
                    <a:pt x="24" y="792"/>
                    <a:pt x="55" y="747"/>
                    <a:pt x="72" y="696"/>
                  </a:cubicBezTo>
                  <a:cubicBezTo>
                    <a:pt x="111" y="580"/>
                    <a:pt x="93" y="452"/>
                    <a:pt x="132" y="336"/>
                  </a:cubicBezTo>
                  <a:cubicBezTo>
                    <a:pt x="205" y="398"/>
                    <a:pt x="271" y="503"/>
                    <a:pt x="384" y="480"/>
                  </a:cubicBezTo>
                  <a:cubicBezTo>
                    <a:pt x="398" y="477"/>
                    <a:pt x="399" y="455"/>
                    <a:pt x="408" y="444"/>
                  </a:cubicBezTo>
                  <a:cubicBezTo>
                    <a:pt x="423" y="427"/>
                    <a:pt x="440" y="412"/>
                    <a:pt x="456" y="396"/>
                  </a:cubicBezTo>
                  <a:cubicBezTo>
                    <a:pt x="457" y="392"/>
                    <a:pt x="492" y="294"/>
                    <a:pt x="492" y="276"/>
                  </a:cubicBezTo>
                  <a:cubicBezTo>
                    <a:pt x="492" y="184"/>
                    <a:pt x="480" y="92"/>
                    <a:pt x="480" y="0"/>
                  </a:cubicBezTo>
                </a:path>
              </a:pathLst>
            </a:custGeom>
            <a:noFill/>
            <a:ln w="9525">
              <a:solidFill>
                <a:schemeClr val="tx1"/>
              </a:solidFill>
              <a:round/>
              <a:headEnd/>
              <a:tailEnd/>
            </a:ln>
          </p:spPr>
          <p:txBody>
            <a:bodyPr wrap="none" anchor="ctr"/>
            <a:lstStyle/>
            <a:p>
              <a:endParaRPr lang="en-US"/>
            </a:p>
          </p:txBody>
        </p:sp>
        <p:sp>
          <p:nvSpPr>
            <p:cNvPr id="15384" name="Freeform 31"/>
            <p:cNvSpPr>
              <a:spLocks/>
            </p:cNvSpPr>
            <p:nvPr/>
          </p:nvSpPr>
          <p:spPr bwMode="auto">
            <a:xfrm>
              <a:off x="7018338" y="2662238"/>
              <a:ext cx="819150" cy="1079500"/>
            </a:xfrm>
            <a:custGeom>
              <a:avLst/>
              <a:gdLst>
                <a:gd name="T0" fmla="*/ 0 w 600"/>
                <a:gd name="T1" fmla="*/ 2147483647 h 843"/>
                <a:gd name="T2" fmla="*/ 2147483647 w 600"/>
                <a:gd name="T3" fmla="*/ 2147483647 h 843"/>
                <a:gd name="T4" fmla="*/ 2147483647 w 600"/>
                <a:gd name="T5" fmla="*/ 2147483647 h 843"/>
                <a:gd name="T6" fmla="*/ 2147483647 w 600"/>
                <a:gd name="T7" fmla="*/ 2147483647 h 843"/>
                <a:gd name="T8" fmla="*/ 2147483647 w 600"/>
                <a:gd name="T9" fmla="*/ 2147483647 h 843"/>
                <a:gd name="T10" fmla="*/ 2147483647 w 600"/>
                <a:gd name="T11" fmla="*/ 2147483647 h 843"/>
                <a:gd name="T12" fmla="*/ 2147483647 w 600"/>
                <a:gd name="T13" fmla="*/ 2147483647 h 843"/>
                <a:gd name="T14" fmla="*/ 2147483647 w 600"/>
                <a:gd name="T15" fmla="*/ 2147483647 h 843"/>
                <a:gd name="T16" fmla="*/ 2147483647 w 600"/>
                <a:gd name="T17" fmla="*/ 2147483647 h 843"/>
                <a:gd name="T18" fmla="*/ 2147483647 w 600"/>
                <a:gd name="T19" fmla="*/ 2147483647 h 843"/>
                <a:gd name="T20" fmla="*/ 2147483647 w 600"/>
                <a:gd name="T21" fmla="*/ 2147483647 h 843"/>
                <a:gd name="T22" fmla="*/ 2147483647 w 600"/>
                <a:gd name="T23" fmla="*/ 2147483647 h 843"/>
                <a:gd name="T24" fmla="*/ 2147483647 w 600"/>
                <a:gd name="T25" fmla="*/ 0 h 8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0"/>
                <a:gd name="T40" fmla="*/ 0 h 843"/>
                <a:gd name="T41" fmla="*/ 600 w 600"/>
                <a:gd name="T42" fmla="*/ 843 h 8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0" h="843">
                  <a:moveTo>
                    <a:pt x="0" y="816"/>
                  </a:moveTo>
                  <a:cubicBezTo>
                    <a:pt x="82" y="843"/>
                    <a:pt x="196" y="805"/>
                    <a:pt x="276" y="792"/>
                  </a:cubicBezTo>
                  <a:cubicBezTo>
                    <a:pt x="341" y="749"/>
                    <a:pt x="348" y="671"/>
                    <a:pt x="372" y="600"/>
                  </a:cubicBezTo>
                  <a:cubicBezTo>
                    <a:pt x="368" y="544"/>
                    <a:pt x="374" y="486"/>
                    <a:pt x="360" y="432"/>
                  </a:cubicBezTo>
                  <a:cubicBezTo>
                    <a:pt x="357" y="418"/>
                    <a:pt x="332" y="396"/>
                    <a:pt x="324" y="408"/>
                  </a:cubicBezTo>
                  <a:cubicBezTo>
                    <a:pt x="284" y="468"/>
                    <a:pt x="389" y="508"/>
                    <a:pt x="420" y="516"/>
                  </a:cubicBezTo>
                  <a:cubicBezTo>
                    <a:pt x="471" y="465"/>
                    <a:pt x="487" y="405"/>
                    <a:pt x="504" y="336"/>
                  </a:cubicBezTo>
                  <a:cubicBezTo>
                    <a:pt x="500" y="292"/>
                    <a:pt x="501" y="247"/>
                    <a:pt x="492" y="204"/>
                  </a:cubicBezTo>
                  <a:cubicBezTo>
                    <a:pt x="486" y="178"/>
                    <a:pt x="464" y="157"/>
                    <a:pt x="456" y="132"/>
                  </a:cubicBezTo>
                  <a:cubicBezTo>
                    <a:pt x="464" y="108"/>
                    <a:pt x="457" y="71"/>
                    <a:pt x="480" y="60"/>
                  </a:cubicBezTo>
                  <a:cubicBezTo>
                    <a:pt x="544" y="28"/>
                    <a:pt x="554" y="90"/>
                    <a:pt x="564" y="120"/>
                  </a:cubicBezTo>
                  <a:cubicBezTo>
                    <a:pt x="576" y="102"/>
                    <a:pt x="600" y="73"/>
                    <a:pt x="600" y="48"/>
                  </a:cubicBezTo>
                  <a:cubicBezTo>
                    <a:pt x="600" y="32"/>
                    <a:pt x="588" y="16"/>
                    <a:pt x="588" y="0"/>
                  </a:cubicBezTo>
                </a:path>
              </a:pathLst>
            </a:custGeom>
            <a:noFill/>
            <a:ln w="9525">
              <a:solidFill>
                <a:schemeClr val="tx1"/>
              </a:solidFill>
              <a:round/>
              <a:headEnd/>
              <a:tailEnd/>
            </a:ln>
          </p:spPr>
          <p:txBody>
            <a:bodyPr wrap="none" anchor="ctr"/>
            <a:lstStyle/>
            <a:p>
              <a:endParaRPr lang="en-US"/>
            </a:p>
          </p:txBody>
        </p:sp>
        <p:sp>
          <p:nvSpPr>
            <p:cNvPr id="15385" name="Text Box 32"/>
            <p:cNvSpPr txBox="1">
              <a:spLocks noChangeArrowheads="1"/>
            </p:cNvSpPr>
            <p:nvPr/>
          </p:nvSpPr>
          <p:spPr bwMode="auto">
            <a:xfrm>
              <a:off x="3200400" y="2711450"/>
              <a:ext cx="1287463" cy="646113"/>
            </a:xfrm>
            <a:prstGeom prst="rect">
              <a:avLst/>
            </a:prstGeom>
            <a:noFill/>
            <a:ln w="9525">
              <a:noFill/>
              <a:miter lim="800000"/>
              <a:headEnd/>
              <a:tailEnd/>
            </a:ln>
          </p:spPr>
          <p:txBody>
            <a:bodyPr wrap="none">
              <a:spAutoFit/>
            </a:bodyPr>
            <a:lstStyle/>
            <a:p>
              <a:pPr eaLnBrk="0" hangingPunct="0"/>
              <a:r>
                <a:rPr lang="en-US" sz="3600" b="1"/>
                <a:t>DNA</a:t>
              </a:r>
              <a:r>
                <a:rPr lang="en-US" sz="3600" b="1" baseline="30000"/>
                <a:t>-</a:t>
              </a:r>
              <a:endParaRPr lang="en-US" sz="3600" b="1"/>
            </a:p>
          </p:txBody>
        </p:sp>
        <p:sp>
          <p:nvSpPr>
            <p:cNvPr id="15386" name="Oval 33"/>
            <p:cNvSpPr>
              <a:spLocks noChangeArrowheads="1"/>
            </p:cNvSpPr>
            <p:nvPr/>
          </p:nvSpPr>
          <p:spPr bwMode="auto">
            <a:xfrm>
              <a:off x="6756400" y="3768725"/>
              <a:ext cx="720725"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87" name="Text Box 34"/>
            <p:cNvSpPr txBox="1">
              <a:spLocks noChangeArrowheads="1"/>
            </p:cNvSpPr>
            <p:nvPr/>
          </p:nvSpPr>
          <p:spPr bwMode="auto">
            <a:xfrm>
              <a:off x="6781800" y="3505200"/>
              <a:ext cx="914400" cy="646113"/>
            </a:xfrm>
            <a:prstGeom prst="rect">
              <a:avLst/>
            </a:prstGeom>
            <a:noFill/>
            <a:ln w="9525">
              <a:noFill/>
              <a:miter lim="800000"/>
              <a:headEnd/>
              <a:tailEnd/>
            </a:ln>
          </p:spPr>
          <p:txBody>
            <a:bodyPr>
              <a:spAutoFit/>
            </a:bodyPr>
            <a:lstStyle/>
            <a:p>
              <a:pPr eaLnBrk="0" hangingPunct="0"/>
              <a:r>
                <a:rPr lang="en-US" b="1"/>
                <a:t>DNA</a:t>
              </a:r>
              <a:r>
                <a:rPr lang="en-US" b="1" baseline="30000"/>
                <a:t>-</a:t>
              </a:r>
              <a:endParaRPr lang="en-US" sz="3600" b="1"/>
            </a:p>
          </p:txBody>
        </p:sp>
        <p:sp>
          <p:nvSpPr>
            <p:cNvPr id="15388" name="Oval 35"/>
            <p:cNvSpPr>
              <a:spLocks noChangeArrowheads="1"/>
            </p:cNvSpPr>
            <p:nvPr/>
          </p:nvSpPr>
          <p:spPr bwMode="auto">
            <a:xfrm>
              <a:off x="4986338" y="3276600"/>
              <a:ext cx="1049337" cy="431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89" name="Text Box 36"/>
            <p:cNvSpPr txBox="1">
              <a:spLocks noChangeArrowheads="1"/>
            </p:cNvSpPr>
            <p:nvPr/>
          </p:nvSpPr>
          <p:spPr bwMode="auto">
            <a:xfrm>
              <a:off x="5029200" y="3276600"/>
              <a:ext cx="922338" cy="461963"/>
            </a:xfrm>
            <a:prstGeom prst="rect">
              <a:avLst/>
            </a:prstGeom>
            <a:noFill/>
            <a:ln w="9525">
              <a:noFill/>
              <a:miter lim="800000"/>
              <a:headEnd/>
              <a:tailEnd/>
            </a:ln>
          </p:spPr>
          <p:txBody>
            <a:bodyPr wrap="none">
              <a:spAutoFit/>
            </a:bodyPr>
            <a:lstStyle/>
            <a:p>
              <a:pPr eaLnBrk="0" hangingPunct="0"/>
              <a:r>
                <a:rPr lang="en-US" sz="2400" b="1"/>
                <a:t>DNA</a:t>
              </a:r>
              <a:r>
                <a:rPr lang="en-US" sz="2400" b="1" baseline="30000"/>
                <a:t>-</a:t>
              </a:r>
              <a:endParaRPr lang="en-US" sz="3600" b="1"/>
            </a:p>
          </p:txBody>
        </p:sp>
        <p:sp>
          <p:nvSpPr>
            <p:cNvPr id="15390" name="Line 37"/>
            <p:cNvSpPr>
              <a:spLocks noChangeShapeType="1"/>
            </p:cNvSpPr>
            <p:nvPr/>
          </p:nvSpPr>
          <p:spPr bwMode="auto">
            <a:xfrm flipV="1">
              <a:off x="1295400" y="2047875"/>
              <a:ext cx="6815138" cy="9525"/>
            </a:xfrm>
            <a:prstGeom prst="line">
              <a:avLst/>
            </a:prstGeom>
            <a:noFill/>
            <a:ln w="76200">
              <a:solidFill>
                <a:schemeClr val="tx1"/>
              </a:solidFill>
              <a:prstDash val="dash"/>
              <a:round/>
              <a:headEnd/>
              <a:tailEnd/>
            </a:ln>
          </p:spPr>
          <p:txBody>
            <a:bodyPr wrap="none" anchor="ctr"/>
            <a:lstStyle/>
            <a:p>
              <a:endParaRPr lang="en-US"/>
            </a:p>
          </p:txBody>
        </p:sp>
        <p:sp>
          <p:nvSpPr>
            <p:cNvPr id="15391" name="Line 38"/>
            <p:cNvSpPr>
              <a:spLocks noChangeShapeType="1"/>
            </p:cNvSpPr>
            <p:nvPr/>
          </p:nvSpPr>
          <p:spPr bwMode="auto">
            <a:xfrm>
              <a:off x="1252538" y="4568825"/>
              <a:ext cx="6672262" cy="3175"/>
            </a:xfrm>
            <a:prstGeom prst="line">
              <a:avLst/>
            </a:prstGeom>
            <a:noFill/>
            <a:ln w="76200">
              <a:solidFill>
                <a:schemeClr val="tx1"/>
              </a:solidFill>
              <a:prstDash val="dash"/>
              <a:round/>
              <a:headEnd/>
              <a:tailEnd/>
            </a:ln>
          </p:spPr>
          <p:txBody>
            <a:bodyPr wrap="none" anchor="ctr"/>
            <a:lstStyle/>
            <a:p>
              <a:endParaRPr lang="en-US"/>
            </a:p>
          </p:txBody>
        </p:sp>
        <p:sp>
          <p:nvSpPr>
            <p:cNvPr id="15392" name="Freeform 39"/>
            <p:cNvSpPr>
              <a:spLocks/>
            </p:cNvSpPr>
            <p:nvPr/>
          </p:nvSpPr>
          <p:spPr bwMode="auto">
            <a:xfrm>
              <a:off x="1600200" y="2209800"/>
              <a:ext cx="900113" cy="1136650"/>
            </a:xfrm>
            <a:custGeom>
              <a:avLst/>
              <a:gdLst>
                <a:gd name="T0" fmla="*/ 0 w 660"/>
                <a:gd name="T1" fmla="*/ 0 h 888"/>
                <a:gd name="T2" fmla="*/ 2147483647 w 660"/>
                <a:gd name="T3" fmla="*/ 2147483647 h 888"/>
                <a:gd name="T4" fmla="*/ 2147483647 w 660"/>
                <a:gd name="T5" fmla="*/ 2147483647 h 888"/>
                <a:gd name="T6" fmla="*/ 2147483647 w 660"/>
                <a:gd name="T7" fmla="*/ 2147483647 h 888"/>
                <a:gd name="T8" fmla="*/ 2147483647 w 660"/>
                <a:gd name="T9" fmla="*/ 2147483647 h 888"/>
                <a:gd name="T10" fmla="*/ 2147483647 w 660"/>
                <a:gd name="T11" fmla="*/ 2147483647 h 888"/>
                <a:gd name="T12" fmla="*/ 2147483647 w 660"/>
                <a:gd name="T13" fmla="*/ 2147483647 h 888"/>
                <a:gd name="T14" fmla="*/ 2147483647 w 660"/>
                <a:gd name="T15" fmla="*/ 2147483647 h 888"/>
                <a:gd name="T16" fmla="*/ 2147483647 w 660"/>
                <a:gd name="T17" fmla="*/ 2147483647 h 888"/>
                <a:gd name="T18" fmla="*/ 2147483647 w 660"/>
                <a:gd name="T19" fmla="*/ 2147483647 h 888"/>
                <a:gd name="T20" fmla="*/ 2147483647 w 660"/>
                <a:gd name="T21" fmla="*/ 2147483647 h 888"/>
                <a:gd name="T22" fmla="*/ 2147483647 w 660"/>
                <a:gd name="T23" fmla="*/ 2147483647 h 888"/>
                <a:gd name="T24" fmla="*/ 2147483647 w 660"/>
                <a:gd name="T25" fmla="*/ 2147483647 h 888"/>
                <a:gd name="T26" fmla="*/ 2147483647 w 660"/>
                <a:gd name="T27" fmla="*/ 2147483647 h 888"/>
                <a:gd name="T28" fmla="*/ 2147483647 w 660"/>
                <a:gd name="T29" fmla="*/ 2147483647 h 888"/>
                <a:gd name="T30" fmla="*/ 2147483647 w 660"/>
                <a:gd name="T31" fmla="*/ 2147483647 h 888"/>
                <a:gd name="T32" fmla="*/ 2147483647 w 660"/>
                <a:gd name="T33" fmla="*/ 2147483647 h 888"/>
                <a:gd name="T34" fmla="*/ 2147483647 w 660"/>
                <a:gd name="T35" fmla="*/ 2147483647 h 8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0"/>
                <a:gd name="T55" fmla="*/ 0 h 888"/>
                <a:gd name="T56" fmla="*/ 660 w 660"/>
                <a:gd name="T57" fmla="*/ 888 h 8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0" h="888">
                  <a:moveTo>
                    <a:pt x="0" y="0"/>
                  </a:moveTo>
                  <a:cubicBezTo>
                    <a:pt x="12" y="48"/>
                    <a:pt x="17" y="99"/>
                    <a:pt x="36" y="144"/>
                  </a:cubicBezTo>
                  <a:cubicBezTo>
                    <a:pt x="55" y="187"/>
                    <a:pt x="121" y="160"/>
                    <a:pt x="144" y="156"/>
                  </a:cubicBezTo>
                  <a:cubicBezTo>
                    <a:pt x="276" y="131"/>
                    <a:pt x="233" y="142"/>
                    <a:pt x="336" y="108"/>
                  </a:cubicBezTo>
                  <a:cubicBezTo>
                    <a:pt x="348" y="96"/>
                    <a:pt x="372" y="89"/>
                    <a:pt x="372" y="72"/>
                  </a:cubicBezTo>
                  <a:cubicBezTo>
                    <a:pt x="372" y="58"/>
                    <a:pt x="350" y="50"/>
                    <a:pt x="336" y="48"/>
                  </a:cubicBezTo>
                  <a:cubicBezTo>
                    <a:pt x="312" y="45"/>
                    <a:pt x="288" y="56"/>
                    <a:pt x="264" y="60"/>
                  </a:cubicBezTo>
                  <a:cubicBezTo>
                    <a:pt x="244" y="139"/>
                    <a:pt x="246" y="143"/>
                    <a:pt x="312" y="192"/>
                  </a:cubicBezTo>
                  <a:cubicBezTo>
                    <a:pt x="324" y="220"/>
                    <a:pt x="325" y="256"/>
                    <a:pt x="348" y="276"/>
                  </a:cubicBezTo>
                  <a:cubicBezTo>
                    <a:pt x="366" y="292"/>
                    <a:pt x="396" y="288"/>
                    <a:pt x="420" y="288"/>
                  </a:cubicBezTo>
                  <a:cubicBezTo>
                    <a:pt x="476" y="288"/>
                    <a:pt x="532" y="280"/>
                    <a:pt x="588" y="276"/>
                  </a:cubicBezTo>
                  <a:cubicBezTo>
                    <a:pt x="609" y="328"/>
                    <a:pt x="660" y="426"/>
                    <a:pt x="648" y="492"/>
                  </a:cubicBezTo>
                  <a:cubicBezTo>
                    <a:pt x="645" y="509"/>
                    <a:pt x="624" y="516"/>
                    <a:pt x="612" y="528"/>
                  </a:cubicBezTo>
                  <a:cubicBezTo>
                    <a:pt x="608" y="556"/>
                    <a:pt x="625" y="599"/>
                    <a:pt x="600" y="612"/>
                  </a:cubicBezTo>
                  <a:cubicBezTo>
                    <a:pt x="530" y="647"/>
                    <a:pt x="474" y="558"/>
                    <a:pt x="420" y="540"/>
                  </a:cubicBezTo>
                  <a:cubicBezTo>
                    <a:pt x="392" y="544"/>
                    <a:pt x="350" y="527"/>
                    <a:pt x="336" y="552"/>
                  </a:cubicBezTo>
                  <a:cubicBezTo>
                    <a:pt x="302" y="615"/>
                    <a:pt x="343" y="664"/>
                    <a:pt x="372" y="708"/>
                  </a:cubicBezTo>
                  <a:cubicBezTo>
                    <a:pt x="392" y="788"/>
                    <a:pt x="360" y="807"/>
                    <a:pt x="360" y="888"/>
                  </a:cubicBezTo>
                </a:path>
              </a:pathLst>
            </a:custGeom>
            <a:noFill/>
            <a:ln w="9525">
              <a:solidFill>
                <a:schemeClr val="tx1"/>
              </a:solidFill>
              <a:round/>
              <a:headEnd/>
              <a:tailEnd/>
            </a:ln>
          </p:spPr>
          <p:txBody>
            <a:bodyPr wrap="none" anchor="ctr"/>
            <a:lstStyle/>
            <a:p>
              <a:endParaRPr lang="en-US"/>
            </a:p>
          </p:txBody>
        </p:sp>
        <p:sp>
          <p:nvSpPr>
            <p:cNvPr id="15393" name="Freeform 40"/>
            <p:cNvSpPr>
              <a:spLocks/>
            </p:cNvSpPr>
            <p:nvPr/>
          </p:nvSpPr>
          <p:spPr bwMode="auto">
            <a:xfrm>
              <a:off x="2776538" y="3554413"/>
              <a:ext cx="1849437" cy="846137"/>
            </a:xfrm>
            <a:custGeom>
              <a:avLst/>
              <a:gdLst>
                <a:gd name="T0" fmla="*/ 2147483647 w 1356"/>
                <a:gd name="T1" fmla="*/ 0 h 661"/>
                <a:gd name="T2" fmla="*/ 2147483647 w 1356"/>
                <a:gd name="T3" fmla="*/ 2147483647 h 661"/>
                <a:gd name="T4" fmla="*/ 2147483647 w 1356"/>
                <a:gd name="T5" fmla="*/ 2147483647 h 661"/>
                <a:gd name="T6" fmla="*/ 2147483647 w 1356"/>
                <a:gd name="T7" fmla="*/ 2147483647 h 661"/>
                <a:gd name="T8" fmla="*/ 2147483647 w 1356"/>
                <a:gd name="T9" fmla="*/ 2147483647 h 661"/>
                <a:gd name="T10" fmla="*/ 2147483647 w 1356"/>
                <a:gd name="T11" fmla="*/ 2147483647 h 661"/>
                <a:gd name="T12" fmla="*/ 2147483647 w 1356"/>
                <a:gd name="T13" fmla="*/ 2147483647 h 661"/>
                <a:gd name="T14" fmla="*/ 2147483647 w 1356"/>
                <a:gd name="T15" fmla="*/ 2147483647 h 661"/>
                <a:gd name="T16" fmla="*/ 2147483647 w 1356"/>
                <a:gd name="T17" fmla="*/ 2147483647 h 661"/>
                <a:gd name="T18" fmla="*/ 2147483647 w 1356"/>
                <a:gd name="T19" fmla="*/ 2147483647 h 661"/>
                <a:gd name="T20" fmla="*/ 2147483647 w 1356"/>
                <a:gd name="T21" fmla="*/ 2147483647 h 661"/>
                <a:gd name="T22" fmla="*/ 2147483647 w 1356"/>
                <a:gd name="T23" fmla="*/ 2147483647 h 661"/>
                <a:gd name="T24" fmla="*/ 2147483647 w 1356"/>
                <a:gd name="T25" fmla="*/ 2147483647 h 661"/>
                <a:gd name="T26" fmla="*/ 2147483647 w 1356"/>
                <a:gd name="T27" fmla="*/ 2147483647 h 661"/>
                <a:gd name="T28" fmla="*/ 2147483647 w 1356"/>
                <a:gd name="T29" fmla="*/ 2147483647 h 661"/>
                <a:gd name="T30" fmla="*/ 2147483647 w 1356"/>
                <a:gd name="T31" fmla="*/ 2147483647 h 661"/>
                <a:gd name="T32" fmla="*/ 2147483647 w 1356"/>
                <a:gd name="T33" fmla="*/ 2147483647 h 661"/>
                <a:gd name="T34" fmla="*/ 2147483647 w 1356"/>
                <a:gd name="T35" fmla="*/ 2147483647 h 661"/>
                <a:gd name="T36" fmla="*/ 2147483647 w 1356"/>
                <a:gd name="T37" fmla="*/ 2147483647 h 661"/>
                <a:gd name="T38" fmla="*/ 2147483647 w 1356"/>
                <a:gd name="T39" fmla="*/ 2147483647 h 661"/>
                <a:gd name="T40" fmla="*/ 2147483647 w 1356"/>
                <a:gd name="T41" fmla="*/ 2147483647 h 661"/>
                <a:gd name="T42" fmla="*/ 2147483647 w 1356"/>
                <a:gd name="T43" fmla="*/ 2147483647 h 6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56"/>
                <a:gd name="T67" fmla="*/ 0 h 661"/>
                <a:gd name="T68" fmla="*/ 1356 w 1356"/>
                <a:gd name="T69" fmla="*/ 661 h 6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56" h="661">
                  <a:moveTo>
                    <a:pt x="24" y="0"/>
                  </a:moveTo>
                  <a:cubicBezTo>
                    <a:pt x="20" y="16"/>
                    <a:pt x="7" y="32"/>
                    <a:pt x="12" y="48"/>
                  </a:cubicBezTo>
                  <a:cubicBezTo>
                    <a:pt x="32" y="119"/>
                    <a:pt x="153" y="74"/>
                    <a:pt x="180" y="72"/>
                  </a:cubicBezTo>
                  <a:cubicBezTo>
                    <a:pt x="192" y="68"/>
                    <a:pt x="211" y="72"/>
                    <a:pt x="216" y="60"/>
                  </a:cubicBezTo>
                  <a:cubicBezTo>
                    <a:pt x="222" y="45"/>
                    <a:pt x="219" y="18"/>
                    <a:pt x="204" y="12"/>
                  </a:cubicBezTo>
                  <a:cubicBezTo>
                    <a:pt x="182" y="2"/>
                    <a:pt x="156" y="20"/>
                    <a:pt x="132" y="24"/>
                  </a:cubicBezTo>
                  <a:cubicBezTo>
                    <a:pt x="88" y="111"/>
                    <a:pt x="74" y="120"/>
                    <a:pt x="120" y="264"/>
                  </a:cubicBezTo>
                  <a:cubicBezTo>
                    <a:pt x="130" y="296"/>
                    <a:pt x="192" y="336"/>
                    <a:pt x="192" y="336"/>
                  </a:cubicBezTo>
                  <a:cubicBezTo>
                    <a:pt x="180" y="505"/>
                    <a:pt x="220" y="527"/>
                    <a:pt x="72" y="552"/>
                  </a:cubicBezTo>
                  <a:cubicBezTo>
                    <a:pt x="48" y="410"/>
                    <a:pt x="0" y="448"/>
                    <a:pt x="180" y="432"/>
                  </a:cubicBezTo>
                  <a:cubicBezTo>
                    <a:pt x="263" y="515"/>
                    <a:pt x="167" y="408"/>
                    <a:pt x="240" y="540"/>
                  </a:cubicBezTo>
                  <a:cubicBezTo>
                    <a:pt x="274" y="602"/>
                    <a:pt x="364" y="594"/>
                    <a:pt x="420" y="600"/>
                  </a:cubicBezTo>
                  <a:cubicBezTo>
                    <a:pt x="480" y="592"/>
                    <a:pt x="549" y="608"/>
                    <a:pt x="600" y="576"/>
                  </a:cubicBezTo>
                  <a:cubicBezTo>
                    <a:pt x="627" y="559"/>
                    <a:pt x="604" y="511"/>
                    <a:pt x="612" y="480"/>
                  </a:cubicBezTo>
                  <a:cubicBezTo>
                    <a:pt x="630" y="415"/>
                    <a:pt x="715" y="426"/>
                    <a:pt x="768" y="408"/>
                  </a:cubicBezTo>
                  <a:cubicBezTo>
                    <a:pt x="780" y="420"/>
                    <a:pt x="788" y="438"/>
                    <a:pt x="804" y="444"/>
                  </a:cubicBezTo>
                  <a:cubicBezTo>
                    <a:pt x="834" y="455"/>
                    <a:pt x="874" y="437"/>
                    <a:pt x="900" y="456"/>
                  </a:cubicBezTo>
                  <a:cubicBezTo>
                    <a:pt x="937" y="483"/>
                    <a:pt x="941" y="605"/>
                    <a:pt x="960" y="636"/>
                  </a:cubicBezTo>
                  <a:cubicBezTo>
                    <a:pt x="969" y="651"/>
                    <a:pt x="992" y="652"/>
                    <a:pt x="1008" y="660"/>
                  </a:cubicBezTo>
                  <a:cubicBezTo>
                    <a:pt x="1080" y="652"/>
                    <a:pt x="1156" y="661"/>
                    <a:pt x="1224" y="636"/>
                  </a:cubicBezTo>
                  <a:cubicBezTo>
                    <a:pt x="1251" y="626"/>
                    <a:pt x="1256" y="588"/>
                    <a:pt x="1272" y="564"/>
                  </a:cubicBezTo>
                  <a:cubicBezTo>
                    <a:pt x="1291" y="535"/>
                    <a:pt x="1332" y="528"/>
                    <a:pt x="1356" y="504"/>
                  </a:cubicBezTo>
                </a:path>
              </a:pathLst>
            </a:custGeom>
            <a:noFill/>
            <a:ln w="9525">
              <a:solidFill>
                <a:schemeClr val="tx1"/>
              </a:solidFill>
              <a:round/>
              <a:headEnd/>
              <a:tailEnd/>
            </a:ln>
          </p:spPr>
          <p:txBody>
            <a:bodyPr wrap="none" anchor="ctr"/>
            <a:lstStyle/>
            <a:p>
              <a:endParaRPr lang="en-US"/>
            </a:p>
          </p:txBody>
        </p:sp>
        <p:sp>
          <p:nvSpPr>
            <p:cNvPr id="15394" name="Freeform 41"/>
            <p:cNvSpPr>
              <a:spLocks/>
            </p:cNvSpPr>
            <p:nvPr/>
          </p:nvSpPr>
          <p:spPr bwMode="auto">
            <a:xfrm>
              <a:off x="5868988" y="2293938"/>
              <a:ext cx="1171575" cy="736600"/>
            </a:xfrm>
            <a:custGeom>
              <a:avLst/>
              <a:gdLst>
                <a:gd name="T0" fmla="*/ 2147483647 w 859"/>
                <a:gd name="T1" fmla="*/ 0 h 576"/>
                <a:gd name="T2" fmla="*/ 2147483647 w 859"/>
                <a:gd name="T3" fmla="*/ 2147483647 h 576"/>
                <a:gd name="T4" fmla="*/ 2147483647 w 859"/>
                <a:gd name="T5" fmla="*/ 2147483647 h 576"/>
                <a:gd name="T6" fmla="*/ 2147483647 w 859"/>
                <a:gd name="T7" fmla="*/ 2147483647 h 576"/>
                <a:gd name="T8" fmla="*/ 2147483647 w 859"/>
                <a:gd name="T9" fmla="*/ 2147483647 h 576"/>
                <a:gd name="T10" fmla="*/ 2147483647 w 859"/>
                <a:gd name="T11" fmla="*/ 2147483647 h 576"/>
                <a:gd name="T12" fmla="*/ 2147483647 w 859"/>
                <a:gd name="T13" fmla="*/ 2147483647 h 576"/>
                <a:gd name="T14" fmla="*/ 2147483647 w 859"/>
                <a:gd name="T15" fmla="*/ 2147483647 h 576"/>
                <a:gd name="T16" fmla="*/ 2147483647 w 859"/>
                <a:gd name="T17" fmla="*/ 2147483647 h 576"/>
                <a:gd name="T18" fmla="*/ 2147483647 w 859"/>
                <a:gd name="T19" fmla="*/ 2147483647 h 576"/>
                <a:gd name="T20" fmla="*/ 2147483647 w 859"/>
                <a:gd name="T21" fmla="*/ 2147483647 h 576"/>
                <a:gd name="T22" fmla="*/ 2147483647 w 859"/>
                <a:gd name="T23" fmla="*/ 2147483647 h 576"/>
                <a:gd name="T24" fmla="*/ 2147483647 w 859"/>
                <a:gd name="T25" fmla="*/ 2147483647 h 576"/>
                <a:gd name="T26" fmla="*/ 2147483647 w 859"/>
                <a:gd name="T27" fmla="*/ 2147483647 h 576"/>
                <a:gd name="T28" fmla="*/ 2147483647 w 859"/>
                <a:gd name="T29" fmla="*/ 2147483647 h 576"/>
                <a:gd name="T30" fmla="*/ 2147483647 w 859"/>
                <a:gd name="T31" fmla="*/ 2147483647 h 576"/>
                <a:gd name="T32" fmla="*/ 2147483647 w 859"/>
                <a:gd name="T33" fmla="*/ 2147483647 h 5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9"/>
                <a:gd name="T52" fmla="*/ 0 h 576"/>
                <a:gd name="T53" fmla="*/ 859 w 859"/>
                <a:gd name="T54" fmla="*/ 576 h 5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9" h="576">
                  <a:moveTo>
                    <a:pt x="98" y="0"/>
                  </a:moveTo>
                  <a:cubicBezTo>
                    <a:pt x="86" y="8"/>
                    <a:pt x="71" y="13"/>
                    <a:pt x="62" y="24"/>
                  </a:cubicBezTo>
                  <a:cubicBezTo>
                    <a:pt x="0" y="102"/>
                    <a:pt x="105" y="250"/>
                    <a:pt x="182" y="276"/>
                  </a:cubicBezTo>
                  <a:cubicBezTo>
                    <a:pt x="205" y="284"/>
                    <a:pt x="230" y="284"/>
                    <a:pt x="254" y="288"/>
                  </a:cubicBezTo>
                  <a:cubicBezTo>
                    <a:pt x="310" y="280"/>
                    <a:pt x="368" y="282"/>
                    <a:pt x="422" y="264"/>
                  </a:cubicBezTo>
                  <a:cubicBezTo>
                    <a:pt x="488" y="242"/>
                    <a:pt x="477" y="159"/>
                    <a:pt x="494" y="108"/>
                  </a:cubicBezTo>
                  <a:cubicBezTo>
                    <a:pt x="477" y="106"/>
                    <a:pt x="339" y="76"/>
                    <a:pt x="314" y="120"/>
                  </a:cubicBezTo>
                  <a:cubicBezTo>
                    <a:pt x="303" y="139"/>
                    <a:pt x="331" y="160"/>
                    <a:pt x="338" y="180"/>
                  </a:cubicBezTo>
                  <a:cubicBezTo>
                    <a:pt x="370" y="268"/>
                    <a:pt x="336" y="245"/>
                    <a:pt x="410" y="264"/>
                  </a:cubicBezTo>
                  <a:cubicBezTo>
                    <a:pt x="619" y="252"/>
                    <a:pt x="639" y="287"/>
                    <a:pt x="770" y="156"/>
                  </a:cubicBezTo>
                  <a:cubicBezTo>
                    <a:pt x="778" y="124"/>
                    <a:pt x="806" y="91"/>
                    <a:pt x="794" y="60"/>
                  </a:cubicBezTo>
                  <a:cubicBezTo>
                    <a:pt x="776" y="15"/>
                    <a:pt x="656" y="45"/>
                    <a:pt x="638" y="48"/>
                  </a:cubicBezTo>
                  <a:cubicBezTo>
                    <a:pt x="657" y="313"/>
                    <a:pt x="634" y="124"/>
                    <a:pt x="674" y="312"/>
                  </a:cubicBezTo>
                  <a:cubicBezTo>
                    <a:pt x="677" y="324"/>
                    <a:pt x="680" y="408"/>
                    <a:pt x="710" y="420"/>
                  </a:cubicBezTo>
                  <a:cubicBezTo>
                    <a:pt x="740" y="432"/>
                    <a:pt x="774" y="428"/>
                    <a:pt x="806" y="432"/>
                  </a:cubicBezTo>
                  <a:cubicBezTo>
                    <a:pt x="818" y="440"/>
                    <a:pt x="839" y="442"/>
                    <a:pt x="842" y="456"/>
                  </a:cubicBezTo>
                  <a:cubicBezTo>
                    <a:pt x="859" y="542"/>
                    <a:pt x="828" y="576"/>
                    <a:pt x="758" y="576"/>
                  </a:cubicBezTo>
                </a:path>
              </a:pathLst>
            </a:custGeom>
            <a:noFill/>
            <a:ln w="9525">
              <a:solidFill>
                <a:schemeClr val="tx1"/>
              </a:solidFill>
              <a:round/>
              <a:headEnd/>
              <a:tailEnd/>
            </a:ln>
          </p:spPr>
          <p:txBody>
            <a:bodyPr wrap="none" anchor="ctr"/>
            <a:lstStyle/>
            <a:p>
              <a:endParaRPr lang="en-US"/>
            </a:p>
          </p:txBody>
        </p:sp>
        <p:sp>
          <p:nvSpPr>
            <p:cNvPr id="15395" name="Freeform 42"/>
            <p:cNvSpPr>
              <a:spLocks/>
            </p:cNvSpPr>
            <p:nvPr/>
          </p:nvSpPr>
          <p:spPr bwMode="auto">
            <a:xfrm>
              <a:off x="7280275" y="3252788"/>
              <a:ext cx="801688" cy="984250"/>
            </a:xfrm>
            <a:custGeom>
              <a:avLst/>
              <a:gdLst>
                <a:gd name="T0" fmla="*/ 0 w 588"/>
                <a:gd name="T1" fmla="*/ 2147483647 h 768"/>
                <a:gd name="T2" fmla="*/ 2147483647 w 588"/>
                <a:gd name="T3" fmla="*/ 2147483647 h 768"/>
                <a:gd name="T4" fmla="*/ 2147483647 w 588"/>
                <a:gd name="T5" fmla="*/ 2147483647 h 768"/>
                <a:gd name="T6" fmla="*/ 2147483647 w 588"/>
                <a:gd name="T7" fmla="*/ 2147483647 h 768"/>
                <a:gd name="T8" fmla="*/ 2147483647 w 588"/>
                <a:gd name="T9" fmla="*/ 2147483647 h 768"/>
                <a:gd name="T10" fmla="*/ 2147483647 w 588"/>
                <a:gd name="T11" fmla="*/ 2147483647 h 768"/>
                <a:gd name="T12" fmla="*/ 2147483647 w 588"/>
                <a:gd name="T13" fmla="*/ 2147483647 h 768"/>
                <a:gd name="T14" fmla="*/ 2147483647 w 588"/>
                <a:gd name="T15" fmla="*/ 2147483647 h 768"/>
                <a:gd name="T16" fmla="*/ 2147483647 w 588"/>
                <a:gd name="T17" fmla="*/ 2147483647 h 768"/>
                <a:gd name="T18" fmla="*/ 2147483647 w 588"/>
                <a:gd name="T19" fmla="*/ 2147483647 h 768"/>
                <a:gd name="T20" fmla="*/ 2147483647 w 588"/>
                <a:gd name="T21" fmla="*/ 2147483647 h 768"/>
                <a:gd name="T22" fmla="*/ 2147483647 w 588"/>
                <a:gd name="T23" fmla="*/ 2147483647 h 768"/>
                <a:gd name="T24" fmla="*/ 2147483647 w 588"/>
                <a:gd name="T25" fmla="*/ 2147483647 h 7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8"/>
                <a:gd name="T40" fmla="*/ 0 h 768"/>
                <a:gd name="T41" fmla="*/ 588 w 588"/>
                <a:gd name="T42" fmla="*/ 768 h 7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8" h="768">
                  <a:moveTo>
                    <a:pt x="0" y="187"/>
                  </a:moveTo>
                  <a:cubicBezTo>
                    <a:pt x="16" y="195"/>
                    <a:pt x="30" y="211"/>
                    <a:pt x="48" y="211"/>
                  </a:cubicBezTo>
                  <a:cubicBezTo>
                    <a:pt x="151" y="211"/>
                    <a:pt x="276" y="171"/>
                    <a:pt x="372" y="139"/>
                  </a:cubicBezTo>
                  <a:cubicBezTo>
                    <a:pt x="368" y="99"/>
                    <a:pt x="385" y="51"/>
                    <a:pt x="360" y="19"/>
                  </a:cubicBezTo>
                  <a:cubicBezTo>
                    <a:pt x="345" y="0"/>
                    <a:pt x="297" y="8"/>
                    <a:pt x="288" y="31"/>
                  </a:cubicBezTo>
                  <a:cubicBezTo>
                    <a:pt x="271" y="76"/>
                    <a:pt x="292" y="127"/>
                    <a:pt x="300" y="175"/>
                  </a:cubicBezTo>
                  <a:cubicBezTo>
                    <a:pt x="317" y="276"/>
                    <a:pt x="410" y="326"/>
                    <a:pt x="468" y="403"/>
                  </a:cubicBezTo>
                  <a:cubicBezTo>
                    <a:pt x="488" y="523"/>
                    <a:pt x="497" y="504"/>
                    <a:pt x="372" y="535"/>
                  </a:cubicBezTo>
                  <a:cubicBezTo>
                    <a:pt x="364" y="523"/>
                    <a:pt x="334" y="502"/>
                    <a:pt x="348" y="499"/>
                  </a:cubicBezTo>
                  <a:cubicBezTo>
                    <a:pt x="373" y="493"/>
                    <a:pt x="405" y="502"/>
                    <a:pt x="420" y="523"/>
                  </a:cubicBezTo>
                  <a:cubicBezTo>
                    <a:pt x="449" y="564"/>
                    <a:pt x="426" y="639"/>
                    <a:pt x="468" y="667"/>
                  </a:cubicBezTo>
                  <a:cubicBezTo>
                    <a:pt x="480" y="675"/>
                    <a:pt x="493" y="682"/>
                    <a:pt x="504" y="691"/>
                  </a:cubicBezTo>
                  <a:cubicBezTo>
                    <a:pt x="525" y="708"/>
                    <a:pt x="559" y="768"/>
                    <a:pt x="588" y="739"/>
                  </a:cubicBezTo>
                </a:path>
              </a:pathLst>
            </a:custGeom>
            <a:noFill/>
            <a:ln w="9525">
              <a:solidFill>
                <a:schemeClr val="tx1"/>
              </a:solidFill>
              <a:round/>
              <a:headEnd/>
              <a:tailEnd/>
            </a:ln>
          </p:spPr>
          <p:txBody>
            <a:bodyPr wrap="none" anchor="ctr"/>
            <a:lstStyle/>
            <a:p>
              <a:endParaRPr lang="en-US"/>
            </a:p>
          </p:txBody>
        </p:sp>
        <p:sp>
          <p:nvSpPr>
            <p:cNvPr id="15396" name="Freeform 44"/>
            <p:cNvSpPr>
              <a:spLocks/>
            </p:cNvSpPr>
            <p:nvPr/>
          </p:nvSpPr>
          <p:spPr bwMode="auto">
            <a:xfrm>
              <a:off x="2562225" y="2219325"/>
              <a:ext cx="1031875" cy="581025"/>
            </a:xfrm>
            <a:custGeom>
              <a:avLst/>
              <a:gdLst>
                <a:gd name="T0" fmla="*/ 0 w 756"/>
                <a:gd name="T1" fmla="*/ 2147483647 h 454"/>
                <a:gd name="T2" fmla="*/ 2147483647 w 756"/>
                <a:gd name="T3" fmla="*/ 2147483647 h 454"/>
                <a:gd name="T4" fmla="*/ 2147483647 w 756"/>
                <a:gd name="T5" fmla="*/ 2147483647 h 454"/>
                <a:gd name="T6" fmla="*/ 2147483647 w 756"/>
                <a:gd name="T7" fmla="*/ 2147483647 h 454"/>
                <a:gd name="T8" fmla="*/ 2147483647 w 756"/>
                <a:gd name="T9" fmla="*/ 2147483647 h 454"/>
                <a:gd name="T10" fmla="*/ 2147483647 w 756"/>
                <a:gd name="T11" fmla="*/ 2147483647 h 454"/>
                <a:gd name="T12" fmla="*/ 2147483647 w 756"/>
                <a:gd name="T13" fmla="*/ 2147483647 h 454"/>
                <a:gd name="T14" fmla="*/ 2147483647 w 756"/>
                <a:gd name="T15" fmla="*/ 2147483647 h 454"/>
                <a:gd name="T16" fmla="*/ 2147483647 w 756"/>
                <a:gd name="T17" fmla="*/ 2147483647 h 454"/>
                <a:gd name="T18" fmla="*/ 2147483647 w 756"/>
                <a:gd name="T19" fmla="*/ 2147483647 h 454"/>
                <a:gd name="T20" fmla="*/ 2147483647 w 756"/>
                <a:gd name="T21" fmla="*/ 2147483647 h 454"/>
                <a:gd name="T22" fmla="*/ 2147483647 w 756"/>
                <a:gd name="T23" fmla="*/ 2147483647 h 454"/>
                <a:gd name="T24" fmla="*/ 2147483647 w 756"/>
                <a:gd name="T25" fmla="*/ 2147483647 h 454"/>
                <a:gd name="T26" fmla="*/ 2147483647 w 756"/>
                <a:gd name="T27" fmla="*/ 2147483647 h 4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6"/>
                <a:gd name="T43" fmla="*/ 0 h 454"/>
                <a:gd name="T44" fmla="*/ 756 w 756"/>
                <a:gd name="T45" fmla="*/ 454 h 4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6" h="454">
                  <a:moveTo>
                    <a:pt x="0" y="454"/>
                  </a:moveTo>
                  <a:cubicBezTo>
                    <a:pt x="85" y="426"/>
                    <a:pt x="83" y="305"/>
                    <a:pt x="96" y="226"/>
                  </a:cubicBezTo>
                  <a:cubicBezTo>
                    <a:pt x="92" y="170"/>
                    <a:pt x="94" y="113"/>
                    <a:pt x="84" y="58"/>
                  </a:cubicBezTo>
                  <a:cubicBezTo>
                    <a:pt x="81" y="44"/>
                    <a:pt x="73" y="27"/>
                    <a:pt x="60" y="22"/>
                  </a:cubicBezTo>
                  <a:cubicBezTo>
                    <a:pt x="48" y="17"/>
                    <a:pt x="36" y="30"/>
                    <a:pt x="24" y="34"/>
                  </a:cubicBezTo>
                  <a:cubicBezTo>
                    <a:pt x="42" y="142"/>
                    <a:pt x="35" y="141"/>
                    <a:pt x="132" y="190"/>
                  </a:cubicBezTo>
                  <a:cubicBezTo>
                    <a:pt x="293" y="174"/>
                    <a:pt x="385" y="223"/>
                    <a:pt x="420" y="82"/>
                  </a:cubicBezTo>
                  <a:cubicBezTo>
                    <a:pt x="416" y="58"/>
                    <a:pt x="425" y="27"/>
                    <a:pt x="408" y="10"/>
                  </a:cubicBezTo>
                  <a:cubicBezTo>
                    <a:pt x="398" y="0"/>
                    <a:pt x="386" y="32"/>
                    <a:pt x="384" y="46"/>
                  </a:cubicBezTo>
                  <a:cubicBezTo>
                    <a:pt x="381" y="66"/>
                    <a:pt x="386" y="88"/>
                    <a:pt x="396" y="106"/>
                  </a:cubicBezTo>
                  <a:cubicBezTo>
                    <a:pt x="407" y="125"/>
                    <a:pt x="450" y="136"/>
                    <a:pt x="468" y="142"/>
                  </a:cubicBezTo>
                  <a:cubicBezTo>
                    <a:pt x="548" y="138"/>
                    <a:pt x="629" y="145"/>
                    <a:pt x="708" y="130"/>
                  </a:cubicBezTo>
                  <a:cubicBezTo>
                    <a:pt x="720" y="128"/>
                    <a:pt x="711" y="85"/>
                    <a:pt x="720" y="94"/>
                  </a:cubicBezTo>
                  <a:cubicBezTo>
                    <a:pt x="748" y="122"/>
                    <a:pt x="724" y="182"/>
                    <a:pt x="756" y="214"/>
                  </a:cubicBezTo>
                </a:path>
              </a:pathLst>
            </a:custGeom>
            <a:noFill/>
            <a:ln w="9525">
              <a:solidFill>
                <a:schemeClr val="tx1"/>
              </a:solidFill>
              <a:round/>
              <a:headEnd/>
              <a:tailEnd/>
            </a:ln>
          </p:spPr>
          <p:txBody>
            <a:bodyPr wrap="none" anchor="ctr"/>
            <a:lstStyle/>
            <a:p>
              <a:endParaRPr lang="en-US"/>
            </a:p>
          </p:txBody>
        </p:sp>
        <p:sp>
          <p:nvSpPr>
            <p:cNvPr id="15397" name="Freeform 45"/>
            <p:cNvSpPr>
              <a:spLocks/>
            </p:cNvSpPr>
            <p:nvPr/>
          </p:nvSpPr>
          <p:spPr bwMode="auto">
            <a:xfrm>
              <a:off x="3921125" y="2216150"/>
              <a:ext cx="754063" cy="1522413"/>
            </a:xfrm>
            <a:custGeom>
              <a:avLst/>
              <a:gdLst>
                <a:gd name="T0" fmla="*/ 2147483647 w 553"/>
                <a:gd name="T1" fmla="*/ 0 h 1188"/>
                <a:gd name="T2" fmla="*/ 2147483647 w 553"/>
                <a:gd name="T3" fmla="*/ 2147483647 h 1188"/>
                <a:gd name="T4" fmla="*/ 2147483647 w 553"/>
                <a:gd name="T5" fmla="*/ 2147483647 h 1188"/>
                <a:gd name="T6" fmla="*/ 2147483647 w 553"/>
                <a:gd name="T7" fmla="*/ 2147483647 h 1188"/>
                <a:gd name="T8" fmla="*/ 2147483647 w 553"/>
                <a:gd name="T9" fmla="*/ 2147483647 h 1188"/>
                <a:gd name="T10" fmla="*/ 2147483647 w 553"/>
                <a:gd name="T11" fmla="*/ 2147483647 h 1188"/>
                <a:gd name="T12" fmla="*/ 2147483647 w 553"/>
                <a:gd name="T13" fmla="*/ 2147483647 h 1188"/>
                <a:gd name="T14" fmla="*/ 2147483647 w 553"/>
                <a:gd name="T15" fmla="*/ 2147483647 h 1188"/>
                <a:gd name="T16" fmla="*/ 2147483647 w 553"/>
                <a:gd name="T17" fmla="*/ 2147483647 h 1188"/>
                <a:gd name="T18" fmla="*/ 2147483647 w 553"/>
                <a:gd name="T19" fmla="*/ 2147483647 h 1188"/>
                <a:gd name="T20" fmla="*/ 2147483647 w 553"/>
                <a:gd name="T21" fmla="*/ 2147483647 h 1188"/>
                <a:gd name="T22" fmla="*/ 2147483647 w 553"/>
                <a:gd name="T23" fmla="*/ 2147483647 h 1188"/>
                <a:gd name="T24" fmla="*/ 2147483647 w 553"/>
                <a:gd name="T25" fmla="*/ 2147483647 h 1188"/>
                <a:gd name="T26" fmla="*/ 2147483647 w 553"/>
                <a:gd name="T27" fmla="*/ 2147483647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3"/>
                <a:gd name="T43" fmla="*/ 0 h 1188"/>
                <a:gd name="T44" fmla="*/ 553 w 553"/>
                <a:gd name="T45" fmla="*/ 1188 h 11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3" h="1188">
                  <a:moveTo>
                    <a:pt x="25" y="0"/>
                  </a:moveTo>
                  <a:cubicBezTo>
                    <a:pt x="15" y="116"/>
                    <a:pt x="0" y="203"/>
                    <a:pt x="85" y="288"/>
                  </a:cubicBezTo>
                  <a:cubicBezTo>
                    <a:pt x="221" y="273"/>
                    <a:pt x="219" y="287"/>
                    <a:pt x="241" y="156"/>
                  </a:cubicBezTo>
                  <a:cubicBezTo>
                    <a:pt x="209" y="152"/>
                    <a:pt x="177" y="138"/>
                    <a:pt x="145" y="144"/>
                  </a:cubicBezTo>
                  <a:cubicBezTo>
                    <a:pt x="71" y="157"/>
                    <a:pt x="99" y="326"/>
                    <a:pt x="145" y="372"/>
                  </a:cubicBezTo>
                  <a:cubicBezTo>
                    <a:pt x="181" y="408"/>
                    <a:pt x="191" y="393"/>
                    <a:pt x="241" y="408"/>
                  </a:cubicBezTo>
                  <a:cubicBezTo>
                    <a:pt x="330" y="435"/>
                    <a:pt x="317" y="431"/>
                    <a:pt x="373" y="468"/>
                  </a:cubicBezTo>
                  <a:cubicBezTo>
                    <a:pt x="415" y="572"/>
                    <a:pt x="457" y="641"/>
                    <a:pt x="421" y="756"/>
                  </a:cubicBezTo>
                  <a:cubicBezTo>
                    <a:pt x="412" y="784"/>
                    <a:pt x="373" y="828"/>
                    <a:pt x="373" y="828"/>
                  </a:cubicBezTo>
                  <a:cubicBezTo>
                    <a:pt x="377" y="856"/>
                    <a:pt x="374" y="886"/>
                    <a:pt x="385" y="912"/>
                  </a:cubicBezTo>
                  <a:cubicBezTo>
                    <a:pt x="400" y="950"/>
                    <a:pt x="458" y="972"/>
                    <a:pt x="493" y="984"/>
                  </a:cubicBezTo>
                  <a:cubicBezTo>
                    <a:pt x="532" y="1100"/>
                    <a:pt x="470" y="920"/>
                    <a:pt x="529" y="1068"/>
                  </a:cubicBezTo>
                  <a:cubicBezTo>
                    <a:pt x="538" y="1091"/>
                    <a:pt x="553" y="1140"/>
                    <a:pt x="553" y="1140"/>
                  </a:cubicBezTo>
                  <a:cubicBezTo>
                    <a:pt x="540" y="1180"/>
                    <a:pt x="541" y="1163"/>
                    <a:pt x="541" y="1188"/>
                  </a:cubicBezTo>
                </a:path>
              </a:pathLst>
            </a:custGeom>
            <a:noFill/>
            <a:ln w="9525">
              <a:solidFill>
                <a:schemeClr val="tx1"/>
              </a:solidFill>
              <a:round/>
              <a:headEnd/>
              <a:tailEnd/>
            </a:ln>
          </p:spPr>
          <p:txBody>
            <a:bodyPr wrap="none" anchor="ctr"/>
            <a:lstStyle/>
            <a:p>
              <a:endParaRPr lang="en-US"/>
            </a:p>
          </p:txBody>
        </p:sp>
        <p:sp>
          <p:nvSpPr>
            <p:cNvPr id="15398" name="Freeform 46"/>
            <p:cNvSpPr>
              <a:spLocks/>
            </p:cNvSpPr>
            <p:nvPr/>
          </p:nvSpPr>
          <p:spPr bwMode="auto">
            <a:xfrm>
              <a:off x="4954588" y="3289300"/>
              <a:ext cx="1100137" cy="1014413"/>
            </a:xfrm>
            <a:custGeom>
              <a:avLst/>
              <a:gdLst>
                <a:gd name="T0" fmla="*/ 0 w 806"/>
                <a:gd name="T1" fmla="*/ 2147483647 h 791"/>
                <a:gd name="T2" fmla="*/ 2147483647 w 806"/>
                <a:gd name="T3" fmla="*/ 2147483647 h 791"/>
                <a:gd name="T4" fmla="*/ 2147483647 w 806"/>
                <a:gd name="T5" fmla="*/ 2147483647 h 791"/>
                <a:gd name="T6" fmla="*/ 2147483647 w 806"/>
                <a:gd name="T7" fmla="*/ 2147483647 h 791"/>
                <a:gd name="T8" fmla="*/ 2147483647 w 806"/>
                <a:gd name="T9" fmla="*/ 2147483647 h 791"/>
                <a:gd name="T10" fmla="*/ 2147483647 w 806"/>
                <a:gd name="T11" fmla="*/ 2147483647 h 791"/>
                <a:gd name="T12" fmla="*/ 2147483647 w 806"/>
                <a:gd name="T13" fmla="*/ 2147483647 h 791"/>
                <a:gd name="T14" fmla="*/ 2147483647 w 806"/>
                <a:gd name="T15" fmla="*/ 2147483647 h 791"/>
                <a:gd name="T16" fmla="*/ 2147483647 w 806"/>
                <a:gd name="T17" fmla="*/ 2147483647 h 791"/>
                <a:gd name="T18" fmla="*/ 2147483647 w 806"/>
                <a:gd name="T19" fmla="*/ 2147483647 h 791"/>
                <a:gd name="T20" fmla="*/ 2147483647 w 806"/>
                <a:gd name="T21" fmla="*/ 2147483647 h 791"/>
                <a:gd name="T22" fmla="*/ 2147483647 w 806"/>
                <a:gd name="T23" fmla="*/ 2147483647 h 791"/>
                <a:gd name="T24" fmla="*/ 2147483647 w 806"/>
                <a:gd name="T25" fmla="*/ 2147483647 h 791"/>
                <a:gd name="T26" fmla="*/ 2147483647 w 806"/>
                <a:gd name="T27" fmla="*/ 2147483647 h 791"/>
                <a:gd name="T28" fmla="*/ 2147483647 w 806"/>
                <a:gd name="T29" fmla="*/ 2147483647 h 791"/>
                <a:gd name="T30" fmla="*/ 2147483647 w 806"/>
                <a:gd name="T31" fmla="*/ 2147483647 h 791"/>
                <a:gd name="T32" fmla="*/ 2147483647 w 806"/>
                <a:gd name="T33" fmla="*/ 2147483647 h 7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6"/>
                <a:gd name="T52" fmla="*/ 0 h 791"/>
                <a:gd name="T53" fmla="*/ 806 w 806"/>
                <a:gd name="T54" fmla="*/ 791 h 7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6" h="791">
                  <a:moveTo>
                    <a:pt x="0" y="626"/>
                  </a:moveTo>
                  <a:cubicBezTo>
                    <a:pt x="40" y="747"/>
                    <a:pt x="197" y="744"/>
                    <a:pt x="300" y="770"/>
                  </a:cubicBezTo>
                  <a:cubicBezTo>
                    <a:pt x="353" y="735"/>
                    <a:pt x="345" y="723"/>
                    <a:pt x="360" y="662"/>
                  </a:cubicBezTo>
                  <a:cubicBezTo>
                    <a:pt x="356" y="638"/>
                    <a:pt x="365" y="607"/>
                    <a:pt x="348" y="590"/>
                  </a:cubicBezTo>
                  <a:cubicBezTo>
                    <a:pt x="338" y="580"/>
                    <a:pt x="325" y="612"/>
                    <a:pt x="324" y="626"/>
                  </a:cubicBezTo>
                  <a:cubicBezTo>
                    <a:pt x="321" y="654"/>
                    <a:pt x="330" y="682"/>
                    <a:pt x="336" y="710"/>
                  </a:cubicBezTo>
                  <a:cubicBezTo>
                    <a:pt x="338" y="722"/>
                    <a:pt x="338" y="739"/>
                    <a:pt x="348" y="746"/>
                  </a:cubicBezTo>
                  <a:cubicBezTo>
                    <a:pt x="369" y="761"/>
                    <a:pt x="396" y="762"/>
                    <a:pt x="420" y="770"/>
                  </a:cubicBezTo>
                  <a:cubicBezTo>
                    <a:pt x="509" y="764"/>
                    <a:pt x="616" y="791"/>
                    <a:pt x="684" y="734"/>
                  </a:cubicBezTo>
                  <a:cubicBezTo>
                    <a:pt x="715" y="708"/>
                    <a:pt x="732" y="670"/>
                    <a:pt x="756" y="638"/>
                  </a:cubicBezTo>
                  <a:cubicBezTo>
                    <a:pt x="760" y="617"/>
                    <a:pt x="806" y="455"/>
                    <a:pt x="768" y="422"/>
                  </a:cubicBezTo>
                  <a:cubicBezTo>
                    <a:pt x="747" y="403"/>
                    <a:pt x="712" y="430"/>
                    <a:pt x="684" y="434"/>
                  </a:cubicBezTo>
                  <a:cubicBezTo>
                    <a:pt x="633" y="365"/>
                    <a:pt x="635" y="346"/>
                    <a:pt x="624" y="254"/>
                  </a:cubicBezTo>
                  <a:cubicBezTo>
                    <a:pt x="632" y="176"/>
                    <a:pt x="635" y="100"/>
                    <a:pt x="660" y="26"/>
                  </a:cubicBezTo>
                  <a:cubicBezTo>
                    <a:pt x="648" y="18"/>
                    <a:pt x="638" y="4"/>
                    <a:pt x="624" y="2"/>
                  </a:cubicBezTo>
                  <a:cubicBezTo>
                    <a:pt x="608" y="0"/>
                    <a:pt x="592" y="11"/>
                    <a:pt x="576" y="14"/>
                  </a:cubicBezTo>
                  <a:cubicBezTo>
                    <a:pt x="430" y="43"/>
                    <a:pt x="476" y="6"/>
                    <a:pt x="420" y="62"/>
                  </a:cubicBezTo>
                </a:path>
              </a:pathLst>
            </a:custGeom>
            <a:noFill/>
            <a:ln w="9525">
              <a:solidFill>
                <a:schemeClr val="tx1"/>
              </a:solidFill>
              <a:round/>
              <a:headEnd/>
              <a:tailEnd/>
            </a:ln>
          </p:spPr>
          <p:txBody>
            <a:bodyPr wrap="none" anchor="ctr"/>
            <a:lstStyle/>
            <a:p>
              <a:endParaRPr lang="en-US"/>
            </a:p>
          </p:txBody>
        </p:sp>
        <p:sp>
          <p:nvSpPr>
            <p:cNvPr id="15399" name="Freeform 47"/>
            <p:cNvSpPr>
              <a:spLocks/>
            </p:cNvSpPr>
            <p:nvPr/>
          </p:nvSpPr>
          <p:spPr bwMode="auto">
            <a:xfrm>
              <a:off x="6230938" y="3784600"/>
              <a:ext cx="1524000" cy="660400"/>
            </a:xfrm>
            <a:custGeom>
              <a:avLst/>
              <a:gdLst>
                <a:gd name="T0" fmla="*/ 0 w 1116"/>
                <a:gd name="T1" fmla="*/ 2147483647 h 516"/>
                <a:gd name="T2" fmla="*/ 2147483647 w 1116"/>
                <a:gd name="T3" fmla="*/ 2147483647 h 516"/>
                <a:gd name="T4" fmla="*/ 2147483647 w 1116"/>
                <a:gd name="T5" fmla="*/ 2147483647 h 516"/>
                <a:gd name="T6" fmla="*/ 2147483647 w 1116"/>
                <a:gd name="T7" fmla="*/ 2147483647 h 516"/>
                <a:gd name="T8" fmla="*/ 2147483647 w 1116"/>
                <a:gd name="T9" fmla="*/ 2147483647 h 516"/>
                <a:gd name="T10" fmla="*/ 2147483647 w 1116"/>
                <a:gd name="T11" fmla="*/ 2147483647 h 516"/>
                <a:gd name="T12" fmla="*/ 2147483647 w 1116"/>
                <a:gd name="T13" fmla="*/ 2147483647 h 516"/>
                <a:gd name="T14" fmla="*/ 2147483647 w 1116"/>
                <a:gd name="T15" fmla="*/ 2147483647 h 516"/>
                <a:gd name="T16" fmla="*/ 2147483647 w 1116"/>
                <a:gd name="T17" fmla="*/ 2147483647 h 516"/>
                <a:gd name="T18" fmla="*/ 2147483647 w 1116"/>
                <a:gd name="T19" fmla="*/ 2147483647 h 516"/>
                <a:gd name="T20" fmla="*/ 2147483647 w 1116"/>
                <a:gd name="T21" fmla="*/ 2147483647 h 516"/>
                <a:gd name="T22" fmla="*/ 2147483647 w 1116"/>
                <a:gd name="T23" fmla="*/ 2147483647 h 516"/>
                <a:gd name="T24" fmla="*/ 2147483647 w 1116"/>
                <a:gd name="T25" fmla="*/ 2147483647 h 516"/>
                <a:gd name="T26" fmla="*/ 2147483647 w 1116"/>
                <a:gd name="T27" fmla="*/ 2147483647 h 516"/>
                <a:gd name="T28" fmla="*/ 2147483647 w 1116"/>
                <a:gd name="T29" fmla="*/ 0 h 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6"/>
                <a:gd name="T46" fmla="*/ 0 h 516"/>
                <a:gd name="T47" fmla="*/ 1116 w 1116"/>
                <a:gd name="T48" fmla="*/ 516 h 5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6" h="516">
                  <a:moveTo>
                    <a:pt x="0" y="228"/>
                  </a:moveTo>
                  <a:cubicBezTo>
                    <a:pt x="17" y="311"/>
                    <a:pt x="30" y="310"/>
                    <a:pt x="96" y="360"/>
                  </a:cubicBezTo>
                  <a:cubicBezTo>
                    <a:pt x="178" y="344"/>
                    <a:pt x="172" y="343"/>
                    <a:pt x="192" y="264"/>
                  </a:cubicBezTo>
                  <a:cubicBezTo>
                    <a:pt x="188" y="252"/>
                    <a:pt x="192" y="231"/>
                    <a:pt x="180" y="228"/>
                  </a:cubicBezTo>
                  <a:cubicBezTo>
                    <a:pt x="166" y="225"/>
                    <a:pt x="146" y="238"/>
                    <a:pt x="144" y="252"/>
                  </a:cubicBezTo>
                  <a:cubicBezTo>
                    <a:pt x="124" y="379"/>
                    <a:pt x="136" y="369"/>
                    <a:pt x="204" y="420"/>
                  </a:cubicBezTo>
                  <a:cubicBezTo>
                    <a:pt x="531" y="400"/>
                    <a:pt x="295" y="447"/>
                    <a:pt x="468" y="360"/>
                  </a:cubicBezTo>
                  <a:cubicBezTo>
                    <a:pt x="500" y="344"/>
                    <a:pt x="564" y="312"/>
                    <a:pt x="564" y="312"/>
                  </a:cubicBezTo>
                  <a:cubicBezTo>
                    <a:pt x="580" y="320"/>
                    <a:pt x="601" y="322"/>
                    <a:pt x="612" y="336"/>
                  </a:cubicBezTo>
                  <a:cubicBezTo>
                    <a:pt x="712" y="469"/>
                    <a:pt x="574" y="367"/>
                    <a:pt x="672" y="432"/>
                  </a:cubicBezTo>
                  <a:cubicBezTo>
                    <a:pt x="644" y="516"/>
                    <a:pt x="559" y="479"/>
                    <a:pt x="492" y="468"/>
                  </a:cubicBezTo>
                  <a:cubicBezTo>
                    <a:pt x="603" y="413"/>
                    <a:pt x="703" y="417"/>
                    <a:pt x="828" y="408"/>
                  </a:cubicBezTo>
                  <a:cubicBezTo>
                    <a:pt x="888" y="388"/>
                    <a:pt x="991" y="355"/>
                    <a:pt x="1020" y="324"/>
                  </a:cubicBezTo>
                  <a:cubicBezTo>
                    <a:pt x="1048" y="294"/>
                    <a:pt x="1034" y="243"/>
                    <a:pt x="1044" y="204"/>
                  </a:cubicBezTo>
                  <a:cubicBezTo>
                    <a:pt x="1061" y="139"/>
                    <a:pt x="1085" y="62"/>
                    <a:pt x="1116" y="0"/>
                  </a:cubicBezTo>
                </a:path>
              </a:pathLst>
            </a:custGeom>
            <a:noFill/>
            <a:ln w="9525">
              <a:solidFill>
                <a:schemeClr val="tx1"/>
              </a:solidFill>
              <a:round/>
              <a:headEnd/>
              <a:tailEnd/>
            </a:ln>
          </p:spPr>
          <p:txBody>
            <a:bodyPr wrap="none" anchor="ctr"/>
            <a:lstStyle/>
            <a:p>
              <a:endParaRPr lang="en-US"/>
            </a:p>
          </p:txBody>
        </p:sp>
        <p:sp>
          <p:nvSpPr>
            <p:cNvPr id="15400" name="Line 48"/>
            <p:cNvSpPr>
              <a:spLocks noChangeShapeType="1"/>
            </p:cNvSpPr>
            <p:nvPr/>
          </p:nvSpPr>
          <p:spPr bwMode="auto">
            <a:xfrm>
              <a:off x="5773738" y="1493838"/>
              <a:ext cx="1244600" cy="0"/>
            </a:xfrm>
            <a:prstGeom prst="line">
              <a:avLst/>
            </a:prstGeom>
            <a:noFill/>
            <a:ln w="146050">
              <a:solidFill>
                <a:schemeClr val="tx1"/>
              </a:solidFill>
              <a:round/>
              <a:headEnd/>
              <a:tailEnd type="triangle" w="med" len="med"/>
            </a:ln>
          </p:spPr>
          <p:txBody>
            <a:bodyPr wrap="none" anchor="ctr"/>
            <a:lstStyle/>
            <a:p>
              <a:endParaRPr lang="en-US"/>
            </a:p>
          </p:txBody>
        </p:sp>
        <p:sp>
          <p:nvSpPr>
            <p:cNvPr id="15401" name="Text Box 49"/>
            <p:cNvSpPr txBox="1">
              <a:spLocks noChangeArrowheads="1"/>
            </p:cNvSpPr>
            <p:nvPr/>
          </p:nvSpPr>
          <p:spPr bwMode="auto">
            <a:xfrm>
              <a:off x="1187450"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02" name="Text Box 50"/>
            <p:cNvSpPr txBox="1">
              <a:spLocks noChangeArrowheads="1"/>
            </p:cNvSpPr>
            <p:nvPr/>
          </p:nvSpPr>
          <p:spPr bwMode="auto">
            <a:xfrm>
              <a:off x="1651000"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03" name="Text Box 51"/>
            <p:cNvSpPr txBox="1">
              <a:spLocks noChangeArrowheads="1"/>
            </p:cNvSpPr>
            <p:nvPr/>
          </p:nvSpPr>
          <p:spPr bwMode="auto">
            <a:xfrm>
              <a:off x="2109788"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04" name="Text Box 52"/>
            <p:cNvSpPr txBox="1">
              <a:spLocks noChangeArrowheads="1"/>
            </p:cNvSpPr>
            <p:nvPr/>
          </p:nvSpPr>
          <p:spPr bwMode="auto">
            <a:xfrm>
              <a:off x="2562225"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05" name="Text Box 53"/>
            <p:cNvSpPr txBox="1">
              <a:spLocks noChangeArrowheads="1"/>
            </p:cNvSpPr>
            <p:nvPr/>
          </p:nvSpPr>
          <p:spPr bwMode="auto">
            <a:xfrm>
              <a:off x="3021013"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06" name="Text Box 54"/>
            <p:cNvSpPr txBox="1">
              <a:spLocks noChangeArrowheads="1"/>
            </p:cNvSpPr>
            <p:nvPr/>
          </p:nvSpPr>
          <p:spPr bwMode="auto">
            <a:xfrm>
              <a:off x="3486150"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07" name="Text Box 55"/>
            <p:cNvSpPr txBox="1">
              <a:spLocks noChangeArrowheads="1"/>
            </p:cNvSpPr>
            <p:nvPr/>
          </p:nvSpPr>
          <p:spPr bwMode="auto">
            <a:xfrm>
              <a:off x="3944938"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08" name="Text Box 56"/>
            <p:cNvSpPr txBox="1">
              <a:spLocks noChangeArrowheads="1"/>
            </p:cNvSpPr>
            <p:nvPr/>
          </p:nvSpPr>
          <p:spPr bwMode="auto">
            <a:xfrm>
              <a:off x="4397375"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09" name="Text Box 57"/>
            <p:cNvSpPr txBox="1">
              <a:spLocks noChangeArrowheads="1"/>
            </p:cNvSpPr>
            <p:nvPr/>
          </p:nvSpPr>
          <p:spPr bwMode="auto">
            <a:xfrm>
              <a:off x="4860925"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10" name="Text Box 58"/>
            <p:cNvSpPr txBox="1">
              <a:spLocks noChangeArrowheads="1"/>
            </p:cNvSpPr>
            <p:nvPr/>
          </p:nvSpPr>
          <p:spPr bwMode="auto">
            <a:xfrm>
              <a:off x="5326063"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11" name="Text Box 59"/>
            <p:cNvSpPr txBox="1">
              <a:spLocks noChangeArrowheads="1"/>
            </p:cNvSpPr>
            <p:nvPr/>
          </p:nvSpPr>
          <p:spPr bwMode="auto">
            <a:xfrm>
              <a:off x="5783263"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12" name="Text Box 60"/>
            <p:cNvSpPr txBox="1">
              <a:spLocks noChangeArrowheads="1"/>
            </p:cNvSpPr>
            <p:nvPr/>
          </p:nvSpPr>
          <p:spPr bwMode="auto">
            <a:xfrm>
              <a:off x="6237288"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13" name="Text Box 61"/>
            <p:cNvSpPr txBox="1">
              <a:spLocks noChangeArrowheads="1"/>
            </p:cNvSpPr>
            <p:nvPr/>
          </p:nvSpPr>
          <p:spPr bwMode="auto">
            <a:xfrm>
              <a:off x="6696075"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14" name="Text Box 62"/>
            <p:cNvSpPr txBox="1">
              <a:spLocks noChangeArrowheads="1"/>
            </p:cNvSpPr>
            <p:nvPr/>
          </p:nvSpPr>
          <p:spPr bwMode="auto">
            <a:xfrm>
              <a:off x="7159625"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15" name="Text Box 63"/>
            <p:cNvSpPr txBox="1">
              <a:spLocks noChangeArrowheads="1"/>
            </p:cNvSpPr>
            <p:nvPr/>
          </p:nvSpPr>
          <p:spPr bwMode="auto">
            <a:xfrm>
              <a:off x="7616825" y="4051300"/>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16" name="Text Box 64"/>
            <p:cNvSpPr txBox="1">
              <a:spLocks noChangeArrowheads="1"/>
            </p:cNvSpPr>
            <p:nvPr/>
          </p:nvSpPr>
          <p:spPr bwMode="auto">
            <a:xfrm>
              <a:off x="1454150"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17" name="Text Box 65"/>
            <p:cNvSpPr txBox="1">
              <a:spLocks noChangeArrowheads="1"/>
            </p:cNvSpPr>
            <p:nvPr/>
          </p:nvSpPr>
          <p:spPr bwMode="auto">
            <a:xfrm>
              <a:off x="1912938"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18" name="Text Box 66"/>
            <p:cNvSpPr txBox="1">
              <a:spLocks noChangeArrowheads="1"/>
            </p:cNvSpPr>
            <p:nvPr/>
          </p:nvSpPr>
          <p:spPr bwMode="auto">
            <a:xfrm>
              <a:off x="2366963"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19" name="Text Box 67"/>
            <p:cNvSpPr txBox="1">
              <a:spLocks noChangeArrowheads="1"/>
            </p:cNvSpPr>
            <p:nvPr/>
          </p:nvSpPr>
          <p:spPr bwMode="auto">
            <a:xfrm>
              <a:off x="2825750"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20" name="Text Box 68"/>
            <p:cNvSpPr txBox="1">
              <a:spLocks noChangeArrowheads="1"/>
            </p:cNvSpPr>
            <p:nvPr/>
          </p:nvSpPr>
          <p:spPr bwMode="auto">
            <a:xfrm>
              <a:off x="3289300"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21" name="Text Box 69"/>
            <p:cNvSpPr txBox="1">
              <a:spLocks noChangeArrowheads="1"/>
            </p:cNvSpPr>
            <p:nvPr/>
          </p:nvSpPr>
          <p:spPr bwMode="auto">
            <a:xfrm>
              <a:off x="3748088"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22" name="Text Box 70"/>
            <p:cNvSpPr txBox="1">
              <a:spLocks noChangeArrowheads="1"/>
            </p:cNvSpPr>
            <p:nvPr/>
          </p:nvSpPr>
          <p:spPr bwMode="auto">
            <a:xfrm>
              <a:off x="4200525"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23" name="Text Box 71"/>
            <p:cNvSpPr txBox="1">
              <a:spLocks noChangeArrowheads="1"/>
            </p:cNvSpPr>
            <p:nvPr/>
          </p:nvSpPr>
          <p:spPr bwMode="auto">
            <a:xfrm>
              <a:off x="4665663"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24" name="Text Box 72"/>
            <p:cNvSpPr txBox="1">
              <a:spLocks noChangeArrowheads="1"/>
            </p:cNvSpPr>
            <p:nvPr/>
          </p:nvSpPr>
          <p:spPr bwMode="auto">
            <a:xfrm>
              <a:off x="5129213"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25" name="Text Box 73"/>
            <p:cNvSpPr txBox="1">
              <a:spLocks noChangeArrowheads="1"/>
            </p:cNvSpPr>
            <p:nvPr/>
          </p:nvSpPr>
          <p:spPr bwMode="auto">
            <a:xfrm>
              <a:off x="5586413"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26" name="Text Box 74"/>
            <p:cNvSpPr txBox="1">
              <a:spLocks noChangeArrowheads="1"/>
            </p:cNvSpPr>
            <p:nvPr/>
          </p:nvSpPr>
          <p:spPr bwMode="auto">
            <a:xfrm>
              <a:off x="6042025"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27" name="Text Box 75"/>
            <p:cNvSpPr txBox="1">
              <a:spLocks noChangeArrowheads="1"/>
            </p:cNvSpPr>
            <p:nvPr/>
          </p:nvSpPr>
          <p:spPr bwMode="auto">
            <a:xfrm>
              <a:off x="6499225"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28" name="Text Box 76"/>
            <p:cNvSpPr txBox="1">
              <a:spLocks noChangeArrowheads="1"/>
            </p:cNvSpPr>
            <p:nvPr/>
          </p:nvSpPr>
          <p:spPr bwMode="auto">
            <a:xfrm>
              <a:off x="6961188" y="1960563"/>
              <a:ext cx="452437" cy="641350"/>
            </a:xfrm>
            <a:prstGeom prst="rect">
              <a:avLst/>
            </a:prstGeom>
            <a:noFill/>
            <a:ln w="9525">
              <a:noFill/>
              <a:miter lim="800000"/>
              <a:headEnd/>
              <a:tailEnd/>
            </a:ln>
          </p:spPr>
          <p:txBody>
            <a:bodyPr wrap="none">
              <a:spAutoFit/>
            </a:bodyPr>
            <a:lstStyle/>
            <a:p>
              <a:r>
                <a:rPr lang="en-US" sz="3600" b="1">
                  <a:solidFill>
                    <a:srgbClr val="0066FF"/>
                  </a:solidFill>
                </a:rPr>
                <a:t>+</a:t>
              </a:r>
            </a:p>
          </p:txBody>
        </p:sp>
        <p:sp>
          <p:nvSpPr>
            <p:cNvPr id="15429" name="Text Box 77"/>
            <p:cNvSpPr txBox="1">
              <a:spLocks noChangeArrowheads="1"/>
            </p:cNvSpPr>
            <p:nvPr/>
          </p:nvSpPr>
          <p:spPr bwMode="auto">
            <a:xfrm>
              <a:off x="7421563" y="1960563"/>
              <a:ext cx="450850" cy="641350"/>
            </a:xfrm>
            <a:prstGeom prst="rect">
              <a:avLst/>
            </a:prstGeom>
            <a:noFill/>
            <a:ln w="9525">
              <a:noFill/>
              <a:miter lim="800000"/>
              <a:headEnd/>
              <a:tailEnd/>
            </a:ln>
          </p:spPr>
          <p:txBody>
            <a:bodyPr wrap="none">
              <a:spAutoFit/>
            </a:bodyPr>
            <a:lstStyle/>
            <a:p>
              <a:r>
                <a:rPr lang="en-US" sz="3600" b="1">
                  <a:solidFill>
                    <a:srgbClr val="0066FF"/>
                  </a:solidFill>
                </a:rPr>
                <a:t>+</a:t>
              </a:r>
            </a:p>
          </p:txBody>
        </p:sp>
        <p:grpSp>
          <p:nvGrpSpPr>
            <p:cNvPr id="4" name="Group 78"/>
            <p:cNvGrpSpPr>
              <a:grpSpLocks/>
            </p:cNvGrpSpPr>
            <p:nvPr/>
          </p:nvGrpSpPr>
          <p:grpSpPr bwMode="auto">
            <a:xfrm rot="-5400000">
              <a:off x="1427162" y="3144838"/>
              <a:ext cx="2276475" cy="203200"/>
              <a:chOff x="3024" y="672"/>
              <a:chExt cx="2160" cy="240"/>
            </a:xfrm>
          </p:grpSpPr>
          <p:sp>
            <p:nvSpPr>
              <p:cNvPr id="13399" name="Line 79"/>
              <p:cNvSpPr>
                <a:spLocks noChangeShapeType="1"/>
              </p:cNvSpPr>
              <p:nvPr/>
            </p:nvSpPr>
            <p:spPr bwMode="auto">
              <a:xfrm flipV="1">
                <a:off x="3169" y="672"/>
                <a:ext cx="1871" cy="0"/>
              </a:xfrm>
              <a:prstGeom prst="line">
                <a:avLst/>
              </a:prstGeom>
              <a:noFill/>
              <a:ln w="57150">
                <a:solidFill>
                  <a:schemeClr val="bg1">
                    <a:lumMod val="50000"/>
                  </a:schemeClr>
                </a:solidFill>
                <a:round/>
                <a:headEnd/>
                <a:tailEnd/>
              </a:ln>
            </p:spPr>
            <p:txBody>
              <a:bodyPr/>
              <a:lstStyle/>
              <a:p>
                <a:pPr>
                  <a:defRPr/>
                </a:pPr>
                <a:endParaRPr lang="en-US">
                  <a:latin typeface="Arial" charset="0"/>
                </a:endParaRPr>
              </a:p>
            </p:txBody>
          </p:sp>
          <p:sp>
            <p:nvSpPr>
              <p:cNvPr id="13400" name="Line 80"/>
              <p:cNvSpPr>
                <a:spLocks noChangeShapeType="1"/>
              </p:cNvSpPr>
              <p:nvPr/>
            </p:nvSpPr>
            <p:spPr bwMode="auto">
              <a:xfrm flipH="1">
                <a:off x="3024" y="672"/>
                <a:ext cx="145" cy="191"/>
              </a:xfrm>
              <a:prstGeom prst="line">
                <a:avLst/>
              </a:prstGeom>
              <a:noFill/>
              <a:ln w="57150">
                <a:solidFill>
                  <a:schemeClr val="bg1">
                    <a:lumMod val="50000"/>
                  </a:schemeClr>
                </a:solidFill>
                <a:round/>
                <a:headEnd/>
                <a:tailEnd/>
              </a:ln>
            </p:spPr>
            <p:txBody>
              <a:bodyPr/>
              <a:lstStyle/>
              <a:p>
                <a:pPr>
                  <a:defRPr/>
                </a:pPr>
                <a:endParaRPr lang="en-US">
                  <a:latin typeface="Arial" charset="0"/>
                </a:endParaRPr>
              </a:p>
            </p:txBody>
          </p:sp>
          <p:sp>
            <p:nvSpPr>
              <p:cNvPr id="13401" name="Line 81"/>
              <p:cNvSpPr>
                <a:spLocks noChangeShapeType="1"/>
              </p:cNvSpPr>
              <p:nvPr/>
            </p:nvSpPr>
            <p:spPr bwMode="auto">
              <a:xfrm>
                <a:off x="5039" y="672"/>
                <a:ext cx="145" cy="240"/>
              </a:xfrm>
              <a:prstGeom prst="line">
                <a:avLst/>
              </a:prstGeom>
              <a:noFill/>
              <a:ln w="57150">
                <a:solidFill>
                  <a:schemeClr val="bg1">
                    <a:lumMod val="50000"/>
                  </a:schemeClr>
                </a:solidFill>
                <a:round/>
                <a:headEnd/>
                <a:tailEnd/>
              </a:ln>
            </p:spPr>
            <p:txBody>
              <a:bodyPr/>
              <a:lstStyle/>
              <a:p>
                <a:pPr>
                  <a:defRPr/>
                </a:pPr>
                <a:endParaRPr lang="en-US">
                  <a:latin typeface="Arial" charset="0"/>
                </a:endParaRPr>
              </a:p>
            </p:txBody>
          </p:sp>
        </p:grpSp>
        <p:sp>
          <p:nvSpPr>
            <p:cNvPr id="13387" name="AutoShape 82"/>
            <p:cNvSpPr>
              <a:spLocks noChangeArrowheads="1"/>
            </p:cNvSpPr>
            <p:nvPr/>
          </p:nvSpPr>
          <p:spPr bwMode="auto">
            <a:xfrm>
              <a:off x="838200" y="2846388"/>
              <a:ext cx="2424113" cy="1292225"/>
            </a:xfrm>
            <a:prstGeom prst="leftArrow">
              <a:avLst>
                <a:gd name="adj1" fmla="val 50000"/>
                <a:gd name="adj2" fmla="val 46898"/>
              </a:avLst>
            </a:prstGeom>
            <a:noFill/>
            <a:ln w="28575">
              <a:solidFill>
                <a:schemeClr val="bg1">
                  <a:lumMod val="50000"/>
                </a:schemeClr>
              </a:solidFill>
              <a:miter lim="800000"/>
              <a:headEnd/>
              <a:tailEnd/>
            </a:ln>
          </p:spPr>
          <p:txBody>
            <a:bodyPr wrap="none" anchor="ctr"/>
            <a:lstStyle/>
            <a:p>
              <a:pPr>
                <a:defRPr/>
              </a:pPr>
              <a:endParaRPr lang="en-US" dirty="0">
                <a:solidFill>
                  <a:schemeClr val="bg1">
                    <a:lumMod val="50000"/>
                  </a:schemeClr>
                </a:solidFill>
                <a:latin typeface="Arial" charset="0"/>
              </a:endParaRPr>
            </a:p>
          </p:txBody>
        </p:sp>
        <p:sp>
          <p:nvSpPr>
            <p:cNvPr id="13388" name="Text Box 83"/>
            <p:cNvSpPr txBox="1">
              <a:spLocks noChangeArrowheads="1"/>
            </p:cNvSpPr>
            <p:nvPr/>
          </p:nvSpPr>
          <p:spPr bwMode="auto">
            <a:xfrm>
              <a:off x="990600" y="3276600"/>
              <a:ext cx="2330450" cy="457200"/>
            </a:xfrm>
            <a:prstGeom prst="rect">
              <a:avLst/>
            </a:prstGeom>
            <a:noFill/>
            <a:ln w="9525">
              <a:noFill/>
              <a:miter lim="800000"/>
              <a:headEnd/>
              <a:tailEnd/>
            </a:ln>
          </p:spPr>
          <p:txBody>
            <a:bodyPr wrap="none">
              <a:spAutoFit/>
            </a:bodyPr>
            <a:lstStyle/>
            <a:p>
              <a:pPr>
                <a:defRPr/>
              </a:pPr>
              <a:r>
                <a:rPr lang="en-US" sz="2400" b="1" dirty="0">
                  <a:solidFill>
                    <a:schemeClr val="bg1">
                      <a:lumMod val="50000"/>
                    </a:schemeClr>
                  </a:solidFill>
                  <a:latin typeface="Arial" charset="0"/>
                </a:rPr>
                <a:t>EOF Bulk Flow</a:t>
              </a:r>
            </a:p>
          </p:txBody>
        </p:sp>
        <p:sp>
          <p:nvSpPr>
            <p:cNvPr id="15433" name="Line 84"/>
            <p:cNvSpPr>
              <a:spLocks noChangeShapeType="1"/>
            </p:cNvSpPr>
            <p:nvPr/>
          </p:nvSpPr>
          <p:spPr bwMode="auto">
            <a:xfrm>
              <a:off x="2286000" y="5699125"/>
              <a:ext cx="458788" cy="0"/>
            </a:xfrm>
            <a:prstGeom prst="line">
              <a:avLst/>
            </a:prstGeom>
            <a:noFill/>
            <a:ln w="76200">
              <a:solidFill>
                <a:srgbClr val="0066FF"/>
              </a:solidFill>
              <a:round/>
              <a:headEnd type="triangle" w="med" len="med"/>
              <a:tailEnd/>
            </a:ln>
          </p:spPr>
          <p:txBody>
            <a:bodyPr wrap="none" anchor="ctr"/>
            <a:lstStyle/>
            <a:p>
              <a:endParaRPr lang="en-US"/>
            </a:p>
          </p:txBody>
        </p:sp>
        <p:grpSp>
          <p:nvGrpSpPr>
            <p:cNvPr id="5" name="Group 86"/>
            <p:cNvGrpSpPr>
              <a:grpSpLocks/>
            </p:cNvGrpSpPr>
            <p:nvPr/>
          </p:nvGrpSpPr>
          <p:grpSpPr bwMode="auto">
            <a:xfrm>
              <a:off x="8453438" y="2865438"/>
              <a:ext cx="690562" cy="762000"/>
              <a:chOff x="5088" y="2016"/>
              <a:chExt cx="435" cy="480"/>
            </a:xfrm>
          </p:grpSpPr>
          <p:sp>
            <p:nvSpPr>
              <p:cNvPr id="15440" name="Oval 87"/>
              <p:cNvSpPr>
                <a:spLocks noChangeArrowheads="1"/>
              </p:cNvSpPr>
              <p:nvPr/>
            </p:nvSpPr>
            <p:spPr bwMode="auto">
              <a:xfrm>
                <a:off x="5088" y="2064"/>
                <a:ext cx="384" cy="423"/>
              </a:xfrm>
              <a:prstGeom prst="ellipse">
                <a:avLst/>
              </a:prstGeom>
              <a:noFill/>
              <a:ln w="57150">
                <a:solidFill>
                  <a:srgbClr val="FF3300"/>
                </a:solidFill>
                <a:round/>
                <a:headEnd/>
                <a:tailEnd/>
              </a:ln>
            </p:spPr>
            <p:txBody>
              <a:bodyPr wrap="none" anchor="ctr"/>
              <a:lstStyle/>
              <a:p>
                <a:endParaRPr lang="en-US"/>
              </a:p>
            </p:txBody>
          </p:sp>
          <p:sp>
            <p:nvSpPr>
              <p:cNvPr id="15441" name="Text Box 88"/>
              <p:cNvSpPr txBox="1">
                <a:spLocks noChangeArrowheads="1"/>
              </p:cNvSpPr>
              <p:nvPr/>
            </p:nvSpPr>
            <p:spPr bwMode="auto">
              <a:xfrm>
                <a:off x="5136" y="2016"/>
                <a:ext cx="387" cy="480"/>
              </a:xfrm>
              <a:prstGeom prst="rect">
                <a:avLst/>
              </a:prstGeom>
              <a:noFill/>
              <a:ln w="9525">
                <a:noFill/>
                <a:miter lim="800000"/>
                <a:headEnd/>
                <a:tailEnd/>
              </a:ln>
            </p:spPr>
            <p:txBody>
              <a:bodyPr>
                <a:spAutoFit/>
              </a:bodyPr>
              <a:lstStyle/>
              <a:p>
                <a:pPr eaLnBrk="0" hangingPunct="0">
                  <a:spcBef>
                    <a:spcPct val="50000"/>
                  </a:spcBef>
                </a:pPr>
                <a:r>
                  <a:rPr lang="en-US" sz="4400">
                    <a:solidFill>
                      <a:srgbClr val="FF3300"/>
                    </a:solidFill>
                  </a:rPr>
                  <a:t>+</a:t>
                </a:r>
              </a:p>
            </p:txBody>
          </p:sp>
        </p:grpSp>
        <p:sp>
          <p:nvSpPr>
            <p:cNvPr id="15435" name="AutoShape 89"/>
            <p:cNvSpPr>
              <a:spLocks noChangeArrowheads="1"/>
            </p:cNvSpPr>
            <p:nvPr/>
          </p:nvSpPr>
          <p:spPr bwMode="auto">
            <a:xfrm rot="16200000" flipH="1">
              <a:off x="3314700" y="-342900"/>
              <a:ext cx="2819400" cy="7315200"/>
            </a:xfrm>
            <a:prstGeom prst="can">
              <a:avLst>
                <a:gd name="adj" fmla="val 25898"/>
              </a:avLst>
            </a:prstGeom>
            <a:noFill/>
            <a:ln w="28575">
              <a:solidFill>
                <a:schemeClr val="tx1"/>
              </a:solidFill>
              <a:round/>
              <a:headEnd/>
              <a:tailEnd/>
            </a:ln>
          </p:spPr>
          <p:txBody>
            <a:bodyPr wrap="none" anchor="ctr"/>
            <a:lstStyle/>
            <a:p>
              <a:endParaRPr lang="en-US"/>
            </a:p>
          </p:txBody>
        </p:sp>
        <p:grpSp>
          <p:nvGrpSpPr>
            <p:cNvPr id="6" name="Group 90"/>
            <p:cNvGrpSpPr>
              <a:grpSpLocks/>
            </p:cNvGrpSpPr>
            <p:nvPr/>
          </p:nvGrpSpPr>
          <p:grpSpPr bwMode="auto">
            <a:xfrm>
              <a:off x="76200" y="2789238"/>
              <a:ext cx="685800" cy="1189037"/>
              <a:chOff x="96" y="2083"/>
              <a:chExt cx="432" cy="749"/>
            </a:xfrm>
          </p:grpSpPr>
          <p:sp>
            <p:nvSpPr>
              <p:cNvPr id="15438" name="Text Box 91"/>
              <p:cNvSpPr txBox="1">
                <a:spLocks noChangeArrowheads="1"/>
              </p:cNvSpPr>
              <p:nvPr/>
            </p:nvSpPr>
            <p:spPr bwMode="auto">
              <a:xfrm>
                <a:off x="141" y="2083"/>
                <a:ext cx="387" cy="749"/>
              </a:xfrm>
              <a:prstGeom prst="rect">
                <a:avLst/>
              </a:prstGeom>
              <a:noFill/>
              <a:ln w="9525">
                <a:noFill/>
                <a:miter lim="800000"/>
                <a:headEnd/>
                <a:tailEnd/>
              </a:ln>
            </p:spPr>
            <p:txBody>
              <a:bodyPr>
                <a:spAutoFit/>
              </a:bodyPr>
              <a:lstStyle/>
              <a:p>
                <a:pPr eaLnBrk="0" hangingPunct="0">
                  <a:spcBef>
                    <a:spcPct val="50000"/>
                  </a:spcBef>
                </a:pPr>
                <a:r>
                  <a:rPr lang="en-US" sz="7200">
                    <a:solidFill>
                      <a:srgbClr val="FF3300"/>
                    </a:solidFill>
                  </a:rPr>
                  <a:t>-</a:t>
                </a:r>
                <a:endParaRPr lang="en-US" sz="1600">
                  <a:solidFill>
                    <a:srgbClr val="FF3300"/>
                  </a:solidFill>
                </a:endParaRPr>
              </a:p>
            </p:txBody>
          </p:sp>
          <p:sp>
            <p:nvSpPr>
              <p:cNvPr id="15439" name="Oval 92"/>
              <p:cNvSpPr>
                <a:spLocks noChangeArrowheads="1"/>
              </p:cNvSpPr>
              <p:nvPr/>
            </p:nvSpPr>
            <p:spPr bwMode="auto">
              <a:xfrm>
                <a:off x="96" y="2304"/>
                <a:ext cx="384" cy="423"/>
              </a:xfrm>
              <a:prstGeom prst="ellipse">
                <a:avLst/>
              </a:prstGeom>
              <a:noFill/>
              <a:ln w="57150">
                <a:solidFill>
                  <a:srgbClr val="FF3300"/>
                </a:solidFill>
                <a:round/>
                <a:headEnd/>
                <a:tailEnd/>
              </a:ln>
            </p:spPr>
            <p:txBody>
              <a:bodyPr wrap="none" anchor="ctr"/>
              <a:lstStyle/>
              <a:p>
                <a:endParaRPr lang="en-US"/>
              </a:p>
            </p:txBody>
          </p:sp>
        </p:grpSp>
        <p:sp>
          <p:nvSpPr>
            <p:cNvPr id="15437" name="Line 93"/>
            <p:cNvSpPr>
              <a:spLocks noChangeShapeType="1"/>
            </p:cNvSpPr>
            <p:nvPr/>
          </p:nvSpPr>
          <p:spPr bwMode="auto">
            <a:xfrm>
              <a:off x="1295400" y="1905000"/>
              <a:ext cx="6781800" cy="0"/>
            </a:xfrm>
            <a:prstGeom prst="line">
              <a:avLst/>
            </a:prstGeom>
            <a:noFill/>
            <a:ln w="76200">
              <a:solidFill>
                <a:schemeClr val="tx1"/>
              </a:solid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cstate="print"/>
          <a:srcRect l="23940" t="74622" r="15120" b="13266"/>
          <a:stretch>
            <a:fillRect/>
          </a:stretch>
        </p:blipFill>
        <p:spPr bwMode="auto">
          <a:xfrm>
            <a:off x="660400" y="3527425"/>
            <a:ext cx="8324850" cy="1273175"/>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l="23940" t="8789" r="15120" b="78766"/>
          <a:stretch>
            <a:fillRect/>
          </a:stretch>
        </p:blipFill>
        <p:spPr bwMode="auto">
          <a:xfrm>
            <a:off x="660400" y="1587500"/>
            <a:ext cx="8324850" cy="1308100"/>
          </a:xfrm>
          <a:prstGeom prst="rect">
            <a:avLst/>
          </a:prstGeom>
          <a:noFill/>
          <a:ln w="9525">
            <a:noFill/>
            <a:miter lim="800000"/>
            <a:headEnd/>
            <a:tailEnd/>
          </a:ln>
        </p:spPr>
      </p:pic>
      <p:pic>
        <p:nvPicPr>
          <p:cNvPr id="16388" name="Picture 3"/>
          <p:cNvPicPr>
            <a:picLocks noChangeAspect="1" noChangeArrowheads="1"/>
          </p:cNvPicPr>
          <p:nvPr/>
        </p:nvPicPr>
        <p:blipFill>
          <a:blip r:embed="rId3" cstate="print"/>
          <a:srcRect l="23940" t="86560" r="15120"/>
          <a:stretch>
            <a:fillRect/>
          </a:stretch>
        </p:blipFill>
        <p:spPr bwMode="auto">
          <a:xfrm>
            <a:off x="668338" y="5292725"/>
            <a:ext cx="8323262" cy="1412875"/>
          </a:xfrm>
          <a:prstGeom prst="rect">
            <a:avLst/>
          </a:prstGeom>
          <a:noFill/>
          <a:ln w="9525">
            <a:noFill/>
            <a:miter lim="800000"/>
            <a:headEnd/>
            <a:tailEnd/>
          </a:ln>
        </p:spPr>
      </p:pic>
      <p:sp>
        <p:nvSpPr>
          <p:cNvPr id="16389" name="TextBox 4"/>
          <p:cNvSpPr txBox="1">
            <a:spLocks noChangeArrowheads="1"/>
          </p:cNvSpPr>
          <p:nvPr/>
        </p:nvSpPr>
        <p:spPr bwMode="auto">
          <a:xfrm>
            <a:off x="0" y="1258888"/>
            <a:ext cx="625475" cy="523875"/>
          </a:xfrm>
          <a:prstGeom prst="rect">
            <a:avLst/>
          </a:prstGeom>
          <a:noFill/>
          <a:ln w="9525">
            <a:noFill/>
            <a:miter lim="800000"/>
            <a:headEnd/>
            <a:tailEnd/>
          </a:ln>
        </p:spPr>
        <p:txBody>
          <a:bodyPr wrap="none">
            <a:spAutoFit/>
          </a:bodyPr>
          <a:lstStyle/>
          <a:p>
            <a:r>
              <a:rPr lang="en-US" sz="2800" b="1"/>
              <a:t>(a)</a:t>
            </a:r>
          </a:p>
        </p:txBody>
      </p:sp>
      <p:sp>
        <p:nvSpPr>
          <p:cNvPr id="16390" name="TextBox 7"/>
          <p:cNvSpPr txBox="1">
            <a:spLocks noChangeArrowheads="1"/>
          </p:cNvSpPr>
          <p:nvPr/>
        </p:nvSpPr>
        <p:spPr bwMode="auto">
          <a:xfrm>
            <a:off x="0" y="3200400"/>
            <a:ext cx="644525" cy="523875"/>
          </a:xfrm>
          <a:prstGeom prst="rect">
            <a:avLst/>
          </a:prstGeom>
          <a:noFill/>
          <a:ln w="9525">
            <a:noFill/>
            <a:miter lim="800000"/>
            <a:headEnd/>
            <a:tailEnd/>
          </a:ln>
        </p:spPr>
        <p:txBody>
          <a:bodyPr wrap="none">
            <a:spAutoFit/>
          </a:bodyPr>
          <a:lstStyle/>
          <a:p>
            <a:r>
              <a:rPr lang="en-US" sz="2800" b="1"/>
              <a:t>(b)</a:t>
            </a:r>
          </a:p>
        </p:txBody>
      </p:sp>
      <p:sp>
        <p:nvSpPr>
          <p:cNvPr id="16391" name="TextBox 8"/>
          <p:cNvSpPr txBox="1">
            <a:spLocks noChangeArrowheads="1"/>
          </p:cNvSpPr>
          <p:nvPr/>
        </p:nvSpPr>
        <p:spPr bwMode="auto">
          <a:xfrm>
            <a:off x="0" y="5068888"/>
            <a:ext cx="625475" cy="523875"/>
          </a:xfrm>
          <a:prstGeom prst="rect">
            <a:avLst/>
          </a:prstGeom>
          <a:noFill/>
          <a:ln w="9525">
            <a:noFill/>
            <a:miter lim="800000"/>
            <a:headEnd/>
            <a:tailEnd/>
          </a:ln>
        </p:spPr>
        <p:txBody>
          <a:bodyPr wrap="none">
            <a:spAutoFit/>
          </a:bodyPr>
          <a:lstStyle/>
          <a:p>
            <a:r>
              <a:rPr lang="en-US" sz="2800" b="1"/>
              <a:t>(c)</a:t>
            </a:r>
          </a:p>
        </p:txBody>
      </p:sp>
      <p:pic>
        <p:nvPicPr>
          <p:cNvPr id="16392" name="Picture 3"/>
          <p:cNvPicPr>
            <a:picLocks noChangeAspect="1" noChangeArrowheads="1"/>
          </p:cNvPicPr>
          <p:nvPr/>
        </p:nvPicPr>
        <p:blipFill>
          <a:blip r:embed="rId3" cstate="print"/>
          <a:srcRect l="23940" r="15120" b="92860"/>
          <a:stretch>
            <a:fillRect/>
          </a:stretch>
        </p:blipFill>
        <p:spPr bwMode="auto">
          <a:xfrm>
            <a:off x="668338" y="392113"/>
            <a:ext cx="8323262" cy="750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0"/>
          <p:cNvGrpSpPr>
            <a:grpSpLocks/>
          </p:cNvGrpSpPr>
          <p:nvPr/>
        </p:nvGrpSpPr>
        <p:grpSpPr bwMode="auto">
          <a:xfrm>
            <a:off x="369888" y="903288"/>
            <a:ext cx="8462962" cy="4927600"/>
            <a:chOff x="611044" y="903288"/>
            <a:chExt cx="8463944" cy="4928016"/>
          </a:xfrm>
        </p:grpSpPr>
        <p:sp>
          <p:nvSpPr>
            <p:cNvPr id="17411" name="Text Box 85"/>
            <p:cNvSpPr txBox="1">
              <a:spLocks noChangeArrowheads="1"/>
            </p:cNvSpPr>
            <p:nvPr/>
          </p:nvSpPr>
          <p:spPr bwMode="auto">
            <a:xfrm>
              <a:off x="5403850" y="5248275"/>
              <a:ext cx="1835150" cy="338554"/>
            </a:xfrm>
            <a:prstGeom prst="rect">
              <a:avLst/>
            </a:prstGeom>
            <a:noFill/>
            <a:ln w="9525">
              <a:noFill/>
              <a:miter lim="800000"/>
              <a:headEnd/>
              <a:tailEnd/>
            </a:ln>
          </p:spPr>
          <p:txBody>
            <a:bodyPr>
              <a:spAutoFit/>
            </a:bodyPr>
            <a:lstStyle/>
            <a:p>
              <a:r>
                <a:rPr lang="en-US" sz="1600" b="1"/>
                <a:t>Dichroic Mirror</a:t>
              </a:r>
            </a:p>
          </p:txBody>
        </p:sp>
        <p:sp>
          <p:nvSpPr>
            <p:cNvPr id="17412" name="Text Box 91"/>
            <p:cNvSpPr txBox="1">
              <a:spLocks noChangeArrowheads="1"/>
            </p:cNvSpPr>
            <p:nvPr/>
          </p:nvSpPr>
          <p:spPr bwMode="auto">
            <a:xfrm>
              <a:off x="6086475" y="5492750"/>
              <a:ext cx="1706563" cy="338554"/>
            </a:xfrm>
            <a:prstGeom prst="rect">
              <a:avLst/>
            </a:prstGeom>
            <a:noFill/>
            <a:ln w="9525">
              <a:noFill/>
              <a:miter lim="800000"/>
              <a:headEnd/>
              <a:tailEnd/>
            </a:ln>
          </p:spPr>
          <p:txBody>
            <a:bodyPr>
              <a:spAutoFit/>
            </a:bodyPr>
            <a:lstStyle/>
            <a:p>
              <a:endParaRPr lang="en-US" sz="1600"/>
            </a:p>
          </p:txBody>
        </p:sp>
        <p:sp>
          <p:nvSpPr>
            <p:cNvPr id="17413" name="Text Box 93"/>
            <p:cNvSpPr txBox="1">
              <a:spLocks noChangeArrowheads="1"/>
            </p:cNvSpPr>
            <p:nvPr/>
          </p:nvSpPr>
          <p:spPr bwMode="auto">
            <a:xfrm>
              <a:off x="7126884" y="3402972"/>
              <a:ext cx="1948104" cy="338554"/>
            </a:xfrm>
            <a:prstGeom prst="rect">
              <a:avLst/>
            </a:prstGeom>
            <a:noFill/>
            <a:ln w="9525">
              <a:noFill/>
              <a:miter lim="800000"/>
              <a:headEnd/>
              <a:tailEnd/>
            </a:ln>
          </p:spPr>
          <p:txBody>
            <a:bodyPr>
              <a:spAutoFit/>
            </a:bodyPr>
            <a:lstStyle/>
            <a:p>
              <a:pPr algn="ctr"/>
              <a:r>
                <a:rPr lang="en-US" sz="1600" b="1"/>
                <a:t>Capillary Holder</a:t>
              </a:r>
            </a:p>
          </p:txBody>
        </p:sp>
        <p:sp>
          <p:nvSpPr>
            <p:cNvPr id="17414" name="Text Box 5"/>
            <p:cNvSpPr txBox="1">
              <a:spLocks noChangeArrowheads="1"/>
            </p:cNvSpPr>
            <p:nvPr/>
          </p:nvSpPr>
          <p:spPr bwMode="auto">
            <a:xfrm>
              <a:off x="6055683" y="4750218"/>
              <a:ext cx="2846778" cy="338554"/>
            </a:xfrm>
            <a:prstGeom prst="rect">
              <a:avLst/>
            </a:prstGeom>
            <a:noFill/>
            <a:ln w="9525">
              <a:noFill/>
              <a:miter lim="800000"/>
              <a:headEnd/>
              <a:tailEnd/>
            </a:ln>
          </p:spPr>
          <p:txBody>
            <a:bodyPr>
              <a:spAutoFit/>
            </a:bodyPr>
            <a:lstStyle/>
            <a:p>
              <a:r>
                <a:rPr lang="en-US" sz="1600" b="1"/>
                <a:t>Microscope Objective Lens</a:t>
              </a:r>
            </a:p>
          </p:txBody>
        </p:sp>
        <p:sp>
          <p:nvSpPr>
            <p:cNvPr id="17415" name="AutoShape 9"/>
            <p:cNvSpPr>
              <a:spLocks noChangeArrowheads="1"/>
            </p:cNvSpPr>
            <p:nvPr/>
          </p:nvSpPr>
          <p:spPr bwMode="auto">
            <a:xfrm rot="-5400000">
              <a:off x="1345990" y="2839189"/>
              <a:ext cx="1158346" cy="1919926"/>
            </a:xfrm>
            <a:prstGeom prst="can">
              <a:avLst>
                <a:gd name="adj" fmla="val 40002"/>
              </a:avLst>
            </a:prstGeom>
            <a:solidFill>
              <a:srgbClr val="C0C0C0"/>
            </a:solidFill>
            <a:ln w="9525">
              <a:solidFill>
                <a:schemeClr val="tx1"/>
              </a:solidFill>
              <a:round/>
              <a:headEnd/>
              <a:tailEnd/>
            </a:ln>
          </p:spPr>
          <p:txBody>
            <a:bodyPr wrap="none" anchor="ctr"/>
            <a:lstStyle/>
            <a:p>
              <a:endParaRPr lang="en-US" sz="2000"/>
            </a:p>
          </p:txBody>
        </p:sp>
        <p:grpSp>
          <p:nvGrpSpPr>
            <p:cNvPr id="3" name="Group 10"/>
            <p:cNvGrpSpPr>
              <a:grpSpLocks/>
            </p:cNvGrpSpPr>
            <p:nvPr/>
          </p:nvGrpSpPr>
          <p:grpSpPr bwMode="auto">
            <a:xfrm>
              <a:off x="3005121" y="3534460"/>
              <a:ext cx="479981" cy="231669"/>
              <a:chOff x="1872" y="2544"/>
              <a:chExt cx="384" cy="192"/>
            </a:xfrm>
          </p:grpSpPr>
          <p:sp>
            <p:nvSpPr>
              <p:cNvPr id="17499" name="Oval 11"/>
              <p:cNvSpPr>
                <a:spLocks noChangeArrowheads="1"/>
              </p:cNvSpPr>
              <p:nvPr/>
            </p:nvSpPr>
            <p:spPr bwMode="auto">
              <a:xfrm>
                <a:off x="2064" y="2544"/>
                <a:ext cx="192" cy="192"/>
              </a:xfrm>
              <a:prstGeom prst="ellipse">
                <a:avLst/>
              </a:prstGeom>
              <a:noFill/>
              <a:ln w="9525">
                <a:solidFill>
                  <a:schemeClr val="tx1"/>
                </a:solidFill>
                <a:round/>
                <a:headEnd/>
                <a:tailEnd/>
              </a:ln>
            </p:spPr>
            <p:txBody>
              <a:bodyPr wrap="none" anchor="ctr"/>
              <a:lstStyle/>
              <a:p>
                <a:endParaRPr lang="en-US" sz="2000"/>
              </a:p>
            </p:txBody>
          </p:sp>
          <p:sp>
            <p:nvSpPr>
              <p:cNvPr id="17500" name="Oval 12"/>
              <p:cNvSpPr>
                <a:spLocks noChangeArrowheads="1"/>
              </p:cNvSpPr>
              <p:nvPr/>
            </p:nvSpPr>
            <p:spPr bwMode="auto">
              <a:xfrm>
                <a:off x="1872" y="2544"/>
                <a:ext cx="192" cy="192"/>
              </a:xfrm>
              <a:prstGeom prst="ellipse">
                <a:avLst/>
              </a:prstGeom>
              <a:noFill/>
              <a:ln w="9525">
                <a:solidFill>
                  <a:schemeClr val="tx1"/>
                </a:solidFill>
                <a:round/>
                <a:headEnd/>
                <a:tailEnd/>
              </a:ln>
            </p:spPr>
            <p:txBody>
              <a:bodyPr wrap="none" anchor="ctr"/>
              <a:lstStyle/>
              <a:p>
                <a:endParaRPr lang="en-US" sz="2000"/>
              </a:p>
            </p:txBody>
          </p:sp>
        </p:grpSp>
        <p:sp>
          <p:nvSpPr>
            <p:cNvPr id="17417" name="Rectangle 13"/>
            <p:cNvSpPr>
              <a:spLocks noChangeArrowheads="1"/>
            </p:cNvSpPr>
            <p:nvPr/>
          </p:nvSpPr>
          <p:spPr bwMode="auto">
            <a:xfrm>
              <a:off x="3665096" y="3393731"/>
              <a:ext cx="119995" cy="579173"/>
            </a:xfrm>
            <a:prstGeom prst="rect">
              <a:avLst/>
            </a:prstGeom>
            <a:noFill/>
            <a:ln w="9525">
              <a:solidFill>
                <a:schemeClr val="tx1"/>
              </a:solidFill>
              <a:miter lim="800000"/>
              <a:headEnd/>
              <a:tailEnd/>
            </a:ln>
          </p:spPr>
          <p:txBody>
            <a:bodyPr wrap="none" anchor="ctr"/>
            <a:lstStyle/>
            <a:p>
              <a:endParaRPr lang="en-US" sz="2000"/>
            </a:p>
          </p:txBody>
        </p:sp>
        <p:grpSp>
          <p:nvGrpSpPr>
            <p:cNvPr id="4" name="Group 14"/>
            <p:cNvGrpSpPr>
              <a:grpSpLocks/>
            </p:cNvGrpSpPr>
            <p:nvPr/>
          </p:nvGrpSpPr>
          <p:grpSpPr bwMode="auto">
            <a:xfrm>
              <a:off x="3845089" y="3393731"/>
              <a:ext cx="599977" cy="594859"/>
              <a:chOff x="2587" y="2352"/>
              <a:chExt cx="480" cy="493"/>
            </a:xfrm>
          </p:grpSpPr>
          <p:sp>
            <p:nvSpPr>
              <p:cNvPr id="17495" name="Line 15"/>
              <p:cNvSpPr>
                <a:spLocks noChangeShapeType="1"/>
              </p:cNvSpPr>
              <p:nvPr/>
            </p:nvSpPr>
            <p:spPr bwMode="auto">
              <a:xfrm>
                <a:off x="2640" y="2352"/>
                <a:ext cx="0" cy="480"/>
              </a:xfrm>
              <a:prstGeom prst="line">
                <a:avLst/>
              </a:prstGeom>
              <a:noFill/>
              <a:ln w="9525">
                <a:solidFill>
                  <a:schemeClr val="tx1"/>
                </a:solidFill>
                <a:round/>
                <a:headEnd/>
                <a:tailEnd/>
              </a:ln>
            </p:spPr>
            <p:txBody>
              <a:bodyPr/>
              <a:lstStyle/>
              <a:p>
                <a:endParaRPr lang="en-US"/>
              </a:p>
            </p:txBody>
          </p:sp>
          <p:sp>
            <p:nvSpPr>
              <p:cNvPr id="17496" name="Line 16"/>
              <p:cNvSpPr>
                <a:spLocks noChangeShapeType="1"/>
              </p:cNvSpPr>
              <p:nvPr/>
            </p:nvSpPr>
            <p:spPr bwMode="auto">
              <a:xfrm>
                <a:off x="2640" y="2832"/>
                <a:ext cx="96" cy="0"/>
              </a:xfrm>
              <a:prstGeom prst="line">
                <a:avLst/>
              </a:prstGeom>
              <a:noFill/>
              <a:ln w="9525">
                <a:solidFill>
                  <a:schemeClr val="tx1"/>
                </a:solidFill>
                <a:round/>
                <a:headEnd/>
                <a:tailEnd/>
              </a:ln>
            </p:spPr>
            <p:txBody>
              <a:bodyPr/>
              <a:lstStyle/>
              <a:p>
                <a:endParaRPr lang="en-US"/>
              </a:p>
            </p:txBody>
          </p:sp>
          <p:sp>
            <p:nvSpPr>
              <p:cNvPr id="17497" name="Line 17"/>
              <p:cNvSpPr>
                <a:spLocks noChangeShapeType="1"/>
              </p:cNvSpPr>
              <p:nvPr/>
            </p:nvSpPr>
            <p:spPr bwMode="auto">
              <a:xfrm>
                <a:off x="2640" y="2352"/>
                <a:ext cx="96" cy="0"/>
              </a:xfrm>
              <a:prstGeom prst="line">
                <a:avLst/>
              </a:prstGeom>
              <a:noFill/>
              <a:ln w="9525">
                <a:solidFill>
                  <a:schemeClr val="tx1"/>
                </a:solidFill>
                <a:round/>
                <a:headEnd/>
                <a:tailEnd/>
              </a:ln>
            </p:spPr>
            <p:txBody>
              <a:bodyPr/>
              <a:lstStyle/>
              <a:p>
                <a:endParaRPr lang="en-US"/>
              </a:p>
            </p:txBody>
          </p:sp>
          <p:sp>
            <p:nvSpPr>
              <p:cNvPr id="17498" name="Arc 18"/>
              <p:cNvSpPr>
                <a:spLocks/>
              </p:cNvSpPr>
              <p:nvPr/>
            </p:nvSpPr>
            <p:spPr bwMode="auto">
              <a:xfrm rot="-8748832">
                <a:off x="2587" y="2461"/>
                <a:ext cx="480" cy="384"/>
              </a:xfrm>
              <a:custGeom>
                <a:avLst/>
                <a:gdLst>
                  <a:gd name="T0" fmla="*/ 0 w 21600"/>
                  <a:gd name="T1" fmla="*/ 0 h 19095"/>
                  <a:gd name="T2" fmla="*/ 0 w 21600"/>
                  <a:gd name="T3" fmla="*/ 0 h 19095"/>
                  <a:gd name="T4" fmla="*/ 0 w 21600"/>
                  <a:gd name="T5" fmla="*/ 0 h 19095"/>
                  <a:gd name="T6" fmla="*/ 0 60000 65536"/>
                  <a:gd name="T7" fmla="*/ 0 60000 65536"/>
                  <a:gd name="T8" fmla="*/ 0 60000 65536"/>
                  <a:gd name="T9" fmla="*/ 0 w 21600"/>
                  <a:gd name="T10" fmla="*/ 0 h 19095"/>
                  <a:gd name="T11" fmla="*/ 21600 w 21600"/>
                  <a:gd name="T12" fmla="*/ 19095 h 19095"/>
                </a:gdLst>
                <a:ahLst/>
                <a:cxnLst>
                  <a:cxn ang="T6">
                    <a:pos x="T0" y="T1"/>
                  </a:cxn>
                  <a:cxn ang="T7">
                    <a:pos x="T2" y="T3"/>
                  </a:cxn>
                  <a:cxn ang="T8">
                    <a:pos x="T4" y="T5"/>
                  </a:cxn>
                </a:cxnLst>
                <a:rect l="T9" t="T10" r="T11" b="T12"/>
                <a:pathLst>
                  <a:path w="21600" h="19095" fill="none" extrusionOk="0">
                    <a:moveTo>
                      <a:pt x="10096" y="-1"/>
                    </a:moveTo>
                    <a:cubicBezTo>
                      <a:pt x="17172" y="3741"/>
                      <a:pt x="21600" y="11089"/>
                      <a:pt x="21600" y="19095"/>
                    </a:cubicBezTo>
                  </a:path>
                  <a:path w="21600" h="19095" stroke="0" extrusionOk="0">
                    <a:moveTo>
                      <a:pt x="10096" y="-1"/>
                    </a:moveTo>
                    <a:cubicBezTo>
                      <a:pt x="17172" y="3741"/>
                      <a:pt x="21600" y="11089"/>
                      <a:pt x="21600" y="19095"/>
                    </a:cubicBezTo>
                    <a:lnTo>
                      <a:pt x="0" y="19095"/>
                    </a:lnTo>
                    <a:close/>
                  </a:path>
                </a:pathLst>
              </a:custGeom>
              <a:noFill/>
              <a:ln w="9525">
                <a:solidFill>
                  <a:schemeClr val="tx1"/>
                </a:solidFill>
                <a:round/>
                <a:headEnd/>
                <a:tailEnd/>
              </a:ln>
            </p:spPr>
            <p:txBody>
              <a:bodyPr wrap="none" anchor="ctr"/>
              <a:lstStyle/>
              <a:p>
                <a:endParaRPr lang="en-US"/>
              </a:p>
            </p:txBody>
          </p:sp>
        </p:grpSp>
        <p:grpSp>
          <p:nvGrpSpPr>
            <p:cNvPr id="5" name="Group 19"/>
            <p:cNvGrpSpPr>
              <a:grpSpLocks/>
            </p:cNvGrpSpPr>
            <p:nvPr/>
          </p:nvGrpSpPr>
          <p:grpSpPr bwMode="auto">
            <a:xfrm>
              <a:off x="5525024" y="3509566"/>
              <a:ext cx="899965" cy="289586"/>
              <a:chOff x="4176" y="2352"/>
              <a:chExt cx="912" cy="336"/>
            </a:xfrm>
          </p:grpSpPr>
          <p:sp>
            <p:nvSpPr>
              <p:cNvPr id="17492" name="Rectangle 20"/>
              <p:cNvSpPr>
                <a:spLocks noChangeArrowheads="1"/>
              </p:cNvSpPr>
              <p:nvPr/>
            </p:nvSpPr>
            <p:spPr bwMode="auto">
              <a:xfrm>
                <a:off x="4176" y="2352"/>
                <a:ext cx="672" cy="336"/>
              </a:xfrm>
              <a:prstGeom prst="rect">
                <a:avLst/>
              </a:prstGeom>
              <a:noFill/>
              <a:ln w="9525">
                <a:solidFill>
                  <a:schemeClr val="tx1"/>
                </a:solidFill>
                <a:miter lim="800000"/>
                <a:headEnd/>
                <a:tailEnd/>
              </a:ln>
            </p:spPr>
            <p:txBody>
              <a:bodyPr wrap="none" anchor="ctr"/>
              <a:lstStyle/>
              <a:p>
                <a:endParaRPr lang="en-US" sz="2000"/>
              </a:p>
            </p:txBody>
          </p:sp>
          <p:sp>
            <p:nvSpPr>
              <p:cNvPr id="17493" name="Oval 21"/>
              <p:cNvSpPr>
                <a:spLocks noChangeArrowheads="1"/>
              </p:cNvSpPr>
              <p:nvPr/>
            </p:nvSpPr>
            <p:spPr bwMode="auto">
              <a:xfrm>
                <a:off x="4704" y="2352"/>
                <a:ext cx="288" cy="336"/>
              </a:xfrm>
              <a:prstGeom prst="ellipse">
                <a:avLst/>
              </a:prstGeom>
              <a:noFill/>
              <a:ln w="9525">
                <a:solidFill>
                  <a:schemeClr val="tx1"/>
                </a:solidFill>
                <a:round/>
                <a:headEnd/>
                <a:tailEnd/>
              </a:ln>
            </p:spPr>
            <p:txBody>
              <a:bodyPr wrap="none" anchor="ctr"/>
              <a:lstStyle/>
              <a:p>
                <a:endParaRPr lang="en-US" sz="2000"/>
              </a:p>
            </p:txBody>
          </p:sp>
          <p:sp>
            <p:nvSpPr>
              <p:cNvPr id="17494" name="AutoShape 22"/>
              <p:cNvSpPr>
                <a:spLocks noChangeArrowheads="1"/>
              </p:cNvSpPr>
              <p:nvPr/>
            </p:nvSpPr>
            <p:spPr bwMode="auto">
              <a:xfrm rot="-5400000">
                <a:off x="4800" y="2400"/>
                <a:ext cx="336" cy="2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p:spPr>
            <p:txBody>
              <a:bodyPr wrap="none" anchor="ctr"/>
              <a:lstStyle/>
              <a:p>
                <a:endParaRPr lang="en-US"/>
              </a:p>
            </p:txBody>
          </p:sp>
        </p:grpSp>
        <p:grpSp>
          <p:nvGrpSpPr>
            <p:cNvPr id="6" name="Group 25"/>
            <p:cNvGrpSpPr>
              <a:grpSpLocks/>
            </p:cNvGrpSpPr>
            <p:nvPr/>
          </p:nvGrpSpPr>
          <p:grpSpPr bwMode="auto">
            <a:xfrm>
              <a:off x="6424989" y="3219979"/>
              <a:ext cx="359986" cy="868759"/>
              <a:chOff x="4608" y="2160"/>
              <a:chExt cx="288" cy="624"/>
            </a:xfrm>
          </p:grpSpPr>
          <p:sp>
            <p:nvSpPr>
              <p:cNvPr id="17489" name="Rectangle 26"/>
              <p:cNvSpPr>
                <a:spLocks noChangeArrowheads="1"/>
              </p:cNvSpPr>
              <p:nvPr/>
            </p:nvSpPr>
            <p:spPr bwMode="auto">
              <a:xfrm>
                <a:off x="4608" y="2160"/>
                <a:ext cx="288" cy="624"/>
              </a:xfrm>
              <a:prstGeom prst="rect">
                <a:avLst/>
              </a:prstGeom>
              <a:noFill/>
              <a:ln w="9525">
                <a:solidFill>
                  <a:schemeClr val="tx1"/>
                </a:solidFill>
                <a:miter lim="800000"/>
                <a:headEnd/>
                <a:tailEnd/>
              </a:ln>
            </p:spPr>
            <p:txBody>
              <a:bodyPr wrap="none" anchor="ctr"/>
              <a:lstStyle/>
              <a:p>
                <a:endParaRPr lang="en-US" sz="2000"/>
              </a:p>
            </p:txBody>
          </p:sp>
          <p:sp>
            <p:nvSpPr>
              <p:cNvPr id="17490" name="Line 27"/>
              <p:cNvSpPr>
                <a:spLocks noChangeShapeType="1"/>
              </p:cNvSpPr>
              <p:nvPr/>
            </p:nvSpPr>
            <p:spPr bwMode="auto">
              <a:xfrm>
                <a:off x="4704" y="2160"/>
                <a:ext cx="0" cy="624"/>
              </a:xfrm>
              <a:prstGeom prst="line">
                <a:avLst/>
              </a:prstGeom>
              <a:noFill/>
              <a:ln w="9525">
                <a:solidFill>
                  <a:schemeClr val="tx1"/>
                </a:solidFill>
                <a:round/>
                <a:headEnd/>
                <a:tailEnd/>
              </a:ln>
            </p:spPr>
            <p:txBody>
              <a:bodyPr/>
              <a:lstStyle/>
              <a:p>
                <a:endParaRPr lang="en-US"/>
              </a:p>
            </p:txBody>
          </p:sp>
          <p:sp>
            <p:nvSpPr>
              <p:cNvPr id="17491" name="Oval 28"/>
              <p:cNvSpPr>
                <a:spLocks noChangeArrowheads="1"/>
              </p:cNvSpPr>
              <p:nvPr/>
            </p:nvSpPr>
            <p:spPr bwMode="auto">
              <a:xfrm>
                <a:off x="4656" y="2420"/>
                <a:ext cx="116" cy="124"/>
              </a:xfrm>
              <a:prstGeom prst="ellipse">
                <a:avLst/>
              </a:prstGeom>
              <a:solidFill>
                <a:schemeClr val="bg1"/>
              </a:solidFill>
              <a:ln w="57150">
                <a:solidFill>
                  <a:srgbClr val="008000"/>
                </a:solidFill>
                <a:round/>
                <a:headEnd/>
                <a:tailEnd/>
              </a:ln>
            </p:spPr>
            <p:txBody>
              <a:bodyPr wrap="none" anchor="ctr"/>
              <a:lstStyle/>
              <a:p>
                <a:endParaRPr lang="en-US" sz="2000"/>
              </a:p>
            </p:txBody>
          </p:sp>
        </p:grpSp>
        <p:sp>
          <p:nvSpPr>
            <p:cNvPr id="17421" name="Rectangle 31"/>
            <p:cNvSpPr>
              <a:spLocks noChangeArrowheads="1"/>
            </p:cNvSpPr>
            <p:nvPr/>
          </p:nvSpPr>
          <p:spPr bwMode="auto">
            <a:xfrm>
              <a:off x="4385068" y="2467055"/>
              <a:ext cx="659974" cy="521256"/>
            </a:xfrm>
            <a:prstGeom prst="rect">
              <a:avLst/>
            </a:prstGeom>
            <a:solidFill>
              <a:schemeClr val="bg1"/>
            </a:solidFill>
            <a:ln w="9525">
              <a:solidFill>
                <a:schemeClr val="tx1"/>
              </a:solidFill>
              <a:miter lim="800000"/>
              <a:headEnd/>
              <a:tailEnd/>
            </a:ln>
          </p:spPr>
          <p:txBody>
            <a:bodyPr wrap="none" anchor="ctr"/>
            <a:lstStyle/>
            <a:p>
              <a:endParaRPr lang="en-US" sz="2000"/>
            </a:p>
          </p:txBody>
        </p:sp>
        <p:sp>
          <p:nvSpPr>
            <p:cNvPr id="17422" name="Rectangle 32"/>
            <p:cNvSpPr>
              <a:spLocks noChangeArrowheads="1"/>
            </p:cNvSpPr>
            <p:nvPr/>
          </p:nvSpPr>
          <p:spPr bwMode="auto">
            <a:xfrm>
              <a:off x="4505063" y="2872476"/>
              <a:ext cx="419984" cy="57917"/>
            </a:xfrm>
            <a:prstGeom prst="rect">
              <a:avLst/>
            </a:prstGeom>
            <a:noFill/>
            <a:ln w="9525">
              <a:solidFill>
                <a:schemeClr val="tx1"/>
              </a:solidFill>
              <a:miter lim="800000"/>
              <a:headEnd/>
              <a:tailEnd/>
            </a:ln>
          </p:spPr>
          <p:txBody>
            <a:bodyPr wrap="none" anchor="ctr"/>
            <a:lstStyle/>
            <a:p>
              <a:endParaRPr lang="en-US" sz="2000"/>
            </a:p>
          </p:txBody>
        </p:sp>
        <p:sp>
          <p:nvSpPr>
            <p:cNvPr id="17423" name="Line 34"/>
            <p:cNvSpPr>
              <a:spLocks noChangeShapeType="1"/>
            </p:cNvSpPr>
            <p:nvPr/>
          </p:nvSpPr>
          <p:spPr bwMode="auto">
            <a:xfrm flipH="1">
              <a:off x="5225035" y="1829965"/>
              <a:ext cx="119995" cy="115835"/>
            </a:xfrm>
            <a:prstGeom prst="line">
              <a:avLst/>
            </a:prstGeom>
            <a:noFill/>
            <a:ln w="9525">
              <a:solidFill>
                <a:schemeClr val="tx1"/>
              </a:solidFill>
              <a:round/>
              <a:headEnd/>
              <a:tailEnd/>
            </a:ln>
          </p:spPr>
          <p:txBody>
            <a:bodyPr/>
            <a:lstStyle/>
            <a:p>
              <a:endParaRPr lang="en-US"/>
            </a:p>
          </p:txBody>
        </p:sp>
        <p:sp>
          <p:nvSpPr>
            <p:cNvPr id="17424" name="Line 35"/>
            <p:cNvSpPr>
              <a:spLocks noChangeShapeType="1"/>
            </p:cNvSpPr>
            <p:nvPr/>
          </p:nvSpPr>
          <p:spPr bwMode="auto">
            <a:xfrm>
              <a:off x="5225035" y="1945799"/>
              <a:ext cx="179993" cy="173752"/>
            </a:xfrm>
            <a:prstGeom prst="line">
              <a:avLst/>
            </a:prstGeom>
            <a:noFill/>
            <a:ln w="9525">
              <a:solidFill>
                <a:schemeClr val="tx1"/>
              </a:solidFill>
              <a:round/>
              <a:headEnd/>
              <a:tailEnd/>
            </a:ln>
          </p:spPr>
          <p:txBody>
            <a:bodyPr/>
            <a:lstStyle/>
            <a:p>
              <a:endParaRPr lang="en-US"/>
            </a:p>
          </p:txBody>
        </p:sp>
        <p:sp>
          <p:nvSpPr>
            <p:cNvPr id="17425" name="Line 36"/>
            <p:cNvSpPr>
              <a:spLocks noChangeShapeType="1"/>
            </p:cNvSpPr>
            <p:nvPr/>
          </p:nvSpPr>
          <p:spPr bwMode="auto">
            <a:xfrm flipV="1">
              <a:off x="5285033" y="2119551"/>
              <a:ext cx="119995" cy="115835"/>
            </a:xfrm>
            <a:prstGeom prst="line">
              <a:avLst/>
            </a:prstGeom>
            <a:noFill/>
            <a:ln w="9525">
              <a:solidFill>
                <a:schemeClr val="tx1"/>
              </a:solidFill>
              <a:round/>
              <a:headEnd/>
              <a:tailEnd/>
            </a:ln>
          </p:spPr>
          <p:txBody>
            <a:bodyPr/>
            <a:lstStyle/>
            <a:p>
              <a:endParaRPr lang="en-US"/>
            </a:p>
          </p:txBody>
        </p:sp>
        <p:sp>
          <p:nvSpPr>
            <p:cNvPr id="17426" name="Rectangle 37"/>
            <p:cNvSpPr>
              <a:spLocks noChangeArrowheads="1"/>
            </p:cNvSpPr>
            <p:nvPr/>
          </p:nvSpPr>
          <p:spPr bwMode="auto">
            <a:xfrm rot="-2261276">
              <a:off x="4758803" y="1139784"/>
              <a:ext cx="396235" cy="709487"/>
            </a:xfrm>
            <a:prstGeom prst="rect">
              <a:avLst/>
            </a:prstGeom>
            <a:solidFill>
              <a:schemeClr val="bg1"/>
            </a:solidFill>
            <a:ln w="9525">
              <a:noFill/>
              <a:miter lim="800000"/>
              <a:headEnd/>
              <a:tailEnd/>
            </a:ln>
          </p:spPr>
          <p:txBody>
            <a:bodyPr wrap="none" anchor="ctr"/>
            <a:lstStyle/>
            <a:p>
              <a:endParaRPr lang="en-US" sz="2000"/>
            </a:p>
          </p:txBody>
        </p:sp>
        <p:sp>
          <p:nvSpPr>
            <p:cNvPr id="17427" name="AutoShape 38"/>
            <p:cNvSpPr>
              <a:spLocks noChangeArrowheads="1"/>
            </p:cNvSpPr>
            <p:nvPr/>
          </p:nvSpPr>
          <p:spPr bwMode="auto">
            <a:xfrm rot="3064978">
              <a:off x="5058755" y="1791520"/>
              <a:ext cx="276314" cy="268740"/>
            </a:xfrm>
            <a:prstGeom prst="rtTriangle">
              <a:avLst/>
            </a:prstGeom>
            <a:solidFill>
              <a:schemeClr val="bg1"/>
            </a:solidFill>
            <a:ln w="9525">
              <a:noFill/>
              <a:miter lim="800000"/>
              <a:headEnd/>
              <a:tailEnd/>
            </a:ln>
          </p:spPr>
          <p:txBody>
            <a:bodyPr wrap="none" anchor="ctr"/>
            <a:lstStyle/>
            <a:p>
              <a:endParaRPr lang="en-US" sz="2000"/>
            </a:p>
          </p:txBody>
        </p:sp>
        <p:sp>
          <p:nvSpPr>
            <p:cNvPr id="17428" name="Rectangle 39"/>
            <p:cNvSpPr>
              <a:spLocks noChangeArrowheads="1"/>
            </p:cNvSpPr>
            <p:nvPr/>
          </p:nvSpPr>
          <p:spPr bwMode="auto">
            <a:xfrm rot="-2294786">
              <a:off x="4805052" y="1192874"/>
              <a:ext cx="59998" cy="289586"/>
            </a:xfrm>
            <a:prstGeom prst="rect">
              <a:avLst/>
            </a:prstGeom>
            <a:noFill/>
            <a:ln w="9525">
              <a:solidFill>
                <a:schemeClr val="tx1"/>
              </a:solidFill>
              <a:miter lim="800000"/>
              <a:headEnd/>
              <a:tailEnd/>
            </a:ln>
          </p:spPr>
          <p:txBody>
            <a:bodyPr wrap="none" anchor="ctr"/>
            <a:lstStyle/>
            <a:p>
              <a:endParaRPr lang="en-US" sz="2000"/>
            </a:p>
          </p:txBody>
        </p:sp>
        <p:sp>
          <p:nvSpPr>
            <p:cNvPr id="17429" name="AutoShape 41"/>
            <p:cNvSpPr>
              <a:spLocks noChangeArrowheads="1"/>
            </p:cNvSpPr>
            <p:nvPr/>
          </p:nvSpPr>
          <p:spPr bwMode="auto">
            <a:xfrm>
              <a:off x="2765130" y="1366626"/>
              <a:ext cx="899965" cy="1100428"/>
            </a:xfrm>
            <a:prstGeom prst="roundRect">
              <a:avLst>
                <a:gd name="adj" fmla="val 16667"/>
              </a:avLst>
            </a:prstGeom>
            <a:solidFill>
              <a:schemeClr val="bg1"/>
            </a:solidFill>
            <a:ln w="9525">
              <a:noFill/>
              <a:round/>
              <a:headEnd/>
              <a:tailEnd/>
            </a:ln>
          </p:spPr>
          <p:txBody>
            <a:bodyPr wrap="none" anchor="ctr"/>
            <a:lstStyle/>
            <a:p>
              <a:endParaRPr lang="en-US" sz="2000"/>
            </a:p>
          </p:txBody>
        </p:sp>
        <p:sp>
          <p:nvSpPr>
            <p:cNvPr id="17430" name="AutoShape 42"/>
            <p:cNvSpPr>
              <a:spLocks noChangeArrowheads="1"/>
            </p:cNvSpPr>
            <p:nvPr/>
          </p:nvSpPr>
          <p:spPr bwMode="auto">
            <a:xfrm rot="10886476" flipH="1">
              <a:off x="2883876" y="2407931"/>
              <a:ext cx="1619937" cy="347504"/>
            </a:xfrm>
            <a:prstGeom prst="rtTriangle">
              <a:avLst/>
            </a:prstGeom>
            <a:solidFill>
              <a:schemeClr val="bg1"/>
            </a:solidFill>
            <a:ln w="9525">
              <a:noFill/>
              <a:miter lim="800000"/>
              <a:headEnd/>
              <a:tailEnd/>
            </a:ln>
          </p:spPr>
          <p:txBody>
            <a:bodyPr wrap="none" anchor="ctr"/>
            <a:lstStyle/>
            <a:p>
              <a:endParaRPr lang="en-US" sz="2000"/>
            </a:p>
          </p:txBody>
        </p:sp>
        <p:sp>
          <p:nvSpPr>
            <p:cNvPr id="17431" name="AutoShape 43"/>
            <p:cNvSpPr>
              <a:spLocks noChangeArrowheads="1"/>
            </p:cNvSpPr>
            <p:nvPr/>
          </p:nvSpPr>
          <p:spPr bwMode="auto">
            <a:xfrm flipH="1">
              <a:off x="2765130" y="2524972"/>
              <a:ext cx="899965" cy="289586"/>
            </a:xfrm>
            <a:prstGeom prst="rtTriangle">
              <a:avLst/>
            </a:prstGeom>
            <a:solidFill>
              <a:schemeClr val="bg1"/>
            </a:solidFill>
            <a:ln w="9525">
              <a:noFill/>
              <a:miter lim="800000"/>
              <a:headEnd/>
              <a:tailEnd/>
            </a:ln>
          </p:spPr>
          <p:txBody>
            <a:bodyPr wrap="none" anchor="ctr"/>
            <a:lstStyle/>
            <a:p>
              <a:endParaRPr lang="en-US" sz="2000"/>
            </a:p>
          </p:txBody>
        </p:sp>
        <p:sp>
          <p:nvSpPr>
            <p:cNvPr id="17432" name="Line 45"/>
            <p:cNvSpPr>
              <a:spLocks noChangeShapeType="1"/>
            </p:cNvSpPr>
            <p:nvPr/>
          </p:nvSpPr>
          <p:spPr bwMode="auto">
            <a:xfrm flipV="1">
              <a:off x="4385068" y="903288"/>
              <a:ext cx="239991" cy="173752"/>
            </a:xfrm>
            <a:prstGeom prst="line">
              <a:avLst/>
            </a:prstGeom>
            <a:noFill/>
            <a:ln w="9525">
              <a:solidFill>
                <a:schemeClr val="tx1"/>
              </a:solidFill>
              <a:round/>
              <a:headEnd/>
              <a:tailEnd/>
            </a:ln>
          </p:spPr>
          <p:txBody>
            <a:bodyPr/>
            <a:lstStyle/>
            <a:p>
              <a:endParaRPr lang="en-US"/>
            </a:p>
          </p:txBody>
        </p:sp>
        <p:sp>
          <p:nvSpPr>
            <p:cNvPr id="17433" name="Line 46"/>
            <p:cNvSpPr>
              <a:spLocks noChangeShapeType="1"/>
            </p:cNvSpPr>
            <p:nvPr/>
          </p:nvSpPr>
          <p:spPr bwMode="auto">
            <a:xfrm>
              <a:off x="4625059" y="903288"/>
              <a:ext cx="779970" cy="173752"/>
            </a:xfrm>
            <a:prstGeom prst="line">
              <a:avLst/>
            </a:prstGeom>
            <a:noFill/>
            <a:ln w="9525">
              <a:solidFill>
                <a:schemeClr val="tx1"/>
              </a:solidFill>
              <a:round/>
              <a:headEnd/>
              <a:tailEnd/>
            </a:ln>
          </p:spPr>
          <p:txBody>
            <a:bodyPr/>
            <a:lstStyle/>
            <a:p>
              <a:endParaRPr lang="en-US"/>
            </a:p>
          </p:txBody>
        </p:sp>
        <p:sp>
          <p:nvSpPr>
            <p:cNvPr id="17434" name="Line 47"/>
            <p:cNvSpPr>
              <a:spLocks noChangeShapeType="1"/>
            </p:cNvSpPr>
            <p:nvPr/>
          </p:nvSpPr>
          <p:spPr bwMode="auto">
            <a:xfrm flipH="1">
              <a:off x="5345031" y="1077040"/>
              <a:ext cx="59998" cy="752925"/>
            </a:xfrm>
            <a:prstGeom prst="line">
              <a:avLst/>
            </a:prstGeom>
            <a:noFill/>
            <a:ln w="9525">
              <a:solidFill>
                <a:schemeClr val="tx1"/>
              </a:solidFill>
              <a:round/>
              <a:headEnd/>
              <a:tailEnd/>
            </a:ln>
          </p:spPr>
          <p:txBody>
            <a:bodyPr/>
            <a:lstStyle/>
            <a:p>
              <a:endParaRPr lang="en-US"/>
            </a:p>
          </p:txBody>
        </p:sp>
        <p:sp>
          <p:nvSpPr>
            <p:cNvPr id="17435" name="Rectangle 48"/>
            <p:cNvSpPr>
              <a:spLocks noChangeArrowheads="1"/>
            </p:cNvSpPr>
            <p:nvPr/>
          </p:nvSpPr>
          <p:spPr bwMode="auto">
            <a:xfrm rot="-2231062">
              <a:off x="4505063" y="1019123"/>
              <a:ext cx="356236" cy="1505849"/>
            </a:xfrm>
            <a:prstGeom prst="rect">
              <a:avLst/>
            </a:prstGeom>
            <a:solidFill>
              <a:schemeClr val="bg1"/>
            </a:solidFill>
            <a:ln w="9525">
              <a:solidFill>
                <a:schemeClr val="tx1"/>
              </a:solidFill>
              <a:miter lim="800000"/>
              <a:headEnd/>
              <a:tailEnd/>
            </a:ln>
          </p:spPr>
          <p:txBody>
            <a:bodyPr wrap="none" anchor="ctr"/>
            <a:lstStyle/>
            <a:p>
              <a:endParaRPr lang="en-US" sz="2000"/>
            </a:p>
          </p:txBody>
        </p:sp>
        <p:sp>
          <p:nvSpPr>
            <p:cNvPr id="17436" name="Oval 49"/>
            <p:cNvSpPr>
              <a:spLocks noChangeArrowheads="1"/>
            </p:cNvSpPr>
            <p:nvPr/>
          </p:nvSpPr>
          <p:spPr bwMode="auto">
            <a:xfrm>
              <a:off x="4685056" y="1019123"/>
              <a:ext cx="659974" cy="637090"/>
            </a:xfrm>
            <a:prstGeom prst="ellipse">
              <a:avLst/>
            </a:prstGeom>
            <a:solidFill>
              <a:schemeClr val="bg1"/>
            </a:solidFill>
            <a:ln w="9525">
              <a:solidFill>
                <a:schemeClr val="tx1"/>
              </a:solidFill>
              <a:round/>
              <a:headEnd/>
              <a:tailEnd/>
            </a:ln>
          </p:spPr>
          <p:txBody>
            <a:bodyPr wrap="none" anchor="ctr"/>
            <a:lstStyle/>
            <a:p>
              <a:endParaRPr lang="en-US" sz="2000"/>
            </a:p>
          </p:txBody>
        </p:sp>
        <p:sp>
          <p:nvSpPr>
            <p:cNvPr id="17437" name="Line 50"/>
            <p:cNvSpPr>
              <a:spLocks noChangeShapeType="1"/>
            </p:cNvSpPr>
            <p:nvPr/>
          </p:nvSpPr>
          <p:spPr bwMode="auto">
            <a:xfrm flipV="1">
              <a:off x="2645135" y="3657600"/>
              <a:ext cx="3779854" cy="0"/>
            </a:xfrm>
            <a:prstGeom prst="line">
              <a:avLst/>
            </a:prstGeom>
            <a:noFill/>
            <a:ln w="38100">
              <a:solidFill>
                <a:srgbClr val="0000FF"/>
              </a:solidFill>
              <a:round/>
              <a:headEnd/>
              <a:tailEnd type="triangle" w="med" len="med"/>
            </a:ln>
          </p:spPr>
          <p:txBody>
            <a:bodyPr/>
            <a:lstStyle/>
            <a:p>
              <a:endParaRPr lang="en-US"/>
            </a:p>
          </p:txBody>
        </p:sp>
        <p:sp>
          <p:nvSpPr>
            <p:cNvPr id="17438" name="Line 51"/>
            <p:cNvSpPr>
              <a:spLocks noChangeShapeType="1"/>
            </p:cNvSpPr>
            <p:nvPr/>
          </p:nvSpPr>
          <p:spPr bwMode="auto">
            <a:xfrm>
              <a:off x="4685056" y="3741235"/>
              <a:ext cx="1379947" cy="0"/>
            </a:xfrm>
            <a:prstGeom prst="line">
              <a:avLst/>
            </a:prstGeom>
            <a:noFill/>
            <a:ln w="57150">
              <a:solidFill>
                <a:srgbClr val="FF0000"/>
              </a:solidFill>
              <a:prstDash val="sysDash"/>
              <a:round/>
              <a:headEnd type="triangle" w="med" len="med"/>
              <a:tailEnd/>
            </a:ln>
          </p:spPr>
          <p:txBody>
            <a:bodyPr/>
            <a:lstStyle/>
            <a:p>
              <a:endParaRPr lang="en-US"/>
            </a:p>
          </p:txBody>
        </p:sp>
        <p:sp>
          <p:nvSpPr>
            <p:cNvPr id="17439" name="Line 52"/>
            <p:cNvSpPr>
              <a:spLocks noChangeShapeType="1"/>
            </p:cNvSpPr>
            <p:nvPr/>
          </p:nvSpPr>
          <p:spPr bwMode="auto">
            <a:xfrm>
              <a:off x="4565061" y="3567482"/>
              <a:ext cx="1530939" cy="13917"/>
            </a:xfrm>
            <a:prstGeom prst="line">
              <a:avLst/>
            </a:prstGeom>
            <a:noFill/>
            <a:ln w="57150">
              <a:solidFill>
                <a:srgbClr val="FF0000"/>
              </a:solidFill>
              <a:prstDash val="sysDash"/>
              <a:round/>
              <a:headEnd type="triangle" w="med" len="med"/>
              <a:tailEnd/>
            </a:ln>
          </p:spPr>
          <p:txBody>
            <a:bodyPr/>
            <a:lstStyle/>
            <a:p>
              <a:endParaRPr lang="en-US"/>
            </a:p>
          </p:txBody>
        </p:sp>
        <p:sp>
          <p:nvSpPr>
            <p:cNvPr id="17440" name="Rectangle 53"/>
            <p:cNvSpPr>
              <a:spLocks noChangeArrowheads="1"/>
            </p:cNvSpPr>
            <p:nvPr/>
          </p:nvSpPr>
          <p:spPr bwMode="auto">
            <a:xfrm rot="19332517" flipH="1">
              <a:off x="4508813" y="3234459"/>
              <a:ext cx="118745" cy="810842"/>
            </a:xfrm>
            <a:prstGeom prst="rect">
              <a:avLst/>
            </a:prstGeom>
            <a:solidFill>
              <a:srgbClr val="C0C0C0"/>
            </a:solidFill>
            <a:ln w="9525">
              <a:solidFill>
                <a:schemeClr val="tx1"/>
              </a:solidFill>
              <a:miter lim="800000"/>
              <a:headEnd/>
              <a:tailEnd/>
            </a:ln>
          </p:spPr>
          <p:txBody>
            <a:bodyPr wrap="none" anchor="ctr"/>
            <a:lstStyle/>
            <a:p>
              <a:endParaRPr lang="en-US" sz="2000"/>
            </a:p>
          </p:txBody>
        </p:sp>
        <p:sp>
          <p:nvSpPr>
            <p:cNvPr id="17441" name="Line 54"/>
            <p:cNvSpPr>
              <a:spLocks noChangeShapeType="1"/>
            </p:cNvSpPr>
            <p:nvPr/>
          </p:nvSpPr>
          <p:spPr bwMode="auto">
            <a:xfrm flipV="1">
              <a:off x="4625059" y="2930393"/>
              <a:ext cx="0" cy="637090"/>
            </a:xfrm>
            <a:prstGeom prst="line">
              <a:avLst/>
            </a:prstGeom>
            <a:noFill/>
            <a:ln w="28575">
              <a:solidFill>
                <a:srgbClr val="FF0000"/>
              </a:solidFill>
              <a:prstDash val="dash"/>
              <a:round/>
              <a:headEnd/>
              <a:tailEnd/>
            </a:ln>
          </p:spPr>
          <p:txBody>
            <a:bodyPr/>
            <a:lstStyle/>
            <a:p>
              <a:endParaRPr lang="en-US"/>
            </a:p>
          </p:txBody>
        </p:sp>
        <p:sp>
          <p:nvSpPr>
            <p:cNvPr id="17442" name="Line 55"/>
            <p:cNvSpPr>
              <a:spLocks noChangeShapeType="1"/>
            </p:cNvSpPr>
            <p:nvPr/>
          </p:nvSpPr>
          <p:spPr bwMode="auto">
            <a:xfrm flipV="1">
              <a:off x="4745054" y="2930393"/>
              <a:ext cx="0" cy="752925"/>
            </a:xfrm>
            <a:prstGeom prst="line">
              <a:avLst/>
            </a:prstGeom>
            <a:noFill/>
            <a:ln w="28575">
              <a:solidFill>
                <a:srgbClr val="FF0000"/>
              </a:solidFill>
              <a:prstDash val="dash"/>
              <a:round/>
              <a:headEnd/>
              <a:tailEnd/>
            </a:ln>
          </p:spPr>
          <p:txBody>
            <a:bodyPr/>
            <a:lstStyle/>
            <a:p>
              <a:endParaRPr lang="en-US"/>
            </a:p>
          </p:txBody>
        </p:sp>
        <p:sp>
          <p:nvSpPr>
            <p:cNvPr id="17443" name="Freeform 56"/>
            <p:cNvSpPr>
              <a:spLocks/>
            </p:cNvSpPr>
            <p:nvPr/>
          </p:nvSpPr>
          <p:spPr bwMode="auto">
            <a:xfrm rot="3438130">
              <a:off x="2454907" y="1792684"/>
              <a:ext cx="1100428" cy="479981"/>
            </a:xfrm>
            <a:custGeom>
              <a:avLst/>
              <a:gdLst>
                <a:gd name="T0" fmla="*/ 0 w 816"/>
                <a:gd name="T1" fmla="*/ 0 h 432"/>
                <a:gd name="T2" fmla="*/ 2147483647 w 816"/>
                <a:gd name="T3" fmla="*/ 2147483647 h 432"/>
                <a:gd name="T4" fmla="*/ 2147483647 w 816"/>
                <a:gd name="T5" fmla="*/ 2147483647 h 432"/>
                <a:gd name="T6" fmla="*/ 0 60000 65536"/>
                <a:gd name="T7" fmla="*/ 0 60000 65536"/>
                <a:gd name="T8" fmla="*/ 0 60000 65536"/>
                <a:gd name="T9" fmla="*/ 0 w 816"/>
                <a:gd name="T10" fmla="*/ 0 h 432"/>
                <a:gd name="T11" fmla="*/ 816 w 816"/>
                <a:gd name="T12" fmla="*/ 432 h 432"/>
              </a:gdLst>
              <a:ahLst/>
              <a:cxnLst>
                <a:cxn ang="T6">
                  <a:pos x="T0" y="T1"/>
                </a:cxn>
                <a:cxn ang="T7">
                  <a:pos x="T2" y="T3"/>
                </a:cxn>
                <a:cxn ang="T8">
                  <a:pos x="T4" y="T5"/>
                </a:cxn>
              </a:cxnLst>
              <a:rect l="T9" t="T10" r="T11" b="T12"/>
              <a:pathLst>
                <a:path w="816" h="432">
                  <a:moveTo>
                    <a:pt x="0" y="0"/>
                  </a:moveTo>
                  <a:cubicBezTo>
                    <a:pt x="100" y="132"/>
                    <a:pt x="200" y="264"/>
                    <a:pt x="336" y="336"/>
                  </a:cubicBezTo>
                  <a:cubicBezTo>
                    <a:pt x="472" y="408"/>
                    <a:pt x="736" y="424"/>
                    <a:pt x="816" y="432"/>
                  </a:cubicBezTo>
                </a:path>
              </a:pathLst>
            </a:custGeom>
            <a:noFill/>
            <a:ln w="25400">
              <a:solidFill>
                <a:schemeClr val="tx1"/>
              </a:solidFill>
              <a:prstDash val="solid"/>
              <a:round/>
              <a:headEnd/>
              <a:tailEnd/>
            </a:ln>
          </p:spPr>
          <p:txBody>
            <a:bodyPr/>
            <a:lstStyle/>
            <a:p>
              <a:endParaRPr lang="en-US"/>
            </a:p>
          </p:txBody>
        </p:sp>
        <p:sp>
          <p:nvSpPr>
            <p:cNvPr id="17444" name="Oval 57"/>
            <p:cNvSpPr>
              <a:spLocks noChangeArrowheads="1"/>
            </p:cNvSpPr>
            <p:nvPr/>
          </p:nvSpPr>
          <p:spPr bwMode="auto">
            <a:xfrm>
              <a:off x="4745054" y="1945799"/>
              <a:ext cx="359986" cy="289586"/>
            </a:xfrm>
            <a:prstGeom prst="ellipse">
              <a:avLst/>
            </a:prstGeom>
            <a:noFill/>
            <a:ln w="9525">
              <a:solidFill>
                <a:schemeClr val="tx1"/>
              </a:solidFill>
              <a:round/>
              <a:headEnd/>
              <a:tailEnd/>
            </a:ln>
          </p:spPr>
          <p:txBody>
            <a:bodyPr wrap="none" anchor="ctr"/>
            <a:lstStyle/>
            <a:p>
              <a:endParaRPr lang="en-US" sz="2000"/>
            </a:p>
          </p:txBody>
        </p:sp>
        <p:sp>
          <p:nvSpPr>
            <p:cNvPr id="17445" name="Line 58"/>
            <p:cNvSpPr>
              <a:spLocks noChangeShapeType="1"/>
            </p:cNvSpPr>
            <p:nvPr/>
          </p:nvSpPr>
          <p:spPr bwMode="auto">
            <a:xfrm flipV="1">
              <a:off x="3005121" y="1308709"/>
              <a:ext cx="1859928" cy="1100428"/>
            </a:xfrm>
            <a:prstGeom prst="line">
              <a:avLst/>
            </a:prstGeom>
            <a:noFill/>
            <a:ln w="12700">
              <a:solidFill>
                <a:srgbClr val="FF0000"/>
              </a:solidFill>
              <a:prstDash val="dash"/>
              <a:round/>
              <a:headEnd/>
              <a:tailEnd type="triangle" w="med" len="med"/>
            </a:ln>
          </p:spPr>
          <p:txBody>
            <a:bodyPr/>
            <a:lstStyle/>
            <a:p>
              <a:endParaRPr lang="en-US"/>
            </a:p>
          </p:txBody>
        </p:sp>
        <p:sp>
          <p:nvSpPr>
            <p:cNvPr id="17446" name="Rectangle 59"/>
            <p:cNvSpPr>
              <a:spLocks noChangeArrowheads="1"/>
            </p:cNvSpPr>
            <p:nvPr/>
          </p:nvSpPr>
          <p:spPr bwMode="auto">
            <a:xfrm rot="-2105987">
              <a:off x="4833800" y="1116858"/>
              <a:ext cx="61248" cy="269074"/>
            </a:xfrm>
            <a:prstGeom prst="rect">
              <a:avLst/>
            </a:prstGeom>
            <a:noFill/>
            <a:ln w="9525">
              <a:solidFill>
                <a:schemeClr val="tx1"/>
              </a:solidFill>
              <a:miter lim="800000"/>
              <a:headEnd/>
              <a:tailEnd/>
            </a:ln>
          </p:spPr>
          <p:txBody>
            <a:bodyPr wrap="none" anchor="ctr"/>
            <a:lstStyle/>
            <a:p>
              <a:endParaRPr lang="en-US" sz="2000"/>
            </a:p>
          </p:txBody>
        </p:sp>
        <p:sp>
          <p:nvSpPr>
            <p:cNvPr id="17447" name="Line 60"/>
            <p:cNvSpPr>
              <a:spLocks noChangeShapeType="1"/>
            </p:cNvSpPr>
            <p:nvPr/>
          </p:nvSpPr>
          <p:spPr bwMode="auto">
            <a:xfrm flipV="1">
              <a:off x="2945123" y="1308709"/>
              <a:ext cx="1919926" cy="289586"/>
            </a:xfrm>
            <a:prstGeom prst="line">
              <a:avLst/>
            </a:prstGeom>
            <a:noFill/>
            <a:ln w="12700">
              <a:solidFill>
                <a:srgbClr val="FF0000"/>
              </a:solidFill>
              <a:prstDash val="dash"/>
              <a:round/>
              <a:headEnd/>
              <a:tailEnd type="triangle" w="med" len="med"/>
            </a:ln>
          </p:spPr>
          <p:txBody>
            <a:bodyPr/>
            <a:lstStyle/>
            <a:p>
              <a:endParaRPr lang="en-US"/>
            </a:p>
          </p:txBody>
        </p:sp>
        <p:sp>
          <p:nvSpPr>
            <p:cNvPr id="17448" name="Line 61"/>
            <p:cNvSpPr>
              <a:spLocks noChangeShapeType="1"/>
            </p:cNvSpPr>
            <p:nvPr/>
          </p:nvSpPr>
          <p:spPr bwMode="auto">
            <a:xfrm>
              <a:off x="2885126" y="1598295"/>
              <a:ext cx="1739933" cy="810842"/>
            </a:xfrm>
            <a:prstGeom prst="line">
              <a:avLst/>
            </a:prstGeom>
            <a:noFill/>
            <a:ln w="12700">
              <a:solidFill>
                <a:srgbClr val="FF0000"/>
              </a:solidFill>
              <a:prstDash val="dash"/>
              <a:round/>
              <a:headEnd type="triangle" w="med" len="med"/>
              <a:tailEnd/>
            </a:ln>
          </p:spPr>
          <p:txBody>
            <a:bodyPr/>
            <a:lstStyle/>
            <a:p>
              <a:endParaRPr lang="en-US"/>
            </a:p>
          </p:txBody>
        </p:sp>
        <p:sp>
          <p:nvSpPr>
            <p:cNvPr id="17449" name="Line 62"/>
            <p:cNvSpPr>
              <a:spLocks noChangeShapeType="1"/>
            </p:cNvSpPr>
            <p:nvPr/>
          </p:nvSpPr>
          <p:spPr bwMode="auto">
            <a:xfrm flipV="1">
              <a:off x="3005121" y="2409137"/>
              <a:ext cx="1619937" cy="0"/>
            </a:xfrm>
            <a:prstGeom prst="line">
              <a:avLst/>
            </a:prstGeom>
            <a:noFill/>
            <a:ln w="12700">
              <a:solidFill>
                <a:srgbClr val="FF0000"/>
              </a:solidFill>
              <a:prstDash val="dash"/>
              <a:round/>
              <a:headEnd type="triangle" w="med" len="med"/>
              <a:tailEnd/>
            </a:ln>
          </p:spPr>
          <p:txBody>
            <a:bodyPr/>
            <a:lstStyle/>
            <a:p>
              <a:endParaRPr lang="en-US"/>
            </a:p>
          </p:txBody>
        </p:sp>
        <p:sp>
          <p:nvSpPr>
            <p:cNvPr id="17450" name="Rectangle 63"/>
            <p:cNvSpPr>
              <a:spLocks noChangeArrowheads="1"/>
            </p:cNvSpPr>
            <p:nvPr/>
          </p:nvSpPr>
          <p:spPr bwMode="auto">
            <a:xfrm rot="18626774" flipV="1">
              <a:off x="4660737" y="2245219"/>
              <a:ext cx="101355" cy="279989"/>
            </a:xfrm>
            <a:prstGeom prst="rect">
              <a:avLst/>
            </a:prstGeom>
            <a:solidFill>
              <a:srgbClr val="C0C0C0"/>
            </a:solidFill>
            <a:ln w="6350">
              <a:solidFill>
                <a:schemeClr val="tx1"/>
              </a:solidFill>
              <a:miter lim="800000"/>
              <a:headEnd/>
              <a:tailEnd/>
            </a:ln>
          </p:spPr>
          <p:txBody>
            <a:bodyPr wrap="none" anchor="ctr"/>
            <a:lstStyle/>
            <a:p>
              <a:endParaRPr lang="en-US" sz="2000"/>
            </a:p>
          </p:txBody>
        </p:sp>
        <p:sp>
          <p:nvSpPr>
            <p:cNvPr id="17451" name="Line 64"/>
            <p:cNvSpPr>
              <a:spLocks noChangeShapeType="1"/>
            </p:cNvSpPr>
            <p:nvPr/>
          </p:nvSpPr>
          <p:spPr bwMode="auto">
            <a:xfrm flipV="1">
              <a:off x="4745054" y="2467055"/>
              <a:ext cx="0" cy="405421"/>
            </a:xfrm>
            <a:prstGeom prst="line">
              <a:avLst/>
            </a:prstGeom>
            <a:noFill/>
            <a:ln w="19050">
              <a:solidFill>
                <a:srgbClr val="FF0000"/>
              </a:solidFill>
              <a:prstDash val="dash"/>
              <a:round/>
              <a:headEnd/>
              <a:tailEnd type="triangle" w="med" len="med"/>
            </a:ln>
          </p:spPr>
          <p:txBody>
            <a:bodyPr/>
            <a:lstStyle/>
            <a:p>
              <a:endParaRPr lang="en-US"/>
            </a:p>
          </p:txBody>
        </p:sp>
        <p:sp>
          <p:nvSpPr>
            <p:cNvPr id="17452" name="Line 65"/>
            <p:cNvSpPr>
              <a:spLocks noChangeShapeType="1"/>
            </p:cNvSpPr>
            <p:nvPr/>
          </p:nvSpPr>
          <p:spPr bwMode="auto">
            <a:xfrm flipV="1">
              <a:off x="4625059" y="2417197"/>
              <a:ext cx="5604" cy="455279"/>
            </a:xfrm>
            <a:prstGeom prst="line">
              <a:avLst/>
            </a:prstGeom>
            <a:noFill/>
            <a:ln w="19050">
              <a:solidFill>
                <a:srgbClr val="FF0000"/>
              </a:solidFill>
              <a:prstDash val="dash"/>
              <a:round/>
              <a:headEnd/>
              <a:tailEnd type="triangle" w="med" len="med"/>
            </a:ln>
          </p:spPr>
          <p:txBody>
            <a:bodyPr/>
            <a:lstStyle/>
            <a:p>
              <a:endParaRPr lang="en-US"/>
            </a:p>
          </p:txBody>
        </p:sp>
        <p:grpSp>
          <p:nvGrpSpPr>
            <p:cNvPr id="7" name="Group 66"/>
            <p:cNvGrpSpPr>
              <a:grpSpLocks/>
            </p:cNvGrpSpPr>
            <p:nvPr/>
          </p:nvGrpSpPr>
          <p:grpSpPr bwMode="auto">
            <a:xfrm rot="-10521914">
              <a:off x="4507563" y="2642013"/>
              <a:ext cx="418734" cy="117041"/>
              <a:chOff x="1992" y="3645"/>
              <a:chExt cx="1368" cy="339"/>
            </a:xfrm>
          </p:grpSpPr>
          <p:sp>
            <p:nvSpPr>
              <p:cNvPr id="17487" name="Line 67"/>
              <p:cNvSpPr>
                <a:spLocks noChangeShapeType="1"/>
              </p:cNvSpPr>
              <p:nvPr/>
            </p:nvSpPr>
            <p:spPr bwMode="auto">
              <a:xfrm flipV="1">
                <a:off x="2016" y="3936"/>
                <a:ext cx="1344" cy="48"/>
              </a:xfrm>
              <a:prstGeom prst="line">
                <a:avLst/>
              </a:prstGeom>
              <a:noFill/>
              <a:ln w="9525">
                <a:solidFill>
                  <a:schemeClr val="tx1"/>
                </a:solidFill>
                <a:round/>
                <a:headEnd/>
                <a:tailEnd/>
              </a:ln>
            </p:spPr>
            <p:txBody>
              <a:bodyPr/>
              <a:lstStyle/>
              <a:p>
                <a:endParaRPr lang="en-US"/>
              </a:p>
            </p:txBody>
          </p:sp>
          <p:sp>
            <p:nvSpPr>
              <p:cNvPr id="17488" name="Arc 68"/>
              <p:cNvSpPr>
                <a:spLocks/>
              </p:cNvSpPr>
              <p:nvPr/>
            </p:nvSpPr>
            <p:spPr bwMode="auto">
              <a:xfrm rot="5253801" flipV="1">
                <a:off x="2508" y="3129"/>
                <a:ext cx="336" cy="1367"/>
              </a:xfrm>
              <a:custGeom>
                <a:avLst/>
                <a:gdLst>
                  <a:gd name="T0" fmla="*/ 0 w 21600"/>
                  <a:gd name="T1" fmla="*/ 0 h 43144"/>
                  <a:gd name="T2" fmla="*/ 0 w 21600"/>
                  <a:gd name="T3" fmla="*/ 0 h 43144"/>
                  <a:gd name="T4" fmla="*/ 0 w 21600"/>
                  <a:gd name="T5" fmla="*/ 0 h 43144"/>
                  <a:gd name="T6" fmla="*/ 0 60000 65536"/>
                  <a:gd name="T7" fmla="*/ 0 60000 65536"/>
                  <a:gd name="T8" fmla="*/ 0 60000 65536"/>
                  <a:gd name="T9" fmla="*/ 0 w 21600"/>
                  <a:gd name="T10" fmla="*/ 0 h 43144"/>
                  <a:gd name="T11" fmla="*/ 21600 w 21600"/>
                  <a:gd name="T12" fmla="*/ 43144 h 43144"/>
                </a:gdLst>
                <a:ahLst/>
                <a:cxnLst>
                  <a:cxn ang="T6">
                    <a:pos x="T0" y="T1"/>
                  </a:cxn>
                  <a:cxn ang="T7">
                    <a:pos x="T2" y="T3"/>
                  </a:cxn>
                  <a:cxn ang="T8">
                    <a:pos x="T4" y="T5"/>
                  </a:cxn>
                </a:cxnLst>
                <a:rect l="T9" t="T10" r="T11" b="T12"/>
                <a:pathLst>
                  <a:path w="21600" h="43144" fill="none" extrusionOk="0">
                    <a:moveTo>
                      <a:pt x="20367" y="43143"/>
                    </a:moveTo>
                    <a:cubicBezTo>
                      <a:pt x="8935" y="42490"/>
                      <a:pt x="0" y="33029"/>
                      <a:pt x="0" y="21579"/>
                    </a:cubicBezTo>
                    <a:cubicBezTo>
                      <a:pt x="-1" y="10021"/>
                      <a:pt x="9097" y="512"/>
                      <a:pt x="20643" y="0"/>
                    </a:cubicBezTo>
                  </a:path>
                  <a:path w="21600" h="43144" stroke="0" extrusionOk="0">
                    <a:moveTo>
                      <a:pt x="20367" y="43143"/>
                    </a:moveTo>
                    <a:cubicBezTo>
                      <a:pt x="8935" y="42490"/>
                      <a:pt x="0" y="33029"/>
                      <a:pt x="0" y="21579"/>
                    </a:cubicBezTo>
                    <a:cubicBezTo>
                      <a:pt x="-1" y="10021"/>
                      <a:pt x="9097" y="512"/>
                      <a:pt x="20643" y="0"/>
                    </a:cubicBezTo>
                    <a:lnTo>
                      <a:pt x="21600" y="21579"/>
                    </a:lnTo>
                    <a:close/>
                  </a:path>
                </a:pathLst>
              </a:custGeom>
              <a:noFill/>
              <a:ln w="9525">
                <a:solidFill>
                  <a:schemeClr val="tx1"/>
                </a:solidFill>
                <a:round/>
                <a:headEnd/>
                <a:tailEnd/>
              </a:ln>
            </p:spPr>
            <p:txBody>
              <a:bodyPr wrap="none" anchor="ctr"/>
              <a:lstStyle/>
              <a:p>
                <a:endParaRPr lang="en-US"/>
              </a:p>
            </p:txBody>
          </p:sp>
        </p:grpSp>
        <p:sp>
          <p:nvSpPr>
            <p:cNvPr id="17454" name="Oval 69"/>
            <p:cNvSpPr>
              <a:spLocks noChangeArrowheads="1"/>
            </p:cNvSpPr>
            <p:nvPr/>
          </p:nvSpPr>
          <p:spPr bwMode="auto">
            <a:xfrm>
              <a:off x="2465388" y="3625850"/>
              <a:ext cx="119063" cy="115887"/>
            </a:xfrm>
            <a:prstGeom prst="ellipse">
              <a:avLst/>
            </a:prstGeom>
            <a:noFill/>
            <a:ln w="9525">
              <a:solidFill>
                <a:schemeClr val="tx1"/>
              </a:solidFill>
              <a:round/>
              <a:headEnd/>
              <a:tailEnd/>
            </a:ln>
          </p:spPr>
          <p:txBody>
            <a:bodyPr wrap="none" anchor="ctr"/>
            <a:lstStyle/>
            <a:p>
              <a:endParaRPr lang="en-US" sz="2000"/>
            </a:p>
          </p:txBody>
        </p:sp>
        <p:sp>
          <p:nvSpPr>
            <p:cNvPr id="17455" name="Text Box 71"/>
            <p:cNvSpPr txBox="1">
              <a:spLocks noChangeArrowheads="1"/>
            </p:cNvSpPr>
            <p:nvPr/>
          </p:nvSpPr>
          <p:spPr bwMode="auto">
            <a:xfrm>
              <a:off x="1225550" y="4533900"/>
              <a:ext cx="1822450" cy="338554"/>
            </a:xfrm>
            <a:prstGeom prst="rect">
              <a:avLst/>
            </a:prstGeom>
            <a:noFill/>
            <a:ln w="9525">
              <a:noFill/>
              <a:miter lim="800000"/>
              <a:headEnd/>
              <a:tailEnd/>
            </a:ln>
          </p:spPr>
          <p:txBody>
            <a:bodyPr>
              <a:spAutoFit/>
            </a:bodyPr>
            <a:lstStyle/>
            <a:p>
              <a:r>
                <a:rPr lang="en-US" sz="1600" b="1"/>
                <a:t>Laser Shutters</a:t>
              </a:r>
            </a:p>
          </p:txBody>
        </p:sp>
        <p:sp>
          <p:nvSpPr>
            <p:cNvPr id="17456" name="Text Box 74"/>
            <p:cNvSpPr txBox="1">
              <a:spLocks noChangeArrowheads="1"/>
            </p:cNvSpPr>
            <p:nvPr/>
          </p:nvSpPr>
          <p:spPr bwMode="auto">
            <a:xfrm>
              <a:off x="1457325" y="4995446"/>
              <a:ext cx="1438275" cy="338554"/>
            </a:xfrm>
            <a:prstGeom prst="rect">
              <a:avLst/>
            </a:prstGeom>
            <a:noFill/>
            <a:ln w="9525">
              <a:noFill/>
              <a:miter lim="800000"/>
              <a:headEnd/>
              <a:tailEnd/>
            </a:ln>
          </p:spPr>
          <p:txBody>
            <a:bodyPr>
              <a:spAutoFit/>
            </a:bodyPr>
            <a:lstStyle/>
            <a:p>
              <a:r>
                <a:rPr lang="en-US" sz="1600" b="1"/>
                <a:t>Laser Filter</a:t>
              </a:r>
            </a:p>
          </p:txBody>
        </p:sp>
        <p:sp>
          <p:nvSpPr>
            <p:cNvPr id="17457" name="Text Box 75"/>
            <p:cNvSpPr txBox="1">
              <a:spLocks noChangeArrowheads="1"/>
            </p:cNvSpPr>
            <p:nvPr/>
          </p:nvSpPr>
          <p:spPr bwMode="auto">
            <a:xfrm>
              <a:off x="1295400" y="5376446"/>
              <a:ext cx="2085975" cy="338554"/>
            </a:xfrm>
            <a:prstGeom prst="rect">
              <a:avLst/>
            </a:prstGeom>
            <a:noFill/>
            <a:ln w="9525">
              <a:noFill/>
              <a:miter lim="800000"/>
              <a:headEnd/>
              <a:tailEnd/>
            </a:ln>
          </p:spPr>
          <p:txBody>
            <a:bodyPr>
              <a:spAutoFit/>
            </a:bodyPr>
            <a:lstStyle/>
            <a:p>
              <a:r>
                <a:rPr lang="en-US" sz="1600" b="1"/>
                <a:t>Diverging Lens</a:t>
              </a:r>
            </a:p>
          </p:txBody>
        </p:sp>
        <p:sp>
          <p:nvSpPr>
            <p:cNvPr id="17458" name="Line 77"/>
            <p:cNvSpPr>
              <a:spLocks noChangeShapeType="1"/>
            </p:cNvSpPr>
            <p:nvPr/>
          </p:nvSpPr>
          <p:spPr bwMode="auto">
            <a:xfrm>
              <a:off x="2824163" y="4727575"/>
              <a:ext cx="241300" cy="0"/>
            </a:xfrm>
            <a:prstGeom prst="line">
              <a:avLst/>
            </a:prstGeom>
            <a:noFill/>
            <a:ln w="9525">
              <a:solidFill>
                <a:schemeClr val="tx1"/>
              </a:solidFill>
              <a:round/>
              <a:headEnd/>
              <a:tailEnd/>
            </a:ln>
          </p:spPr>
          <p:txBody>
            <a:bodyPr/>
            <a:lstStyle/>
            <a:p>
              <a:endParaRPr lang="en-US"/>
            </a:p>
          </p:txBody>
        </p:sp>
        <p:sp>
          <p:nvSpPr>
            <p:cNvPr id="17459" name="Line 79"/>
            <p:cNvSpPr>
              <a:spLocks noChangeShapeType="1"/>
            </p:cNvSpPr>
            <p:nvPr/>
          </p:nvSpPr>
          <p:spPr bwMode="auto">
            <a:xfrm>
              <a:off x="2720975" y="5181600"/>
              <a:ext cx="479425" cy="0"/>
            </a:xfrm>
            <a:prstGeom prst="line">
              <a:avLst/>
            </a:prstGeom>
            <a:noFill/>
            <a:ln w="9525">
              <a:solidFill>
                <a:schemeClr val="tx1"/>
              </a:solidFill>
              <a:round/>
              <a:headEnd/>
              <a:tailEnd/>
            </a:ln>
          </p:spPr>
          <p:txBody>
            <a:bodyPr/>
            <a:lstStyle/>
            <a:p>
              <a:endParaRPr lang="en-US"/>
            </a:p>
          </p:txBody>
        </p:sp>
        <p:sp>
          <p:nvSpPr>
            <p:cNvPr id="17460" name="Line 80"/>
            <p:cNvSpPr>
              <a:spLocks noChangeShapeType="1"/>
            </p:cNvSpPr>
            <p:nvPr/>
          </p:nvSpPr>
          <p:spPr bwMode="auto">
            <a:xfrm>
              <a:off x="2992437" y="5562600"/>
              <a:ext cx="360363" cy="0"/>
            </a:xfrm>
            <a:prstGeom prst="line">
              <a:avLst/>
            </a:prstGeom>
            <a:noFill/>
            <a:ln w="9525">
              <a:solidFill>
                <a:schemeClr val="tx1"/>
              </a:solidFill>
              <a:round/>
              <a:headEnd/>
              <a:tailEnd/>
            </a:ln>
          </p:spPr>
          <p:txBody>
            <a:bodyPr/>
            <a:lstStyle/>
            <a:p>
              <a:endParaRPr lang="en-US"/>
            </a:p>
          </p:txBody>
        </p:sp>
        <p:sp>
          <p:nvSpPr>
            <p:cNvPr id="17461" name="Line 81"/>
            <p:cNvSpPr>
              <a:spLocks noChangeShapeType="1"/>
            </p:cNvSpPr>
            <p:nvPr/>
          </p:nvSpPr>
          <p:spPr bwMode="auto">
            <a:xfrm flipV="1">
              <a:off x="3065463" y="3916363"/>
              <a:ext cx="179388" cy="811212"/>
            </a:xfrm>
            <a:prstGeom prst="line">
              <a:avLst/>
            </a:prstGeom>
            <a:noFill/>
            <a:ln w="9525">
              <a:solidFill>
                <a:schemeClr val="tx1"/>
              </a:solidFill>
              <a:round/>
              <a:headEnd/>
              <a:tailEnd/>
            </a:ln>
          </p:spPr>
          <p:txBody>
            <a:bodyPr/>
            <a:lstStyle/>
            <a:p>
              <a:endParaRPr lang="en-US"/>
            </a:p>
          </p:txBody>
        </p:sp>
        <p:sp>
          <p:nvSpPr>
            <p:cNvPr id="17462" name="Line 82"/>
            <p:cNvSpPr>
              <a:spLocks noChangeShapeType="1"/>
            </p:cNvSpPr>
            <p:nvPr/>
          </p:nvSpPr>
          <p:spPr bwMode="auto">
            <a:xfrm flipV="1">
              <a:off x="3200401" y="4006850"/>
              <a:ext cx="533400" cy="1174750"/>
            </a:xfrm>
            <a:prstGeom prst="line">
              <a:avLst/>
            </a:prstGeom>
            <a:noFill/>
            <a:ln w="9525">
              <a:solidFill>
                <a:schemeClr val="tx1"/>
              </a:solidFill>
              <a:round/>
              <a:headEnd/>
              <a:tailEnd/>
            </a:ln>
          </p:spPr>
          <p:txBody>
            <a:bodyPr/>
            <a:lstStyle/>
            <a:p>
              <a:endParaRPr lang="en-US"/>
            </a:p>
          </p:txBody>
        </p:sp>
        <p:sp>
          <p:nvSpPr>
            <p:cNvPr id="17463" name="Line 83"/>
            <p:cNvSpPr>
              <a:spLocks noChangeShapeType="1"/>
            </p:cNvSpPr>
            <p:nvPr/>
          </p:nvSpPr>
          <p:spPr bwMode="auto">
            <a:xfrm flipV="1">
              <a:off x="3352799" y="4032249"/>
              <a:ext cx="612775" cy="1530350"/>
            </a:xfrm>
            <a:prstGeom prst="line">
              <a:avLst/>
            </a:prstGeom>
            <a:noFill/>
            <a:ln w="9525">
              <a:solidFill>
                <a:schemeClr val="tx1"/>
              </a:solidFill>
              <a:round/>
              <a:headEnd/>
              <a:tailEnd/>
            </a:ln>
          </p:spPr>
          <p:txBody>
            <a:bodyPr/>
            <a:lstStyle/>
            <a:p>
              <a:endParaRPr lang="en-US"/>
            </a:p>
          </p:txBody>
        </p:sp>
        <p:sp>
          <p:nvSpPr>
            <p:cNvPr id="17464" name="Line 86"/>
            <p:cNvSpPr>
              <a:spLocks noChangeShapeType="1"/>
            </p:cNvSpPr>
            <p:nvPr/>
          </p:nvSpPr>
          <p:spPr bwMode="auto">
            <a:xfrm flipH="1">
              <a:off x="4505325" y="5364163"/>
              <a:ext cx="839788" cy="0"/>
            </a:xfrm>
            <a:prstGeom prst="line">
              <a:avLst/>
            </a:prstGeom>
            <a:noFill/>
            <a:ln w="9525">
              <a:solidFill>
                <a:schemeClr val="tx1"/>
              </a:solidFill>
              <a:round/>
              <a:headEnd/>
              <a:tailEnd/>
            </a:ln>
          </p:spPr>
          <p:txBody>
            <a:bodyPr/>
            <a:lstStyle/>
            <a:p>
              <a:endParaRPr lang="en-US"/>
            </a:p>
          </p:txBody>
        </p:sp>
        <p:sp>
          <p:nvSpPr>
            <p:cNvPr id="17465" name="Line 87"/>
            <p:cNvSpPr>
              <a:spLocks noChangeShapeType="1"/>
            </p:cNvSpPr>
            <p:nvPr/>
          </p:nvSpPr>
          <p:spPr bwMode="auto">
            <a:xfrm flipV="1">
              <a:off x="4505325" y="3800475"/>
              <a:ext cx="0" cy="1563687"/>
            </a:xfrm>
            <a:prstGeom prst="line">
              <a:avLst/>
            </a:prstGeom>
            <a:noFill/>
            <a:ln w="9525">
              <a:solidFill>
                <a:schemeClr val="tx1"/>
              </a:solidFill>
              <a:round/>
              <a:headEnd/>
              <a:tailEnd/>
            </a:ln>
          </p:spPr>
          <p:txBody>
            <a:bodyPr/>
            <a:lstStyle/>
            <a:p>
              <a:endParaRPr lang="en-US"/>
            </a:p>
          </p:txBody>
        </p:sp>
        <p:sp>
          <p:nvSpPr>
            <p:cNvPr id="17466" name="Line 88"/>
            <p:cNvSpPr>
              <a:spLocks noChangeShapeType="1"/>
            </p:cNvSpPr>
            <p:nvPr/>
          </p:nvSpPr>
          <p:spPr bwMode="auto">
            <a:xfrm flipV="1">
              <a:off x="5645150" y="3857625"/>
              <a:ext cx="0" cy="1042987"/>
            </a:xfrm>
            <a:prstGeom prst="line">
              <a:avLst/>
            </a:prstGeom>
            <a:noFill/>
            <a:ln w="9525">
              <a:solidFill>
                <a:schemeClr val="tx1"/>
              </a:solidFill>
              <a:round/>
              <a:headEnd/>
              <a:tailEnd/>
            </a:ln>
          </p:spPr>
          <p:txBody>
            <a:bodyPr/>
            <a:lstStyle/>
            <a:p>
              <a:endParaRPr lang="en-US"/>
            </a:p>
          </p:txBody>
        </p:sp>
        <p:sp>
          <p:nvSpPr>
            <p:cNvPr id="17467" name="Line 89"/>
            <p:cNvSpPr>
              <a:spLocks noChangeShapeType="1"/>
            </p:cNvSpPr>
            <p:nvPr/>
          </p:nvSpPr>
          <p:spPr bwMode="auto">
            <a:xfrm flipH="1">
              <a:off x="5645150" y="4900613"/>
              <a:ext cx="420688" cy="0"/>
            </a:xfrm>
            <a:prstGeom prst="line">
              <a:avLst/>
            </a:prstGeom>
            <a:noFill/>
            <a:ln w="9525">
              <a:solidFill>
                <a:schemeClr val="tx1"/>
              </a:solidFill>
              <a:round/>
              <a:headEnd/>
              <a:tailEnd/>
            </a:ln>
          </p:spPr>
          <p:txBody>
            <a:bodyPr/>
            <a:lstStyle/>
            <a:p>
              <a:endParaRPr lang="en-US"/>
            </a:p>
          </p:txBody>
        </p:sp>
        <p:sp>
          <p:nvSpPr>
            <p:cNvPr id="17468" name="Text Box 90"/>
            <p:cNvSpPr txBox="1">
              <a:spLocks noChangeArrowheads="1"/>
            </p:cNvSpPr>
            <p:nvPr/>
          </p:nvSpPr>
          <p:spPr bwMode="auto">
            <a:xfrm>
              <a:off x="7132637" y="3886200"/>
              <a:ext cx="1706563" cy="461665"/>
            </a:xfrm>
            <a:prstGeom prst="rect">
              <a:avLst/>
            </a:prstGeom>
            <a:noFill/>
            <a:ln w="9525">
              <a:noFill/>
              <a:miter lim="800000"/>
              <a:headEnd/>
              <a:tailEnd/>
            </a:ln>
          </p:spPr>
          <p:txBody>
            <a:bodyPr>
              <a:spAutoFit/>
            </a:bodyPr>
            <a:lstStyle/>
            <a:p>
              <a:r>
                <a:rPr lang="en-US" sz="2400" b="1">
                  <a:solidFill>
                    <a:srgbClr val="0000FF"/>
                  </a:solidFill>
                </a:rPr>
                <a:t>Capillary</a:t>
              </a:r>
            </a:p>
          </p:txBody>
        </p:sp>
        <p:sp>
          <p:nvSpPr>
            <p:cNvPr id="17469" name="Line 94"/>
            <p:cNvSpPr>
              <a:spLocks noChangeShapeType="1"/>
            </p:cNvSpPr>
            <p:nvPr/>
          </p:nvSpPr>
          <p:spPr bwMode="auto">
            <a:xfrm flipH="1">
              <a:off x="6938963" y="4084638"/>
              <a:ext cx="214313" cy="0"/>
            </a:xfrm>
            <a:prstGeom prst="line">
              <a:avLst/>
            </a:prstGeom>
            <a:noFill/>
            <a:ln w="9525">
              <a:solidFill>
                <a:schemeClr val="tx1"/>
              </a:solidFill>
              <a:round/>
              <a:headEnd/>
              <a:tailEnd/>
            </a:ln>
          </p:spPr>
          <p:txBody>
            <a:bodyPr/>
            <a:lstStyle/>
            <a:p>
              <a:endParaRPr lang="en-US"/>
            </a:p>
          </p:txBody>
        </p:sp>
        <p:sp>
          <p:nvSpPr>
            <p:cNvPr id="17470" name="Line 95"/>
            <p:cNvSpPr>
              <a:spLocks noChangeShapeType="1"/>
            </p:cNvSpPr>
            <p:nvPr/>
          </p:nvSpPr>
          <p:spPr bwMode="auto">
            <a:xfrm flipH="1">
              <a:off x="7016089" y="3558128"/>
              <a:ext cx="214313" cy="0"/>
            </a:xfrm>
            <a:prstGeom prst="line">
              <a:avLst/>
            </a:prstGeom>
            <a:noFill/>
            <a:ln w="9525">
              <a:solidFill>
                <a:schemeClr val="tx1"/>
              </a:solidFill>
              <a:round/>
              <a:headEnd/>
              <a:tailEnd/>
            </a:ln>
          </p:spPr>
          <p:txBody>
            <a:bodyPr/>
            <a:lstStyle/>
            <a:p>
              <a:endParaRPr lang="en-US"/>
            </a:p>
          </p:txBody>
        </p:sp>
        <p:sp>
          <p:nvSpPr>
            <p:cNvPr id="17471" name="Line 96"/>
            <p:cNvSpPr>
              <a:spLocks noChangeShapeType="1"/>
            </p:cNvSpPr>
            <p:nvPr/>
          </p:nvSpPr>
          <p:spPr bwMode="auto">
            <a:xfrm flipH="1" flipV="1">
              <a:off x="6654800" y="3717925"/>
              <a:ext cx="284163" cy="366712"/>
            </a:xfrm>
            <a:prstGeom prst="line">
              <a:avLst/>
            </a:prstGeom>
            <a:noFill/>
            <a:ln w="9525">
              <a:solidFill>
                <a:schemeClr val="tx1"/>
              </a:solidFill>
              <a:round/>
              <a:headEnd/>
              <a:tailEnd/>
            </a:ln>
          </p:spPr>
          <p:txBody>
            <a:bodyPr/>
            <a:lstStyle/>
            <a:p>
              <a:endParaRPr lang="en-US"/>
            </a:p>
          </p:txBody>
        </p:sp>
        <p:sp>
          <p:nvSpPr>
            <p:cNvPr id="17472" name="Line 97"/>
            <p:cNvSpPr>
              <a:spLocks noChangeShapeType="1"/>
            </p:cNvSpPr>
            <p:nvPr/>
          </p:nvSpPr>
          <p:spPr bwMode="auto">
            <a:xfrm flipH="1">
              <a:off x="6797675" y="3554083"/>
              <a:ext cx="241480" cy="101930"/>
            </a:xfrm>
            <a:prstGeom prst="line">
              <a:avLst/>
            </a:prstGeom>
            <a:noFill/>
            <a:ln w="9525">
              <a:solidFill>
                <a:schemeClr val="tx1"/>
              </a:solidFill>
              <a:round/>
              <a:headEnd/>
              <a:tailEnd/>
            </a:ln>
          </p:spPr>
          <p:txBody>
            <a:bodyPr/>
            <a:lstStyle/>
            <a:p>
              <a:endParaRPr lang="en-US"/>
            </a:p>
          </p:txBody>
        </p:sp>
        <p:sp>
          <p:nvSpPr>
            <p:cNvPr id="17473" name="Text Box 98"/>
            <p:cNvSpPr txBox="1">
              <a:spLocks noChangeArrowheads="1"/>
            </p:cNvSpPr>
            <p:nvPr/>
          </p:nvSpPr>
          <p:spPr bwMode="auto">
            <a:xfrm>
              <a:off x="6802438" y="2938046"/>
              <a:ext cx="2112962" cy="338554"/>
            </a:xfrm>
            <a:prstGeom prst="rect">
              <a:avLst/>
            </a:prstGeom>
            <a:noFill/>
            <a:ln w="9525">
              <a:noFill/>
              <a:miter lim="800000"/>
              <a:headEnd/>
              <a:tailEnd/>
            </a:ln>
          </p:spPr>
          <p:txBody>
            <a:bodyPr>
              <a:spAutoFit/>
            </a:bodyPr>
            <a:lstStyle/>
            <a:p>
              <a:r>
                <a:rPr lang="en-US" sz="1600" b="1"/>
                <a:t>Long Pass Filter</a:t>
              </a:r>
            </a:p>
          </p:txBody>
        </p:sp>
        <p:sp>
          <p:nvSpPr>
            <p:cNvPr id="17474" name="Text Box 99"/>
            <p:cNvSpPr txBox="1">
              <a:spLocks noChangeArrowheads="1"/>
            </p:cNvSpPr>
            <p:nvPr/>
          </p:nvSpPr>
          <p:spPr bwMode="auto">
            <a:xfrm>
              <a:off x="6802438" y="2709446"/>
              <a:ext cx="2189162" cy="338554"/>
            </a:xfrm>
            <a:prstGeom prst="rect">
              <a:avLst/>
            </a:prstGeom>
            <a:noFill/>
            <a:ln w="9525">
              <a:noFill/>
              <a:miter lim="800000"/>
              <a:headEnd/>
              <a:tailEnd/>
            </a:ln>
          </p:spPr>
          <p:txBody>
            <a:bodyPr>
              <a:spAutoFit/>
            </a:bodyPr>
            <a:lstStyle/>
            <a:p>
              <a:r>
                <a:rPr lang="en-US" sz="1600" b="1"/>
                <a:t>Re-imaging Lens</a:t>
              </a:r>
            </a:p>
          </p:txBody>
        </p:sp>
        <p:sp>
          <p:nvSpPr>
            <p:cNvPr id="17475" name="Text Box 101"/>
            <p:cNvSpPr txBox="1">
              <a:spLocks noChangeArrowheads="1"/>
            </p:cNvSpPr>
            <p:nvPr/>
          </p:nvSpPr>
          <p:spPr bwMode="auto">
            <a:xfrm>
              <a:off x="6781800" y="2404646"/>
              <a:ext cx="1965385" cy="338554"/>
            </a:xfrm>
            <a:prstGeom prst="rect">
              <a:avLst/>
            </a:prstGeom>
            <a:noFill/>
            <a:ln w="9525">
              <a:noFill/>
              <a:miter lim="800000"/>
              <a:headEnd/>
              <a:tailEnd/>
            </a:ln>
          </p:spPr>
          <p:txBody>
            <a:bodyPr>
              <a:spAutoFit/>
            </a:bodyPr>
            <a:lstStyle/>
            <a:p>
              <a:r>
                <a:rPr lang="en-US" sz="1600" b="1"/>
                <a:t>Focusing Mirror</a:t>
              </a:r>
            </a:p>
          </p:txBody>
        </p:sp>
        <p:sp>
          <p:nvSpPr>
            <p:cNvPr id="17476" name="Line 103"/>
            <p:cNvSpPr>
              <a:spLocks noChangeShapeType="1"/>
            </p:cNvSpPr>
            <p:nvPr/>
          </p:nvSpPr>
          <p:spPr bwMode="auto">
            <a:xfrm>
              <a:off x="6299200" y="3105150"/>
              <a:ext cx="498475" cy="0"/>
            </a:xfrm>
            <a:prstGeom prst="line">
              <a:avLst/>
            </a:prstGeom>
            <a:noFill/>
            <a:ln w="9525">
              <a:solidFill>
                <a:schemeClr val="tx1"/>
              </a:solidFill>
              <a:round/>
              <a:headEnd/>
              <a:tailEnd/>
            </a:ln>
          </p:spPr>
          <p:txBody>
            <a:bodyPr/>
            <a:lstStyle/>
            <a:p>
              <a:endParaRPr lang="en-US"/>
            </a:p>
          </p:txBody>
        </p:sp>
        <p:sp>
          <p:nvSpPr>
            <p:cNvPr id="17477" name="Line 104"/>
            <p:cNvSpPr>
              <a:spLocks noChangeShapeType="1"/>
            </p:cNvSpPr>
            <p:nvPr/>
          </p:nvSpPr>
          <p:spPr bwMode="auto">
            <a:xfrm>
              <a:off x="6299200" y="2860675"/>
              <a:ext cx="498475" cy="0"/>
            </a:xfrm>
            <a:prstGeom prst="line">
              <a:avLst/>
            </a:prstGeom>
            <a:noFill/>
            <a:ln w="9525">
              <a:solidFill>
                <a:schemeClr val="tx1"/>
              </a:solidFill>
              <a:round/>
              <a:headEnd/>
              <a:tailEnd/>
            </a:ln>
          </p:spPr>
          <p:txBody>
            <a:bodyPr/>
            <a:lstStyle/>
            <a:p>
              <a:endParaRPr lang="en-US"/>
            </a:p>
          </p:txBody>
        </p:sp>
        <p:sp>
          <p:nvSpPr>
            <p:cNvPr id="17478" name="Line 105"/>
            <p:cNvSpPr>
              <a:spLocks noChangeShapeType="1"/>
            </p:cNvSpPr>
            <p:nvPr/>
          </p:nvSpPr>
          <p:spPr bwMode="auto">
            <a:xfrm flipH="1" flipV="1">
              <a:off x="4948238" y="2921000"/>
              <a:ext cx="1350963" cy="184150"/>
            </a:xfrm>
            <a:prstGeom prst="line">
              <a:avLst/>
            </a:prstGeom>
            <a:noFill/>
            <a:ln w="9525">
              <a:solidFill>
                <a:schemeClr val="tx1"/>
              </a:solidFill>
              <a:round/>
              <a:headEnd/>
              <a:tailEnd/>
            </a:ln>
          </p:spPr>
          <p:txBody>
            <a:bodyPr/>
            <a:lstStyle/>
            <a:p>
              <a:endParaRPr lang="en-US"/>
            </a:p>
          </p:txBody>
        </p:sp>
        <p:sp>
          <p:nvSpPr>
            <p:cNvPr id="17479" name="Line 106"/>
            <p:cNvSpPr>
              <a:spLocks noChangeShapeType="1"/>
            </p:cNvSpPr>
            <p:nvPr/>
          </p:nvSpPr>
          <p:spPr bwMode="auto">
            <a:xfrm flipH="1" flipV="1">
              <a:off x="4948238" y="2678113"/>
              <a:ext cx="1350963" cy="182562"/>
            </a:xfrm>
            <a:prstGeom prst="line">
              <a:avLst/>
            </a:prstGeom>
            <a:noFill/>
            <a:ln w="9525">
              <a:solidFill>
                <a:schemeClr val="tx1"/>
              </a:solidFill>
              <a:round/>
              <a:headEnd/>
              <a:tailEnd/>
            </a:ln>
          </p:spPr>
          <p:txBody>
            <a:bodyPr/>
            <a:lstStyle/>
            <a:p>
              <a:endParaRPr lang="en-US"/>
            </a:p>
          </p:txBody>
        </p:sp>
        <p:sp>
          <p:nvSpPr>
            <p:cNvPr id="17480" name="Line 107"/>
            <p:cNvSpPr>
              <a:spLocks noChangeShapeType="1"/>
            </p:cNvSpPr>
            <p:nvPr/>
          </p:nvSpPr>
          <p:spPr bwMode="auto">
            <a:xfrm>
              <a:off x="6553200" y="2590800"/>
              <a:ext cx="284163" cy="0"/>
            </a:xfrm>
            <a:prstGeom prst="line">
              <a:avLst/>
            </a:prstGeom>
            <a:noFill/>
            <a:ln w="9525">
              <a:solidFill>
                <a:schemeClr val="tx1"/>
              </a:solidFill>
              <a:round/>
              <a:headEnd/>
              <a:tailEnd/>
            </a:ln>
          </p:spPr>
          <p:txBody>
            <a:bodyPr/>
            <a:lstStyle/>
            <a:p>
              <a:endParaRPr lang="en-US"/>
            </a:p>
          </p:txBody>
        </p:sp>
        <p:sp>
          <p:nvSpPr>
            <p:cNvPr id="17481" name="Line 108"/>
            <p:cNvSpPr>
              <a:spLocks noChangeShapeType="1"/>
            </p:cNvSpPr>
            <p:nvPr/>
          </p:nvSpPr>
          <p:spPr bwMode="auto">
            <a:xfrm flipH="1" flipV="1">
              <a:off x="4724400" y="2438400"/>
              <a:ext cx="1828800" cy="152400"/>
            </a:xfrm>
            <a:prstGeom prst="line">
              <a:avLst/>
            </a:prstGeom>
            <a:noFill/>
            <a:ln w="9525">
              <a:solidFill>
                <a:schemeClr val="tx1"/>
              </a:solidFill>
              <a:round/>
              <a:headEnd/>
              <a:tailEnd/>
            </a:ln>
          </p:spPr>
          <p:txBody>
            <a:bodyPr/>
            <a:lstStyle/>
            <a:p>
              <a:endParaRPr lang="en-US"/>
            </a:p>
          </p:txBody>
        </p:sp>
        <p:sp>
          <p:nvSpPr>
            <p:cNvPr id="17482" name="Text Box 111"/>
            <p:cNvSpPr txBox="1">
              <a:spLocks noChangeArrowheads="1"/>
            </p:cNvSpPr>
            <p:nvPr/>
          </p:nvSpPr>
          <p:spPr bwMode="auto">
            <a:xfrm>
              <a:off x="5781675" y="1123890"/>
              <a:ext cx="1990725" cy="400110"/>
            </a:xfrm>
            <a:prstGeom prst="rect">
              <a:avLst/>
            </a:prstGeom>
            <a:noFill/>
            <a:ln w="9525">
              <a:noFill/>
              <a:miter lim="800000"/>
              <a:headEnd/>
              <a:tailEnd/>
            </a:ln>
          </p:spPr>
          <p:txBody>
            <a:bodyPr>
              <a:spAutoFit/>
            </a:bodyPr>
            <a:lstStyle/>
            <a:p>
              <a:r>
                <a:rPr lang="en-US" sz="2000" b="1">
                  <a:solidFill>
                    <a:srgbClr val="0000FF"/>
                  </a:solidFill>
                </a:rPr>
                <a:t>CCD Detector</a:t>
              </a:r>
            </a:p>
          </p:txBody>
        </p:sp>
        <p:sp>
          <p:nvSpPr>
            <p:cNvPr id="17483" name="Text Box 113"/>
            <p:cNvSpPr txBox="1">
              <a:spLocks noChangeArrowheads="1"/>
            </p:cNvSpPr>
            <p:nvPr/>
          </p:nvSpPr>
          <p:spPr bwMode="auto">
            <a:xfrm>
              <a:off x="611044" y="1937381"/>
              <a:ext cx="1424796" cy="584775"/>
            </a:xfrm>
            <a:prstGeom prst="rect">
              <a:avLst/>
            </a:prstGeom>
            <a:noFill/>
            <a:ln w="9525">
              <a:noFill/>
              <a:miter lim="800000"/>
              <a:headEnd/>
              <a:tailEnd/>
            </a:ln>
          </p:spPr>
          <p:txBody>
            <a:bodyPr>
              <a:spAutoFit/>
            </a:bodyPr>
            <a:lstStyle/>
            <a:p>
              <a:pPr algn="ctr"/>
              <a:r>
                <a:rPr lang="en-US" sz="1600" b="1"/>
                <a:t>Diffraction Grating</a:t>
              </a:r>
            </a:p>
          </p:txBody>
        </p:sp>
        <p:sp>
          <p:nvSpPr>
            <p:cNvPr id="17484" name="Line 114"/>
            <p:cNvSpPr>
              <a:spLocks noChangeShapeType="1"/>
            </p:cNvSpPr>
            <p:nvPr/>
          </p:nvSpPr>
          <p:spPr bwMode="auto">
            <a:xfrm>
              <a:off x="4948238" y="1270000"/>
              <a:ext cx="852488" cy="0"/>
            </a:xfrm>
            <a:prstGeom prst="line">
              <a:avLst/>
            </a:prstGeom>
            <a:noFill/>
            <a:ln w="9525">
              <a:solidFill>
                <a:schemeClr val="tx1"/>
              </a:solidFill>
              <a:round/>
              <a:headEnd/>
              <a:tailEnd/>
            </a:ln>
          </p:spPr>
          <p:txBody>
            <a:bodyPr/>
            <a:lstStyle/>
            <a:p>
              <a:endParaRPr lang="en-US"/>
            </a:p>
          </p:txBody>
        </p:sp>
        <p:sp>
          <p:nvSpPr>
            <p:cNvPr id="17485" name="Line 116"/>
            <p:cNvSpPr>
              <a:spLocks noChangeShapeType="1"/>
            </p:cNvSpPr>
            <p:nvPr/>
          </p:nvSpPr>
          <p:spPr bwMode="auto">
            <a:xfrm>
              <a:off x="2057400" y="2209800"/>
              <a:ext cx="782638" cy="0"/>
            </a:xfrm>
            <a:prstGeom prst="line">
              <a:avLst/>
            </a:prstGeom>
            <a:noFill/>
            <a:ln w="9525">
              <a:solidFill>
                <a:schemeClr val="tx1"/>
              </a:solidFill>
              <a:round/>
              <a:headEnd/>
              <a:tailEnd/>
            </a:ln>
          </p:spPr>
          <p:txBody>
            <a:bodyPr/>
            <a:lstStyle/>
            <a:p>
              <a:endParaRPr lang="en-US"/>
            </a:p>
          </p:txBody>
        </p:sp>
        <p:sp>
          <p:nvSpPr>
            <p:cNvPr id="17486" name="Text Box 117"/>
            <p:cNvSpPr txBox="1">
              <a:spLocks noChangeArrowheads="1"/>
            </p:cNvSpPr>
            <p:nvPr/>
          </p:nvSpPr>
          <p:spPr bwMode="auto">
            <a:xfrm>
              <a:off x="1349655" y="3276600"/>
              <a:ext cx="1352550" cy="861774"/>
            </a:xfrm>
            <a:prstGeom prst="rect">
              <a:avLst/>
            </a:prstGeom>
            <a:noFill/>
            <a:ln w="9525">
              <a:noFill/>
              <a:miter lim="800000"/>
              <a:headEnd/>
              <a:tailEnd/>
            </a:ln>
          </p:spPr>
          <p:txBody>
            <a:bodyPr>
              <a:spAutoFit/>
            </a:bodyPr>
            <a:lstStyle/>
            <a:p>
              <a:pPr algn="ctr"/>
              <a:r>
                <a:rPr lang="en-US" b="1">
                  <a:solidFill>
                    <a:srgbClr val="0000FF"/>
                  </a:solidFill>
                </a:rPr>
                <a:t>Argon-Ion Laser</a:t>
              </a:r>
            </a:p>
            <a:p>
              <a:pPr algn="ctr"/>
              <a:r>
                <a:rPr lang="en-US" sz="1200" b="1">
                  <a:solidFill>
                    <a:srgbClr val="0000FF"/>
                  </a:solidFill>
                </a:rPr>
                <a:t>(488/514 nm)</a:t>
              </a:r>
              <a:endParaRPr lang="en-US" b="1">
                <a:solidFill>
                  <a:srgbClr val="0000FF"/>
                </a:solidFill>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076700" y="4462463"/>
            <a:ext cx="1690688" cy="1219200"/>
            <a:chOff x="4215" y="2847"/>
            <a:chExt cx="1128" cy="651"/>
          </a:xfrm>
        </p:grpSpPr>
        <p:sp>
          <p:nvSpPr>
            <p:cNvPr id="18607" name="AutoShape 3"/>
            <p:cNvSpPr>
              <a:spLocks noChangeArrowheads="1"/>
            </p:cNvSpPr>
            <p:nvPr/>
          </p:nvSpPr>
          <p:spPr bwMode="auto">
            <a:xfrm>
              <a:off x="4215" y="2859"/>
              <a:ext cx="123" cy="6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093 w 21600"/>
                <a:gd name="T13" fmla="*/ 5192 h 21600"/>
                <a:gd name="T14" fmla="*/ 16507 w 21600"/>
                <a:gd name="T15" fmla="*/ 16442 h 21600"/>
              </a:gdLst>
              <a:ahLst/>
              <a:cxnLst>
                <a:cxn ang="T8">
                  <a:pos x="T0" y="T1"/>
                </a:cxn>
                <a:cxn ang="T9">
                  <a:pos x="T2" y="T3"/>
                </a:cxn>
                <a:cxn ang="T10">
                  <a:pos x="T4" y="T5"/>
                </a:cxn>
                <a:cxn ang="T11">
                  <a:pos x="T6" y="T7"/>
                </a:cxn>
              </a:cxnLst>
              <a:rect l="T12" t="T13" r="T14" b="T15"/>
              <a:pathLst>
                <a:path w="21600" h="21600">
                  <a:moveTo>
                    <a:pt x="0" y="0"/>
                  </a:moveTo>
                  <a:lnTo>
                    <a:pt x="6750" y="21600"/>
                  </a:lnTo>
                  <a:lnTo>
                    <a:pt x="14850" y="21600"/>
                  </a:lnTo>
                  <a:lnTo>
                    <a:pt x="21600" y="0"/>
                  </a:lnTo>
                  <a:close/>
                </a:path>
              </a:pathLst>
            </a:custGeom>
            <a:solidFill>
              <a:srgbClr val="C0C0C0"/>
            </a:solidFill>
            <a:ln w="9525">
              <a:noFill/>
              <a:miter lim="800000"/>
              <a:headEnd/>
              <a:tailEnd/>
            </a:ln>
          </p:spPr>
          <p:txBody>
            <a:bodyPr wrap="none" anchor="ctr"/>
            <a:lstStyle/>
            <a:p>
              <a:endParaRPr lang="en-US"/>
            </a:p>
          </p:txBody>
        </p:sp>
        <p:sp>
          <p:nvSpPr>
            <p:cNvPr id="18608" name="AutoShape 4"/>
            <p:cNvSpPr>
              <a:spLocks noChangeArrowheads="1"/>
            </p:cNvSpPr>
            <p:nvPr/>
          </p:nvSpPr>
          <p:spPr bwMode="auto">
            <a:xfrm>
              <a:off x="4509" y="2847"/>
              <a:ext cx="123" cy="6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093 w 21600"/>
                <a:gd name="T13" fmla="*/ 5192 h 21600"/>
                <a:gd name="T14" fmla="*/ 16507 w 21600"/>
                <a:gd name="T15" fmla="*/ 16442 h 21600"/>
              </a:gdLst>
              <a:ahLst/>
              <a:cxnLst>
                <a:cxn ang="T8">
                  <a:pos x="T0" y="T1"/>
                </a:cxn>
                <a:cxn ang="T9">
                  <a:pos x="T2" y="T3"/>
                </a:cxn>
                <a:cxn ang="T10">
                  <a:pos x="T4" y="T5"/>
                </a:cxn>
                <a:cxn ang="T11">
                  <a:pos x="T6" y="T7"/>
                </a:cxn>
              </a:cxnLst>
              <a:rect l="T12" t="T13" r="T14" b="T15"/>
              <a:pathLst>
                <a:path w="21600" h="21600">
                  <a:moveTo>
                    <a:pt x="0" y="0"/>
                  </a:moveTo>
                  <a:lnTo>
                    <a:pt x="6750" y="21600"/>
                  </a:lnTo>
                  <a:lnTo>
                    <a:pt x="14850" y="21600"/>
                  </a:lnTo>
                  <a:lnTo>
                    <a:pt x="21600" y="0"/>
                  </a:lnTo>
                  <a:close/>
                </a:path>
              </a:pathLst>
            </a:custGeom>
            <a:solidFill>
              <a:srgbClr val="C0C0C0"/>
            </a:solidFill>
            <a:ln w="9525">
              <a:noFill/>
              <a:miter lim="800000"/>
              <a:headEnd/>
              <a:tailEnd/>
            </a:ln>
          </p:spPr>
          <p:txBody>
            <a:bodyPr wrap="none" anchor="ctr"/>
            <a:lstStyle/>
            <a:p>
              <a:endParaRPr lang="en-US"/>
            </a:p>
          </p:txBody>
        </p:sp>
        <p:sp>
          <p:nvSpPr>
            <p:cNvPr id="18609" name="AutoShape 5"/>
            <p:cNvSpPr>
              <a:spLocks noChangeArrowheads="1"/>
            </p:cNvSpPr>
            <p:nvPr/>
          </p:nvSpPr>
          <p:spPr bwMode="auto">
            <a:xfrm>
              <a:off x="4743" y="2874"/>
              <a:ext cx="123" cy="6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093 w 21600"/>
                <a:gd name="T13" fmla="*/ 5192 h 21600"/>
                <a:gd name="T14" fmla="*/ 16507 w 21600"/>
                <a:gd name="T15" fmla="*/ 16442 h 21600"/>
              </a:gdLst>
              <a:ahLst/>
              <a:cxnLst>
                <a:cxn ang="T8">
                  <a:pos x="T0" y="T1"/>
                </a:cxn>
                <a:cxn ang="T9">
                  <a:pos x="T2" y="T3"/>
                </a:cxn>
                <a:cxn ang="T10">
                  <a:pos x="T4" y="T5"/>
                </a:cxn>
                <a:cxn ang="T11">
                  <a:pos x="T6" y="T7"/>
                </a:cxn>
              </a:cxnLst>
              <a:rect l="T12" t="T13" r="T14" b="T15"/>
              <a:pathLst>
                <a:path w="21600" h="21600">
                  <a:moveTo>
                    <a:pt x="0" y="0"/>
                  </a:moveTo>
                  <a:lnTo>
                    <a:pt x="6750" y="21600"/>
                  </a:lnTo>
                  <a:lnTo>
                    <a:pt x="14850" y="21600"/>
                  </a:lnTo>
                  <a:lnTo>
                    <a:pt x="21600" y="0"/>
                  </a:lnTo>
                  <a:close/>
                </a:path>
              </a:pathLst>
            </a:custGeom>
            <a:solidFill>
              <a:srgbClr val="C0C0C0"/>
            </a:solidFill>
            <a:ln w="9525">
              <a:noFill/>
              <a:miter lim="800000"/>
              <a:headEnd/>
              <a:tailEnd/>
            </a:ln>
          </p:spPr>
          <p:txBody>
            <a:bodyPr wrap="none" anchor="ctr"/>
            <a:lstStyle/>
            <a:p>
              <a:endParaRPr lang="en-US"/>
            </a:p>
          </p:txBody>
        </p:sp>
        <p:sp>
          <p:nvSpPr>
            <p:cNvPr id="18610" name="AutoShape 6"/>
            <p:cNvSpPr>
              <a:spLocks noChangeArrowheads="1"/>
            </p:cNvSpPr>
            <p:nvPr/>
          </p:nvSpPr>
          <p:spPr bwMode="auto">
            <a:xfrm>
              <a:off x="4968" y="2856"/>
              <a:ext cx="123" cy="6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093 w 21600"/>
                <a:gd name="T13" fmla="*/ 5192 h 21600"/>
                <a:gd name="T14" fmla="*/ 16507 w 21600"/>
                <a:gd name="T15" fmla="*/ 16442 h 21600"/>
              </a:gdLst>
              <a:ahLst/>
              <a:cxnLst>
                <a:cxn ang="T8">
                  <a:pos x="T0" y="T1"/>
                </a:cxn>
                <a:cxn ang="T9">
                  <a:pos x="T2" y="T3"/>
                </a:cxn>
                <a:cxn ang="T10">
                  <a:pos x="T4" y="T5"/>
                </a:cxn>
                <a:cxn ang="T11">
                  <a:pos x="T6" y="T7"/>
                </a:cxn>
              </a:cxnLst>
              <a:rect l="T12" t="T13" r="T14" b="T15"/>
              <a:pathLst>
                <a:path w="21600" h="21600">
                  <a:moveTo>
                    <a:pt x="0" y="0"/>
                  </a:moveTo>
                  <a:lnTo>
                    <a:pt x="6750" y="21600"/>
                  </a:lnTo>
                  <a:lnTo>
                    <a:pt x="14850" y="21600"/>
                  </a:lnTo>
                  <a:lnTo>
                    <a:pt x="21600" y="0"/>
                  </a:lnTo>
                  <a:close/>
                </a:path>
              </a:pathLst>
            </a:custGeom>
            <a:solidFill>
              <a:srgbClr val="C0C0C0"/>
            </a:solidFill>
            <a:ln w="9525">
              <a:noFill/>
              <a:miter lim="800000"/>
              <a:headEnd/>
              <a:tailEnd/>
            </a:ln>
          </p:spPr>
          <p:txBody>
            <a:bodyPr wrap="none" anchor="ctr"/>
            <a:lstStyle/>
            <a:p>
              <a:endParaRPr lang="en-US"/>
            </a:p>
          </p:txBody>
        </p:sp>
        <p:sp>
          <p:nvSpPr>
            <p:cNvPr id="18611" name="AutoShape 7"/>
            <p:cNvSpPr>
              <a:spLocks noChangeArrowheads="1"/>
            </p:cNvSpPr>
            <p:nvPr/>
          </p:nvSpPr>
          <p:spPr bwMode="auto">
            <a:xfrm>
              <a:off x="5220" y="2856"/>
              <a:ext cx="123" cy="6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093 w 21600"/>
                <a:gd name="T13" fmla="*/ 5192 h 21600"/>
                <a:gd name="T14" fmla="*/ 16507 w 21600"/>
                <a:gd name="T15" fmla="*/ 16442 h 21600"/>
              </a:gdLst>
              <a:ahLst/>
              <a:cxnLst>
                <a:cxn ang="T8">
                  <a:pos x="T0" y="T1"/>
                </a:cxn>
                <a:cxn ang="T9">
                  <a:pos x="T2" y="T3"/>
                </a:cxn>
                <a:cxn ang="T10">
                  <a:pos x="T4" y="T5"/>
                </a:cxn>
                <a:cxn ang="T11">
                  <a:pos x="T6" y="T7"/>
                </a:cxn>
              </a:cxnLst>
              <a:rect l="T12" t="T13" r="T14" b="T15"/>
              <a:pathLst>
                <a:path w="21600" h="21600">
                  <a:moveTo>
                    <a:pt x="0" y="0"/>
                  </a:moveTo>
                  <a:lnTo>
                    <a:pt x="6750" y="21600"/>
                  </a:lnTo>
                  <a:lnTo>
                    <a:pt x="14850" y="21600"/>
                  </a:lnTo>
                  <a:lnTo>
                    <a:pt x="21600" y="0"/>
                  </a:lnTo>
                  <a:close/>
                </a:path>
              </a:pathLst>
            </a:custGeom>
            <a:solidFill>
              <a:srgbClr val="C0C0C0"/>
            </a:solidFill>
            <a:ln w="9525">
              <a:noFill/>
              <a:miter lim="800000"/>
              <a:headEnd/>
              <a:tailEnd/>
            </a:ln>
          </p:spPr>
          <p:txBody>
            <a:bodyPr wrap="none" anchor="ctr"/>
            <a:lstStyle/>
            <a:p>
              <a:endParaRPr lang="en-US"/>
            </a:p>
          </p:txBody>
        </p:sp>
      </p:grpSp>
      <p:sp>
        <p:nvSpPr>
          <p:cNvPr id="18435" name="Rectangle 8"/>
          <p:cNvSpPr>
            <a:spLocks noChangeArrowheads="1"/>
          </p:cNvSpPr>
          <p:nvPr/>
        </p:nvSpPr>
        <p:spPr bwMode="auto">
          <a:xfrm>
            <a:off x="725488" y="3762375"/>
            <a:ext cx="1519237" cy="300038"/>
          </a:xfrm>
          <a:prstGeom prst="rect">
            <a:avLst/>
          </a:prstGeom>
          <a:noFill/>
          <a:ln w="28575">
            <a:solidFill>
              <a:srgbClr val="000000"/>
            </a:solidFill>
            <a:prstDash val="sysDot"/>
            <a:miter lim="800000"/>
            <a:headEnd/>
            <a:tailEnd/>
          </a:ln>
        </p:spPr>
        <p:txBody>
          <a:bodyPr/>
          <a:lstStyle/>
          <a:p>
            <a:endParaRPr lang="en-US"/>
          </a:p>
        </p:txBody>
      </p:sp>
      <p:sp>
        <p:nvSpPr>
          <p:cNvPr id="18436" name="Text Box 9"/>
          <p:cNvSpPr txBox="1">
            <a:spLocks noChangeArrowheads="1"/>
          </p:cNvSpPr>
          <p:nvPr/>
        </p:nvSpPr>
        <p:spPr bwMode="auto">
          <a:xfrm>
            <a:off x="2265363" y="2527300"/>
            <a:ext cx="884237" cy="862013"/>
          </a:xfrm>
          <a:prstGeom prst="rect">
            <a:avLst/>
          </a:prstGeom>
          <a:solidFill>
            <a:srgbClr val="FFFFFF"/>
          </a:solidFill>
          <a:ln w="9525">
            <a:solidFill>
              <a:srgbClr val="000000"/>
            </a:solidFill>
            <a:miter lim="800000"/>
            <a:headEnd/>
            <a:tailEnd/>
          </a:ln>
        </p:spPr>
        <p:txBody>
          <a:bodyPr/>
          <a:lstStyle/>
          <a:p>
            <a:pPr algn="ctr" eaLnBrk="0" hangingPunct="0"/>
            <a:r>
              <a:rPr lang="en-US" sz="1600"/>
              <a:t>LASER </a:t>
            </a:r>
            <a:r>
              <a:rPr lang="en-US" sz="1200"/>
              <a:t>Excitation</a:t>
            </a:r>
            <a:r>
              <a:rPr lang="en-US" sz="1600"/>
              <a:t> </a:t>
            </a:r>
            <a:r>
              <a:rPr lang="en-US" sz="1000"/>
              <a:t>(488 nm)</a:t>
            </a:r>
            <a:endParaRPr lang="en-US" sz="1600"/>
          </a:p>
        </p:txBody>
      </p:sp>
      <p:sp>
        <p:nvSpPr>
          <p:cNvPr id="18437" name="Freeform 10"/>
          <p:cNvSpPr>
            <a:spLocks/>
          </p:cNvSpPr>
          <p:nvPr/>
        </p:nvSpPr>
        <p:spPr bwMode="auto">
          <a:xfrm>
            <a:off x="2339975" y="3389313"/>
            <a:ext cx="366713" cy="492125"/>
          </a:xfrm>
          <a:custGeom>
            <a:avLst/>
            <a:gdLst>
              <a:gd name="T0" fmla="*/ 2147483647 w 720"/>
              <a:gd name="T1" fmla="*/ 0 h 864"/>
              <a:gd name="T2" fmla="*/ 2147483647 w 720"/>
              <a:gd name="T3" fmla="*/ 2147483647 h 864"/>
              <a:gd name="T4" fmla="*/ 0 w 720"/>
              <a:gd name="T5" fmla="*/ 2147483647 h 864"/>
              <a:gd name="T6" fmla="*/ 0 60000 65536"/>
              <a:gd name="T7" fmla="*/ 0 60000 65536"/>
              <a:gd name="T8" fmla="*/ 0 60000 65536"/>
              <a:gd name="T9" fmla="*/ 0 w 720"/>
              <a:gd name="T10" fmla="*/ 0 h 864"/>
              <a:gd name="T11" fmla="*/ 720 w 720"/>
              <a:gd name="T12" fmla="*/ 864 h 864"/>
            </a:gdLst>
            <a:ahLst/>
            <a:cxnLst>
              <a:cxn ang="T6">
                <a:pos x="T0" y="T1"/>
              </a:cxn>
              <a:cxn ang="T7">
                <a:pos x="T2" y="T3"/>
              </a:cxn>
              <a:cxn ang="T8">
                <a:pos x="T4" y="T5"/>
              </a:cxn>
            </a:cxnLst>
            <a:rect l="T9" t="T10" r="T11" b="T12"/>
            <a:pathLst>
              <a:path w="720" h="864">
                <a:moveTo>
                  <a:pt x="720" y="0"/>
                </a:moveTo>
                <a:lnTo>
                  <a:pt x="720" y="864"/>
                </a:lnTo>
                <a:lnTo>
                  <a:pt x="0" y="864"/>
                </a:lnTo>
              </a:path>
            </a:pathLst>
          </a:custGeom>
          <a:noFill/>
          <a:ln w="60325">
            <a:solidFill>
              <a:srgbClr val="000000"/>
            </a:solidFill>
            <a:round/>
            <a:headEnd/>
            <a:tailEnd type="triangle" w="med" len="med"/>
          </a:ln>
        </p:spPr>
        <p:txBody>
          <a:bodyPr/>
          <a:lstStyle/>
          <a:p>
            <a:endParaRPr lang="en-US"/>
          </a:p>
        </p:txBody>
      </p:sp>
      <p:sp>
        <p:nvSpPr>
          <p:cNvPr id="18438" name="Text Box 11"/>
          <p:cNvSpPr txBox="1">
            <a:spLocks noChangeArrowheads="1"/>
          </p:cNvSpPr>
          <p:nvPr/>
        </p:nvSpPr>
        <p:spPr bwMode="auto">
          <a:xfrm>
            <a:off x="615950" y="5170488"/>
            <a:ext cx="1828800" cy="382587"/>
          </a:xfrm>
          <a:prstGeom prst="rect">
            <a:avLst/>
          </a:prstGeom>
          <a:noFill/>
          <a:ln w="9525">
            <a:noFill/>
            <a:miter lim="800000"/>
            <a:headEnd/>
            <a:tailEnd/>
          </a:ln>
        </p:spPr>
        <p:txBody>
          <a:bodyPr/>
          <a:lstStyle/>
          <a:p>
            <a:pPr algn="ctr" eaLnBrk="0" hangingPunct="0"/>
            <a:r>
              <a:rPr lang="en-US" sz="1600" b="1"/>
              <a:t>Capillary Array</a:t>
            </a:r>
          </a:p>
        </p:txBody>
      </p:sp>
      <p:sp>
        <p:nvSpPr>
          <p:cNvPr id="18439" name="Line 12"/>
          <p:cNvSpPr>
            <a:spLocks noChangeShapeType="1"/>
          </p:cNvSpPr>
          <p:nvPr/>
        </p:nvSpPr>
        <p:spPr bwMode="auto">
          <a:xfrm>
            <a:off x="1195388" y="1389063"/>
            <a:ext cx="0" cy="3686175"/>
          </a:xfrm>
          <a:prstGeom prst="line">
            <a:avLst/>
          </a:prstGeom>
          <a:noFill/>
          <a:ln w="28575">
            <a:solidFill>
              <a:srgbClr val="000000"/>
            </a:solidFill>
            <a:round/>
            <a:headEnd/>
            <a:tailEnd/>
          </a:ln>
        </p:spPr>
        <p:txBody>
          <a:bodyPr/>
          <a:lstStyle/>
          <a:p>
            <a:endParaRPr lang="en-US"/>
          </a:p>
        </p:txBody>
      </p:sp>
      <p:sp>
        <p:nvSpPr>
          <p:cNvPr id="18440" name="Line 13"/>
          <p:cNvSpPr>
            <a:spLocks noChangeShapeType="1"/>
          </p:cNvSpPr>
          <p:nvPr/>
        </p:nvSpPr>
        <p:spPr bwMode="auto">
          <a:xfrm>
            <a:off x="1466850" y="1389063"/>
            <a:ext cx="0" cy="3686175"/>
          </a:xfrm>
          <a:prstGeom prst="line">
            <a:avLst/>
          </a:prstGeom>
          <a:noFill/>
          <a:ln w="28575">
            <a:solidFill>
              <a:srgbClr val="000000"/>
            </a:solidFill>
            <a:round/>
            <a:headEnd/>
            <a:tailEnd/>
          </a:ln>
        </p:spPr>
        <p:txBody>
          <a:bodyPr/>
          <a:lstStyle/>
          <a:p>
            <a:endParaRPr lang="en-US"/>
          </a:p>
        </p:txBody>
      </p:sp>
      <p:grpSp>
        <p:nvGrpSpPr>
          <p:cNvPr id="3" name="Group 14"/>
          <p:cNvGrpSpPr>
            <a:grpSpLocks/>
          </p:cNvGrpSpPr>
          <p:nvPr/>
        </p:nvGrpSpPr>
        <p:grpSpPr bwMode="auto">
          <a:xfrm>
            <a:off x="1252538" y="2693988"/>
            <a:ext cx="166687" cy="1323975"/>
            <a:chOff x="1861" y="8392"/>
            <a:chExt cx="326" cy="3888"/>
          </a:xfrm>
        </p:grpSpPr>
        <p:sp>
          <p:nvSpPr>
            <p:cNvPr id="18600" name="Rectangle 15"/>
            <p:cNvSpPr>
              <a:spLocks noChangeArrowheads="1"/>
            </p:cNvSpPr>
            <p:nvPr/>
          </p:nvSpPr>
          <p:spPr bwMode="auto">
            <a:xfrm>
              <a:off x="1861" y="1055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601" name="Rectangle 16"/>
            <p:cNvSpPr>
              <a:spLocks noChangeArrowheads="1"/>
            </p:cNvSpPr>
            <p:nvPr/>
          </p:nvSpPr>
          <p:spPr bwMode="auto">
            <a:xfrm>
              <a:off x="1861" y="8968"/>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602" name="Rectangle 17"/>
            <p:cNvSpPr>
              <a:spLocks noChangeArrowheads="1"/>
            </p:cNvSpPr>
            <p:nvPr/>
          </p:nvSpPr>
          <p:spPr bwMode="auto">
            <a:xfrm>
              <a:off x="1861" y="8392"/>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603" name="Rectangle 18"/>
            <p:cNvSpPr>
              <a:spLocks noChangeArrowheads="1"/>
            </p:cNvSpPr>
            <p:nvPr/>
          </p:nvSpPr>
          <p:spPr bwMode="auto">
            <a:xfrm>
              <a:off x="1861" y="11272"/>
              <a:ext cx="326" cy="288"/>
            </a:xfrm>
            <a:prstGeom prst="rect">
              <a:avLst/>
            </a:prstGeom>
            <a:solidFill>
              <a:srgbClr val="FFFF00"/>
            </a:solidFill>
            <a:ln w="9525">
              <a:solidFill>
                <a:srgbClr val="000000"/>
              </a:solidFill>
              <a:miter lim="800000"/>
              <a:headEnd/>
              <a:tailEnd/>
            </a:ln>
          </p:spPr>
          <p:txBody>
            <a:bodyPr/>
            <a:lstStyle/>
            <a:p>
              <a:endParaRPr lang="en-US"/>
            </a:p>
          </p:txBody>
        </p:sp>
        <p:sp>
          <p:nvSpPr>
            <p:cNvPr id="18604" name="Rectangle 19"/>
            <p:cNvSpPr>
              <a:spLocks noChangeArrowheads="1"/>
            </p:cNvSpPr>
            <p:nvPr/>
          </p:nvSpPr>
          <p:spPr bwMode="auto">
            <a:xfrm>
              <a:off x="1861" y="9832"/>
              <a:ext cx="326" cy="288"/>
            </a:xfrm>
            <a:prstGeom prst="rect">
              <a:avLst/>
            </a:prstGeom>
            <a:solidFill>
              <a:srgbClr val="00FF00"/>
            </a:solidFill>
            <a:ln w="9525">
              <a:solidFill>
                <a:srgbClr val="000000"/>
              </a:solidFill>
              <a:miter lim="800000"/>
              <a:headEnd/>
              <a:tailEnd/>
            </a:ln>
          </p:spPr>
          <p:txBody>
            <a:bodyPr/>
            <a:lstStyle/>
            <a:p>
              <a:endParaRPr lang="en-US"/>
            </a:p>
          </p:txBody>
        </p:sp>
        <p:sp>
          <p:nvSpPr>
            <p:cNvPr id="18605" name="Rectangle 20"/>
            <p:cNvSpPr>
              <a:spLocks noChangeArrowheads="1"/>
            </p:cNvSpPr>
            <p:nvPr/>
          </p:nvSpPr>
          <p:spPr bwMode="auto">
            <a:xfrm>
              <a:off x="1861" y="1199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606" name="Rectangle 21"/>
            <p:cNvSpPr>
              <a:spLocks noChangeArrowheads="1"/>
            </p:cNvSpPr>
            <p:nvPr/>
          </p:nvSpPr>
          <p:spPr bwMode="auto">
            <a:xfrm>
              <a:off x="1861" y="9400"/>
              <a:ext cx="326" cy="288"/>
            </a:xfrm>
            <a:prstGeom prst="rect">
              <a:avLst/>
            </a:prstGeom>
            <a:solidFill>
              <a:srgbClr val="FFFF00"/>
            </a:solidFill>
            <a:ln w="9525">
              <a:solidFill>
                <a:srgbClr val="000000"/>
              </a:solidFill>
              <a:miter lim="800000"/>
              <a:headEnd/>
              <a:tailEnd/>
            </a:ln>
          </p:spPr>
          <p:txBody>
            <a:bodyPr/>
            <a:lstStyle/>
            <a:p>
              <a:endParaRPr lang="en-US"/>
            </a:p>
          </p:txBody>
        </p:sp>
      </p:grpSp>
      <p:sp>
        <p:nvSpPr>
          <p:cNvPr id="18442" name="Oval 22"/>
          <p:cNvSpPr>
            <a:spLocks noChangeArrowheads="1"/>
          </p:cNvSpPr>
          <p:nvPr/>
        </p:nvSpPr>
        <p:spPr bwMode="auto">
          <a:xfrm>
            <a:off x="1187450" y="1308100"/>
            <a:ext cx="276225" cy="128588"/>
          </a:xfrm>
          <a:prstGeom prst="ellipse">
            <a:avLst/>
          </a:prstGeom>
          <a:solidFill>
            <a:srgbClr val="FFFFFF"/>
          </a:solidFill>
          <a:ln w="19050">
            <a:solidFill>
              <a:srgbClr val="000000"/>
            </a:solidFill>
            <a:round/>
            <a:headEnd/>
            <a:tailEnd/>
          </a:ln>
        </p:spPr>
        <p:txBody>
          <a:bodyPr/>
          <a:lstStyle/>
          <a:p>
            <a:endParaRPr lang="en-US"/>
          </a:p>
        </p:txBody>
      </p:sp>
      <p:sp>
        <p:nvSpPr>
          <p:cNvPr id="18443" name="Line 23"/>
          <p:cNvSpPr>
            <a:spLocks noChangeShapeType="1"/>
          </p:cNvSpPr>
          <p:nvPr/>
        </p:nvSpPr>
        <p:spPr bwMode="auto">
          <a:xfrm>
            <a:off x="1563688" y="1381125"/>
            <a:ext cx="0" cy="3686175"/>
          </a:xfrm>
          <a:prstGeom prst="line">
            <a:avLst/>
          </a:prstGeom>
          <a:noFill/>
          <a:ln w="28575">
            <a:solidFill>
              <a:srgbClr val="000000"/>
            </a:solidFill>
            <a:round/>
            <a:headEnd/>
            <a:tailEnd/>
          </a:ln>
        </p:spPr>
        <p:txBody>
          <a:bodyPr/>
          <a:lstStyle/>
          <a:p>
            <a:endParaRPr lang="en-US"/>
          </a:p>
        </p:txBody>
      </p:sp>
      <p:sp>
        <p:nvSpPr>
          <p:cNvPr id="18444" name="Line 24"/>
          <p:cNvSpPr>
            <a:spLocks noChangeShapeType="1"/>
          </p:cNvSpPr>
          <p:nvPr/>
        </p:nvSpPr>
        <p:spPr bwMode="auto">
          <a:xfrm>
            <a:off x="1835150" y="1381125"/>
            <a:ext cx="0" cy="3686175"/>
          </a:xfrm>
          <a:prstGeom prst="line">
            <a:avLst/>
          </a:prstGeom>
          <a:noFill/>
          <a:ln w="28575">
            <a:solidFill>
              <a:srgbClr val="000000"/>
            </a:solidFill>
            <a:round/>
            <a:headEnd/>
            <a:tailEnd/>
          </a:ln>
        </p:spPr>
        <p:txBody>
          <a:bodyPr/>
          <a:lstStyle/>
          <a:p>
            <a:endParaRPr lang="en-US"/>
          </a:p>
        </p:txBody>
      </p:sp>
      <p:sp>
        <p:nvSpPr>
          <p:cNvPr id="18445" name="Oval 25"/>
          <p:cNvSpPr>
            <a:spLocks noChangeArrowheads="1"/>
          </p:cNvSpPr>
          <p:nvPr/>
        </p:nvSpPr>
        <p:spPr bwMode="auto">
          <a:xfrm>
            <a:off x="1555750" y="1308100"/>
            <a:ext cx="276225" cy="128588"/>
          </a:xfrm>
          <a:prstGeom prst="ellipse">
            <a:avLst/>
          </a:prstGeom>
          <a:solidFill>
            <a:srgbClr val="FFFFFF"/>
          </a:solidFill>
          <a:ln w="19050">
            <a:solidFill>
              <a:srgbClr val="000000"/>
            </a:solidFill>
            <a:round/>
            <a:headEnd/>
            <a:tailEnd/>
          </a:ln>
        </p:spPr>
        <p:txBody>
          <a:bodyPr/>
          <a:lstStyle/>
          <a:p>
            <a:endParaRPr lang="en-US"/>
          </a:p>
        </p:txBody>
      </p:sp>
      <p:sp>
        <p:nvSpPr>
          <p:cNvPr id="18446" name="Oval 26"/>
          <p:cNvSpPr>
            <a:spLocks noChangeArrowheads="1"/>
          </p:cNvSpPr>
          <p:nvPr/>
        </p:nvSpPr>
        <p:spPr bwMode="auto">
          <a:xfrm>
            <a:off x="1912938" y="1285875"/>
            <a:ext cx="276225" cy="127000"/>
          </a:xfrm>
          <a:prstGeom prst="ellipse">
            <a:avLst/>
          </a:prstGeom>
          <a:solidFill>
            <a:srgbClr val="FFFFFF"/>
          </a:solidFill>
          <a:ln w="19050">
            <a:solidFill>
              <a:srgbClr val="000000"/>
            </a:solidFill>
            <a:round/>
            <a:headEnd/>
            <a:tailEnd/>
          </a:ln>
        </p:spPr>
        <p:txBody>
          <a:bodyPr/>
          <a:lstStyle/>
          <a:p>
            <a:endParaRPr lang="en-US"/>
          </a:p>
        </p:txBody>
      </p:sp>
      <p:sp>
        <p:nvSpPr>
          <p:cNvPr id="18447" name="Line 27"/>
          <p:cNvSpPr>
            <a:spLocks noChangeShapeType="1"/>
          </p:cNvSpPr>
          <p:nvPr/>
        </p:nvSpPr>
        <p:spPr bwMode="auto">
          <a:xfrm>
            <a:off x="1924050" y="1366838"/>
            <a:ext cx="0" cy="3686175"/>
          </a:xfrm>
          <a:prstGeom prst="line">
            <a:avLst/>
          </a:prstGeom>
          <a:noFill/>
          <a:ln w="28575">
            <a:solidFill>
              <a:srgbClr val="000000"/>
            </a:solidFill>
            <a:round/>
            <a:headEnd/>
            <a:tailEnd/>
          </a:ln>
        </p:spPr>
        <p:txBody>
          <a:bodyPr/>
          <a:lstStyle/>
          <a:p>
            <a:endParaRPr lang="en-US"/>
          </a:p>
        </p:txBody>
      </p:sp>
      <p:sp>
        <p:nvSpPr>
          <p:cNvPr id="18448" name="Line 28"/>
          <p:cNvSpPr>
            <a:spLocks noChangeShapeType="1"/>
          </p:cNvSpPr>
          <p:nvPr/>
        </p:nvSpPr>
        <p:spPr bwMode="auto">
          <a:xfrm>
            <a:off x="2195513" y="1366838"/>
            <a:ext cx="0" cy="3686175"/>
          </a:xfrm>
          <a:prstGeom prst="line">
            <a:avLst/>
          </a:prstGeom>
          <a:noFill/>
          <a:ln w="28575">
            <a:solidFill>
              <a:srgbClr val="000000"/>
            </a:solidFill>
            <a:round/>
            <a:headEnd/>
            <a:tailEnd/>
          </a:ln>
        </p:spPr>
        <p:txBody>
          <a:bodyPr/>
          <a:lstStyle/>
          <a:p>
            <a:endParaRPr lang="en-US"/>
          </a:p>
        </p:txBody>
      </p:sp>
      <p:grpSp>
        <p:nvGrpSpPr>
          <p:cNvPr id="4" name="Group 29"/>
          <p:cNvGrpSpPr>
            <a:grpSpLocks/>
          </p:cNvGrpSpPr>
          <p:nvPr/>
        </p:nvGrpSpPr>
        <p:grpSpPr bwMode="auto">
          <a:xfrm>
            <a:off x="1609725" y="2887663"/>
            <a:ext cx="166688" cy="1323975"/>
            <a:chOff x="1861" y="8392"/>
            <a:chExt cx="326" cy="3888"/>
          </a:xfrm>
        </p:grpSpPr>
        <p:sp>
          <p:nvSpPr>
            <p:cNvPr id="18593" name="Rectangle 30"/>
            <p:cNvSpPr>
              <a:spLocks noChangeArrowheads="1"/>
            </p:cNvSpPr>
            <p:nvPr/>
          </p:nvSpPr>
          <p:spPr bwMode="auto">
            <a:xfrm>
              <a:off x="1861" y="1055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94" name="Rectangle 31"/>
            <p:cNvSpPr>
              <a:spLocks noChangeArrowheads="1"/>
            </p:cNvSpPr>
            <p:nvPr/>
          </p:nvSpPr>
          <p:spPr bwMode="auto">
            <a:xfrm>
              <a:off x="1861" y="8968"/>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95" name="Rectangle 32"/>
            <p:cNvSpPr>
              <a:spLocks noChangeArrowheads="1"/>
            </p:cNvSpPr>
            <p:nvPr/>
          </p:nvSpPr>
          <p:spPr bwMode="auto">
            <a:xfrm>
              <a:off x="1861" y="8392"/>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96" name="Rectangle 33"/>
            <p:cNvSpPr>
              <a:spLocks noChangeArrowheads="1"/>
            </p:cNvSpPr>
            <p:nvPr/>
          </p:nvSpPr>
          <p:spPr bwMode="auto">
            <a:xfrm>
              <a:off x="1861" y="11272"/>
              <a:ext cx="326" cy="288"/>
            </a:xfrm>
            <a:prstGeom prst="rect">
              <a:avLst/>
            </a:prstGeom>
            <a:solidFill>
              <a:srgbClr val="FFFF00"/>
            </a:solidFill>
            <a:ln w="9525">
              <a:solidFill>
                <a:srgbClr val="000000"/>
              </a:solidFill>
              <a:miter lim="800000"/>
              <a:headEnd/>
              <a:tailEnd/>
            </a:ln>
          </p:spPr>
          <p:txBody>
            <a:bodyPr/>
            <a:lstStyle/>
            <a:p>
              <a:endParaRPr lang="en-US"/>
            </a:p>
          </p:txBody>
        </p:sp>
        <p:sp>
          <p:nvSpPr>
            <p:cNvPr id="18597" name="Rectangle 34"/>
            <p:cNvSpPr>
              <a:spLocks noChangeArrowheads="1"/>
            </p:cNvSpPr>
            <p:nvPr/>
          </p:nvSpPr>
          <p:spPr bwMode="auto">
            <a:xfrm>
              <a:off x="1861" y="9832"/>
              <a:ext cx="326" cy="288"/>
            </a:xfrm>
            <a:prstGeom prst="rect">
              <a:avLst/>
            </a:prstGeom>
            <a:solidFill>
              <a:srgbClr val="00FF00"/>
            </a:solidFill>
            <a:ln w="9525">
              <a:solidFill>
                <a:srgbClr val="000000"/>
              </a:solidFill>
              <a:miter lim="800000"/>
              <a:headEnd/>
              <a:tailEnd/>
            </a:ln>
          </p:spPr>
          <p:txBody>
            <a:bodyPr/>
            <a:lstStyle/>
            <a:p>
              <a:endParaRPr lang="en-US"/>
            </a:p>
          </p:txBody>
        </p:sp>
        <p:sp>
          <p:nvSpPr>
            <p:cNvPr id="18598" name="Rectangle 35"/>
            <p:cNvSpPr>
              <a:spLocks noChangeArrowheads="1"/>
            </p:cNvSpPr>
            <p:nvPr/>
          </p:nvSpPr>
          <p:spPr bwMode="auto">
            <a:xfrm>
              <a:off x="1861" y="1199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99" name="Rectangle 36"/>
            <p:cNvSpPr>
              <a:spLocks noChangeArrowheads="1"/>
            </p:cNvSpPr>
            <p:nvPr/>
          </p:nvSpPr>
          <p:spPr bwMode="auto">
            <a:xfrm>
              <a:off x="1861" y="9400"/>
              <a:ext cx="326" cy="288"/>
            </a:xfrm>
            <a:prstGeom prst="rect">
              <a:avLst/>
            </a:prstGeom>
            <a:solidFill>
              <a:srgbClr val="FFFF00"/>
            </a:solidFill>
            <a:ln w="9525">
              <a:solidFill>
                <a:srgbClr val="000000"/>
              </a:solidFill>
              <a:miter lim="800000"/>
              <a:headEnd/>
              <a:tailEnd/>
            </a:ln>
          </p:spPr>
          <p:txBody>
            <a:bodyPr/>
            <a:lstStyle/>
            <a:p>
              <a:endParaRPr lang="en-US"/>
            </a:p>
          </p:txBody>
        </p:sp>
      </p:grpSp>
      <p:grpSp>
        <p:nvGrpSpPr>
          <p:cNvPr id="5" name="Group 37"/>
          <p:cNvGrpSpPr>
            <a:grpSpLocks/>
          </p:cNvGrpSpPr>
          <p:nvPr/>
        </p:nvGrpSpPr>
        <p:grpSpPr bwMode="auto">
          <a:xfrm>
            <a:off x="1966913" y="2387600"/>
            <a:ext cx="166687" cy="1323975"/>
            <a:chOff x="1861" y="8392"/>
            <a:chExt cx="326" cy="3888"/>
          </a:xfrm>
        </p:grpSpPr>
        <p:sp>
          <p:nvSpPr>
            <p:cNvPr id="18586" name="Rectangle 38"/>
            <p:cNvSpPr>
              <a:spLocks noChangeArrowheads="1"/>
            </p:cNvSpPr>
            <p:nvPr/>
          </p:nvSpPr>
          <p:spPr bwMode="auto">
            <a:xfrm>
              <a:off x="1861" y="1055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87" name="Rectangle 39"/>
            <p:cNvSpPr>
              <a:spLocks noChangeArrowheads="1"/>
            </p:cNvSpPr>
            <p:nvPr/>
          </p:nvSpPr>
          <p:spPr bwMode="auto">
            <a:xfrm>
              <a:off x="1861" y="8968"/>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88" name="Rectangle 40"/>
            <p:cNvSpPr>
              <a:spLocks noChangeArrowheads="1"/>
            </p:cNvSpPr>
            <p:nvPr/>
          </p:nvSpPr>
          <p:spPr bwMode="auto">
            <a:xfrm>
              <a:off x="1861" y="8392"/>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89" name="Rectangle 41"/>
            <p:cNvSpPr>
              <a:spLocks noChangeArrowheads="1"/>
            </p:cNvSpPr>
            <p:nvPr/>
          </p:nvSpPr>
          <p:spPr bwMode="auto">
            <a:xfrm>
              <a:off x="1861" y="11272"/>
              <a:ext cx="326" cy="288"/>
            </a:xfrm>
            <a:prstGeom prst="rect">
              <a:avLst/>
            </a:prstGeom>
            <a:solidFill>
              <a:srgbClr val="FFFF00"/>
            </a:solidFill>
            <a:ln w="9525">
              <a:solidFill>
                <a:srgbClr val="000000"/>
              </a:solidFill>
              <a:miter lim="800000"/>
              <a:headEnd/>
              <a:tailEnd/>
            </a:ln>
          </p:spPr>
          <p:txBody>
            <a:bodyPr/>
            <a:lstStyle/>
            <a:p>
              <a:endParaRPr lang="en-US"/>
            </a:p>
          </p:txBody>
        </p:sp>
        <p:sp>
          <p:nvSpPr>
            <p:cNvPr id="18590" name="Rectangle 42"/>
            <p:cNvSpPr>
              <a:spLocks noChangeArrowheads="1"/>
            </p:cNvSpPr>
            <p:nvPr/>
          </p:nvSpPr>
          <p:spPr bwMode="auto">
            <a:xfrm>
              <a:off x="1861" y="9832"/>
              <a:ext cx="326" cy="288"/>
            </a:xfrm>
            <a:prstGeom prst="rect">
              <a:avLst/>
            </a:prstGeom>
            <a:solidFill>
              <a:srgbClr val="00FF00"/>
            </a:solidFill>
            <a:ln w="9525">
              <a:solidFill>
                <a:srgbClr val="000000"/>
              </a:solidFill>
              <a:miter lim="800000"/>
              <a:headEnd/>
              <a:tailEnd/>
            </a:ln>
          </p:spPr>
          <p:txBody>
            <a:bodyPr/>
            <a:lstStyle/>
            <a:p>
              <a:endParaRPr lang="en-US"/>
            </a:p>
          </p:txBody>
        </p:sp>
        <p:sp>
          <p:nvSpPr>
            <p:cNvPr id="18591" name="Rectangle 43"/>
            <p:cNvSpPr>
              <a:spLocks noChangeArrowheads="1"/>
            </p:cNvSpPr>
            <p:nvPr/>
          </p:nvSpPr>
          <p:spPr bwMode="auto">
            <a:xfrm>
              <a:off x="1861" y="1199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92" name="Rectangle 44"/>
            <p:cNvSpPr>
              <a:spLocks noChangeArrowheads="1"/>
            </p:cNvSpPr>
            <p:nvPr/>
          </p:nvSpPr>
          <p:spPr bwMode="auto">
            <a:xfrm>
              <a:off x="1861" y="9400"/>
              <a:ext cx="326" cy="288"/>
            </a:xfrm>
            <a:prstGeom prst="rect">
              <a:avLst/>
            </a:prstGeom>
            <a:solidFill>
              <a:srgbClr val="FFFF00"/>
            </a:solidFill>
            <a:ln w="9525">
              <a:solidFill>
                <a:srgbClr val="000000"/>
              </a:solidFill>
              <a:miter lim="800000"/>
              <a:headEnd/>
              <a:tailEnd/>
            </a:ln>
          </p:spPr>
          <p:txBody>
            <a:bodyPr/>
            <a:lstStyle/>
            <a:p>
              <a:endParaRPr lang="en-US"/>
            </a:p>
          </p:txBody>
        </p:sp>
      </p:grpSp>
      <p:sp>
        <p:nvSpPr>
          <p:cNvPr id="18451" name="Line 45"/>
          <p:cNvSpPr>
            <a:spLocks noChangeShapeType="1"/>
          </p:cNvSpPr>
          <p:nvPr/>
        </p:nvSpPr>
        <p:spPr bwMode="auto">
          <a:xfrm>
            <a:off x="817563" y="1400175"/>
            <a:ext cx="0" cy="3686175"/>
          </a:xfrm>
          <a:prstGeom prst="line">
            <a:avLst/>
          </a:prstGeom>
          <a:noFill/>
          <a:ln w="28575">
            <a:solidFill>
              <a:srgbClr val="000000"/>
            </a:solidFill>
            <a:round/>
            <a:headEnd/>
            <a:tailEnd/>
          </a:ln>
        </p:spPr>
        <p:txBody>
          <a:bodyPr/>
          <a:lstStyle/>
          <a:p>
            <a:endParaRPr lang="en-US"/>
          </a:p>
        </p:txBody>
      </p:sp>
      <p:sp>
        <p:nvSpPr>
          <p:cNvPr id="18452" name="Line 46"/>
          <p:cNvSpPr>
            <a:spLocks noChangeShapeType="1"/>
          </p:cNvSpPr>
          <p:nvPr/>
        </p:nvSpPr>
        <p:spPr bwMode="auto">
          <a:xfrm>
            <a:off x="1089025" y="1400175"/>
            <a:ext cx="0" cy="3686175"/>
          </a:xfrm>
          <a:prstGeom prst="line">
            <a:avLst/>
          </a:prstGeom>
          <a:noFill/>
          <a:ln w="28575">
            <a:solidFill>
              <a:srgbClr val="000000"/>
            </a:solidFill>
            <a:round/>
            <a:headEnd/>
            <a:tailEnd/>
          </a:ln>
        </p:spPr>
        <p:txBody>
          <a:bodyPr/>
          <a:lstStyle/>
          <a:p>
            <a:endParaRPr lang="en-US"/>
          </a:p>
        </p:txBody>
      </p:sp>
      <p:grpSp>
        <p:nvGrpSpPr>
          <p:cNvPr id="6" name="Group 47"/>
          <p:cNvGrpSpPr>
            <a:grpSpLocks/>
          </p:cNvGrpSpPr>
          <p:nvPr/>
        </p:nvGrpSpPr>
        <p:grpSpPr bwMode="auto">
          <a:xfrm>
            <a:off x="873125" y="3343275"/>
            <a:ext cx="166688" cy="1323975"/>
            <a:chOff x="1861" y="8392"/>
            <a:chExt cx="326" cy="3888"/>
          </a:xfrm>
        </p:grpSpPr>
        <p:sp>
          <p:nvSpPr>
            <p:cNvPr id="18579" name="Rectangle 48"/>
            <p:cNvSpPr>
              <a:spLocks noChangeArrowheads="1"/>
            </p:cNvSpPr>
            <p:nvPr/>
          </p:nvSpPr>
          <p:spPr bwMode="auto">
            <a:xfrm>
              <a:off x="1861" y="1055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80" name="Rectangle 49"/>
            <p:cNvSpPr>
              <a:spLocks noChangeArrowheads="1"/>
            </p:cNvSpPr>
            <p:nvPr/>
          </p:nvSpPr>
          <p:spPr bwMode="auto">
            <a:xfrm>
              <a:off x="1861" y="8968"/>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81" name="Rectangle 50"/>
            <p:cNvSpPr>
              <a:spLocks noChangeArrowheads="1"/>
            </p:cNvSpPr>
            <p:nvPr/>
          </p:nvSpPr>
          <p:spPr bwMode="auto">
            <a:xfrm>
              <a:off x="1861" y="8392"/>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82" name="Rectangle 51"/>
            <p:cNvSpPr>
              <a:spLocks noChangeArrowheads="1"/>
            </p:cNvSpPr>
            <p:nvPr/>
          </p:nvSpPr>
          <p:spPr bwMode="auto">
            <a:xfrm>
              <a:off x="1861" y="11272"/>
              <a:ext cx="326" cy="288"/>
            </a:xfrm>
            <a:prstGeom prst="rect">
              <a:avLst/>
            </a:prstGeom>
            <a:solidFill>
              <a:srgbClr val="FFFF00"/>
            </a:solidFill>
            <a:ln w="9525">
              <a:solidFill>
                <a:srgbClr val="000000"/>
              </a:solidFill>
              <a:miter lim="800000"/>
              <a:headEnd/>
              <a:tailEnd/>
            </a:ln>
          </p:spPr>
          <p:txBody>
            <a:bodyPr/>
            <a:lstStyle/>
            <a:p>
              <a:endParaRPr lang="en-US"/>
            </a:p>
          </p:txBody>
        </p:sp>
        <p:sp>
          <p:nvSpPr>
            <p:cNvPr id="18583" name="Rectangle 52"/>
            <p:cNvSpPr>
              <a:spLocks noChangeArrowheads="1"/>
            </p:cNvSpPr>
            <p:nvPr/>
          </p:nvSpPr>
          <p:spPr bwMode="auto">
            <a:xfrm>
              <a:off x="1861" y="9832"/>
              <a:ext cx="326" cy="288"/>
            </a:xfrm>
            <a:prstGeom prst="rect">
              <a:avLst/>
            </a:prstGeom>
            <a:solidFill>
              <a:srgbClr val="00FF00"/>
            </a:solidFill>
            <a:ln w="9525">
              <a:solidFill>
                <a:srgbClr val="000000"/>
              </a:solidFill>
              <a:miter lim="800000"/>
              <a:headEnd/>
              <a:tailEnd/>
            </a:ln>
          </p:spPr>
          <p:txBody>
            <a:bodyPr/>
            <a:lstStyle/>
            <a:p>
              <a:endParaRPr lang="en-US"/>
            </a:p>
          </p:txBody>
        </p:sp>
        <p:sp>
          <p:nvSpPr>
            <p:cNvPr id="18584" name="Rectangle 53"/>
            <p:cNvSpPr>
              <a:spLocks noChangeArrowheads="1"/>
            </p:cNvSpPr>
            <p:nvPr/>
          </p:nvSpPr>
          <p:spPr bwMode="auto">
            <a:xfrm>
              <a:off x="1861" y="1199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85" name="Rectangle 54"/>
            <p:cNvSpPr>
              <a:spLocks noChangeArrowheads="1"/>
            </p:cNvSpPr>
            <p:nvPr/>
          </p:nvSpPr>
          <p:spPr bwMode="auto">
            <a:xfrm>
              <a:off x="1861" y="9400"/>
              <a:ext cx="326" cy="288"/>
            </a:xfrm>
            <a:prstGeom prst="rect">
              <a:avLst/>
            </a:prstGeom>
            <a:solidFill>
              <a:srgbClr val="FFFF00"/>
            </a:solidFill>
            <a:ln w="9525">
              <a:solidFill>
                <a:srgbClr val="000000"/>
              </a:solidFill>
              <a:miter lim="800000"/>
              <a:headEnd/>
              <a:tailEnd/>
            </a:ln>
          </p:spPr>
          <p:txBody>
            <a:bodyPr/>
            <a:lstStyle/>
            <a:p>
              <a:endParaRPr lang="en-US"/>
            </a:p>
          </p:txBody>
        </p:sp>
      </p:grpSp>
      <p:sp>
        <p:nvSpPr>
          <p:cNvPr id="18454" name="Oval 55"/>
          <p:cNvSpPr>
            <a:spLocks noChangeArrowheads="1"/>
          </p:cNvSpPr>
          <p:nvPr/>
        </p:nvSpPr>
        <p:spPr bwMode="auto">
          <a:xfrm>
            <a:off x="809625" y="1319213"/>
            <a:ext cx="276225" cy="128587"/>
          </a:xfrm>
          <a:prstGeom prst="ellipse">
            <a:avLst/>
          </a:prstGeom>
          <a:solidFill>
            <a:srgbClr val="FFFFFF"/>
          </a:solidFill>
          <a:ln w="19050">
            <a:solidFill>
              <a:srgbClr val="000000"/>
            </a:solidFill>
            <a:round/>
            <a:headEnd/>
            <a:tailEnd/>
          </a:ln>
        </p:spPr>
        <p:txBody>
          <a:bodyPr/>
          <a:lstStyle/>
          <a:p>
            <a:endParaRPr lang="en-US"/>
          </a:p>
        </p:txBody>
      </p:sp>
      <p:sp>
        <p:nvSpPr>
          <p:cNvPr id="18455" name="Line 56"/>
          <p:cNvSpPr>
            <a:spLocks noChangeShapeType="1"/>
          </p:cNvSpPr>
          <p:nvPr/>
        </p:nvSpPr>
        <p:spPr bwMode="auto">
          <a:xfrm flipH="1" flipV="1">
            <a:off x="484188" y="3876675"/>
            <a:ext cx="1892300" cy="11113"/>
          </a:xfrm>
          <a:prstGeom prst="line">
            <a:avLst/>
          </a:prstGeom>
          <a:noFill/>
          <a:ln w="38100">
            <a:solidFill>
              <a:srgbClr val="000000"/>
            </a:solidFill>
            <a:round/>
            <a:headEnd/>
            <a:tailEnd type="triangle" w="med" len="med"/>
          </a:ln>
        </p:spPr>
        <p:txBody>
          <a:bodyPr/>
          <a:lstStyle/>
          <a:p>
            <a:endParaRPr lang="en-US"/>
          </a:p>
        </p:txBody>
      </p:sp>
      <p:sp>
        <p:nvSpPr>
          <p:cNvPr id="18456" name="Line 57"/>
          <p:cNvSpPr>
            <a:spLocks noChangeShapeType="1"/>
          </p:cNvSpPr>
          <p:nvPr/>
        </p:nvSpPr>
        <p:spPr bwMode="auto">
          <a:xfrm>
            <a:off x="530225" y="1465263"/>
            <a:ext cx="0" cy="2070100"/>
          </a:xfrm>
          <a:prstGeom prst="line">
            <a:avLst/>
          </a:prstGeom>
          <a:noFill/>
          <a:ln w="114300">
            <a:solidFill>
              <a:srgbClr val="969696"/>
            </a:solidFill>
            <a:round/>
            <a:headEnd/>
            <a:tailEnd type="triangle" w="med" len="med"/>
          </a:ln>
        </p:spPr>
        <p:txBody>
          <a:bodyPr/>
          <a:lstStyle/>
          <a:p>
            <a:endParaRPr lang="en-US"/>
          </a:p>
        </p:txBody>
      </p:sp>
      <p:sp>
        <p:nvSpPr>
          <p:cNvPr id="18457" name="Oval 58"/>
          <p:cNvSpPr>
            <a:spLocks noChangeArrowheads="1"/>
          </p:cNvSpPr>
          <p:nvPr/>
        </p:nvSpPr>
        <p:spPr bwMode="auto">
          <a:xfrm>
            <a:off x="809625" y="4994275"/>
            <a:ext cx="276225" cy="128588"/>
          </a:xfrm>
          <a:prstGeom prst="ellipse">
            <a:avLst/>
          </a:prstGeom>
          <a:noFill/>
          <a:ln w="19050">
            <a:solidFill>
              <a:srgbClr val="000000"/>
            </a:solidFill>
            <a:round/>
            <a:headEnd/>
            <a:tailEnd/>
          </a:ln>
        </p:spPr>
        <p:txBody>
          <a:bodyPr/>
          <a:lstStyle/>
          <a:p>
            <a:endParaRPr lang="en-US"/>
          </a:p>
        </p:txBody>
      </p:sp>
      <p:sp>
        <p:nvSpPr>
          <p:cNvPr id="18458" name="Oval 59"/>
          <p:cNvSpPr>
            <a:spLocks noChangeArrowheads="1"/>
          </p:cNvSpPr>
          <p:nvPr/>
        </p:nvSpPr>
        <p:spPr bwMode="auto">
          <a:xfrm>
            <a:off x="1912938" y="4994275"/>
            <a:ext cx="276225" cy="128588"/>
          </a:xfrm>
          <a:prstGeom prst="ellipse">
            <a:avLst/>
          </a:prstGeom>
          <a:noFill/>
          <a:ln w="19050">
            <a:solidFill>
              <a:srgbClr val="000000"/>
            </a:solidFill>
            <a:round/>
            <a:headEnd/>
            <a:tailEnd/>
          </a:ln>
        </p:spPr>
        <p:txBody>
          <a:bodyPr/>
          <a:lstStyle/>
          <a:p>
            <a:endParaRPr lang="en-US"/>
          </a:p>
        </p:txBody>
      </p:sp>
      <p:sp>
        <p:nvSpPr>
          <p:cNvPr id="18459" name="Oval 60"/>
          <p:cNvSpPr>
            <a:spLocks noChangeArrowheads="1"/>
          </p:cNvSpPr>
          <p:nvPr/>
        </p:nvSpPr>
        <p:spPr bwMode="auto">
          <a:xfrm>
            <a:off x="1555750" y="4994275"/>
            <a:ext cx="276225" cy="128588"/>
          </a:xfrm>
          <a:prstGeom prst="ellipse">
            <a:avLst/>
          </a:prstGeom>
          <a:noFill/>
          <a:ln w="19050">
            <a:solidFill>
              <a:srgbClr val="000000"/>
            </a:solidFill>
            <a:round/>
            <a:headEnd/>
            <a:tailEnd/>
          </a:ln>
        </p:spPr>
        <p:txBody>
          <a:bodyPr/>
          <a:lstStyle/>
          <a:p>
            <a:endParaRPr lang="en-US"/>
          </a:p>
        </p:txBody>
      </p:sp>
      <p:sp>
        <p:nvSpPr>
          <p:cNvPr id="18460" name="Oval 61"/>
          <p:cNvSpPr>
            <a:spLocks noChangeArrowheads="1"/>
          </p:cNvSpPr>
          <p:nvPr/>
        </p:nvSpPr>
        <p:spPr bwMode="auto">
          <a:xfrm>
            <a:off x="1187450" y="5005388"/>
            <a:ext cx="276225" cy="128587"/>
          </a:xfrm>
          <a:prstGeom prst="ellipse">
            <a:avLst/>
          </a:prstGeom>
          <a:noFill/>
          <a:ln w="19050">
            <a:solidFill>
              <a:srgbClr val="000000"/>
            </a:solidFill>
            <a:round/>
            <a:headEnd/>
            <a:tailEnd/>
          </a:ln>
        </p:spPr>
        <p:txBody>
          <a:bodyPr/>
          <a:lstStyle/>
          <a:p>
            <a:endParaRPr lang="en-US"/>
          </a:p>
        </p:txBody>
      </p:sp>
      <p:sp>
        <p:nvSpPr>
          <p:cNvPr id="18461" name="Freeform 62"/>
          <p:cNvSpPr>
            <a:spLocks/>
          </p:cNvSpPr>
          <p:nvPr/>
        </p:nvSpPr>
        <p:spPr bwMode="auto">
          <a:xfrm>
            <a:off x="1979613" y="1176338"/>
            <a:ext cx="509587" cy="285750"/>
          </a:xfrm>
          <a:custGeom>
            <a:avLst/>
            <a:gdLst>
              <a:gd name="T0" fmla="*/ 2147483647 w 997"/>
              <a:gd name="T1" fmla="*/ 2147483647 h 503"/>
              <a:gd name="T2" fmla="*/ 2147483647 w 997"/>
              <a:gd name="T3" fmla="*/ 2147483647 h 503"/>
              <a:gd name="T4" fmla="*/ 2147483647 w 997"/>
              <a:gd name="T5" fmla="*/ 2147483647 h 503"/>
              <a:gd name="T6" fmla="*/ 0 60000 65536"/>
              <a:gd name="T7" fmla="*/ 0 60000 65536"/>
              <a:gd name="T8" fmla="*/ 0 60000 65536"/>
              <a:gd name="T9" fmla="*/ 0 w 997"/>
              <a:gd name="T10" fmla="*/ 0 h 503"/>
              <a:gd name="T11" fmla="*/ 997 w 997"/>
              <a:gd name="T12" fmla="*/ 503 h 503"/>
            </a:gdLst>
            <a:ahLst/>
            <a:cxnLst>
              <a:cxn ang="T6">
                <a:pos x="T0" y="T1"/>
              </a:cxn>
              <a:cxn ang="T7">
                <a:pos x="T2" y="T3"/>
              </a:cxn>
              <a:cxn ang="T8">
                <a:pos x="T4" y="T5"/>
              </a:cxn>
            </a:cxnLst>
            <a:rect l="T9" t="T10" r="T11" b="T12"/>
            <a:pathLst>
              <a:path w="997" h="503">
                <a:moveTo>
                  <a:pt x="997" y="123"/>
                </a:moveTo>
                <a:cubicBezTo>
                  <a:pt x="655" y="61"/>
                  <a:pt x="314" y="0"/>
                  <a:pt x="157" y="63"/>
                </a:cubicBezTo>
                <a:cubicBezTo>
                  <a:pt x="0" y="126"/>
                  <a:pt x="28" y="314"/>
                  <a:pt x="57" y="503"/>
                </a:cubicBezTo>
              </a:path>
            </a:pathLst>
          </a:custGeom>
          <a:noFill/>
          <a:ln w="28575" cmpd="sng">
            <a:solidFill>
              <a:srgbClr val="000000"/>
            </a:solidFill>
            <a:round/>
            <a:headEnd type="none" w="med" len="med"/>
            <a:tailEnd type="triangle" w="med" len="med"/>
          </a:ln>
        </p:spPr>
        <p:txBody>
          <a:bodyPr/>
          <a:lstStyle/>
          <a:p>
            <a:endParaRPr lang="en-US"/>
          </a:p>
        </p:txBody>
      </p:sp>
      <p:sp>
        <p:nvSpPr>
          <p:cNvPr id="18462" name="Freeform 63"/>
          <p:cNvSpPr>
            <a:spLocks/>
          </p:cNvSpPr>
          <p:nvPr/>
        </p:nvSpPr>
        <p:spPr bwMode="auto">
          <a:xfrm>
            <a:off x="895350" y="1004888"/>
            <a:ext cx="673100" cy="287337"/>
          </a:xfrm>
          <a:custGeom>
            <a:avLst/>
            <a:gdLst>
              <a:gd name="T0" fmla="*/ 2147483647 w 997"/>
              <a:gd name="T1" fmla="*/ 2147483647 h 503"/>
              <a:gd name="T2" fmla="*/ 2147483647 w 997"/>
              <a:gd name="T3" fmla="*/ 2147483647 h 503"/>
              <a:gd name="T4" fmla="*/ 2147483647 w 997"/>
              <a:gd name="T5" fmla="*/ 2147483647 h 503"/>
              <a:gd name="T6" fmla="*/ 0 60000 65536"/>
              <a:gd name="T7" fmla="*/ 0 60000 65536"/>
              <a:gd name="T8" fmla="*/ 0 60000 65536"/>
              <a:gd name="T9" fmla="*/ 0 w 997"/>
              <a:gd name="T10" fmla="*/ 0 h 503"/>
              <a:gd name="T11" fmla="*/ 997 w 997"/>
              <a:gd name="T12" fmla="*/ 503 h 503"/>
            </a:gdLst>
            <a:ahLst/>
            <a:cxnLst>
              <a:cxn ang="T6">
                <a:pos x="T0" y="T1"/>
              </a:cxn>
              <a:cxn ang="T7">
                <a:pos x="T2" y="T3"/>
              </a:cxn>
              <a:cxn ang="T8">
                <a:pos x="T4" y="T5"/>
              </a:cxn>
            </a:cxnLst>
            <a:rect l="T9" t="T10" r="T11" b="T12"/>
            <a:pathLst>
              <a:path w="997" h="503">
                <a:moveTo>
                  <a:pt x="997" y="123"/>
                </a:moveTo>
                <a:cubicBezTo>
                  <a:pt x="655" y="61"/>
                  <a:pt x="314" y="0"/>
                  <a:pt x="157" y="63"/>
                </a:cubicBezTo>
                <a:cubicBezTo>
                  <a:pt x="0" y="126"/>
                  <a:pt x="28" y="314"/>
                  <a:pt x="57" y="503"/>
                </a:cubicBezTo>
              </a:path>
            </a:pathLst>
          </a:custGeom>
          <a:noFill/>
          <a:ln w="28575" cmpd="sng">
            <a:solidFill>
              <a:srgbClr val="000000"/>
            </a:solidFill>
            <a:round/>
            <a:headEnd type="none" w="med" len="med"/>
            <a:tailEnd type="triangle" w="med" len="med"/>
          </a:ln>
        </p:spPr>
        <p:txBody>
          <a:bodyPr/>
          <a:lstStyle/>
          <a:p>
            <a:endParaRPr lang="en-US"/>
          </a:p>
        </p:txBody>
      </p:sp>
      <p:sp>
        <p:nvSpPr>
          <p:cNvPr id="18463" name="Freeform 64"/>
          <p:cNvSpPr>
            <a:spLocks/>
          </p:cNvSpPr>
          <p:nvPr/>
        </p:nvSpPr>
        <p:spPr bwMode="auto">
          <a:xfrm>
            <a:off x="1323975" y="1073150"/>
            <a:ext cx="582613" cy="287338"/>
          </a:xfrm>
          <a:custGeom>
            <a:avLst/>
            <a:gdLst>
              <a:gd name="T0" fmla="*/ 2147483647 w 997"/>
              <a:gd name="T1" fmla="*/ 2147483647 h 503"/>
              <a:gd name="T2" fmla="*/ 2147483647 w 997"/>
              <a:gd name="T3" fmla="*/ 2147483647 h 503"/>
              <a:gd name="T4" fmla="*/ 2147483647 w 997"/>
              <a:gd name="T5" fmla="*/ 2147483647 h 503"/>
              <a:gd name="T6" fmla="*/ 0 60000 65536"/>
              <a:gd name="T7" fmla="*/ 0 60000 65536"/>
              <a:gd name="T8" fmla="*/ 0 60000 65536"/>
              <a:gd name="T9" fmla="*/ 0 w 997"/>
              <a:gd name="T10" fmla="*/ 0 h 503"/>
              <a:gd name="T11" fmla="*/ 997 w 997"/>
              <a:gd name="T12" fmla="*/ 503 h 503"/>
            </a:gdLst>
            <a:ahLst/>
            <a:cxnLst>
              <a:cxn ang="T6">
                <a:pos x="T0" y="T1"/>
              </a:cxn>
              <a:cxn ang="T7">
                <a:pos x="T2" y="T3"/>
              </a:cxn>
              <a:cxn ang="T8">
                <a:pos x="T4" y="T5"/>
              </a:cxn>
            </a:cxnLst>
            <a:rect l="T9" t="T10" r="T11" b="T12"/>
            <a:pathLst>
              <a:path w="997" h="503">
                <a:moveTo>
                  <a:pt x="997" y="123"/>
                </a:moveTo>
                <a:cubicBezTo>
                  <a:pt x="655" y="61"/>
                  <a:pt x="314" y="0"/>
                  <a:pt x="157" y="63"/>
                </a:cubicBezTo>
                <a:cubicBezTo>
                  <a:pt x="0" y="126"/>
                  <a:pt x="28" y="314"/>
                  <a:pt x="57" y="503"/>
                </a:cubicBezTo>
              </a:path>
            </a:pathLst>
          </a:custGeom>
          <a:noFill/>
          <a:ln w="28575" cmpd="sng">
            <a:solidFill>
              <a:srgbClr val="000000"/>
            </a:solidFill>
            <a:round/>
            <a:headEnd type="none" w="med" len="med"/>
            <a:tailEnd type="triangle" w="med" len="med"/>
          </a:ln>
        </p:spPr>
        <p:txBody>
          <a:bodyPr/>
          <a:lstStyle/>
          <a:p>
            <a:endParaRPr lang="en-US"/>
          </a:p>
        </p:txBody>
      </p:sp>
      <p:sp>
        <p:nvSpPr>
          <p:cNvPr id="18464" name="Freeform 65"/>
          <p:cNvSpPr>
            <a:spLocks/>
          </p:cNvSpPr>
          <p:nvPr/>
        </p:nvSpPr>
        <p:spPr bwMode="auto">
          <a:xfrm>
            <a:off x="1641475" y="1130300"/>
            <a:ext cx="611188" cy="285750"/>
          </a:xfrm>
          <a:custGeom>
            <a:avLst/>
            <a:gdLst>
              <a:gd name="T0" fmla="*/ 2147483647 w 997"/>
              <a:gd name="T1" fmla="*/ 2147483647 h 503"/>
              <a:gd name="T2" fmla="*/ 2147483647 w 997"/>
              <a:gd name="T3" fmla="*/ 2147483647 h 503"/>
              <a:gd name="T4" fmla="*/ 2147483647 w 997"/>
              <a:gd name="T5" fmla="*/ 2147483647 h 503"/>
              <a:gd name="T6" fmla="*/ 0 60000 65536"/>
              <a:gd name="T7" fmla="*/ 0 60000 65536"/>
              <a:gd name="T8" fmla="*/ 0 60000 65536"/>
              <a:gd name="T9" fmla="*/ 0 w 997"/>
              <a:gd name="T10" fmla="*/ 0 h 503"/>
              <a:gd name="T11" fmla="*/ 997 w 997"/>
              <a:gd name="T12" fmla="*/ 503 h 503"/>
            </a:gdLst>
            <a:ahLst/>
            <a:cxnLst>
              <a:cxn ang="T6">
                <a:pos x="T0" y="T1"/>
              </a:cxn>
              <a:cxn ang="T7">
                <a:pos x="T2" y="T3"/>
              </a:cxn>
              <a:cxn ang="T8">
                <a:pos x="T4" y="T5"/>
              </a:cxn>
            </a:cxnLst>
            <a:rect l="T9" t="T10" r="T11" b="T12"/>
            <a:pathLst>
              <a:path w="997" h="503">
                <a:moveTo>
                  <a:pt x="997" y="123"/>
                </a:moveTo>
                <a:cubicBezTo>
                  <a:pt x="655" y="61"/>
                  <a:pt x="314" y="0"/>
                  <a:pt x="157" y="63"/>
                </a:cubicBezTo>
                <a:cubicBezTo>
                  <a:pt x="0" y="126"/>
                  <a:pt x="28" y="314"/>
                  <a:pt x="57" y="503"/>
                </a:cubicBezTo>
              </a:path>
            </a:pathLst>
          </a:custGeom>
          <a:noFill/>
          <a:ln w="28575" cmpd="sng">
            <a:solidFill>
              <a:srgbClr val="000000"/>
            </a:solidFill>
            <a:round/>
            <a:headEnd type="none" w="med" len="med"/>
            <a:tailEnd type="triangle" w="med" len="med"/>
          </a:ln>
        </p:spPr>
        <p:txBody>
          <a:bodyPr/>
          <a:lstStyle/>
          <a:p>
            <a:endParaRPr lang="en-US"/>
          </a:p>
        </p:txBody>
      </p:sp>
      <p:sp>
        <p:nvSpPr>
          <p:cNvPr id="18465" name="Text Box 66"/>
          <p:cNvSpPr txBox="1">
            <a:spLocks noChangeArrowheads="1"/>
          </p:cNvSpPr>
          <p:nvPr/>
        </p:nvSpPr>
        <p:spPr bwMode="auto">
          <a:xfrm>
            <a:off x="225425" y="6369050"/>
            <a:ext cx="2668588" cy="336550"/>
          </a:xfrm>
          <a:prstGeom prst="rect">
            <a:avLst/>
          </a:prstGeom>
          <a:noFill/>
          <a:ln w="9525">
            <a:noFill/>
            <a:miter lim="800000"/>
            <a:headEnd/>
            <a:tailEnd/>
          </a:ln>
        </p:spPr>
        <p:txBody>
          <a:bodyPr wrap="none">
            <a:spAutoFit/>
          </a:bodyPr>
          <a:lstStyle/>
          <a:p>
            <a:r>
              <a:rPr lang="en-US" sz="1600"/>
              <a:t>ABI 3100, 3130, 3100</a:t>
            </a:r>
            <a:r>
              <a:rPr lang="en-US" sz="1600" i="1"/>
              <a:t>Avant</a:t>
            </a:r>
            <a:endParaRPr lang="en-US" sz="1600"/>
          </a:p>
        </p:txBody>
      </p:sp>
      <p:sp>
        <p:nvSpPr>
          <p:cNvPr id="18466" name="Rectangle 67"/>
          <p:cNvSpPr>
            <a:spLocks noChangeArrowheads="1"/>
          </p:cNvSpPr>
          <p:nvPr/>
        </p:nvSpPr>
        <p:spPr bwMode="auto">
          <a:xfrm>
            <a:off x="4133850" y="5072063"/>
            <a:ext cx="1519238" cy="300037"/>
          </a:xfrm>
          <a:prstGeom prst="rect">
            <a:avLst/>
          </a:prstGeom>
          <a:noFill/>
          <a:ln w="28575">
            <a:solidFill>
              <a:srgbClr val="000000"/>
            </a:solidFill>
            <a:prstDash val="sysDot"/>
            <a:miter lim="800000"/>
            <a:headEnd/>
            <a:tailEnd/>
          </a:ln>
        </p:spPr>
        <p:txBody>
          <a:bodyPr/>
          <a:lstStyle/>
          <a:p>
            <a:endParaRPr lang="en-US"/>
          </a:p>
        </p:txBody>
      </p:sp>
      <p:sp>
        <p:nvSpPr>
          <p:cNvPr id="18467" name="Line 68"/>
          <p:cNvSpPr>
            <a:spLocks noChangeShapeType="1"/>
          </p:cNvSpPr>
          <p:nvPr/>
        </p:nvSpPr>
        <p:spPr bwMode="auto">
          <a:xfrm>
            <a:off x="4603750" y="1284288"/>
            <a:ext cx="0" cy="3686175"/>
          </a:xfrm>
          <a:prstGeom prst="line">
            <a:avLst/>
          </a:prstGeom>
          <a:noFill/>
          <a:ln w="28575">
            <a:solidFill>
              <a:srgbClr val="000000"/>
            </a:solidFill>
            <a:round/>
            <a:headEnd/>
            <a:tailEnd/>
          </a:ln>
        </p:spPr>
        <p:txBody>
          <a:bodyPr/>
          <a:lstStyle/>
          <a:p>
            <a:endParaRPr lang="en-US"/>
          </a:p>
        </p:txBody>
      </p:sp>
      <p:sp>
        <p:nvSpPr>
          <p:cNvPr id="18468" name="Line 69"/>
          <p:cNvSpPr>
            <a:spLocks noChangeShapeType="1"/>
          </p:cNvSpPr>
          <p:nvPr/>
        </p:nvSpPr>
        <p:spPr bwMode="auto">
          <a:xfrm>
            <a:off x="4875213" y="1284288"/>
            <a:ext cx="0" cy="3686175"/>
          </a:xfrm>
          <a:prstGeom prst="line">
            <a:avLst/>
          </a:prstGeom>
          <a:noFill/>
          <a:ln w="28575">
            <a:solidFill>
              <a:srgbClr val="000000"/>
            </a:solidFill>
            <a:round/>
            <a:headEnd/>
            <a:tailEnd/>
          </a:ln>
        </p:spPr>
        <p:txBody>
          <a:bodyPr/>
          <a:lstStyle/>
          <a:p>
            <a:endParaRPr lang="en-US"/>
          </a:p>
        </p:txBody>
      </p:sp>
      <p:grpSp>
        <p:nvGrpSpPr>
          <p:cNvPr id="7" name="Group 70"/>
          <p:cNvGrpSpPr>
            <a:grpSpLocks/>
          </p:cNvGrpSpPr>
          <p:nvPr/>
        </p:nvGrpSpPr>
        <p:grpSpPr bwMode="auto">
          <a:xfrm>
            <a:off x="4660900" y="2589213"/>
            <a:ext cx="166688" cy="1323975"/>
            <a:chOff x="1861" y="8392"/>
            <a:chExt cx="326" cy="3888"/>
          </a:xfrm>
        </p:grpSpPr>
        <p:sp>
          <p:nvSpPr>
            <p:cNvPr id="18572" name="Rectangle 71"/>
            <p:cNvSpPr>
              <a:spLocks noChangeArrowheads="1"/>
            </p:cNvSpPr>
            <p:nvPr/>
          </p:nvSpPr>
          <p:spPr bwMode="auto">
            <a:xfrm>
              <a:off x="1861" y="1055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73" name="Rectangle 72"/>
            <p:cNvSpPr>
              <a:spLocks noChangeArrowheads="1"/>
            </p:cNvSpPr>
            <p:nvPr/>
          </p:nvSpPr>
          <p:spPr bwMode="auto">
            <a:xfrm>
              <a:off x="1861" y="8968"/>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74" name="Rectangle 73"/>
            <p:cNvSpPr>
              <a:spLocks noChangeArrowheads="1"/>
            </p:cNvSpPr>
            <p:nvPr/>
          </p:nvSpPr>
          <p:spPr bwMode="auto">
            <a:xfrm>
              <a:off x="1861" y="8392"/>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75" name="Rectangle 74"/>
            <p:cNvSpPr>
              <a:spLocks noChangeArrowheads="1"/>
            </p:cNvSpPr>
            <p:nvPr/>
          </p:nvSpPr>
          <p:spPr bwMode="auto">
            <a:xfrm>
              <a:off x="1861" y="11272"/>
              <a:ext cx="326" cy="288"/>
            </a:xfrm>
            <a:prstGeom prst="rect">
              <a:avLst/>
            </a:prstGeom>
            <a:solidFill>
              <a:srgbClr val="FFFF00"/>
            </a:solidFill>
            <a:ln w="9525">
              <a:solidFill>
                <a:srgbClr val="000000"/>
              </a:solidFill>
              <a:miter lim="800000"/>
              <a:headEnd/>
              <a:tailEnd/>
            </a:ln>
          </p:spPr>
          <p:txBody>
            <a:bodyPr/>
            <a:lstStyle/>
            <a:p>
              <a:endParaRPr lang="en-US"/>
            </a:p>
          </p:txBody>
        </p:sp>
        <p:sp>
          <p:nvSpPr>
            <p:cNvPr id="18576" name="Rectangle 75"/>
            <p:cNvSpPr>
              <a:spLocks noChangeArrowheads="1"/>
            </p:cNvSpPr>
            <p:nvPr/>
          </p:nvSpPr>
          <p:spPr bwMode="auto">
            <a:xfrm>
              <a:off x="1861" y="9832"/>
              <a:ext cx="326" cy="288"/>
            </a:xfrm>
            <a:prstGeom prst="rect">
              <a:avLst/>
            </a:prstGeom>
            <a:solidFill>
              <a:srgbClr val="00FF00"/>
            </a:solidFill>
            <a:ln w="9525">
              <a:solidFill>
                <a:srgbClr val="000000"/>
              </a:solidFill>
              <a:miter lim="800000"/>
              <a:headEnd/>
              <a:tailEnd/>
            </a:ln>
          </p:spPr>
          <p:txBody>
            <a:bodyPr/>
            <a:lstStyle/>
            <a:p>
              <a:endParaRPr lang="en-US"/>
            </a:p>
          </p:txBody>
        </p:sp>
        <p:sp>
          <p:nvSpPr>
            <p:cNvPr id="18577" name="Rectangle 76"/>
            <p:cNvSpPr>
              <a:spLocks noChangeArrowheads="1"/>
            </p:cNvSpPr>
            <p:nvPr/>
          </p:nvSpPr>
          <p:spPr bwMode="auto">
            <a:xfrm>
              <a:off x="1861" y="1199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78" name="Rectangle 77"/>
            <p:cNvSpPr>
              <a:spLocks noChangeArrowheads="1"/>
            </p:cNvSpPr>
            <p:nvPr/>
          </p:nvSpPr>
          <p:spPr bwMode="auto">
            <a:xfrm>
              <a:off x="1861" y="9400"/>
              <a:ext cx="326" cy="288"/>
            </a:xfrm>
            <a:prstGeom prst="rect">
              <a:avLst/>
            </a:prstGeom>
            <a:solidFill>
              <a:srgbClr val="FFFF00"/>
            </a:solidFill>
            <a:ln w="9525">
              <a:solidFill>
                <a:srgbClr val="000000"/>
              </a:solidFill>
              <a:miter lim="800000"/>
              <a:headEnd/>
              <a:tailEnd/>
            </a:ln>
          </p:spPr>
          <p:txBody>
            <a:bodyPr/>
            <a:lstStyle/>
            <a:p>
              <a:endParaRPr lang="en-US"/>
            </a:p>
          </p:txBody>
        </p:sp>
      </p:grpSp>
      <p:sp>
        <p:nvSpPr>
          <p:cNvPr id="18470" name="Oval 78"/>
          <p:cNvSpPr>
            <a:spLocks noChangeArrowheads="1"/>
          </p:cNvSpPr>
          <p:nvPr/>
        </p:nvSpPr>
        <p:spPr bwMode="auto">
          <a:xfrm>
            <a:off x="4595813" y="1203325"/>
            <a:ext cx="276225" cy="128588"/>
          </a:xfrm>
          <a:prstGeom prst="ellipse">
            <a:avLst/>
          </a:prstGeom>
          <a:solidFill>
            <a:srgbClr val="FFFFFF"/>
          </a:solidFill>
          <a:ln w="19050">
            <a:solidFill>
              <a:srgbClr val="000000"/>
            </a:solidFill>
            <a:round/>
            <a:headEnd/>
            <a:tailEnd/>
          </a:ln>
        </p:spPr>
        <p:txBody>
          <a:bodyPr/>
          <a:lstStyle/>
          <a:p>
            <a:endParaRPr lang="en-US"/>
          </a:p>
        </p:txBody>
      </p:sp>
      <p:sp>
        <p:nvSpPr>
          <p:cNvPr id="18471" name="Line 79"/>
          <p:cNvSpPr>
            <a:spLocks noChangeShapeType="1"/>
          </p:cNvSpPr>
          <p:nvPr/>
        </p:nvSpPr>
        <p:spPr bwMode="auto">
          <a:xfrm>
            <a:off x="4972050" y="1276350"/>
            <a:ext cx="0" cy="3686175"/>
          </a:xfrm>
          <a:prstGeom prst="line">
            <a:avLst/>
          </a:prstGeom>
          <a:noFill/>
          <a:ln w="28575">
            <a:solidFill>
              <a:srgbClr val="000000"/>
            </a:solidFill>
            <a:round/>
            <a:headEnd/>
            <a:tailEnd/>
          </a:ln>
        </p:spPr>
        <p:txBody>
          <a:bodyPr/>
          <a:lstStyle/>
          <a:p>
            <a:endParaRPr lang="en-US"/>
          </a:p>
        </p:txBody>
      </p:sp>
      <p:sp>
        <p:nvSpPr>
          <p:cNvPr id="18472" name="Line 80"/>
          <p:cNvSpPr>
            <a:spLocks noChangeShapeType="1"/>
          </p:cNvSpPr>
          <p:nvPr/>
        </p:nvSpPr>
        <p:spPr bwMode="auto">
          <a:xfrm>
            <a:off x="5243513" y="1276350"/>
            <a:ext cx="0" cy="3686175"/>
          </a:xfrm>
          <a:prstGeom prst="line">
            <a:avLst/>
          </a:prstGeom>
          <a:noFill/>
          <a:ln w="28575">
            <a:solidFill>
              <a:srgbClr val="000000"/>
            </a:solidFill>
            <a:round/>
            <a:headEnd/>
            <a:tailEnd/>
          </a:ln>
        </p:spPr>
        <p:txBody>
          <a:bodyPr/>
          <a:lstStyle/>
          <a:p>
            <a:endParaRPr lang="en-US"/>
          </a:p>
        </p:txBody>
      </p:sp>
      <p:sp>
        <p:nvSpPr>
          <p:cNvPr id="18473" name="Oval 81"/>
          <p:cNvSpPr>
            <a:spLocks noChangeArrowheads="1"/>
          </p:cNvSpPr>
          <p:nvPr/>
        </p:nvSpPr>
        <p:spPr bwMode="auto">
          <a:xfrm>
            <a:off x="4964113" y="1203325"/>
            <a:ext cx="276225" cy="128588"/>
          </a:xfrm>
          <a:prstGeom prst="ellipse">
            <a:avLst/>
          </a:prstGeom>
          <a:solidFill>
            <a:srgbClr val="FFFFFF"/>
          </a:solidFill>
          <a:ln w="19050">
            <a:solidFill>
              <a:srgbClr val="000000"/>
            </a:solidFill>
            <a:round/>
            <a:headEnd/>
            <a:tailEnd/>
          </a:ln>
        </p:spPr>
        <p:txBody>
          <a:bodyPr/>
          <a:lstStyle/>
          <a:p>
            <a:endParaRPr lang="en-US"/>
          </a:p>
        </p:txBody>
      </p:sp>
      <p:sp>
        <p:nvSpPr>
          <p:cNvPr id="18474" name="Oval 82"/>
          <p:cNvSpPr>
            <a:spLocks noChangeArrowheads="1"/>
          </p:cNvSpPr>
          <p:nvPr/>
        </p:nvSpPr>
        <p:spPr bwMode="auto">
          <a:xfrm>
            <a:off x="5321300" y="1181100"/>
            <a:ext cx="276225" cy="127000"/>
          </a:xfrm>
          <a:prstGeom prst="ellipse">
            <a:avLst/>
          </a:prstGeom>
          <a:solidFill>
            <a:srgbClr val="FFFFFF"/>
          </a:solidFill>
          <a:ln w="19050">
            <a:solidFill>
              <a:srgbClr val="000000"/>
            </a:solidFill>
            <a:round/>
            <a:headEnd/>
            <a:tailEnd/>
          </a:ln>
        </p:spPr>
        <p:txBody>
          <a:bodyPr/>
          <a:lstStyle/>
          <a:p>
            <a:endParaRPr lang="en-US"/>
          </a:p>
        </p:txBody>
      </p:sp>
      <p:sp>
        <p:nvSpPr>
          <p:cNvPr id="18475" name="Line 83"/>
          <p:cNvSpPr>
            <a:spLocks noChangeShapeType="1"/>
          </p:cNvSpPr>
          <p:nvPr/>
        </p:nvSpPr>
        <p:spPr bwMode="auto">
          <a:xfrm>
            <a:off x="5332413" y="1262063"/>
            <a:ext cx="0" cy="3686175"/>
          </a:xfrm>
          <a:prstGeom prst="line">
            <a:avLst/>
          </a:prstGeom>
          <a:noFill/>
          <a:ln w="28575">
            <a:solidFill>
              <a:srgbClr val="000000"/>
            </a:solidFill>
            <a:round/>
            <a:headEnd/>
            <a:tailEnd/>
          </a:ln>
        </p:spPr>
        <p:txBody>
          <a:bodyPr/>
          <a:lstStyle/>
          <a:p>
            <a:endParaRPr lang="en-US"/>
          </a:p>
        </p:txBody>
      </p:sp>
      <p:sp>
        <p:nvSpPr>
          <p:cNvPr id="18476" name="Line 84"/>
          <p:cNvSpPr>
            <a:spLocks noChangeShapeType="1"/>
          </p:cNvSpPr>
          <p:nvPr/>
        </p:nvSpPr>
        <p:spPr bwMode="auto">
          <a:xfrm>
            <a:off x="5603875" y="1262063"/>
            <a:ext cx="0" cy="3686175"/>
          </a:xfrm>
          <a:prstGeom prst="line">
            <a:avLst/>
          </a:prstGeom>
          <a:noFill/>
          <a:ln w="28575">
            <a:solidFill>
              <a:srgbClr val="000000"/>
            </a:solidFill>
            <a:round/>
            <a:headEnd/>
            <a:tailEnd/>
          </a:ln>
        </p:spPr>
        <p:txBody>
          <a:bodyPr/>
          <a:lstStyle/>
          <a:p>
            <a:endParaRPr lang="en-US"/>
          </a:p>
        </p:txBody>
      </p:sp>
      <p:grpSp>
        <p:nvGrpSpPr>
          <p:cNvPr id="8" name="Group 85"/>
          <p:cNvGrpSpPr>
            <a:grpSpLocks/>
          </p:cNvGrpSpPr>
          <p:nvPr/>
        </p:nvGrpSpPr>
        <p:grpSpPr bwMode="auto">
          <a:xfrm>
            <a:off x="5018088" y="2782888"/>
            <a:ext cx="166687" cy="1323975"/>
            <a:chOff x="1861" y="8392"/>
            <a:chExt cx="326" cy="3888"/>
          </a:xfrm>
        </p:grpSpPr>
        <p:sp>
          <p:nvSpPr>
            <p:cNvPr id="18565" name="Rectangle 86"/>
            <p:cNvSpPr>
              <a:spLocks noChangeArrowheads="1"/>
            </p:cNvSpPr>
            <p:nvPr/>
          </p:nvSpPr>
          <p:spPr bwMode="auto">
            <a:xfrm>
              <a:off x="1861" y="1055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66" name="Rectangle 87"/>
            <p:cNvSpPr>
              <a:spLocks noChangeArrowheads="1"/>
            </p:cNvSpPr>
            <p:nvPr/>
          </p:nvSpPr>
          <p:spPr bwMode="auto">
            <a:xfrm>
              <a:off x="1861" y="8968"/>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67" name="Rectangle 88"/>
            <p:cNvSpPr>
              <a:spLocks noChangeArrowheads="1"/>
            </p:cNvSpPr>
            <p:nvPr/>
          </p:nvSpPr>
          <p:spPr bwMode="auto">
            <a:xfrm>
              <a:off x="1861" y="8392"/>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68" name="Rectangle 89"/>
            <p:cNvSpPr>
              <a:spLocks noChangeArrowheads="1"/>
            </p:cNvSpPr>
            <p:nvPr/>
          </p:nvSpPr>
          <p:spPr bwMode="auto">
            <a:xfrm>
              <a:off x="1861" y="11272"/>
              <a:ext cx="326" cy="288"/>
            </a:xfrm>
            <a:prstGeom prst="rect">
              <a:avLst/>
            </a:prstGeom>
            <a:solidFill>
              <a:srgbClr val="FFFF00"/>
            </a:solidFill>
            <a:ln w="9525">
              <a:solidFill>
                <a:srgbClr val="000000"/>
              </a:solidFill>
              <a:miter lim="800000"/>
              <a:headEnd/>
              <a:tailEnd/>
            </a:ln>
          </p:spPr>
          <p:txBody>
            <a:bodyPr/>
            <a:lstStyle/>
            <a:p>
              <a:endParaRPr lang="en-US"/>
            </a:p>
          </p:txBody>
        </p:sp>
        <p:sp>
          <p:nvSpPr>
            <p:cNvPr id="18569" name="Rectangle 90"/>
            <p:cNvSpPr>
              <a:spLocks noChangeArrowheads="1"/>
            </p:cNvSpPr>
            <p:nvPr/>
          </p:nvSpPr>
          <p:spPr bwMode="auto">
            <a:xfrm>
              <a:off x="1861" y="9832"/>
              <a:ext cx="326" cy="288"/>
            </a:xfrm>
            <a:prstGeom prst="rect">
              <a:avLst/>
            </a:prstGeom>
            <a:solidFill>
              <a:srgbClr val="00FF00"/>
            </a:solidFill>
            <a:ln w="9525">
              <a:solidFill>
                <a:srgbClr val="000000"/>
              </a:solidFill>
              <a:miter lim="800000"/>
              <a:headEnd/>
              <a:tailEnd/>
            </a:ln>
          </p:spPr>
          <p:txBody>
            <a:bodyPr/>
            <a:lstStyle/>
            <a:p>
              <a:endParaRPr lang="en-US"/>
            </a:p>
          </p:txBody>
        </p:sp>
        <p:sp>
          <p:nvSpPr>
            <p:cNvPr id="18570" name="Rectangle 91"/>
            <p:cNvSpPr>
              <a:spLocks noChangeArrowheads="1"/>
            </p:cNvSpPr>
            <p:nvPr/>
          </p:nvSpPr>
          <p:spPr bwMode="auto">
            <a:xfrm>
              <a:off x="1861" y="1199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71" name="Rectangle 92"/>
            <p:cNvSpPr>
              <a:spLocks noChangeArrowheads="1"/>
            </p:cNvSpPr>
            <p:nvPr/>
          </p:nvSpPr>
          <p:spPr bwMode="auto">
            <a:xfrm>
              <a:off x="1861" y="9400"/>
              <a:ext cx="326" cy="288"/>
            </a:xfrm>
            <a:prstGeom prst="rect">
              <a:avLst/>
            </a:prstGeom>
            <a:solidFill>
              <a:srgbClr val="FFFF00"/>
            </a:solidFill>
            <a:ln w="9525">
              <a:solidFill>
                <a:srgbClr val="000000"/>
              </a:solidFill>
              <a:miter lim="800000"/>
              <a:headEnd/>
              <a:tailEnd/>
            </a:ln>
          </p:spPr>
          <p:txBody>
            <a:bodyPr/>
            <a:lstStyle/>
            <a:p>
              <a:endParaRPr lang="en-US"/>
            </a:p>
          </p:txBody>
        </p:sp>
      </p:grpSp>
      <p:grpSp>
        <p:nvGrpSpPr>
          <p:cNvPr id="9" name="Group 93"/>
          <p:cNvGrpSpPr>
            <a:grpSpLocks/>
          </p:cNvGrpSpPr>
          <p:nvPr/>
        </p:nvGrpSpPr>
        <p:grpSpPr bwMode="auto">
          <a:xfrm>
            <a:off x="5375275" y="2282825"/>
            <a:ext cx="166688" cy="1323975"/>
            <a:chOff x="1861" y="8392"/>
            <a:chExt cx="326" cy="3888"/>
          </a:xfrm>
        </p:grpSpPr>
        <p:sp>
          <p:nvSpPr>
            <p:cNvPr id="18558" name="Rectangle 94"/>
            <p:cNvSpPr>
              <a:spLocks noChangeArrowheads="1"/>
            </p:cNvSpPr>
            <p:nvPr/>
          </p:nvSpPr>
          <p:spPr bwMode="auto">
            <a:xfrm>
              <a:off x="1861" y="1055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59" name="Rectangle 95"/>
            <p:cNvSpPr>
              <a:spLocks noChangeArrowheads="1"/>
            </p:cNvSpPr>
            <p:nvPr/>
          </p:nvSpPr>
          <p:spPr bwMode="auto">
            <a:xfrm>
              <a:off x="1861" y="8968"/>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60" name="Rectangle 96"/>
            <p:cNvSpPr>
              <a:spLocks noChangeArrowheads="1"/>
            </p:cNvSpPr>
            <p:nvPr/>
          </p:nvSpPr>
          <p:spPr bwMode="auto">
            <a:xfrm>
              <a:off x="1861" y="8392"/>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61" name="Rectangle 97"/>
            <p:cNvSpPr>
              <a:spLocks noChangeArrowheads="1"/>
            </p:cNvSpPr>
            <p:nvPr/>
          </p:nvSpPr>
          <p:spPr bwMode="auto">
            <a:xfrm>
              <a:off x="1861" y="11272"/>
              <a:ext cx="326" cy="288"/>
            </a:xfrm>
            <a:prstGeom prst="rect">
              <a:avLst/>
            </a:prstGeom>
            <a:solidFill>
              <a:srgbClr val="FFFF00"/>
            </a:solidFill>
            <a:ln w="9525">
              <a:solidFill>
                <a:srgbClr val="000000"/>
              </a:solidFill>
              <a:miter lim="800000"/>
              <a:headEnd/>
              <a:tailEnd/>
            </a:ln>
          </p:spPr>
          <p:txBody>
            <a:bodyPr/>
            <a:lstStyle/>
            <a:p>
              <a:endParaRPr lang="en-US"/>
            </a:p>
          </p:txBody>
        </p:sp>
        <p:sp>
          <p:nvSpPr>
            <p:cNvPr id="18562" name="Rectangle 98"/>
            <p:cNvSpPr>
              <a:spLocks noChangeArrowheads="1"/>
            </p:cNvSpPr>
            <p:nvPr/>
          </p:nvSpPr>
          <p:spPr bwMode="auto">
            <a:xfrm>
              <a:off x="1861" y="9832"/>
              <a:ext cx="326" cy="288"/>
            </a:xfrm>
            <a:prstGeom prst="rect">
              <a:avLst/>
            </a:prstGeom>
            <a:solidFill>
              <a:srgbClr val="00FF00"/>
            </a:solidFill>
            <a:ln w="9525">
              <a:solidFill>
                <a:srgbClr val="000000"/>
              </a:solidFill>
              <a:miter lim="800000"/>
              <a:headEnd/>
              <a:tailEnd/>
            </a:ln>
          </p:spPr>
          <p:txBody>
            <a:bodyPr/>
            <a:lstStyle/>
            <a:p>
              <a:endParaRPr lang="en-US"/>
            </a:p>
          </p:txBody>
        </p:sp>
        <p:sp>
          <p:nvSpPr>
            <p:cNvPr id="18563" name="Rectangle 99"/>
            <p:cNvSpPr>
              <a:spLocks noChangeArrowheads="1"/>
            </p:cNvSpPr>
            <p:nvPr/>
          </p:nvSpPr>
          <p:spPr bwMode="auto">
            <a:xfrm>
              <a:off x="1861" y="1199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64" name="Rectangle 100"/>
            <p:cNvSpPr>
              <a:spLocks noChangeArrowheads="1"/>
            </p:cNvSpPr>
            <p:nvPr/>
          </p:nvSpPr>
          <p:spPr bwMode="auto">
            <a:xfrm>
              <a:off x="1861" y="9400"/>
              <a:ext cx="326" cy="288"/>
            </a:xfrm>
            <a:prstGeom prst="rect">
              <a:avLst/>
            </a:prstGeom>
            <a:solidFill>
              <a:srgbClr val="FFFF00"/>
            </a:solidFill>
            <a:ln w="9525">
              <a:solidFill>
                <a:srgbClr val="000000"/>
              </a:solidFill>
              <a:miter lim="800000"/>
              <a:headEnd/>
              <a:tailEnd/>
            </a:ln>
          </p:spPr>
          <p:txBody>
            <a:bodyPr/>
            <a:lstStyle/>
            <a:p>
              <a:endParaRPr lang="en-US"/>
            </a:p>
          </p:txBody>
        </p:sp>
      </p:grpSp>
      <p:sp>
        <p:nvSpPr>
          <p:cNvPr id="18479" name="Line 101"/>
          <p:cNvSpPr>
            <a:spLocks noChangeShapeType="1"/>
          </p:cNvSpPr>
          <p:nvPr/>
        </p:nvSpPr>
        <p:spPr bwMode="auto">
          <a:xfrm>
            <a:off x="4225925" y="1295400"/>
            <a:ext cx="0" cy="3686175"/>
          </a:xfrm>
          <a:prstGeom prst="line">
            <a:avLst/>
          </a:prstGeom>
          <a:noFill/>
          <a:ln w="28575">
            <a:solidFill>
              <a:srgbClr val="000000"/>
            </a:solidFill>
            <a:round/>
            <a:headEnd/>
            <a:tailEnd/>
          </a:ln>
        </p:spPr>
        <p:txBody>
          <a:bodyPr/>
          <a:lstStyle/>
          <a:p>
            <a:endParaRPr lang="en-US"/>
          </a:p>
        </p:txBody>
      </p:sp>
      <p:sp>
        <p:nvSpPr>
          <p:cNvPr id="18480" name="Line 102"/>
          <p:cNvSpPr>
            <a:spLocks noChangeShapeType="1"/>
          </p:cNvSpPr>
          <p:nvPr/>
        </p:nvSpPr>
        <p:spPr bwMode="auto">
          <a:xfrm>
            <a:off x="4497388" y="1295400"/>
            <a:ext cx="0" cy="3686175"/>
          </a:xfrm>
          <a:prstGeom prst="line">
            <a:avLst/>
          </a:prstGeom>
          <a:noFill/>
          <a:ln w="28575">
            <a:solidFill>
              <a:srgbClr val="000000"/>
            </a:solidFill>
            <a:round/>
            <a:headEnd/>
            <a:tailEnd/>
          </a:ln>
        </p:spPr>
        <p:txBody>
          <a:bodyPr/>
          <a:lstStyle/>
          <a:p>
            <a:endParaRPr lang="en-US"/>
          </a:p>
        </p:txBody>
      </p:sp>
      <p:grpSp>
        <p:nvGrpSpPr>
          <p:cNvPr id="10" name="Group 103"/>
          <p:cNvGrpSpPr>
            <a:grpSpLocks/>
          </p:cNvGrpSpPr>
          <p:nvPr/>
        </p:nvGrpSpPr>
        <p:grpSpPr bwMode="auto">
          <a:xfrm>
            <a:off x="4281488" y="3238500"/>
            <a:ext cx="166687" cy="1323975"/>
            <a:chOff x="1861" y="8392"/>
            <a:chExt cx="326" cy="3888"/>
          </a:xfrm>
        </p:grpSpPr>
        <p:sp>
          <p:nvSpPr>
            <p:cNvPr id="18551" name="Rectangle 104"/>
            <p:cNvSpPr>
              <a:spLocks noChangeArrowheads="1"/>
            </p:cNvSpPr>
            <p:nvPr/>
          </p:nvSpPr>
          <p:spPr bwMode="auto">
            <a:xfrm>
              <a:off x="1861" y="1055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52" name="Rectangle 105"/>
            <p:cNvSpPr>
              <a:spLocks noChangeArrowheads="1"/>
            </p:cNvSpPr>
            <p:nvPr/>
          </p:nvSpPr>
          <p:spPr bwMode="auto">
            <a:xfrm>
              <a:off x="1861" y="8968"/>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53" name="Rectangle 106"/>
            <p:cNvSpPr>
              <a:spLocks noChangeArrowheads="1"/>
            </p:cNvSpPr>
            <p:nvPr/>
          </p:nvSpPr>
          <p:spPr bwMode="auto">
            <a:xfrm>
              <a:off x="1861" y="8392"/>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54" name="Rectangle 107"/>
            <p:cNvSpPr>
              <a:spLocks noChangeArrowheads="1"/>
            </p:cNvSpPr>
            <p:nvPr/>
          </p:nvSpPr>
          <p:spPr bwMode="auto">
            <a:xfrm>
              <a:off x="1861" y="11272"/>
              <a:ext cx="326" cy="288"/>
            </a:xfrm>
            <a:prstGeom prst="rect">
              <a:avLst/>
            </a:prstGeom>
            <a:solidFill>
              <a:srgbClr val="FFFF00"/>
            </a:solidFill>
            <a:ln w="9525">
              <a:solidFill>
                <a:srgbClr val="000000"/>
              </a:solidFill>
              <a:miter lim="800000"/>
              <a:headEnd/>
              <a:tailEnd/>
            </a:ln>
          </p:spPr>
          <p:txBody>
            <a:bodyPr/>
            <a:lstStyle/>
            <a:p>
              <a:endParaRPr lang="en-US"/>
            </a:p>
          </p:txBody>
        </p:sp>
        <p:sp>
          <p:nvSpPr>
            <p:cNvPr id="18555" name="Rectangle 108"/>
            <p:cNvSpPr>
              <a:spLocks noChangeArrowheads="1"/>
            </p:cNvSpPr>
            <p:nvPr/>
          </p:nvSpPr>
          <p:spPr bwMode="auto">
            <a:xfrm>
              <a:off x="1861" y="9832"/>
              <a:ext cx="326" cy="288"/>
            </a:xfrm>
            <a:prstGeom prst="rect">
              <a:avLst/>
            </a:prstGeom>
            <a:solidFill>
              <a:srgbClr val="00FF00"/>
            </a:solidFill>
            <a:ln w="9525">
              <a:solidFill>
                <a:srgbClr val="000000"/>
              </a:solidFill>
              <a:miter lim="800000"/>
              <a:headEnd/>
              <a:tailEnd/>
            </a:ln>
          </p:spPr>
          <p:txBody>
            <a:bodyPr/>
            <a:lstStyle/>
            <a:p>
              <a:endParaRPr lang="en-US"/>
            </a:p>
          </p:txBody>
        </p:sp>
        <p:sp>
          <p:nvSpPr>
            <p:cNvPr id="18556" name="Rectangle 109"/>
            <p:cNvSpPr>
              <a:spLocks noChangeArrowheads="1"/>
            </p:cNvSpPr>
            <p:nvPr/>
          </p:nvSpPr>
          <p:spPr bwMode="auto">
            <a:xfrm>
              <a:off x="1861" y="1199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57" name="Rectangle 110"/>
            <p:cNvSpPr>
              <a:spLocks noChangeArrowheads="1"/>
            </p:cNvSpPr>
            <p:nvPr/>
          </p:nvSpPr>
          <p:spPr bwMode="auto">
            <a:xfrm>
              <a:off x="1861" y="9400"/>
              <a:ext cx="326" cy="288"/>
            </a:xfrm>
            <a:prstGeom prst="rect">
              <a:avLst/>
            </a:prstGeom>
            <a:solidFill>
              <a:srgbClr val="FFFF00"/>
            </a:solidFill>
            <a:ln w="9525">
              <a:solidFill>
                <a:srgbClr val="000000"/>
              </a:solidFill>
              <a:miter lim="800000"/>
              <a:headEnd/>
              <a:tailEnd/>
            </a:ln>
          </p:spPr>
          <p:txBody>
            <a:bodyPr/>
            <a:lstStyle/>
            <a:p>
              <a:endParaRPr lang="en-US"/>
            </a:p>
          </p:txBody>
        </p:sp>
      </p:grpSp>
      <p:sp>
        <p:nvSpPr>
          <p:cNvPr id="18482" name="Oval 111"/>
          <p:cNvSpPr>
            <a:spLocks noChangeArrowheads="1"/>
          </p:cNvSpPr>
          <p:nvPr/>
        </p:nvSpPr>
        <p:spPr bwMode="auto">
          <a:xfrm>
            <a:off x="4217988" y="1214438"/>
            <a:ext cx="276225" cy="128587"/>
          </a:xfrm>
          <a:prstGeom prst="ellipse">
            <a:avLst/>
          </a:prstGeom>
          <a:solidFill>
            <a:srgbClr val="FFFFFF"/>
          </a:solidFill>
          <a:ln w="19050">
            <a:solidFill>
              <a:srgbClr val="000000"/>
            </a:solidFill>
            <a:round/>
            <a:headEnd/>
            <a:tailEnd/>
          </a:ln>
        </p:spPr>
        <p:txBody>
          <a:bodyPr/>
          <a:lstStyle/>
          <a:p>
            <a:endParaRPr lang="en-US"/>
          </a:p>
        </p:txBody>
      </p:sp>
      <p:sp>
        <p:nvSpPr>
          <p:cNvPr id="18483" name="Oval 112"/>
          <p:cNvSpPr>
            <a:spLocks noChangeArrowheads="1"/>
          </p:cNvSpPr>
          <p:nvPr/>
        </p:nvSpPr>
        <p:spPr bwMode="auto">
          <a:xfrm>
            <a:off x="4217988" y="4889500"/>
            <a:ext cx="276225" cy="128588"/>
          </a:xfrm>
          <a:prstGeom prst="ellipse">
            <a:avLst/>
          </a:prstGeom>
          <a:noFill/>
          <a:ln w="19050">
            <a:solidFill>
              <a:srgbClr val="000000"/>
            </a:solidFill>
            <a:round/>
            <a:headEnd/>
            <a:tailEnd/>
          </a:ln>
        </p:spPr>
        <p:txBody>
          <a:bodyPr/>
          <a:lstStyle/>
          <a:p>
            <a:endParaRPr lang="en-US"/>
          </a:p>
        </p:txBody>
      </p:sp>
      <p:sp>
        <p:nvSpPr>
          <p:cNvPr id="18484" name="Oval 113"/>
          <p:cNvSpPr>
            <a:spLocks noChangeArrowheads="1"/>
          </p:cNvSpPr>
          <p:nvPr/>
        </p:nvSpPr>
        <p:spPr bwMode="auto">
          <a:xfrm>
            <a:off x="5321300" y="4889500"/>
            <a:ext cx="276225" cy="128588"/>
          </a:xfrm>
          <a:prstGeom prst="ellipse">
            <a:avLst/>
          </a:prstGeom>
          <a:noFill/>
          <a:ln w="19050">
            <a:solidFill>
              <a:srgbClr val="000000"/>
            </a:solidFill>
            <a:round/>
            <a:headEnd/>
            <a:tailEnd/>
          </a:ln>
        </p:spPr>
        <p:txBody>
          <a:bodyPr/>
          <a:lstStyle/>
          <a:p>
            <a:endParaRPr lang="en-US"/>
          </a:p>
        </p:txBody>
      </p:sp>
      <p:sp>
        <p:nvSpPr>
          <p:cNvPr id="18485" name="Oval 114"/>
          <p:cNvSpPr>
            <a:spLocks noChangeArrowheads="1"/>
          </p:cNvSpPr>
          <p:nvPr/>
        </p:nvSpPr>
        <p:spPr bwMode="auto">
          <a:xfrm>
            <a:off x="4964113" y="4889500"/>
            <a:ext cx="276225" cy="128588"/>
          </a:xfrm>
          <a:prstGeom prst="ellipse">
            <a:avLst/>
          </a:prstGeom>
          <a:noFill/>
          <a:ln w="19050">
            <a:solidFill>
              <a:srgbClr val="000000"/>
            </a:solidFill>
            <a:round/>
            <a:headEnd/>
            <a:tailEnd/>
          </a:ln>
        </p:spPr>
        <p:txBody>
          <a:bodyPr/>
          <a:lstStyle/>
          <a:p>
            <a:endParaRPr lang="en-US"/>
          </a:p>
        </p:txBody>
      </p:sp>
      <p:sp>
        <p:nvSpPr>
          <p:cNvPr id="18486" name="Oval 115"/>
          <p:cNvSpPr>
            <a:spLocks noChangeArrowheads="1"/>
          </p:cNvSpPr>
          <p:nvPr/>
        </p:nvSpPr>
        <p:spPr bwMode="auto">
          <a:xfrm>
            <a:off x="4595813" y="4900613"/>
            <a:ext cx="276225" cy="128587"/>
          </a:xfrm>
          <a:prstGeom prst="ellipse">
            <a:avLst/>
          </a:prstGeom>
          <a:noFill/>
          <a:ln w="19050">
            <a:solidFill>
              <a:srgbClr val="000000"/>
            </a:solidFill>
            <a:round/>
            <a:headEnd/>
            <a:tailEnd/>
          </a:ln>
        </p:spPr>
        <p:txBody>
          <a:bodyPr/>
          <a:lstStyle/>
          <a:p>
            <a:endParaRPr lang="en-US"/>
          </a:p>
        </p:txBody>
      </p:sp>
      <p:sp>
        <p:nvSpPr>
          <p:cNvPr id="18487" name="Text Box 116"/>
          <p:cNvSpPr txBox="1">
            <a:spLocks noChangeArrowheads="1"/>
          </p:cNvSpPr>
          <p:nvPr/>
        </p:nvSpPr>
        <p:spPr bwMode="auto">
          <a:xfrm>
            <a:off x="3092450" y="3848100"/>
            <a:ext cx="884238" cy="862013"/>
          </a:xfrm>
          <a:prstGeom prst="rect">
            <a:avLst/>
          </a:prstGeom>
          <a:solidFill>
            <a:srgbClr val="FFFFFF"/>
          </a:solidFill>
          <a:ln w="9525">
            <a:solidFill>
              <a:srgbClr val="000000"/>
            </a:solidFill>
            <a:miter lim="800000"/>
            <a:headEnd/>
            <a:tailEnd/>
          </a:ln>
        </p:spPr>
        <p:txBody>
          <a:bodyPr/>
          <a:lstStyle/>
          <a:p>
            <a:pPr algn="ctr" eaLnBrk="0" hangingPunct="0"/>
            <a:r>
              <a:rPr lang="en-US" sz="1600"/>
              <a:t>LASER </a:t>
            </a:r>
            <a:r>
              <a:rPr lang="en-US" sz="1200"/>
              <a:t>Excitation</a:t>
            </a:r>
            <a:r>
              <a:rPr lang="en-US" sz="1600"/>
              <a:t> </a:t>
            </a:r>
            <a:r>
              <a:rPr lang="en-US" sz="1000"/>
              <a:t>(488 nm)</a:t>
            </a:r>
            <a:endParaRPr lang="en-US" sz="1600"/>
          </a:p>
        </p:txBody>
      </p:sp>
      <p:sp>
        <p:nvSpPr>
          <p:cNvPr id="18488" name="Text Box 117"/>
          <p:cNvSpPr txBox="1">
            <a:spLocks noChangeArrowheads="1"/>
          </p:cNvSpPr>
          <p:nvPr/>
        </p:nvSpPr>
        <p:spPr bwMode="auto">
          <a:xfrm>
            <a:off x="417513" y="5556250"/>
            <a:ext cx="2003425" cy="641350"/>
          </a:xfrm>
          <a:prstGeom prst="rect">
            <a:avLst/>
          </a:prstGeom>
          <a:noFill/>
          <a:ln w="9525">
            <a:noFill/>
            <a:miter lim="800000"/>
            <a:headEnd/>
            <a:tailEnd/>
          </a:ln>
        </p:spPr>
        <p:txBody>
          <a:bodyPr>
            <a:spAutoFit/>
          </a:bodyPr>
          <a:lstStyle/>
          <a:p>
            <a:pPr algn="ctr"/>
            <a:r>
              <a:rPr lang="en-US" b="1">
                <a:solidFill>
                  <a:schemeClr val="accent2"/>
                </a:solidFill>
              </a:rPr>
              <a:t>Side irradiation (on-capillary)</a:t>
            </a:r>
          </a:p>
        </p:txBody>
      </p:sp>
      <p:sp>
        <p:nvSpPr>
          <p:cNvPr id="18489" name="Freeform 118"/>
          <p:cNvSpPr>
            <a:spLocks/>
          </p:cNvSpPr>
          <p:nvPr/>
        </p:nvSpPr>
        <p:spPr bwMode="auto">
          <a:xfrm flipH="1">
            <a:off x="3513138" y="4721225"/>
            <a:ext cx="366712" cy="492125"/>
          </a:xfrm>
          <a:custGeom>
            <a:avLst/>
            <a:gdLst>
              <a:gd name="T0" fmla="*/ 2147483647 w 720"/>
              <a:gd name="T1" fmla="*/ 0 h 864"/>
              <a:gd name="T2" fmla="*/ 2147483647 w 720"/>
              <a:gd name="T3" fmla="*/ 2147483647 h 864"/>
              <a:gd name="T4" fmla="*/ 0 w 720"/>
              <a:gd name="T5" fmla="*/ 2147483647 h 864"/>
              <a:gd name="T6" fmla="*/ 0 60000 65536"/>
              <a:gd name="T7" fmla="*/ 0 60000 65536"/>
              <a:gd name="T8" fmla="*/ 0 60000 65536"/>
              <a:gd name="T9" fmla="*/ 0 w 720"/>
              <a:gd name="T10" fmla="*/ 0 h 864"/>
              <a:gd name="T11" fmla="*/ 720 w 720"/>
              <a:gd name="T12" fmla="*/ 864 h 864"/>
            </a:gdLst>
            <a:ahLst/>
            <a:cxnLst>
              <a:cxn ang="T6">
                <a:pos x="T0" y="T1"/>
              </a:cxn>
              <a:cxn ang="T7">
                <a:pos x="T2" y="T3"/>
              </a:cxn>
              <a:cxn ang="T8">
                <a:pos x="T4" y="T5"/>
              </a:cxn>
            </a:cxnLst>
            <a:rect l="T9" t="T10" r="T11" b="T12"/>
            <a:pathLst>
              <a:path w="720" h="864">
                <a:moveTo>
                  <a:pt x="720" y="0"/>
                </a:moveTo>
                <a:lnTo>
                  <a:pt x="720" y="864"/>
                </a:lnTo>
                <a:lnTo>
                  <a:pt x="0" y="864"/>
                </a:lnTo>
              </a:path>
            </a:pathLst>
          </a:custGeom>
          <a:noFill/>
          <a:ln w="60325">
            <a:solidFill>
              <a:srgbClr val="000000"/>
            </a:solidFill>
            <a:round/>
            <a:headEnd/>
            <a:tailEnd type="triangle" w="med" len="med"/>
          </a:ln>
        </p:spPr>
        <p:txBody>
          <a:bodyPr/>
          <a:lstStyle/>
          <a:p>
            <a:endParaRPr lang="en-US"/>
          </a:p>
        </p:txBody>
      </p:sp>
      <p:sp>
        <p:nvSpPr>
          <p:cNvPr id="18490" name="Text Box 119"/>
          <p:cNvSpPr txBox="1">
            <a:spLocks noChangeArrowheads="1"/>
          </p:cNvSpPr>
          <p:nvPr/>
        </p:nvSpPr>
        <p:spPr bwMode="auto">
          <a:xfrm>
            <a:off x="3389313" y="5903913"/>
            <a:ext cx="2546350" cy="366712"/>
          </a:xfrm>
          <a:prstGeom prst="rect">
            <a:avLst/>
          </a:prstGeom>
          <a:noFill/>
          <a:ln w="9525">
            <a:noFill/>
            <a:miter lim="800000"/>
            <a:headEnd/>
            <a:tailEnd/>
          </a:ln>
        </p:spPr>
        <p:txBody>
          <a:bodyPr wrap="none">
            <a:spAutoFit/>
          </a:bodyPr>
          <a:lstStyle/>
          <a:p>
            <a:r>
              <a:rPr lang="en-US" b="1">
                <a:solidFill>
                  <a:schemeClr val="accent2"/>
                </a:solidFill>
              </a:rPr>
              <a:t>Sheath flow detection</a:t>
            </a:r>
          </a:p>
        </p:txBody>
      </p:sp>
      <p:sp>
        <p:nvSpPr>
          <p:cNvPr id="18491" name="AutoShape 120"/>
          <p:cNvSpPr>
            <a:spLocks noChangeArrowheads="1"/>
          </p:cNvSpPr>
          <p:nvPr/>
        </p:nvSpPr>
        <p:spPr bwMode="auto">
          <a:xfrm>
            <a:off x="4281488" y="4914900"/>
            <a:ext cx="1524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175 w 21600"/>
              <a:gd name="T13" fmla="*/ 5175 h 21600"/>
              <a:gd name="T14" fmla="*/ 16425 w 21600"/>
              <a:gd name="T15" fmla="*/ 16425 h 21600"/>
            </a:gdLst>
            <a:ahLst/>
            <a:cxnLst>
              <a:cxn ang="T8">
                <a:pos x="T0" y="T1"/>
              </a:cxn>
              <a:cxn ang="T9">
                <a:pos x="T2" y="T3"/>
              </a:cxn>
              <a:cxn ang="T10">
                <a:pos x="T4" y="T5"/>
              </a:cxn>
              <a:cxn ang="T11">
                <a:pos x="T6" y="T7"/>
              </a:cxn>
            </a:cxnLst>
            <a:rect l="T12" t="T13" r="T14" b="T15"/>
            <a:pathLst>
              <a:path w="21600" h="21600">
                <a:moveTo>
                  <a:pt x="0" y="0"/>
                </a:moveTo>
                <a:lnTo>
                  <a:pt x="6750" y="21600"/>
                </a:lnTo>
                <a:lnTo>
                  <a:pt x="14850"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18492" name="AutoShape 121"/>
          <p:cNvSpPr>
            <a:spLocks noChangeArrowheads="1"/>
          </p:cNvSpPr>
          <p:nvPr/>
        </p:nvSpPr>
        <p:spPr bwMode="auto">
          <a:xfrm>
            <a:off x="4662488" y="4914900"/>
            <a:ext cx="1524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175 w 21600"/>
              <a:gd name="T13" fmla="*/ 5175 h 21600"/>
              <a:gd name="T14" fmla="*/ 16425 w 21600"/>
              <a:gd name="T15" fmla="*/ 16425 h 21600"/>
            </a:gdLst>
            <a:ahLst/>
            <a:cxnLst>
              <a:cxn ang="T8">
                <a:pos x="T0" y="T1"/>
              </a:cxn>
              <a:cxn ang="T9">
                <a:pos x="T2" y="T3"/>
              </a:cxn>
              <a:cxn ang="T10">
                <a:pos x="T4" y="T5"/>
              </a:cxn>
              <a:cxn ang="T11">
                <a:pos x="T6" y="T7"/>
              </a:cxn>
            </a:cxnLst>
            <a:rect l="T12" t="T13" r="T14" b="T15"/>
            <a:pathLst>
              <a:path w="21600" h="21600">
                <a:moveTo>
                  <a:pt x="0" y="0"/>
                </a:moveTo>
                <a:lnTo>
                  <a:pt x="6750" y="21600"/>
                </a:lnTo>
                <a:lnTo>
                  <a:pt x="14850"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18493" name="AutoShape 122"/>
          <p:cNvSpPr>
            <a:spLocks noChangeArrowheads="1"/>
          </p:cNvSpPr>
          <p:nvPr/>
        </p:nvSpPr>
        <p:spPr bwMode="auto">
          <a:xfrm>
            <a:off x="5043488" y="4914900"/>
            <a:ext cx="1524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175 w 21600"/>
              <a:gd name="T13" fmla="*/ 5175 h 21600"/>
              <a:gd name="T14" fmla="*/ 16425 w 21600"/>
              <a:gd name="T15" fmla="*/ 16425 h 21600"/>
            </a:gdLst>
            <a:ahLst/>
            <a:cxnLst>
              <a:cxn ang="T8">
                <a:pos x="T0" y="T1"/>
              </a:cxn>
              <a:cxn ang="T9">
                <a:pos x="T2" y="T3"/>
              </a:cxn>
              <a:cxn ang="T10">
                <a:pos x="T4" y="T5"/>
              </a:cxn>
              <a:cxn ang="T11">
                <a:pos x="T6" y="T7"/>
              </a:cxn>
            </a:cxnLst>
            <a:rect l="T12" t="T13" r="T14" b="T15"/>
            <a:pathLst>
              <a:path w="21600" h="21600">
                <a:moveTo>
                  <a:pt x="0" y="0"/>
                </a:moveTo>
                <a:lnTo>
                  <a:pt x="6750" y="21600"/>
                </a:lnTo>
                <a:lnTo>
                  <a:pt x="14850"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18494" name="AutoShape 123"/>
          <p:cNvSpPr>
            <a:spLocks noChangeArrowheads="1"/>
          </p:cNvSpPr>
          <p:nvPr/>
        </p:nvSpPr>
        <p:spPr bwMode="auto">
          <a:xfrm>
            <a:off x="5395913" y="4929188"/>
            <a:ext cx="1524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175 w 21600"/>
              <a:gd name="T13" fmla="*/ 5175 h 21600"/>
              <a:gd name="T14" fmla="*/ 16425 w 21600"/>
              <a:gd name="T15" fmla="*/ 16425 h 21600"/>
            </a:gdLst>
            <a:ahLst/>
            <a:cxnLst>
              <a:cxn ang="T8">
                <a:pos x="T0" y="T1"/>
              </a:cxn>
              <a:cxn ang="T9">
                <a:pos x="T2" y="T3"/>
              </a:cxn>
              <a:cxn ang="T10">
                <a:pos x="T4" y="T5"/>
              </a:cxn>
              <a:cxn ang="T11">
                <a:pos x="T6" y="T7"/>
              </a:cxn>
            </a:cxnLst>
            <a:rect l="T12" t="T13" r="T14" b="T15"/>
            <a:pathLst>
              <a:path w="21600" h="21600">
                <a:moveTo>
                  <a:pt x="0" y="0"/>
                </a:moveTo>
                <a:lnTo>
                  <a:pt x="6750" y="21600"/>
                </a:lnTo>
                <a:lnTo>
                  <a:pt x="14850"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18495" name="Line 124"/>
          <p:cNvSpPr>
            <a:spLocks noChangeShapeType="1"/>
          </p:cNvSpPr>
          <p:nvPr/>
        </p:nvSpPr>
        <p:spPr bwMode="auto">
          <a:xfrm flipV="1">
            <a:off x="3608388" y="5194300"/>
            <a:ext cx="2035175" cy="25400"/>
          </a:xfrm>
          <a:prstGeom prst="line">
            <a:avLst/>
          </a:prstGeom>
          <a:noFill/>
          <a:ln w="38100">
            <a:solidFill>
              <a:srgbClr val="000000"/>
            </a:solidFill>
            <a:round/>
            <a:headEnd/>
            <a:tailEnd type="triangle" w="med" len="med"/>
          </a:ln>
        </p:spPr>
        <p:txBody>
          <a:bodyPr/>
          <a:lstStyle/>
          <a:p>
            <a:endParaRPr lang="en-US"/>
          </a:p>
        </p:txBody>
      </p:sp>
      <p:sp>
        <p:nvSpPr>
          <p:cNvPr id="18496" name="Text Box 126"/>
          <p:cNvSpPr txBox="1">
            <a:spLocks noChangeArrowheads="1"/>
          </p:cNvSpPr>
          <p:nvPr/>
        </p:nvSpPr>
        <p:spPr bwMode="auto">
          <a:xfrm>
            <a:off x="4364038" y="6283325"/>
            <a:ext cx="1123950" cy="366713"/>
          </a:xfrm>
          <a:prstGeom prst="rect">
            <a:avLst/>
          </a:prstGeom>
          <a:noFill/>
          <a:ln w="9525">
            <a:noFill/>
            <a:miter lim="800000"/>
            <a:headEnd/>
            <a:tailEnd/>
          </a:ln>
        </p:spPr>
        <p:txBody>
          <a:bodyPr wrap="none">
            <a:spAutoFit/>
          </a:bodyPr>
          <a:lstStyle/>
          <a:p>
            <a:r>
              <a:rPr lang="en-US"/>
              <a:t>ABI 3700</a:t>
            </a:r>
          </a:p>
        </p:txBody>
      </p:sp>
      <p:grpSp>
        <p:nvGrpSpPr>
          <p:cNvPr id="11" name="Group 127"/>
          <p:cNvGrpSpPr>
            <a:grpSpLocks/>
          </p:cNvGrpSpPr>
          <p:nvPr/>
        </p:nvGrpSpPr>
        <p:grpSpPr bwMode="auto">
          <a:xfrm>
            <a:off x="7113588" y="1190625"/>
            <a:ext cx="1385887" cy="3205163"/>
            <a:chOff x="4481" y="705"/>
            <a:chExt cx="873" cy="2424"/>
          </a:xfrm>
        </p:grpSpPr>
        <p:sp>
          <p:nvSpPr>
            <p:cNvPr id="18503" name="Line 128"/>
            <p:cNvSpPr>
              <a:spLocks noChangeShapeType="1"/>
            </p:cNvSpPr>
            <p:nvPr/>
          </p:nvSpPr>
          <p:spPr bwMode="auto">
            <a:xfrm>
              <a:off x="4724" y="770"/>
              <a:ext cx="0" cy="2322"/>
            </a:xfrm>
            <a:prstGeom prst="line">
              <a:avLst/>
            </a:prstGeom>
            <a:noFill/>
            <a:ln w="28575">
              <a:solidFill>
                <a:srgbClr val="000000"/>
              </a:solidFill>
              <a:round/>
              <a:headEnd/>
              <a:tailEnd/>
            </a:ln>
          </p:spPr>
          <p:txBody>
            <a:bodyPr/>
            <a:lstStyle/>
            <a:p>
              <a:endParaRPr lang="en-US"/>
            </a:p>
          </p:txBody>
        </p:sp>
        <p:sp>
          <p:nvSpPr>
            <p:cNvPr id="18504" name="Line 129"/>
            <p:cNvSpPr>
              <a:spLocks noChangeShapeType="1"/>
            </p:cNvSpPr>
            <p:nvPr/>
          </p:nvSpPr>
          <p:spPr bwMode="auto">
            <a:xfrm>
              <a:off x="4895" y="770"/>
              <a:ext cx="0" cy="2322"/>
            </a:xfrm>
            <a:prstGeom prst="line">
              <a:avLst/>
            </a:prstGeom>
            <a:noFill/>
            <a:ln w="28575">
              <a:solidFill>
                <a:srgbClr val="000000"/>
              </a:solidFill>
              <a:round/>
              <a:headEnd/>
              <a:tailEnd/>
            </a:ln>
          </p:spPr>
          <p:txBody>
            <a:bodyPr/>
            <a:lstStyle/>
            <a:p>
              <a:endParaRPr lang="en-US"/>
            </a:p>
          </p:txBody>
        </p:sp>
        <p:grpSp>
          <p:nvGrpSpPr>
            <p:cNvPr id="12" name="Group 130"/>
            <p:cNvGrpSpPr>
              <a:grpSpLocks/>
            </p:cNvGrpSpPr>
            <p:nvPr/>
          </p:nvGrpSpPr>
          <p:grpSpPr bwMode="auto">
            <a:xfrm>
              <a:off x="4760" y="1592"/>
              <a:ext cx="105" cy="834"/>
              <a:chOff x="1861" y="8392"/>
              <a:chExt cx="326" cy="3888"/>
            </a:xfrm>
          </p:grpSpPr>
          <p:sp>
            <p:nvSpPr>
              <p:cNvPr id="18544" name="Rectangle 131"/>
              <p:cNvSpPr>
                <a:spLocks noChangeArrowheads="1"/>
              </p:cNvSpPr>
              <p:nvPr/>
            </p:nvSpPr>
            <p:spPr bwMode="auto">
              <a:xfrm>
                <a:off x="1861" y="1055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45" name="Rectangle 132"/>
              <p:cNvSpPr>
                <a:spLocks noChangeArrowheads="1"/>
              </p:cNvSpPr>
              <p:nvPr/>
            </p:nvSpPr>
            <p:spPr bwMode="auto">
              <a:xfrm>
                <a:off x="1861" y="8968"/>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46" name="Rectangle 133"/>
              <p:cNvSpPr>
                <a:spLocks noChangeArrowheads="1"/>
              </p:cNvSpPr>
              <p:nvPr/>
            </p:nvSpPr>
            <p:spPr bwMode="auto">
              <a:xfrm>
                <a:off x="1861" y="8392"/>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47" name="Rectangle 134"/>
              <p:cNvSpPr>
                <a:spLocks noChangeArrowheads="1"/>
              </p:cNvSpPr>
              <p:nvPr/>
            </p:nvSpPr>
            <p:spPr bwMode="auto">
              <a:xfrm>
                <a:off x="1861" y="11272"/>
                <a:ext cx="326" cy="288"/>
              </a:xfrm>
              <a:prstGeom prst="rect">
                <a:avLst/>
              </a:prstGeom>
              <a:solidFill>
                <a:srgbClr val="FFFF00"/>
              </a:solidFill>
              <a:ln w="9525">
                <a:solidFill>
                  <a:srgbClr val="000000"/>
                </a:solidFill>
                <a:miter lim="800000"/>
                <a:headEnd/>
                <a:tailEnd/>
              </a:ln>
            </p:spPr>
            <p:txBody>
              <a:bodyPr/>
              <a:lstStyle/>
              <a:p>
                <a:endParaRPr lang="en-US"/>
              </a:p>
            </p:txBody>
          </p:sp>
          <p:sp>
            <p:nvSpPr>
              <p:cNvPr id="18548" name="Rectangle 135"/>
              <p:cNvSpPr>
                <a:spLocks noChangeArrowheads="1"/>
              </p:cNvSpPr>
              <p:nvPr/>
            </p:nvSpPr>
            <p:spPr bwMode="auto">
              <a:xfrm>
                <a:off x="1861" y="9832"/>
                <a:ext cx="326" cy="288"/>
              </a:xfrm>
              <a:prstGeom prst="rect">
                <a:avLst/>
              </a:prstGeom>
              <a:solidFill>
                <a:srgbClr val="00FF00"/>
              </a:solidFill>
              <a:ln w="9525">
                <a:solidFill>
                  <a:srgbClr val="000000"/>
                </a:solidFill>
                <a:miter lim="800000"/>
                <a:headEnd/>
                <a:tailEnd/>
              </a:ln>
            </p:spPr>
            <p:txBody>
              <a:bodyPr/>
              <a:lstStyle/>
              <a:p>
                <a:endParaRPr lang="en-US"/>
              </a:p>
            </p:txBody>
          </p:sp>
          <p:sp>
            <p:nvSpPr>
              <p:cNvPr id="18549" name="Rectangle 136"/>
              <p:cNvSpPr>
                <a:spLocks noChangeArrowheads="1"/>
              </p:cNvSpPr>
              <p:nvPr/>
            </p:nvSpPr>
            <p:spPr bwMode="auto">
              <a:xfrm>
                <a:off x="1861" y="1199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50" name="Rectangle 137"/>
              <p:cNvSpPr>
                <a:spLocks noChangeArrowheads="1"/>
              </p:cNvSpPr>
              <p:nvPr/>
            </p:nvSpPr>
            <p:spPr bwMode="auto">
              <a:xfrm>
                <a:off x="1861" y="9400"/>
                <a:ext cx="326" cy="288"/>
              </a:xfrm>
              <a:prstGeom prst="rect">
                <a:avLst/>
              </a:prstGeom>
              <a:solidFill>
                <a:srgbClr val="FFFF00"/>
              </a:solidFill>
              <a:ln w="9525">
                <a:solidFill>
                  <a:srgbClr val="000000"/>
                </a:solidFill>
                <a:miter lim="800000"/>
                <a:headEnd/>
                <a:tailEnd/>
              </a:ln>
            </p:spPr>
            <p:txBody>
              <a:bodyPr/>
              <a:lstStyle/>
              <a:p>
                <a:endParaRPr lang="en-US"/>
              </a:p>
            </p:txBody>
          </p:sp>
        </p:grpSp>
        <p:sp>
          <p:nvSpPr>
            <p:cNvPr id="18506" name="Oval 138"/>
            <p:cNvSpPr>
              <a:spLocks noChangeArrowheads="1"/>
            </p:cNvSpPr>
            <p:nvPr/>
          </p:nvSpPr>
          <p:spPr bwMode="auto">
            <a:xfrm>
              <a:off x="4719" y="719"/>
              <a:ext cx="174" cy="81"/>
            </a:xfrm>
            <a:prstGeom prst="ellipse">
              <a:avLst/>
            </a:prstGeom>
            <a:solidFill>
              <a:srgbClr val="FFFFFF"/>
            </a:solidFill>
            <a:ln w="19050">
              <a:solidFill>
                <a:srgbClr val="000000"/>
              </a:solidFill>
              <a:round/>
              <a:headEnd/>
              <a:tailEnd/>
            </a:ln>
          </p:spPr>
          <p:txBody>
            <a:bodyPr/>
            <a:lstStyle/>
            <a:p>
              <a:endParaRPr lang="en-US"/>
            </a:p>
          </p:txBody>
        </p:sp>
        <p:sp>
          <p:nvSpPr>
            <p:cNvPr id="18507" name="Line 139"/>
            <p:cNvSpPr>
              <a:spLocks noChangeShapeType="1"/>
            </p:cNvSpPr>
            <p:nvPr/>
          </p:nvSpPr>
          <p:spPr bwMode="auto">
            <a:xfrm>
              <a:off x="4956" y="765"/>
              <a:ext cx="0" cy="2322"/>
            </a:xfrm>
            <a:prstGeom prst="line">
              <a:avLst/>
            </a:prstGeom>
            <a:noFill/>
            <a:ln w="28575">
              <a:solidFill>
                <a:srgbClr val="000000"/>
              </a:solidFill>
              <a:round/>
              <a:headEnd/>
              <a:tailEnd/>
            </a:ln>
          </p:spPr>
          <p:txBody>
            <a:bodyPr/>
            <a:lstStyle/>
            <a:p>
              <a:endParaRPr lang="en-US"/>
            </a:p>
          </p:txBody>
        </p:sp>
        <p:sp>
          <p:nvSpPr>
            <p:cNvPr id="18508" name="Line 140"/>
            <p:cNvSpPr>
              <a:spLocks noChangeShapeType="1"/>
            </p:cNvSpPr>
            <p:nvPr/>
          </p:nvSpPr>
          <p:spPr bwMode="auto">
            <a:xfrm>
              <a:off x="5127" y="765"/>
              <a:ext cx="0" cy="2322"/>
            </a:xfrm>
            <a:prstGeom prst="line">
              <a:avLst/>
            </a:prstGeom>
            <a:noFill/>
            <a:ln w="28575">
              <a:solidFill>
                <a:srgbClr val="000000"/>
              </a:solidFill>
              <a:round/>
              <a:headEnd/>
              <a:tailEnd/>
            </a:ln>
          </p:spPr>
          <p:txBody>
            <a:bodyPr/>
            <a:lstStyle/>
            <a:p>
              <a:endParaRPr lang="en-US"/>
            </a:p>
          </p:txBody>
        </p:sp>
        <p:sp>
          <p:nvSpPr>
            <p:cNvPr id="18509" name="Oval 141"/>
            <p:cNvSpPr>
              <a:spLocks noChangeArrowheads="1"/>
            </p:cNvSpPr>
            <p:nvPr/>
          </p:nvSpPr>
          <p:spPr bwMode="auto">
            <a:xfrm>
              <a:off x="4951" y="719"/>
              <a:ext cx="174" cy="81"/>
            </a:xfrm>
            <a:prstGeom prst="ellipse">
              <a:avLst/>
            </a:prstGeom>
            <a:solidFill>
              <a:srgbClr val="FFFFFF"/>
            </a:solidFill>
            <a:ln w="19050">
              <a:solidFill>
                <a:srgbClr val="000000"/>
              </a:solidFill>
              <a:round/>
              <a:headEnd/>
              <a:tailEnd/>
            </a:ln>
          </p:spPr>
          <p:txBody>
            <a:bodyPr/>
            <a:lstStyle/>
            <a:p>
              <a:endParaRPr lang="en-US"/>
            </a:p>
          </p:txBody>
        </p:sp>
        <p:sp>
          <p:nvSpPr>
            <p:cNvPr id="18510" name="Oval 142"/>
            <p:cNvSpPr>
              <a:spLocks noChangeArrowheads="1"/>
            </p:cNvSpPr>
            <p:nvPr/>
          </p:nvSpPr>
          <p:spPr bwMode="auto">
            <a:xfrm>
              <a:off x="5176" y="705"/>
              <a:ext cx="174" cy="80"/>
            </a:xfrm>
            <a:prstGeom prst="ellipse">
              <a:avLst/>
            </a:prstGeom>
            <a:solidFill>
              <a:srgbClr val="FFFFFF"/>
            </a:solidFill>
            <a:ln w="19050">
              <a:solidFill>
                <a:srgbClr val="000000"/>
              </a:solidFill>
              <a:round/>
              <a:headEnd/>
              <a:tailEnd/>
            </a:ln>
          </p:spPr>
          <p:txBody>
            <a:bodyPr/>
            <a:lstStyle/>
            <a:p>
              <a:endParaRPr lang="en-US"/>
            </a:p>
          </p:txBody>
        </p:sp>
        <p:sp>
          <p:nvSpPr>
            <p:cNvPr id="18511" name="Line 143"/>
            <p:cNvSpPr>
              <a:spLocks noChangeShapeType="1"/>
            </p:cNvSpPr>
            <p:nvPr/>
          </p:nvSpPr>
          <p:spPr bwMode="auto">
            <a:xfrm>
              <a:off x="5183" y="756"/>
              <a:ext cx="0" cy="2322"/>
            </a:xfrm>
            <a:prstGeom prst="line">
              <a:avLst/>
            </a:prstGeom>
            <a:noFill/>
            <a:ln w="28575">
              <a:solidFill>
                <a:srgbClr val="000000"/>
              </a:solidFill>
              <a:round/>
              <a:headEnd/>
              <a:tailEnd/>
            </a:ln>
          </p:spPr>
          <p:txBody>
            <a:bodyPr/>
            <a:lstStyle/>
            <a:p>
              <a:endParaRPr lang="en-US"/>
            </a:p>
          </p:txBody>
        </p:sp>
        <p:sp>
          <p:nvSpPr>
            <p:cNvPr id="18512" name="Line 144"/>
            <p:cNvSpPr>
              <a:spLocks noChangeShapeType="1"/>
            </p:cNvSpPr>
            <p:nvPr/>
          </p:nvSpPr>
          <p:spPr bwMode="auto">
            <a:xfrm>
              <a:off x="5354" y="756"/>
              <a:ext cx="0" cy="2322"/>
            </a:xfrm>
            <a:prstGeom prst="line">
              <a:avLst/>
            </a:prstGeom>
            <a:noFill/>
            <a:ln w="28575">
              <a:solidFill>
                <a:srgbClr val="000000"/>
              </a:solidFill>
              <a:round/>
              <a:headEnd/>
              <a:tailEnd/>
            </a:ln>
          </p:spPr>
          <p:txBody>
            <a:bodyPr/>
            <a:lstStyle/>
            <a:p>
              <a:endParaRPr lang="en-US"/>
            </a:p>
          </p:txBody>
        </p:sp>
        <p:grpSp>
          <p:nvGrpSpPr>
            <p:cNvPr id="13" name="Group 145"/>
            <p:cNvGrpSpPr>
              <a:grpSpLocks/>
            </p:cNvGrpSpPr>
            <p:nvPr/>
          </p:nvGrpSpPr>
          <p:grpSpPr bwMode="auto">
            <a:xfrm>
              <a:off x="4985" y="1714"/>
              <a:ext cx="105" cy="834"/>
              <a:chOff x="1861" y="8392"/>
              <a:chExt cx="326" cy="3888"/>
            </a:xfrm>
          </p:grpSpPr>
          <p:sp>
            <p:nvSpPr>
              <p:cNvPr id="18537" name="Rectangle 146"/>
              <p:cNvSpPr>
                <a:spLocks noChangeArrowheads="1"/>
              </p:cNvSpPr>
              <p:nvPr/>
            </p:nvSpPr>
            <p:spPr bwMode="auto">
              <a:xfrm>
                <a:off x="1861" y="1055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38" name="Rectangle 147"/>
              <p:cNvSpPr>
                <a:spLocks noChangeArrowheads="1"/>
              </p:cNvSpPr>
              <p:nvPr/>
            </p:nvSpPr>
            <p:spPr bwMode="auto">
              <a:xfrm>
                <a:off x="1861" y="8968"/>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39" name="Rectangle 148"/>
              <p:cNvSpPr>
                <a:spLocks noChangeArrowheads="1"/>
              </p:cNvSpPr>
              <p:nvPr/>
            </p:nvSpPr>
            <p:spPr bwMode="auto">
              <a:xfrm>
                <a:off x="1861" y="8392"/>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40" name="Rectangle 149"/>
              <p:cNvSpPr>
                <a:spLocks noChangeArrowheads="1"/>
              </p:cNvSpPr>
              <p:nvPr/>
            </p:nvSpPr>
            <p:spPr bwMode="auto">
              <a:xfrm>
                <a:off x="1861" y="11272"/>
                <a:ext cx="326" cy="288"/>
              </a:xfrm>
              <a:prstGeom prst="rect">
                <a:avLst/>
              </a:prstGeom>
              <a:solidFill>
                <a:srgbClr val="FFFF00"/>
              </a:solidFill>
              <a:ln w="9525">
                <a:solidFill>
                  <a:srgbClr val="000000"/>
                </a:solidFill>
                <a:miter lim="800000"/>
                <a:headEnd/>
                <a:tailEnd/>
              </a:ln>
            </p:spPr>
            <p:txBody>
              <a:bodyPr/>
              <a:lstStyle/>
              <a:p>
                <a:endParaRPr lang="en-US"/>
              </a:p>
            </p:txBody>
          </p:sp>
          <p:sp>
            <p:nvSpPr>
              <p:cNvPr id="18541" name="Rectangle 150"/>
              <p:cNvSpPr>
                <a:spLocks noChangeArrowheads="1"/>
              </p:cNvSpPr>
              <p:nvPr/>
            </p:nvSpPr>
            <p:spPr bwMode="auto">
              <a:xfrm>
                <a:off x="1861" y="9832"/>
                <a:ext cx="326" cy="288"/>
              </a:xfrm>
              <a:prstGeom prst="rect">
                <a:avLst/>
              </a:prstGeom>
              <a:solidFill>
                <a:srgbClr val="00FF00"/>
              </a:solidFill>
              <a:ln w="9525">
                <a:solidFill>
                  <a:srgbClr val="000000"/>
                </a:solidFill>
                <a:miter lim="800000"/>
                <a:headEnd/>
                <a:tailEnd/>
              </a:ln>
            </p:spPr>
            <p:txBody>
              <a:bodyPr/>
              <a:lstStyle/>
              <a:p>
                <a:endParaRPr lang="en-US"/>
              </a:p>
            </p:txBody>
          </p:sp>
          <p:sp>
            <p:nvSpPr>
              <p:cNvPr id="18542" name="Rectangle 151"/>
              <p:cNvSpPr>
                <a:spLocks noChangeArrowheads="1"/>
              </p:cNvSpPr>
              <p:nvPr/>
            </p:nvSpPr>
            <p:spPr bwMode="auto">
              <a:xfrm>
                <a:off x="1861" y="1199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43" name="Rectangle 152"/>
              <p:cNvSpPr>
                <a:spLocks noChangeArrowheads="1"/>
              </p:cNvSpPr>
              <p:nvPr/>
            </p:nvSpPr>
            <p:spPr bwMode="auto">
              <a:xfrm>
                <a:off x="1861" y="9400"/>
                <a:ext cx="326" cy="288"/>
              </a:xfrm>
              <a:prstGeom prst="rect">
                <a:avLst/>
              </a:prstGeom>
              <a:solidFill>
                <a:srgbClr val="FFFF00"/>
              </a:solidFill>
              <a:ln w="9525">
                <a:solidFill>
                  <a:srgbClr val="000000"/>
                </a:solidFill>
                <a:miter lim="800000"/>
                <a:headEnd/>
                <a:tailEnd/>
              </a:ln>
            </p:spPr>
            <p:txBody>
              <a:bodyPr/>
              <a:lstStyle/>
              <a:p>
                <a:endParaRPr lang="en-US"/>
              </a:p>
            </p:txBody>
          </p:sp>
        </p:grpSp>
        <p:grpSp>
          <p:nvGrpSpPr>
            <p:cNvPr id="14" name="Group 153"/>
            <p:cNvGrpSpPr>
              <a:grpSpLocks/>
            </p:cNvGrpSpPr>
            <p:nvPr/>
          </p:nvGrpSpPr>
          <p:grpSpPr bwMode="auto">
            <a:xfrm>
              <a:off x="5210" y="1399"/>
              <a:ext cx="105" cy="834"/>
              <a:chOff x="1861" y="8392"/>
              <a:chExt cx="326" cy="3888"/>
            </a:xfrm>
          </p:grpSpPr>
          <p:sp>
            <p:nvSpPr>
              <p:cNvPr id="18530" name="Rectangle 154"/>
              <p:cNvSpPr>
                <a:spLocks noChangeArrowheads="1"/>
              </p:cNvSpPr>
              <p:nvPr/>
            </p:nvSpPr>
            <p:spPr bwMode="auto">
              <a:xfrm>
                <a:off x="1861" y="1055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31" name="Rectangle 155"/>
              <p:cNvSpPr>
                <a:spLocks noChangeArrowheads="1"/>
              </p:cNvSpPr>
              <p:nvPr/>
            </p:nvSpPr>
            <p:spPr bwMode="auto">
              <a:xfrm>
                <a:off x="1861" y="8968"/>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32" name="Rectangle 156"/>
              <p:cNvSpPr>
                <a:spLocks noChangeArrowheads="1"/>
              </p:cNvSpPr>
              <p:nvPr/>
            </p:nvSpPr>
            <p:spPr bwMode="auto">
              <a:xfrm>
                <a:off x="1861" y="8392"/>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33" name="Rectangle 157"/>
              <p:cNvSpPr>
                <a:spLocks noChangeArrowheads="1"/>
              </p:cNvSpPr>
              <p:nvPr/>
            </p:nvSpPr>
            <p:spPr bwMode="auto">
              <a:xfrm>
                <a:off x="1861" y="11272"/>
                <a:ext cx="326" cy="288"/>
              </a:xfrm>
              <a:prstGeom prst="rect">
                <a:avLst/>
              </a:prstGeom>
              <a:solidFill>
                <a:srgbClr val="FFFF00"/>
              </a:solidFill>
              <a:ln w="9525">
                <a:solidFill>
                  <a:srgbClr val="000000"/>
                </a:solidFill>
                <a:miter lim="800000"/>
                <a:headEnd/>
                <a:tailEnd/>
              </a:ln>
            </p:spPr>
            <p:txBody>
              <a:bodyPr/>
              <a:lstStyle/>
              <a:p>
                <a:endParaRPr lang="en-US"/>
              </a:p>
            </p:txBody>
          </p:sp>
          <p:sp>
            <p:nvSpPr>
              <p:cNvPr id="18534" name="Rectangle 158"/>
              <p:cNvSpPr>
                <a:spLocks noChangeArrowheads="1"/>
              </p:cNvSpPr>
              <p:nvPr/>
            </p:nvSpPr>
            <p:spPr bwMode="auto">
              <a:xfrm>
                <a:off x="1861" y="9832"/>
                <a:ext cx="326" cy="288"/>
              </a:xfrm>
              <a:prstGeom prst="rect">
                <a:avLst/>
              </a:prstGeom>
              <a:solidFill>
                <a:srgbClr val="00FF00"/>
              </a:solidFill>
              <a:ln w="9525">
                <a:solidFill>
                  <a:srgbClr val="000000"/>
                </a:solidFill>
                <a:miter lim="800000"/>
                <a:headEnd/>
                <a:tailEnd/>
              </a:ln>
            </p:spPr>
            <p:txBody>
              <a:bodyPr/>
              <a:lstStyle/>
              <a:p>
                <a:endParaRPr lang="en-US"/>
              </a:p>
            </p:txBody>
          </p:sp>
          <p:sp>
            <p:nvSpPr>
              <p:cNvPr id="18535" name="Rectangle 159"/>
              <p:cNvSpPr>
                <a:spLocks noChangeArrowheads="1"/>
              </p:cNvSpPr>
              <p:nvPr/>
            </p:nvSpPr>
            <p:spPr bwMode="auto">
              <a:xfrm>
                <a:off x="1861" y="1199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36" name="Rectangle 160"/>
              <p:cNvSpPr>
                <a:spLocks noChangeArrowheads="1"/>
              </p:cNvSpPr>
              <p:nvPr/>
            </p:nvSpPr>
            <p:spPr bwMode="auto">
              <a:xfrm>
                <a:off x="1861" y="9400"/>
                <a:ext cx="326" cy="288"/>
              </a:xfrm>
              <a:prstGeom prst="rect">
                <a:avLst/>
              </a:prstGeom>
              <a:solidFill>
                <a:srgbClr val="FFFF00"/>
              </a:solidFill>
              <a:ln w="9525">
                <a:solidFill>
                  <a:srgbClr val="000000"/>
                </a:solidFill>
                <a:miter lim="800000"/>
                <a:headEnd/>
                <a:tailEnd/>
              </a:ln>
            </p:spPr>
            <p:txBody>
              <a:bodyPr/>
              <a:lstStyle/>
              <a:p>
                <a:endParaRPr lang="en-US"/>
              </a:p>
            </p:txBody>
          </p:sp>
        </p:grpSp>
        <p:sp>
          <p:nvSpPr>
            <p:cNvPr id="18515" name="Line 161"/>
            <p:cNvSpPr>
              <a:spLocks noChangeShapeType="1"/>
            </p:cNvSpPr>
            <p:nvPr/>
          </p:nvSpPr>
          <p:spPr bwMode="auto">
            <a:xfrm>
              <a:off x="4486" y="777"/>
              <a:ext cx="0" cy="2322"/>
            </a:xfrm>
            <a:prstGeom prst="line">
              <a:avLst/>
            </a:prstGeom>
            <a:noFill/>
            <a:ln w="28575">
              <a:solidFill>
                <a:srgbClr val="000000"/>
              </a:solidFill>
              <a:round/>
              <a:headEnd/>
              <a:tailEnd/>
            </a:ln>
          </p:spPr>
          <p:txBody>
            <a:bodyPr/>
            <a:lstStyle/>
            <a:p>
              <a:endParaRPr lang="en-US"/>
            </a:p>
          </p:txBody>
        </p:sp>
        <p:sp>
          <p:nvSpPr>
            <p:cNvPr id="18516" name="Line 162"/>
            <p:cNvSpPr>
              <a:spLocks noChangeShapeType="1"/>
            </p:cNvSpPr>
            <p:nvPr/>
          </p:nvSpPr>
          <p:spPr bwMode="auto">
            <a:xfrm>
              <a:off x="4657" y="777"/>
              <a:ext cx="0" cy="2322"/>
            </a:xfrm>
            <a:prstGeom prst="line">
              <a:avLst/>
            </a:prstGeom>
            <a:noFill/>
            <a:ln w="28575">
              <a:solidFill>
                <a:srgbClr val="000000"/>
              </a:solidFill>
              <a:round/>
              <a:headEnd/>
              <a:tailEnd/>
            </a:ln>
          </p:spPr>
          <p:txBody>
            <a:bodyPr/>
            <a:lstStyle/>
            <a:p>
              <a:endParaRPr lang="en-US"/>
            </a:p>
          </p:txBody>
        </p:sp>
        <p:grpSp>
          <p:nvGrpSpPr>
            <p:cNvPr id="15" name="Group 163"/>
            <p:cNvGrpSpPr>
              <a:grpSpLocks/>
            </p:cNvGrpSpPr>
            <p:nvPr/>
          </p:nvGrpSpPr>
          <p:grpSpPr bwMode="auto">
            <a:xfrm>
              <a:off x="4521" y="2001"/>
              <a:ext cx="105" cy="834"/>
              <a:chOff x="1861" y="8392"/>
              <a:chExt cx="326" cy="3888"/>
            </a:xfrm>
          </p:grpSpPr>
          <p:sp>
            <p:nvSpPr>
              <p:cNvPr id="18523" name="Rectangle 164"/>
              <p:cNvSpPr>
                <a:spLocks noChangeArrowheads="1"/>
              </p:cNvSpPr>
              <p:nvPr/>
            </p:nvSpPr>
            <p:spPr bwMode="auto">
              <a:xfrm>
                <a:off x="1861" y="1055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24" name="Rectangle 165"/>
              <p:cNvSpPr>
                <a:spLocks noChangeArrowheads="1"/>
              </p:cNvSpPr>
              <p:nvPr/>
            </p:nvSpPr>
            <p:spPr bwMode="auto">
              <a:xfrm>
                <a:off x="1861" y="8968"/>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25" name="Rectangle 166"/>
              <p:cNvSpPr>
                <a:spLocks noChangeArrowheads="1"/>
              </p:cNvSpPr>
              <p:nvPr/>
            </p:nvSpPr>
            <p:spPr bwMode="auto">
              <a:xfrm>
                <a:off x="1861" y="8392"/>
                <a:ext cx="326" cy="288"/>
              </a:xfrm>
              <a:prstGeom prst="rect">
                <a:avLst/>
              </a:prstGeom>
              <a:solidFill>
                <a:srgbClr val="0000FF"/>
              </a:solidFill>
              <a:ln w="9525">
                <a:solidFill>
                  <a:srgbClr val="000000"/>
                </a:solidFill>
                <a:miter lim="800000"/>
                <a:headEnd/>
                <a:tailEnd/>
              </a:ln>
            </p:spPr>
            <p:txBody>
              <a:bodyPr/>
              <a:lstStyle/>
              <a:p>
                <a:endParaRPr lang="en-US"/>
              </a:p>
            </p:txBody>
          </p:sp>
          <p:sp>
            <p:nvSpPr>
              <p:cNvPr id="18526" name="Rectangle 167"/>
              <p:cNvSpPr>
                <a:spLocks noChangeArrowheads="1"/>
              </p:cNvSpPr>
              <p:nvPr/>
            </p:nvSpPr>
            <p:spPr bwMode="auto">
              <a:xfrm>
                <a:off x="1861" y="11272"/>
                <a:ext cx="326" cy="288"/>
              </a:xfrm>
              <a:prstGeom prst="rect">
                <a:avLst/>
              </a:prstGeom>
              <a:solidFill>
                <a:srgbClr val="FFFF00"/>
              </a:solidFill>
              <a:ln w="9525">
                <a:solidFill>
                  <a:srgbClr val="000000"/>
                </a:solidFill>
                <a:miter lim="800000"/>
                <a:headEnd/>
                <a:tailEnd/>
              </a:ln>
            </p:spPr>
            <p:txBody>
              <a:bodyPr/>
              <a:lstStyle/>
              <a:p>
                <a:endParaRPr lang="en-US"/>
              </a:p>
            </p:txBody>
          </p:sp>
          <p:sp>
            <p:nvSpPr>
              <p:cNvPr id="18527" name="Rectangle 168"/>
              <p:cNvSpPr>
                <a:spLocks noChangeArrowheads="1"/>
              </p:cNvSpPr>
              <p:nvPr/>
            </p:nvSpPr>
            <p:spPr bwMode="auto">
              <a:xfrm>
                <a:off x="1861" y="9832"/>
                <a:ext cx="326" cy="288"/>
              </a:xfrm>
              <a:prstGeom prst="rect">
                <a:avLst/>
              </a:prstGeom>
              <a:solidFill>
                <a:srgbClr val="00FF00"/>
              </a:solidFill>
              <a:ln w="9525">
                <a:solidFill>
                  <a:srgbClr val="000000"/>
                </a:solidFill>
                <a:miter lim="800000"/>
                <a:headEnd/>
                <a:tailEnd/>
              </a:ln>
            </p:spPr>
            <p:txBody>
              <a:bodyPr/>
              <a:lstStyle/>
              <a:p>
                <a:endParaRPr lang="en-US"/>
              </a:p>
            </p:txBody>
          </p:sp>
          <p:sp>
            <p:nvSpPr>
              <p:cNvPr id="18528" name="Rectangle 169"/>
              <p:cNvSpPr>
                <a:spLocks noChangeArrowheads="1"/>
              </p:cNvSpPr>
              <p:nvPr/>
            </p:nvSpPr>
            <p:spPr bwMode="auto">
              <a:xfrm>
                <a:off x="1861" y="11992"/>
                <a:ext cx="326" cy="288"/>
              </a:xfrm>
              <a:prstGeom prst="rect">
                <a:avLst/>
              </a:prstGeom>
              <a:solidFill>
                <a:srgbClr val="FF0000"/>
              </a:solidFill>
              <a:ln w="9525">
                <a:solidFill>
                  <a:srgbClr val="000000"/>
                </a:solidFill>
                <a:miter lim="800000"/>
                <a:headEnd/>
                <a:tailEnd/>
              </a:ln>
            </p:spPr>
            <p:txBody>
              <a:bodyPr/>
              <a:lstStyle/>
              <a:p>
                <a:endParaRPr lang="en-US"/>
              </a:p>
            </p:txBody>
          </p:sp>
          <p:sp>
            <p:nvSpPr>
              <p:cNvPr id="18529" name="Rectangle 170"/>
              <p:cNvSpPr>
                <a:spLocks noChangeArrowheads="1"/>
              </p:cNvSpPr>
              <p:nvPr/>
            </p:nvSpPr>
            <p:spPr bwMode="auto">
              <a:xfrm>
                <a:off x="1861" y="9400"/>
                <a:ext cx="326" cy="288"/>
              </a:xfrm>
              <a:prstGeom prst="rect">
                <a:avLst/>
              </a:prstGeom>
              <a:solidFill>
                <a:srgbClr val="FFFF00"/>
              </a:solidFill>
              <a:ln w="9525">
                <a:solidFill>
                  <a:srgbClr val="000000"/>
                </a:solidFill>
                <a:miter lim="800000"/>
                <a:headEnd/>
                <a:tailEnd/>
              </a:ln>
            </p:spPr>
            <p:txBody>
              <a:bodyPr/>
              <a:lstStyle/>
              <a:p>
                <a:endParaRPr lang="en-US"/>
              </a:p>
            </p:txBody>
          </p:sp>
        </p:grpSp>
        <p:sp>
          <p:nvSpPr>
            <p:cNvPr id="18518" name="Oval 171"/>
            <p:cNvSpPr>
              <a:spLocks noChangeArrowheads="1"/>
            </p:cNvSpPr>
            <p:nvPr/>
          </p:nvSpPr>
          <p:spPr bwMode="auto">
            <a:xfrm>
              <a:off x="4481" y="726"/>
              <a:ext cx="174" cy="81"/>
            </a:xfrm>
            <a:prstGeom prst="ellipse">
              <a:avLst/>
            </a:prstGeom>
            <a:solidFill>
              <a:srgbClr val="FFFFFF"/>
            </a:solidFill>
            <a:ln w="19050">
              <a:solidFill>
                <a:srgbClr val="000000"/>
              </a:solidFill>
              <a:round/>
              <a:headEnd/>
              <a:tailEnd/>
            </a:ln>
          </p:spPr>
          <p:txBody>
            <a:bodyPr/>
            <a:lstStyle/>
            <a:p>
              <a:endParaRPr lang="en-US"/>
            </a:p>
          </p:txBody>
        </p:sp>
        <p:sp>
          <p:nvSpPr>
            <p:cNvPr id="18519" name="Oval 172"/>
            <p:cNvSpPr>
              <a:spLocks noChangeArrowheads="1"/>
            </p:cNvSpPr>
            <p:nvPr/>
          </p:nvSpPr>
          <p:spPr bwMode="auto">
            <a:xfrm>
              <a:off x="4481" y="3041"/>
              <a:ext cx="174" cy="81"/>
            </a:xfrm>
            <a:prstGeom prst="ellipse">
              <a:avLst/>
            </a:prstGeom>
            <a:noFill/>
            <a:ln w="19050">
              <a:solidFill>
                <a:srgbClr val="000000"/>
              </a:solidFill>
              <a:round/>
              <a:headEnd/>
              <a:tailEnd/>
            </a:ln>
          </p:spPr>
          <p:txBody>
            <a:bodyPr/>
            <a:lstStyle/>
            <a:p>
              <a:endParaRPr lang="en-US"/>
            </a:p>
          </p:txBody>
        </p:sp>
        <p:sp>
          <p:nvSpPr>
            <p:cNvPr id="18520" name="Oval 173"/>
            <p:cNvSpPr>
              <a:spLocks noChangeArrowheads="1"/>
            </p:cNvSpPr>
            <p:nvPr/>
          </p:nvSpPr>
          <p:spPr bwMode="auto">
            <a:xfrm>
              <a:off x="5176" y="3041"/>
              <a:ext cx="174" cy="81"/>
            </a:xfrm>
            <a:prstGeom prst="ellipse">
              <a:avLst/>
            </a:prstGeom>
            <a:noFill/>
            <a:ln w="19050">
              <a:solidFill>
                <a:srgbClr val="000000"/>
              </a:solidFill>
              <a:round/>
              <a:headEnd/>
              <a:tailEnd/>
            </a:ln>
          </p:spPr>
          <p:txBody>
            <a:bodyPr/>
            <a:lstStyle/>
            <a:p>
              <a:endParaRPr lang="en-US"/>
            </a:p>
          </p:txBody>
        </p:sp>
        <p:sp>
          <p:nvSpPr>
            <p:cNvPr id="18521" name="Oval 174"/>
            <p:cNvSpPr>
              <a:spLocks noChangeArrowheads="1"/>
            </p:cNvSpPr>
            <p:nvPr/>
          </p:nvSpPr>
          <p:spPr bwMode="auto">
            <a:xfrm>
              <a:off x="4951" y="3041"/>
              <a:ext cx="174" cy="81"/>
            </a:xfrm>
            <a:prstGeom prst="ellipse">
              <a:avLst/>
            </a:prstGeom>
            <a:noFill/>
            <a:ln w="19050">
              <a:solidFill>
                <a:srgbClr val="000000"/>
              </a:solidFill>
              <a:round/>
              <a:headEnd/>
              <a:tailEnd/>
            </a:ln>
          </p:spPr>
          <p:txBody>
            <a:bodyPr/>
            <a:lstStyle/>
            <a:p>
              <a:endParaRPr lang="en-US"/>
            </a:p>
          </p:txBody>
        </p:sp>
        <p:sp>
          <p:nvSpPr>
            <p:cNvPr id="18522" name="Oval 175"/>
            <p:cNvSpPr>
              <a:spLocks noChangeArrowheads="1"/>
            </p:cNvSpPr>
            <p:nvPr/>
          </p:nvSpPr>
          <p:spPr bwMode="auto">
            <a:xfrm>
              <a:off x="4719" y="3048"/>
              <a:ext cx="174" cy="81"/>
            </a:xfrm>
            <a:prstGeom prst="ellipse">
              <a:avLst/>
            </a:prstGeom>
            <a:noFill/>
            <a:ln w="19050">
              <a:solidFill>
                <a:srgbClr val="000000"/>
              </a:solidFill>
              <a:round/>
              <a:headEnd/>
              <a:tailEnd/>
            </a:ln>
          </p:spPr>
          <p:txBody>
            <a:bodyPr/>
            <a:lstStyle/>
            <a:p>
              <a:endParaRPr lang="en-US"/>
            </a:p>
          </p:txBody>
        </p:sp>
      </p:grpSp>
      <p:sp>
        <p:nvSpPr>
          <p:cNvPr id="18498" name="Line 176"/>
          <p:cNvSpPr>
            <a:spLocks noChangeShapeType="1"/>
          </p:cNvSpPr>
          <p:nvPr/>
        </p:nvSpPr>
        <p:spPr bwMode="auto">
          <a:xfrm flipV="1">
            <a:off x="6915150" y="1671638"/>
            <a:ext cx="1814513" cy="28575"/>
          </a:xfrm>
          <a:prstGeom prst="line">
            <a:avLst/>
          </a:prstGeom>
          <a:noFill/>
          <a:ln w="57150">
            <a:solidFill>
              <a:schemeClr val="tx1"/>
            </a:solidFill>
            <a:prstDash val="sysDot"/>
            <a:round/>
            <a:headEnd type="triangle" w="med" len="med"/>
            <a:tailEnd type="triangle" w="med" len="med"/>
          </a:ln>
        </p:spPr>
        <p:txBody>
          <a:bodyPr/>
          <a:lstStyle/>
          <a:p>
            <a:endParaRPr lang="en-US"/>
          </a:p>
        </p:txBody>
      </p:sp>
      <p:sp>
        <p:nvSpPr>
          <p:cNvPr id="18499" name="AutoShape 177"/>
          <p:cNvSpPr>
            <a:spLocks noChangeArrowheads="1"/>
          </p:cNvSpPr>
          <p:nvPr/>
        </p:nvSpPr>
        <p:spPr bwMode="auto">
          <a:xfrm flipV="1">
            <a:off x="7686675" y="4100513"/>
            <a:ext cx="300038" cy="542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120 w 21600"/>
              <a:gd name="T13" fmla="*/ 6120 h 21600"/>
              <a:gd name="T14" fmla="*/ 15480 w 21600"/>
              <a:gd name="T15" fmla="*/ 15480 h 21600"/>
            </a:gdLst>
            <a:ahLst/>
            <a:cxnLst>
              <a:cxn ang="T8">
                <a:pos x="T0" y="T1"/>
              </a:cxn>
              <a:cxn ang="T9">
                <a:pos x="T2" y="T3"/>
              </a:cxn>
              <a:cxn ang="T10">
                <a:pos x="T4" y="T5"/>
              </a:cxn>
              <a:cxn ang="T11">
                <a:pos x="T6" y="T7"/>
              </a:cxn>
            </a:cxnLst>
            <a:rect l="T12" t="T13" r="T14" b="T15"/>
            <a:pathLst>
              <a:path w="21600" h="21600">
                <a:moveTo>
                  <a:pt x="0" y="0"/>
                </a:moveTo>
                <a:lnTo>
                  <a:pt x="8640" y="21600"/>
                </a:lnTo>
                <a:lnTo>
                  <a:pt x="1296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500" name="Text Box 178"/>
          <p:cNvSpPr txBox="1">
            <a:spLocks noChangeArrowheads="1"/>
          </p:cNvSpPr>
          <p:nvPr/>
        </p:nvSpPr>
        <p:spPr bwMode="auto">
          <a:xfrm>
            <a:off x="7388225" y="4657725"/>
            <a:ext cx="884238" cy="862013"/>
          </a:xfrm>
          <a:prstGeom prst="rect">
            <a:avLst/>
          </a:prstGeom>
          <a:solidFill>
            <a:srgbClr val="FFFFFF"/>
          </a:solidFill>
          <a:ln w="9525">
            <a:solidFill>
              <a:srgbClr val="000000"/>
            </a:solidFill>
            <a:miter lim="800000"/>
            <a:headEnd/>
            <a:tailEnd/>
          </a:ln>
        </p:spPr>
        <p:txBody>
          <a:bodyPr/>
          <a:lstStyle/>
          <a:p>
            <a:pPr algn="ctr" eaLnBrk="0" hangingPunct="0"/>
            <a:r>
              <a:rPr lang="en-US" sz="1600"/>
              <a:t>LASER </a:t>
            </a:r>
            <a:r>
              <a:rPr lang="en-US" sz="1200"/>
              <a:t>Excitation</a:t>
            </a:r>
            <a:r>
              <a:rPr lang="en-US" sz="1600"/>
              <a:t> </a:t>
            </a:r>
            <a:r>
              <a:rPr lang="en-US" sz="1000"/>
              <a:t>(488 nm)</a:t>
            </a:r>
            <a:endParaRPr lang="en-US" sz="1600"/>
          </a:p>
        </p:txBody>
      </p:sp>
      <p:sp>
        <p:nvSpPr>
          <p:cNvPr id="18501" name="Text Box 179"/>
          <p:cNvSpPr txBox="1">
            <a:spLocks noChangeArrowheads="1"/>
          </p:cNvSpPr>
          <p:nvPr/>
        </p:nvSpPr>
        <p:spPr bwMode="auto">
          <a:xfrm>
            <a:off x="6642100" y="5713413"/>
            <a:ext cx="2198688" cy="641350"/>
          </a:xfrm>
          <a:prstGeom prst="rect">
            <a:avLst/>
          </a:prstGeom>
          <a:noFill/>
          <a:ln w="9525">
            <a:noFill/>
            <a:miter lim="800000"/>
            <a:headEnd/>
            <a:tailEnd/>
          </a:ln>
        </p:spPr>
        <p:txBody>
          <a:bodyPr>
            <a:spAutoFit/>
          </a:bodyPr>
          <a:lstStyle/>
          <a:p>
            <a:pPr algn="ctr"/>
            <a:r>
              <a:rPr lang="en-US" b="1">
                <a:solidFill>
                  <a:schemeClr val="accent2"/>
                </a:solidFill>
              </a:rPr>
              <a:t>Fixed laser, moving capillaries</a:t>
            </a:r>
          </a:p>
        </p:txBody>
      </p:sp>
      <p:sp>
        <p:nvSpPr>
          <p:cNvPr id="18502" name="Text Box 180"/>
          <p:cNvSpPr txBox="1">
            <a:spLocks noChangeArrowheads="1"/>
          </p:cNvSpPr>
          <p:nvPr/>
        </p:nvSpPr>
        <p:spPr bwMode="auto">
          <a:xfrm>
            <a:off x="7065963" y="6332538"/>
            <a:ext cx="1377950" cy="366712"/>
          </a:xfrm>
          <a:prstGeom prst="rect">
            <a:avLst/>
          </a:prstGeom>
          <a:noFill/>
          <a:ln w="9525">
            <a:noFill/>
            <a:miter lim="800000"/>
            <a:headEnd/>
            <a:tailEnd/>
          </a:ln>
        </p:spPr>
        <p:txBody>
          <a:bodyPr wrap="none">
            <a:spAutoFit/>
          </a:bodyPr>
          <a:lstStyle/>
          <a:p>
            <a:r>
              <a:rPr lang="en-US"/>
              <a:t>MegaBACE</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a:grpSpLocks/>
          </p:cNvGrpSpPr>
          <p:nvPr/>
        </p:nvGrpSpPr>
        <p:grpSpPr bwMode="auto">
          <a:xfrm>
            <a:off x="228600" y="1295400"/>
            <a:ext cx="8610600" cy="4864100"/>
            <a:chOff x="228600" y="1295400"/>
            <a:chExt cx="8610600" cy="4863661"/>
          </a:xfrm>
        </p:grpSpPr>
        <p:grpSp>
          <p:nvGrpSpPr>
            <p:cNvPr id="3" name="Group 2"/>
            <p:cNvGrpSpPr>
              <a:grpSpLocks/>
            </p:cNvGrpSpPr>
            <p:nvPr/>
          </p:nvGrpSpPr>
          <p:grpSpPr bwMode="auto">
            <a:xfrm>
              <a:off x="3179762" y="1895475"/>
              <a:ext cx="2527300" cy="2413000"/>
              <a:chOff x="1512" y="872"/>
              <a:chExt cx="1592" cy="1520"/>
            </a:xfrm>
          </p:grpSpPr>
          <p:sp>
            <p:nvSpPr>
              <p:cNvPr id="19530" name="Rectangle 3"/>
              <p:cNvSpPr>
                <a:spLocks noChangeArrowheads="1"/>
              </p:cNvSpPr>
              <p:nvPr/>
            </p:nvSpPr>
            <p:spPr bwMode="auto">
              <a:xfrm>
                <a:off x="2912" y="880"/>
                <a:ext cx="192" cy="1496"/>
              </a:xfrm>
              <a:prstGeom prst="rect">
                <a:avLst/>
              </a:prstGeom>
              <a:solidFill>
                <a:srgbClr val="FFFFCC"/>
              </a:solidFill>
              <a:ln w="9525">
                <a:noFill/>
                <a:miter lim="800000"/>
                <a:headEnd/>
                <a:tailEnd/>
              </a:ln>
            </p:spPr>
            <p:txBody>
              <a:bodyPr wrap="none" anchor="ctr"/>
              <a:lstStyle/>
              <a:p>
                <a:endParaRPr lang="en-US"/>
              </a:p>
            </p:txBody>
          </p:sp>
          <p:sp>
            <p:nvSpPr>
              <p:cNvPr id="19531" name="Rectangle 4"/>
              <p:cNvSpPr>
                <a:spLocks noChangeArrowheads="1"/>
              </p:cNvSpPr>
              <p:nvPr/>
            </p:nvSpPr>
            <p:spPr bwMode="auto">
              <a:xfrm>
                <a:off x="2392" y="880"/>
                <a:ext cx="192" cy="1496"/>
              </a:xfrm>
              <a:prstGeom prst="rect">
                <a:avLst/>
              </a:prstGeom>
              <a:solidFill>
                <a:srgbClr val="FFFFCC"/>
              </a:solidFill>
              <a:ln w="9525">
                <a:noFill/>
                <a:miter lim="800000"/>
                <a:headEnd/>
                <a:tailEnd/>
              </a:ln>
            </p:spPr>
            <p:txBody>
              <a:bodyPr wrap="none" anchor="ctr"/>
              <a:lstStyle/>
              <a:p>
                <a:endParaRPr lang="en-US"/>
              </a:p>
            </p:txBody>
          </p:sp>
          <p:sp>
            <p:nvSpPr>
              <p:cNvPr id="19532" name="Rectangle 5"/>
              <p:cNvSpPr>
                <a:spLocks noChangeArrowheads="1"/>
              </p:cNvSpPr>
              <p:nvPr/>
            </p:nvSpPr>
            <p:spPr bwMode="auto">
              <a:xfrm>
                <a:off x="1976" y="872"/>
                <a:ext cx="192" cy="1496"/>
              </a:xfrm>
              <a:prstGeom prst="rect">
                <a:avLst/>
              </a:prstGeom>
              <a:solidFill>
                <a:srgbClr val="FFFFCC"/>
              </a:solidFill>
              <a:ln w="9525">
                <a:noFill/>
                <a:miter lim="800000"/>
                <a:headEnd/>
                <a:tailEnd/>
              </a:ln>
            </p:spPr>
            <p:txBody>
              <a:bodyPr wrap="none" anchor="ctr"/>
              <a:lstStyle/>
              <a:p>
                <a:endParaRPr lang="en-US"/>
              </a:p>
            </p:txBody>
          </p:sp>
          <p:sp>
            <p:nvSpPr>
              <p:cNvPr id="19533" name="Rectangle 6"/>
              <p:cNvSpPr>
                <a:spLocks noChangeArrowheads="1"/>
              </p:cNvSpPr>
              <p:nvPr/>
            </p:nvSpPr>
            <p:spPr bwMode="auto">
              <a:xfrm>
                <a:off x="1512" y="896"/>
                <a:ext cx="192" cy="1496"/>
              </a:xfrm>
              <a:prstGeom prst="rect">
                <a:avLst/>
              </a:prstGeom>
              <a:solidFill>
                <a:srgbClr val="FFFFCC"/>
              </a:solidFill>
              <a:ln w="9525">
                <a:noFill/>
                <a:miter lim="800000"/>
                <a:headEnd/>
                <a:tailEnd/>
              </a:ln>
            </p:spPr>
            <p:txBody>
              <a:bodyPr wrap="none" anchor="ctr"/>
              <a:lstStyle/>
              <a:p>
                <a:endParaRPr lang="en-US"/>
              </a:p>
            </p:txBody>
          </p:sp>
        </p:grpSp>
        <p:sp>
          <p:nvSpPr>
            <p:cNvPr id="19460" name="Text Box 10"/>
            <p:cNvSpPr txBox="1">
              <a:spLocks noChangeArrowheads="1"/>
            </p:cNvSpPr>
            <p:nvPr/>
          </p:nvSpPr>
          <p:spPr bwMode="auto">
            <a:xfrm>
              <a:off x="2104420" y="1875597"/>
              <a:ext cx="522642" cy="336387"/>
            </a:xfrm>
            <a:prstGeom prst="rect">
              <a:avLst/>
            </a:prstGeom>
            <a:noFill/>
            <a:ln w="9525">
              <a:noFill/>
              <a:miter lim="800000"/>
              <a:headEnd/>
              <a:tailEnd/>
            </a:ln>
          </p:spPr>
          <p:txBody>
            <a:bodyPr wrap="none">
              <a:spAutoFit/>
            </a:bodyPr>
            <a:lstStyle/>
            <a:p>
              <a:r>
                <a:rPr lang="en-US" sz="1600" b="1"/>
                <a:t>500</a:t>
              </a:r>
            </a:p>
          </p:txBody>
        </p:sp>
        <p:sp>
          <p:nvSpPr>
            <p:cNvPr id="19461" name="Text Box 11"/>
            <p:cNvSpPr txBox="1">
              <a:spLocks noChangeArrowheads="1"/>
            </p:cNvSpPr>
            <p:nvPr/>
          </p:nvSpPr>
          <p:spPr bwMode="auto">
            <a:xfrm>
              <a:off x="5030831" y="1871663"/>
              <a:ext cx="580286" cy="336387"/>
            </a:xfrm>
            <a:prstGeom prst="rect">
              <a:avLst/>
            </a:prstGeom>
            <a:noFill/>
            <a:ln w="9525">
              <a:noFill/>
              <a:miter lim="800000"/>
              <a:headEnd/>
              <a:tailEnd/>
            </a:ln>
          </p:spPr>
          <p:txBody>
            <a:bodyPr wrap="none">
              <a:spAutoFit/>
            </a:bodyPr>
            <a:lstStyle/>
            <a:p>
              <a:r>
                <a:rPr lang="en-US" sz="1600" b="1"/>
                <a:t>600 </a:t>
              </a:r>
            </a:p>
          </p:txBody>
        </p:sp>
        <p:sp>
          <p:nvSpPr>
            <p:cNvPr id="19462" name="Text Box 12"/>
            <p:cNvSpPr txBox="1">
              <a:spLocks noChangeArrowheads="1"/>
            </p:cNvSpPr>
            <p:nvPr/>
          </p:nvSpPr>
          <p:spPr bwMode="auto">
            <a:xfrm>
              <a:off x="7955320" y="1873630"/>
              <a:ext cx="883880" cy="336387"/>
            </a:xfrm>
            <a:prstGeom prst="rect">
              <a:avLst/>
            </a:prstGeom>
            <a:noFill/>
            <a:ln w="9525">
              <a:noFill/>
              <a:miter lim="800000"/>
              <a:headEnd/>
              <a:tailEnd/>
            </a:ln>
          </p:spPr>
          <p:txBody>
            <a:bodyPr wrap="none">
              <a:spAutoFit/>
            </a:bodyPr>
            <a:lstStyle/>
            <a:p>
              <a:r>
                <a:rPr lang="en-US" sz="1600" b="1"/>
                <a:t>700 nm</a:t>
              </a:r>
            </a:p>
          </p:txBody>
        </p:sp>
        <p:grpSp>
          <p:nvGrpSpPr>
            <p:cNvPr id="4" name="Group 13"/>
            <p:cNvGrpSpPr>
              <a:grpSpLocks/>
            </p:cNvGrpSpPr>
            <p:nvPr/>
          </p:nvGrpSpPr>
          <p:grpSpPr bwMode="auto">
            <a:xfrm flipV="1">
              <a:off x="2356133" y="2202148"/>
              <a:ext cx="5995011" cy="302945"/>
              <a:chOff x="1200" y="1291"/>
              <a:chExt cx="3120" cy="154"/>
            </a:xfrm>
          </p:grpSpPr>
          <p:sp>
            <p:nvSpPr>
              <p:cNvPr id="19520" name="Line 14"/>
              <p:cNvSpPr>
                <a:spLocks noChangeShapeType="1"/>
              </p:cNvSpPr>
              <p:nvPr/>
            </p:nvSpPr>
            <p:spPr bwMode="auto">
              <a:xfrm>
                <a:off x="1200" y="1296"/>
                <a:ext cx="3120" cy="0"/>
              </a:xfrm>
              <a:prstGeom prst="line">
                <a:avLst/>
              </a:prstGeom>
              <a:noFill/>
              <a:ln w="19050">
                <a:solidFill>
                  <a:srgbClr val="000000"/>
                </a:solidFill>
                <a:round/>
                <a:headEnd/>
                <a:tailEnd/>
              </a:ln>
            </p:spPr>
            <p:txBody>
              <a:bodyPr/>
              <a:lstStyle/>
              <a:p>
                <a:endParaRPr lang="en-US"/>
              </a:p>
            </p:txBody>
          </p:sp>
          <p:sp>
            <p:nvSpPr>
              <p:cNvPr id="19521" name="Line 15"/>
              <p:cNvSpPr>
                <a:spLocks noChangeShapeType="1"/>
              </p:cNvSpPr>
              <p:nvPr/>
            </p:nvSpPr>
            <p:spPr bwMode="auto">
              <a:xfrm>
                <a:off x="2736" y="1291"/>
                <a:ext cx="0" cy="149"/>
              </a:xfrm>
              <a:prstGeom prst="line">
                <a:avLst/>
              </a:prstGeom>
              <a:noFill/>
              <a:ln w="19050">
                <a:solidFill>
                  <a:srgbClr val="000000"/>
                </a:solidFill>
                <a:round/>
                <a:headEnd/>
                <a:tailEnd/>
              </a:ln>
            </p:spPr>
            <p:txBody>
              <a:bodyPr/>
              <a:lstStyle/>
              <a:p>
                <a:endParaRPr lang="en-US"/>
              </a:p>
            </p:txBody>
          </p:sp>
          <p:sp>
            <p:nvSpPr>
              <p:cNvPr id="19522" name="Line 16"/>
              <p:cNvSpPr>
                <a:spLocks noChangeShapeType="1"/>
              </p:cNvSpPr>
              <p:nvPr/>
            </p:nvSpPr>
            <p:spPr bwMode="auto">
              <a:xfrm>
                <a:off x="1928" y="1299"/>
                <a:ext cx="0" cy="90"/>
              </a:xfrm>
              <a:prstGeom prst="line">
                <a:avLst/>
              </a:prstGeom>
              <a:noFill/>
              <a:ln w="19050">
                <a:solidFill>
                  <a:srgbClr val="000000"/>
                </a:solidFill>
                <a:round/>
                <a:headEnd/>
                <a:tailEnd/>
              </a:ln>
            </p:spPr>
            <p:txBody>
              <a:bodyPr/>
              <a:lstStyle/>
              <a:p>
                <a:endParaRPr lang="en-US"/>
              </a:p>
            </p:txBody>
          </p:sp>
          <p:sp>
            <p:nvSpPr>
              <p:cNvPr id="19523" name="Line 17"/>
              <p:cNvSpPr>
                <a:spLocks noChangeShapeType="1"/>
              </p:cNvSpPr>
              <p:nvPr/>
            </p:nvSpPr>
            <p:spPr bwMode="auto">
              <a:xfrm>
                <a:off x="3596" y="1303"/>
                <a:ext cx="0" cy="90"/>
              </a:xfrm>
              <a:prstGeom prst="line">
                <a:avLst/>
              </a:prstGeom>
              <a:noFill/>
              <a:ln w="19050">
                <a:solidFill>
                  <a:srgbClr val="000000"/>
                </a:solidFill>
                <a:round/>
                <a:headEnd/>
                <a:tailEnd/>
              </a:ln>
            </p:spPr>
            <p:txBody>
              <a:bodyPr/>
              <a:lstStyle/>
              <a:p>
                <a:endParaRPr lang="en-US"/>
              </a:p>
            </p:txBody>
          </p:sp>
          <p:sp>
            <p:nvSpPr>
              <p:cNvPr id="19524" name="Line 18"/>
              <p:cNvSpPr>
                <a:spLocks noChangeShapeType="1"/>
              </p:cNvSpPr>
              <p:nvPr/>
            </p:nvSpPr>
            <p:spPr bwMode="auto">
              <a:xfrm>
                <a:off x="2356" y="1295"/>
                <a:ext cx="0" cy="90"/>
              </a:xfrm>
              <a:prstGeom prst="line">
                <a:avLst/>
              </a:prstGeom>
              <a:noFill/>
              <a:ln w="19050">
                <a:solidFill>
                  <a:srgbClr val="000000"/>
                </a:solidFill>
                <a:round/>
                <a:headEnd/>
                <a:tailEnd/>
              </a:ln>
            </p:spPr>
            <p:txBody>
              <a:bodyPr/>
              <a:lstStyle/>
              <a:p>
                <a:endParaRPr lang="en-US"/>
              </a:p>
            </p:txBody>
          </p:sp>
          <p:sp>
            <p:nvSpPr>
              <p:cNvPr id="19525" name="Line 19"/>
              <p:cNvSpPr>
                <a:spLocks noChangeShapeType="1"/>
              </p:cNvSpPr>
              <p:nvPr/>
            </p:nvSpPr>
            <p:spPr bwMode="auto">
              <a:xfrm>
                <a:off x="1540" y="1299"/>
                <a:ext cx="0" cy="90"/>
              </a:xfrm>
              <a:prstGeom prst="line">
                <a:avLst/>
              </a:prstGeom>
              <a:noFill/>
              <a:ln w="19050">
                <a:solidFill>
                  <a:srgbClr val="000000"/>
                </a:solidFill>
                <a:round/>
                <a:headEnd/>
                <a:tailEnd/>
              </a:ln>
            </p:spPr>
            <p:txBody>
              <a:bodyPr/>
              <a:lstStyle/>
              <a:p>
                <a:endParaRPr lang="en-US"/>
              </a:p>
            </p:txBody>
          </p:sp>
          <p:sp>
            <p:nvSpPr>
              <p:cNvPr id="19526" name="Line 20"/>
              <p:cNvSpPr>
                <a:spLocks noChangeShapeType="1"/>
              </p:cNvSpPr>
              <p:nvPr/>
            </p:nvSpPr>
            <p:spPr bwMode="auto">
              <a:xfrm>
                <a:off x="3168" y="1296"/>
                <a:ext cx="0" cy="90"/>
              </a:xfrm>
              <a:prstGeom prst="line">
                <a:avLst/>
              </a:prstGeom>
              <a:noFill/>
              <a:ln w="19050">
                <a:solidFill>
                  <a:srgbClr val="000000"/>
                </a:solidFill>
                <a:round/>
                <a:headEnd/>
                <a:tailEnd/>
              </a:ln>
            </p:spPr>
            <p:txBody>
              <a:bodyPr/>
              <a:lstStyle/>
              <a:p>
                <a:endParaRPr lang="en-US"/>
              </a:p>
            </p:txBody>
          </p:sp>
          <p:sp>
            <p:nvSpPr>
              <p:cNvPr id="19527" name="Line 21"/>
              <p:cNvSpPr>
                <a:spLocks noChangeShapeType="1"/>
              </p:cNvSpPr>
              <p:nvPr/>
            </p:nvSpPr>
            <p:spPr bwMode="auto">
              <a:xfrm>
                <a:off x="3984" y="1296"/>
                <a:ext cx="0" cy="90"/>
              </a:xfrm>
              <a:prstGeom prst="line">
                <a:avLst/>
              </a:prstGeom>
              <a:noFill/>
              <a:ln w="19050">
                <a:solidFill>
                  <a:srgbClr val="000000"/>
                </a:solidFill>
                <a:round/>
                <a:headEnd/>
                <a:tailEnd/>
              </a:ln>
            </p:spPr>
            <p:txBody>
              <a:bodyPr/>
              <a:lstStyle/>
              <a:p>
                <a:endParaRPr lang="en-US"/>
              </a:p>
            </p:txBody>
          </p:sp>
          <p:sp>
            <p:nvSpPr>
              <p:cNvPr id="19528" name="Line 22"/>
              <p:cNvSpPr>
                <a:spLocks noChangeShapeType="1"/>
              </p:cNvSpPr>
              <p:nvPr/>
            </p:nvSpPr>
            <p:spPr bwMode="auto">
              <a:xfrm>
                <a:off x="1200" y="1296"/>
                <a:ext cx="0" cy="149"/>
              </a:xfrm>
              <a:prstGeom prst="line">
                <a:avLst/>
              </a:prstGeom>
              <a:noFill/>
              <a:ln w="19050">
                <a:solidFill>
                  <a:srgbClr val="000000"/>
                </a:solidFill>
                <a:round/>
                <a:headEnd/>
                <a:tailEnd/>
              </a:ln>
            </p:spPr>
            <p:txBody>
              <a:bodyPr/>
              <a:lstStyle/>
              <a:p>
                <a:endParaRPr lang="en-US"/>
              </a:p>
            </p:txBody>
          </p:sp>
          <p:sp>
            <p:nvSpPr>
              <p:cNvPr id="19529" name="Line 23"/>
              <p:cNvSpPr>
                <a:spLocks noChangeShapeType="1"/>
              </p:cNvSpPr>
              <p:nvPr/>
            </p:nvSpPr>
            <p:spPr bwMode="auto">
              <a:xfrm>
                <a:off x="4320" y="1291"/>
                <a:ext cx="0" cy="149"/>
              </a:xfrm>
              <a:prstGeom prst="line">
                <a:avLst/>
              </a:prstGeom>
              <a:noFill/>
              <a:ln w="19050">
                <a:solidFill>
                  <a:srgbClr val="000000"/>
                </a:solidFill>
                <a:round/>
                <a:headEnd/>
                <a:tailEnd/>
              </a:ln>
            </p:spPr>
            <p:txBody>
              <a:bodyPr/>
              <a:lstStyle/>
              <a:p>
                <a:endParaRPr lang="en-US"/>
              </a:p>
            </p:txBody>
          </p:sp>
        </p:grpSp>
        <p:sp>
          <p:nvSpPr>
            <p:cNvPr id="19464" name="Text Box 24"/>
            <p:cNvSpPr txBox="1">
              <a:spLocks noChangeArrowheads="1"/>
            </p:cNvSpPr>
            <p:nvPr/>
          </p:nvSpPr>
          <p:spPr bwMode="auto">
            <a:xfrm>
              <a:off x="2725057" y="1871663"/>
              <a:ext cx="522642" cy="336387"/>
            </a:xfrm>
            <a:prstGeom prst="rect">
              <a:avLst/>
            </a:prstGeom>
            <a:noFill/>
            <a:ln w="9525">
              <a:noFill/>
              <a:miter lim="800000"/>
              <a:headEnd/>
              <a:tailEnd/>
            </a:ln>
          </p:spPr>
          <p:txBody>
            <a:bodyPr wrap="none">
              <a:spAutoFit/>
            </a:bodyPr>
            <a:lstStyle/>
            <a:p>
              <a:r>
                <a:rPr lang="en-US" sz="1600" b="1"/>
                <a:t>525</a:t>
              </a:r>
            </a:p>
          </p:txBody>
        </p:sp>
        <p:sp>
          <p:nvSpPr>
            <p:cNvPr id="19465" name="Text Box 25"/>
            <p:cNvSpPr txBox="1">
              <a:spLocks noChangeArrowheads="1"/>
            </p:cNvSpPr>
            <p:nvPr/>
          </p:nvSpPr>
          <p:spPr bwMode="auto">
            <a:xfrm>
              <a:off x="3487884" y="1871663"/>
              <a:ext cx="522642" cy="336387"/>
            </a:xfrm>
            <a:prstGeom prst="rect">
              <a:avLst/>
            </a:prstGeom>
            <a:noFill/>
            <a:ln w="9525">
              <a:noFill/>
              <a:miter lim="800000"/>
              <a:headEnd/>
              <a:tailEnd/>
            </a:ln>
          </p:spPr>
          <p:txBody>
            <a:bodyPr wrap="none">
              <a:spAutoFit/>
            </a:bodyPr>
            <a:lstStyle/>
            <a:p>
              <a:r>
                <a:rPr lang="en-US" sz="1600" b="1"/>
                <a:t>550</a:t>
              </a:r>
            </a:p>
          </p:txBody>
        </p:sp>
        <p:sp>
          <p:nvSpPr>
            <p:cNvPr id="19466" name="Text Box 26"/>
            <p:cNvSpPr txBox="1">
              <a:spLocks noChangeArrowheads="1"/>
            </p:cNvSpPr>
            <p:nvPr/>
          </p:nvSpPr>
          <p:spPr bwMode="auto">
            <a:xfrm>
              <a:off x="4317962" y="1871663"/>
              <a:ext cx="522642" cy="336387"/>
            </a:xfrm>
            <a:prstGeom prst="rect">
              <a:avLst/>
            </a:prstGeom>
            <a:noFill/>
            <a:ln w="9525">
              <a:noFill/>
              <a:miter lim="800000"/>
              <a:headEnd/>
              <a:tailEnd/>
            </a:ln>
          </p:spPr>
          <p:txBody>
            <a:bodyPr wrap="none">
              <a:spAutoFit/>
            </a:bodyPr>
            <a:lstStyle/>
            <a:p>
              <a:r>
                <a:rPr lang="en-US" sz="1600" b="1"/>
                <a:t>575</a:t>
              </a:r>
            </a:p>
          </p:txBody>
        </p:sp>
        <p:sp>
          <p:nvSpPr>
            <p:cNvPr id="19467" name="Text Box 27"/>
            <p:cNvSpPr txBox="1">
              <a:spLocks noChangeArrowheads="1"/>
            </p:cNvSpPr>
            <p:nvPr/>
          </p:nvSpPr>
          <p:spPr bwMode="auto">
            <a:xfrm>
              <a:off x="5885888" y="1871663"/>
              <a:ext cx="520721" cy="336387"/>
            </a:xfrm>
            <a:prstGeom prst="rect">
              <a:avLst/>
            </a:prstGeom>
            <a:noFill/>
            <a:ln w="9525">
              <a:noFill/>
              <a:miter lim="800000"/>
              <a:headEnd/>
              <a:tailEnd/>
            </a:ln>
          </p:spPr>
          <p:txBody>
            <a:bodyPr wrap="none">
              <a:spAutoFit/>
            </a:bodyPr>
            <a:lstStyle/>
            <a:p>
              <a:r>
                <a:rPr lang="en-US" sz="1600" b="1"/>
                <a:t>625</a:t>
              </a:r>
            </a:p>
          </p:txBody>
        </p:sp>
        <p:sp>
          <p:nvSpPr>
            <p:cNvPr id="19468" name="Text Box 28"/>
            <p:cNvSpPr txBox="1">
              <a:spLocks noChangeArrowheads="1"/>
            </p:cNvSpPr>
            <p:nvPr/>
          </p:nvSpPr>
          <p:spPr bwMode="auto">
            <a:xfrm>
              <a:off x="6717888" y="1871663"/>
              <a:ext cx="520721" cy="336387"/>
            </a:xfrm>
            <a:prstGeom prst="rect">
              <a:avLst/>
            </a:prstGeom>
            <a:noFill/>
            <a:ln w="9525">
              <a:noFill/>
              <a:miter lim="800000"/>
              <a:headEnd/>
              <a:tailEnd/>
            </a:ln>
          </p:spPr>
          <p:txBody>
            <a:bodyPr wrap="none">
              <a:spAutoFit/>
            </a:bodyPr>
            <a:lstStyle/>
            <a:p>
              <a:r>
                <a:rPr lang="en-US" sz="1600" b="1"/>
                <a:t>650</a:t>
              </a:r>
            </a:p>
          </p:txBody>
        </p:sp>
        <p:sp>
          <p:nvSpPr>
            <p:cNvPr id="19469" name="Text Box 29"/>
            <p:cNvSpPr txBox="1">
              <a:spLocks noChangeArrowheads="1"/>
            </p:cNvSpPr>
            <p:nvPr/>
          </p:nvSpPr>
          <p:spPr bwMode="auto">
            <a:xfrm>
              <a:off x="7428835" y="1871663"/>
              <a:ext cx="522642" cy="336387"/>
            </a:xfrm>
            <a:prstGeom prst="rect">
              <a:avLst/>
            </a:prstGeom>
            <a:noFill/>
            <a:ln w="9525">
              <a:noFill/>
              <a:miter lim="800000"/>
              <a:headEnd/>
              <a:tailEnd/>
            </a:ln>
          </p:spPr>
          <p:txBody>
            <a:bodyPr wrap="none">
              <a:spAutoFit/>
            </a:bodyPr>
            <a:lstStyle/>
            <a:p>
              <a:r>
                <a:rPr lang="en-US" sz="1600" b="1"/>
                <a:t>675</a:t>
              </a:r>
            </a:p>
          </p:txBody>
        </p:sp>
        <p:sp>
          <p:nvSpPr>
            <p:cNvPr id="19470" name="Line 30"/>
            <p:cNvSpPr>
              <a:spLocks noChangeShapeType="1"/>
            </p:cNvSpPr>
            <p:nvPr/>
          </p:nvSpPr>
          <p:spPr bwMode="auto">
            <a:xfrm flipV="1">
              <a:off x="2817288" y="2495257"/>
              <a:ext cx="0" cy="472122"/>
            </a:xfrm>
            <a:prstGeom prst="line">
              <a:avLst/>
            </a:prstGeom>
            <a:noFill/>
            <a:ln w="28575">
              <a:solidFill>
                <a:srgbClr val="3366FF"/>
              </a:solidFill>
              <a:round/>
              <a:headEnd/>
              <a:tailEnd type="triangle" w="med" len="med"/>
            </a:ln>
          </p:spPr>
          <p:txBody>
            <a:bodyPr/>
            <a:lstStyle/>
            <a:p>
              <a:endParaRPr lang="en-US"/>
            </a:p>
          </p:txBody>
        </p:sp>
        <p:sp>
          <p:nvSpPr>
            <p:cNvPr id="19471" name="Line 31"/>
            <p:cNvSpPr>
              <a:spLocks noChangeShapeType="1"/>
            </p:cNvSpPr>
            <p:nvPr/>
          </p:nvSpPr>
          <p:spPr bwMode="auto">
            <a:xfrm flipV="1">
              <a:off x="2909519" y="2495257"/>
              <a:ext cx="0" cy="472122"/>
            </a:xfrm>
            <a:prstGeom prst="line">
              <a:avLst/>
            </a:prstGeom>
            <a:noFill/>
            <a:ln w="28575">
              <a:solidFill>
                <a:srgbClr val="3366FF"/>
              </a:solidFill>
              <a:round/>
              <a:headEnd/>
              <a:tailEnd type="triangle" w="med" len="med"/>
            </a:ln>
          </p:spPr>
          <p:txBody>
            <a:bodyPr/>
            <a:lstStyle/>
            <a:p>
              <a:endParaRPr lang="en-US"/>
            </a:p>
          </p:txBody>
        </p:sp>
        <p:sp>
          <p:nvSpPr>
            <p:cNvPr id="19472" name="Line 32"/>
            <p:cNvSpPr>
              <a:spLocks noChangeShapeType="1"/>
            </p:cNvSpPr>
            <p:nvPr/>
          </p:nvSpPr>
          <p:spPr bwMode="auto">
            <a:xfrm flipV="1">
              <a:off x="3370674" y="2495257"/>
              <a:ext cx="0" cy="472122"/>
            </a:xfrm>
            <a:prstGeom prst="line">
              <a:avLst/>
            </a:prstGeom>
            <a:noFill/>
            <a:ln w="28575">
              <a:solidFill>
                <a:srgbClr val="00CC00"/>
              </a:solidFill>
              <a:round/>
              <a:headEnd/>
              <a:tailEnd type="triangle" w="med" len="med"/>
            </a:ln>
          </p:spPr>
          <p:txBody>
            <a:bodyPr/>
            <a:lstStyle/>
            <a:p>
              <a:endParaRPr lang="en-US"/>
            </a:p>
          </p:txBody>
        </p:sp>
        <p:sp>
          <p:nvSpPr>
            <p:cNvPr id="19473" name="Line 33"/>
            <p:cNvSpPr>
              <a:spLocks noChangeShapeType="1"/>
            </p:cNvSpPr>
            <p:nvPr/>
          </p:nvSpPr>
          <p:spPr bwMode="auto">
            <a:xfrm flipV="1">
              <a:off x="3924059" y="2495257"/>
              <a:ext cx="0" cy="472122"/>
            </a:xfrm>
            <a:prstGeom prst="line">
              <a:avLst/>
            </a:prstGeom>
            <a:noFill/>
            <a:ln w="28575">
              <a:solidFill>
                <a:schemeClr val="tx1"/>
              </a:solidFill>
              <a:round/>
              <a:headEnd/>
              <a:tailEnd type="triangle" w="med" len="med"/>
            </a:ln>
          </p:spPr>
          <p:txBody>
            <a:bodyPr/>
            <a:lstStyle/>
            <a:p>
              <a:endParaRPr lang="en-US"/>
            </a:p>
          </p:txBody>
        </p:sp>
        <p:sp>
          <p:nvSpPr>
            <p:cNvPr id="19474" name="Line 34"/>
            <p:cNvSpPr>
              <a:spLocks noChangeShapeType="1"/>
            </p:cNvSpPr>
            <p:nvPr/>
          </p:nvSpPr>
          <p:spPr bwMode="auto">
            <a:xfrm flipV="1">
              <a:off x="4016290" y="2495257"/>
              <a:ext cx="0" cy="472122"/>
            </a:xfrm>
            <a:prstGeom prst="line">
              <a:avLst/>
            </a:prstGeom>
            <a:noFill/>
            <a:ln w="28575">
              <a:solidFill>
                <a:srgbClr val="00CC00"/>
              </a:solidFill>
              <a:round/>
              <a:headEnd/>
              <a:tailEnd type="triangle" w="med" len="med"/>
            </a:ln>
          </p:spPr>
          <p:txBody>
            <a:bodyPr/>
            <a:lstStyle/>
            <a:p>
              <a:endParaRPr lang="en-US"/>
            </a:p>
          </p:txBody>
        </p:sp>
        <p:sp>
          <p:nvSpPr>
            <p:cNvPr id="19475" name="Line 35"/>
            <p:cNvSpPr>
              <a:spLocks noChangeShapeType="1"/>
            </p:cNvSpPr>
            <p:nvPr/>
          </p:nvSpPr>
          <p:spPr bwMode="auto">
            <a:xfrm flipV="1">
              <a:off x="3970175" y="2684106"/>
              <a:ext cx="0" cy="472122"/>
            </a:xfrm>
            <a:prstGeom prst="line">
              <a:avLst/>
            </a:prstGeom>
            <a:noFill/>
            <a:ln w="28575">
              <a:solidFill>
                <a:srgbClr val="00CC00"/>
              </a:solidFill>
              <a:round/>
              <a:headEnd/>
              <a:tailEnd type="triangle" w="med" len="med"/>
            </a:ln>
          </p:spPr>
          <p:txBody>
            <a:bodyPr/>
            <a:lstStyle/>
            <a:p>
              <a:endParaRPr lang="en-US"/>
            </a:p>
          </p:txBody>
        </p:sp>
        <p:sp>
          <p:nvSpPr>
            <p:cNvPr id="19476" name="Line 36"/>
            <p:cNvSpPr>
              <a:spLocks noChangeShapeType="1"/>
            </p:cNvSpPr>
            <p:nvPr/>
          </p:nvSpPr>
          <p:spPr bwMode="auto">
            <a:xfrm flipV="1">
              <a:off x="4581205" y="2471651"/>
              <a:ext cx="0" cy="472122"/>
            </a:xfrm>
            <a:prstGeom prst="line">
              <a:avLst/>
            </a:prstGeom>
            <a:noFill/>
            <a:ln w="28575">
              <a:solidFill>
                <a:schemeClr val="tx1"/>
              </a:solidFill>
              <a:round/>
              <a:headEnd/>
              <a:tailEnd type="triangle" w="med" len="med"/>
            </a:ln>
          </p:spPr>
          <p:txBody>
            <a:bodyPr/>
            <a:lstStyle/>
            <a:p>
              <a:endParaRPr lang="en-US"/>
            </a:p>
          </p:txBody>
        </p:sp>
        <p:sp>
          <p:nvSpPr>
            <p:cNvPr id="19477" name="Line 37"/>
            <p:cNvSpPr>
              <a:spLocks noChangeShapeType="1"/>
            </p:cNvSpPr>
            <p:nvPr/>
          </p:nvSpPr>
          <p:spPr bwMode="auto">
            <a:xfrm flipV="1">
              <a:off x="5561159" y="2471651"/>
              <a:ext cx="0" cy="472122"/>
            </a:xfrm>
            <a:prstGeom prst="line">
              <a:avLst/>
            </a:prstGeom>
            <a:noFill/>
            <a:ln w="28575">
              <a:solidFill>
                <a:srgbClr val="FF0000"/>
              </a:solidFill>
              <a:round/>
              <a:headEnd/>
              <a:tailEnd type="triangle" w="med" len="med"/>
            </a:ln>
          </p:spPr>
          <p:txBody>
            <a:bodyPr/>
            <a:lstStyle/>
            <a:p>
              <a:endParaRPr lang="en-US"/>
            </a:p>
          </p:txBody>
        </p:sp>
        <p:sp>
          <p:nvSpPr>
            <p:cNvPr id="19478" name="Line 38"/>
            <p:cNvSpPr>
              <a:spLocks noChangeShapeType="1"/>
            </p:cNvSpPr>
            <p:nvPr/>
          </p:nvSpPr>
          <p:spPr bwMode="auto">
            <a:xfrm flipV="1">
              <a:off x="5169177" y="2471651"/>
              <a:ext cx="0" cy="472122"/>
            </a:xfrm>
            <a:prstGeom prst="line">
              <a:avLst/>
            </a:prstGeom>
            <a:noFill/>
            <a:ln w="28575">
              <a:solidFill>
                <a:srgbClr val="FF0000"/>
              </a:solidFill>
              <a:round/>
              <a:headEnd/>
              <a:tailEnd type="triangle" w="med" len="med"/>
            </a:ln>
          </p:spPr>
          <p:txBody>
            <a:bodyPr/>
            <a:lstStyle/>
            <a:p>
              <a:endParaRPr lang="en-US"/>
            </a:p>
          </p:txBody>
        </p:sp>
        <p:sp>
          <p:nvSpPr>
            <p:cNvPr id="19479" name="Line 39"/>
            <p:cNvSpPr>
              <a:spLocks noChangeShapeType="1"/>
            </p:cNvSpPr>
            <p:nvPr/>
          </p:nvSpPr>
          <p:spPr bwMode="auto">
            <a:xfrm flipV="1">
              <a:off x="6956152" y="2471651"/>
              <a:ext cx="0" cy="472122"/>
            </a:xfrm>
            <a:prstGeom prst="line">
              <a:avLst/>
            </a:prstGeom>
            <a:noFill/>
            <a:ln w="28575">
              <a:solidFill>
                <a:srgbClr val="FF9900"/>
              </a:solidFill>
              <a:round/>
              <a:headEnd/>
              <a:tailEnd type="triangle" w="med" len="med"/>
            </a:ln>
          </p:spPr>
          <p:txBody>
            <a:bodyPr/>
            <a:lstStyle/>
            <a:p>
              <a:endParaRPr lang="en-US"/>
            </a:p>
          </p:txBody>
        </p:sp>
        <p:sp>
          <p:nvSpPr>
            <p:cNvPr id="19480" name="Line 40"/>
            <p:cNvSpPr>
              <a:spLocks noChangeShapeType="1"/>
            </p:cNvSpPr>
            <p:nvPr/>
          </p:nvSpPr>
          <p:spPr bwMode="auto">
            <a:xfrm flipV="1">
              <a:off x="4765667" y="2459848"/>
              <a:ext cx="0" cy="472122"/>
            </a:xfrm>
            <a:prstGeom prst="line">
              <a:avLst/>
            </a:prstGeom>
            <a:noFill/>
            <a:ln w="28575">
              <a:solidFill>
                <a:schemeClr val="tx1"/>
              </a:solidFill>
              <a:round/>
              <a:headEnd/>
              <a:tailEnd type="triangle" w="med" len="med"/>
            </a:ln>
          </p:spPr>
          <p:txBody>
            <a:bodyPr/>
            <a:lstStyle/>
            <a:p>
              <a:endParaRPr lang="en-US"/>
            </a:p>
          </p:txBody>
        </p:sp>
        <p:grpSp>
          <p:nvGrpSpPr>
            <p:cNvPr id="5" name="Group 82"/>
            <p:cNvGrpSpPr>
              <a:grpSpLocks/>
            </p:cNvGrpSpPr>
            <p:nvPr/>
          </p:nvGrpSpPr>
          <p:grpSpPr bwMode="auto">
            <a:xfrm>
              <a:off x="1264857" y="3948998"/>
              <a:ext cx="4450143" cy="367861"/>
              <a:chOff x="1249362" y="3948998"/>
              <a:chExt cx="4450143" cy="367861"/>
            </a:xfrm>
          </p:grpSpPr>
          <p:sp>
            <p:nvSpPr>
              <p:cNvPr id="19515" name="Text Box 41"/>
              <p:cNvSpPr txBox="1">
                <a:spLocks noChangeArrowheads="1"/>
              </p:cNvSpPr>
              <p:nvPr/>
            </p:nvSpPr>
            <p:spPr bwMode="auto">
              <a:xfrm>
                <a:off x="1249362" y="3948998"/>
                <a:ext cx="908859" cy="367861"/>
              </a:xfrm>
              <a:prstGeom prst="rect">
                <a:avLst/>
              </a:prstGeom>
              <a:noFill/>
              <a:ln w="9525">
                <a:noFill/>
                <a:miter lim="800000"/>
                <a:headEnd/>
                <a:tailEnd/>
              </a:ln>
            </p:spPr>
            <p:txBody>
              <a:bodyPr wrap="none">
                <a:spAutoFit/>
              </a:bodyPr>
              <a:lstStyle/>
              <a:p>
                <a:r>
                  <a:rPr lang="en-US"/>
                  <a:t>Filter A</a:t>
                </a:r>
              </a:p>
            </p:txBody>
          </p:sp>
          <p:sp>
            <p:nvSpPr>
              <p:cNvPr id="19516" name="Rectangle 42"/>
              <p:cNvSpPr>
                <a:spLocks noChangeArrowheads="1"/>
              </p:cNvSpPr>
              <p:nvPr/>
            </p:nvSpPr>
            <p:spPr bwMode="auto">
              <a:xfrm>
                <a:off x="3174683" y="4062110"/>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17" name="Rectangle 43"/>
              <p:cNvSpPr>
                <a:spLocks noChangeArrowheads="1"/>
              </p:cNvSpPr>
              <p:nvPr/>
            </p:nvSpPr>
            <p:spPr bwMode="auto">
              <a:xfrm>
                <a:off x="3901002" y="4062110"/>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18" name="Rectangle 44"/>
              <p:cNvSpPr>
                <a:spLocks noChangeArrowheads="1"/>
              </p:cNvSpPr>
              <p:nvPr/>
            </p:nvSpPr>
            <p:spPr bwMode="auto">
              <a:xfrm>
                <a:off x="4569676" y="4062110"/>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19" name="Rectangle 45"/>
              <p:cNvSpPr>
                <a:spLocks noChangeArrowheads="1"/>
              </p:cNvSpPr>
              <p:nvPr/>
            </p:nvSpPr>
            <p:spPr bwMode="auto">
              <a:xfrm>
                <a:off x="5399754" y="4062110"/>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6" name="Group 81"/>
            <p:cNvGrpSpPr>
              <a:grpSpLocks/>
            </p:cNvGrpSpPr>
            <p:nvPr/>
          </p:nvGrpSpPr>
          <p:grpSpPr bwMode="auto">
            <a:xfrm>
              <a:off x="1291869" y="4563721"/>
              <a:ext cx="3965931" cy="365894"/>
              <a:chOff x="1291869" y="4587106"/>
              <a:chExt cx="3965931" cy="365894"/>
            </a:xfrm>
          </p:grpSpPr>
          <p:sp>
            <p:nvSpPr>
              <p:cNvPr id="19510" name="Text Box 46"/>
              <p:cNvSpPr txBox="1">
                <a:spLocks noChangeArrowheads="1"/>
              </p:cNvSpPr>
              <p:nvPr/>
            </p:nvSpPr>
            <p:spPr bwMode="auto">
              <a:xfrm>
                <a:off x="1291869" y="4587106"/>
                <a:ext cx="920388" cy="365894"/>
              </a:xfrm>
              <a:prstGeom prst="rect">
                <a:avLst/>
              </a:prstGeom>
              <a:noFill/>
              <a:ln w="9525">
                <a:noFill/>
                <a:miter lim="800000"/>
                <a:headEnd/>
                <a:tailEnd/>
              </a:ln>
            </p:spPr>
            <p:txBody>
              <a:bodyPr wrap="none">
                <a:spAutoFit/>
              </a:bodyPr>
              <a:lstStyle/>
              <a:p>
                <a:r>
                  <a:rPr lang="en-US"/>
                  <a:t>Filter C</a:t>
                </a:r>
              </a:p>
            </p:txBody>
          </p:sp>
          <p:sp>
            <p:nvSpPr>
              <p:cNvPr id="19511" name="Rectangle 47"/>
              <p:cNvSpPr>
                <a:spLocks noChangeArrowheads="1"/>
              </p:cNvSpPr>
              <p:nvPr/>
            </p:nvSpPr>
            <p:spPr bwMode="auto">
              <a:xfrm>
                <a:off x="3044257" y="4699235"/>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12" name="Rectangle 48"/>
              <p:cNvSpPr>
                <a:spLocks noChangeArrowheads="1"/>
              </p:cNvSpPr>
              <p:nvPr/>
            </p:nvSpPr>
            <p:spPr bwMode="auto">
              <a:xfrm>
                <a:off x="3413181" y="4699235"/>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13" name="Rectangle 49"/>
              <p:cNvSpPr>
                <a:spLocks noChangeArrowheads="1"/>
              </p:cNvSpPr>
              <p:nvPr/>
            </p:nvSpPr>
            <p:spPr bwMode="auto">
              <a:xfrm>
                <a:off x="4127970" y="4699235"/>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14" name="Rectangle 50"/>
              <p:cNvSpPr>
                <a:spLocks noChangeArrowheads="1"/>
              </p:cNvSpPr>
              <p:nvPr/>
            </p:nvSpPr>
            <p:spPr bwMode="auto">
              <a:xfrm>
                <a:off x="4958049" y="4699235"/>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 name="Group 80"/>
            <p:cNvGrpSpPr>
              <a:grpSpLocks/>
            </p:cNvGrpSpPr>
            <p:nvPr/>
          </p:nvGrpSpPr>
          <p:grpSpPr bwMode="auto">
            <a:xfrm>
              <a:off x="1264857" y="5176477"/>
              <a:ext cx="4450143" cy="367861"/>
              <a:chOff x="1249362" y="4966139"/>
              <a:chExt cx="4450143" cy="367861"/>
            </a:xfrm>
          </p:grpSpPr>
          <p:sp>
            <p:nvSpPr>
              <p:cNvPr id="19505" name="Text Box 51"/>
              <p:cNvSpPr txBox="1">
                <a:spLocks noChangeArrowheads="1"/>
              </p:cNvSpPr>
              <p:nvPr/>
            </p:nvSpPr>
            <p:spPr bwMode="auto">
              <a:xfrm>
                <a:off x="1249362" y="4966139"/>
                <a:ext cx="895409" cy="367861"/>
              </a:xfrm>
              <a:prstGeom prst="rect">
                <a:avLst/>
              </a:prstGeom>
              <a:noFill/>
              <a:ln w="9525">
                <a:noFill/>
                <a:miter lim="800000"/>
                <a:headEnd/>
                <a:tailEnd/>
              </a:ln>
            </p:spPr>
            <p:txBody>
              <a:bodyPr wrap="none">
                <a:spAutoFit/>
              </a:bodyPr>
              <a:lstStyle/>
              <a:p>
                <a:r>
                  <a:rPr lang="en-US"/>
                  <a:t>Filter F</a:t>
                </a:r>
              </a:p>
            </p:txBody>
          </p:sp>
          <p:sp>
            <p:nvSpPr>
              <p:cNvPr id="19506" name="Rectangle 52"/>
              <p:cNvSpPr>
                <a:spLocks noChangeArrowheads="1"/>
              </p:cNvSpPr>
              <p:nvPr/>
            </p:nvSpPr>
            <p:spPr bwMode="auto">
              <a:xfrm>
                <a:off x="3174683" y="5079251"/>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07" name="Rectangle 53"/>
              <p:cNvSpPr>
                <a:spLocks noChangeArrowheads="1"/>
              </p:cNvSpPr>
              <p:nvPr/>
            </p:nvSpPr>
            <p:spPr bwMode="auto">
              <a:xfrm>
                <a:off x="3901002" y="5079251"/>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08" name="Rectangle 54"/>
              <p:cNvSpPr>
                <a:spLocks noChangeArrowheads="1"/>
              </p:cNvSpPr>
              <p:nvPr/>
            </p:nvSpPr>
            <p:spPr bwMode="auto">
              <a:xfrm>
                <a:off x="4569676" y="5079251"/>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09" name="Rectangle 55"/>
              <p:cNvSpPr>
                <a:spLocks noChangeArrowheads="1"/>
              </p:cNvSpPr>
              <p:nvPr/>
            </p:nvSpPr>
            <p:spPr bwMode="auto">
              <a:xfrm>
                <a:off x="5399754" y="5079251"/>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8" name="Group 79"/>
            <p:cNvGrpSpPr>
              <a:grpSpLocks/>
            </p:cNvGrpSpPr>
            <p:nvPr/>
          </p:nvGrpSpPr>
          <p:grpSpPr bwMode="auto">
            <a:xfrm>
              <a:off x="1260019" y="5791200"/>
              <a:ext cx="5902781" cy="367861"/>
              <a:chOff x="1249362" y="5499539"/>
              <a:chExt cx="5902781" cy="367861"/>
            </a:xfrm>
          </p:grpSpPr>
          <p:sp>
            <p:nvSpPr>
              <p:cNvPr id="19499" name="Text Box 56"/>
              <p:cNvSpPr txBox="1">
                <a:spLocks noChangeArrowheads="1"/>
              </p:cNvSpPr>
              <p:nvPr/>
            </p:nvSpPr>
            <p:spPr bwMode="auto">
              <a:xfrm>
                <a:off x="1249362" y="5499539"/>
                <a:ext cx="1060656" cy="367861"/>
              </a:xfrm>
              <a:prstGeom prst="rect">
                <a:avLst/>
              </a:prstGeom>
              <a:noFill/>
              <a:ln w="9525">
                <a:noFill/>
                <a:miter lim="800000"/>
                <a:headEnd/>
                <a:tailEnd/>
              </a:ln>
            </p:spPr>
            <p:txBody>
              <a:bodyPr wrap="none">
                <a:spAutoFit/>
              </a:bodyPr>
              <a:lstStyle/>
              <a:p>
                <a:r>
                  <a:rPr lang="en-US"/>
                  <a:t>Filter G5</a:t>
                </a:r>
              </a:p>
            </p:txBody>
          </p:sp>
          <p:sp>
            <p:nvSpPr>
              <p:cNvPr id="19500" name="Rectangle 57"/>
              <p:cNvSpPr>
                <a:spLocks noChangeArrowheads="1"/>
              </p:cNvSpPr>
              <p:nvPr/>
            </p:nvSpPr>
            <p:spPr bwMode="auto">
              <a:xfrm>
                <a:off x="3174683" y="5612651"/>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01" name="Rectangle 58"/>
              <p:cNvSpPr>
                <a:spLocks noChangeArrowheads="1"/>
              </p:cNvSpPr>
              <p:nvPr/>
            </p:nvSpPr>
            <p:spPr bwMode="auto">
              <a:xfrm>
                <a:off x="3901002" y="5612651"/>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02" name="Rectangle 59"/>
              <p:cNvSpPr>
                <a:spLocks noChangeArrowheads="1"/>
              </p:cNvSpPr>
              <p:nvPr/>
            </p:nvSpPr>
            <p:spPr bwMode="auto">
              <a:xfrm>
                <a:off x="4569676" y="5612651"/>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03" name="Rectangle 60"/>
              <p:cNvSpPr>
                <a:spLocks noChangeArrowheads="1"/>
              </p:cNvSpPr>
              <p:nvPr/>
            </p:nvSpPr>
            <p:spPr bwMode="auto">
              <a:xfrm>
                <a:off x="5399754" y="5612651"/>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504" name="Rectangle 61"/>
              <p:cNvSpPr>
                <a:spLocks noChangeArrowheads="1"/>
              </p:cNvSpPr>
              <p:nvPr/>
            </p:nvSpPr>
            <p:spPr bwMode="auto">
              <a:xfrm>
                <a:off x="6852392" y="5612651"/>
                <a:ext cx="299751" cy="141636"/>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19485" name="Text Box 62"/>
            <p:cNvSpPr txBox="1">
              <a:spLocks noChangeArrowheads="1"/>
            </p:cNvSpPr>
            <p:nvPr/>
          </p:nvSpPr>
          <p:spPr bwMode="auto">
            <a:xfrm>
              <a:off x="2448364" y="3004755"/>
              <a:ext cx="463076" cy="365894"/>
            </a:xfrm>
            <a:prstGeom prst="rect">
              <a:avLst/>
            </a:prstGeom>
            <a:noFill/>
            <a:ln w="9525">
              <a:noFill/>
              <a:miter lim="800000"/>
              <a:headEnd/>
              <a:tailEnd/>
            </a:ln>
          </p:spPr>
          <p:txBody>
            <a:bodyPr wrap="none">
              <a:spAutoFit/>
            </a:bodyPr>
            <a:lstStyle/>
            <a:p>
              <a:r>
                <a:rPr lang="en-US" b="1">
                  <a:solidFill>
                    <a:srgbClr val="3366FF"/>
                  </a:solidFill>
                </a:rPr>
                <a:t>FL</a:t>
              </a:r>
            </a:p>
          </p:txBody>
        </p:sp>
        <p:sp>
          <p:nvSpPr>
            <p:cNvPr id="19486" name="Text Box 63"/>
            <p:cNvSpPr txBox="1">
              <a:spLocks noChangeArrowheads="1"/>
            </p:cNvSpPr>
            <p:nvPr/>
          </p:nvSpPr>
          <p:spPr bwMode="auto">
            <a:xfrm>
              <a:off x="2682785" y="3193604"/>
              <a:ext cx="680203" cy="365894"/>
            </a:xfrm>
            <a:prstGeom prst="rect">
              <a:avLst/>
            </a:prstGeom>
            <a:noFill/>
            <a:ln w="9525">
              <a:noFill/>
              <a:miter lim="800000"/>
              <a:headEnd/>
              <a:tailEnd/>
            </a:ln>
          </p:spPr>
          <p:txBody>
            <a:bodyPr wrap="none">
              <a:spAutoFit/>
            </a:bodyPr>
            <a:lstStyle/>
            <a:p>
              <a:r>
                <a:rPr lang="en-US" b="1">
                  <a:solidFill>
                    <a:srgbClr val="3366FF"/>
                  </a:solidFill>
                </a:rPr>
                <a:t>FAM</a:t>
              </a:r>
            </a:p>
          </p:txBody>
        </p:sp>
        <p:sp>
          <p:nvSpPr>
            <p:cNvPr id="19487" name="Text Box 64"/>
            <p:cNvSpPr txBox="1">
              <a:spLocks noChangeArrowheads="1"/>
            </p:cNvSpPr>
            <p:nvPr/>
          </p:nvSpPr>
          <p:spPr bwMode="auto">
            <a:xfrm>
              <a:off x="3093981" y="3004755"/>
              <a:ext cx="616794" cy="365894"/>
            </a:xfrm>
            <a:prstGeom prst="rect">
              <a:avLst/>
            </a:prstGeom>
            <a:noFill/>
            <a:ln w="9525">
              <a:noFill/>
              <a:miter lim="800000"/>
              <a:headEnd/>
              <a:tailEnd/>
            </a:ln>
          </p:spPr>
          <p:txBody>
            <a:bodyPr wrap="none">
              <a:spAutoFit/>
            </a:bodyPr>
            <a:lstStyle/>
            <a:p>
              <a:r>
                <a:rPr lang="en-US" b="1">
                  <a:solidFill>
                    <a:srgbClr val="00CC00"/>
                  </a:solidFill>
                </a:rPr>
                <a:t>TET</a:t>
              </a:r>
            </a:p>
          </p:txBody>
        </p:sp>
        <p:sp>
          <p:nvSpPr>
            <p:cNvPr id="19488" name="Text Box 65"/>
            <p:cNvSpPr txBox="1">
              <a:spLocks noChangeArrowheads="1"/>
            </p:cNvSpPr>
            <p:nvPr/>
          </p:nvSpPr>
          <p:spPr bwMode="auto">
            <a:xfrm>
              <a:off x="3895237" y="3288028"/>
              <a:ext cx="566836" cy="365894"/>
            </a:xfrm>
            <a:prstGeom prst="rect">
              <a:avLst/>
            </a:prstGeom>
            <a:noFill/>
            <a:ln w="9525">
              <a:noFill/>
              <a:miter lim="800000"/>
              <a:headEnd/>
              <a:tailEnd/>
            </a:ln>
          </p:spPr>
          <p:txBody>
            <a:bodyPr wrap="none">
              <a:spAutoFit/>
            </a:bodyPr>
            <a:lstStyle/>
            <a:p>
              <a:r>
                <a:rPr lang="en-US" b="1">
                  <a:solidFill>
                    <a:srgbClr val="00CC00"/>
                  </a:solidFill>
                </a:rPr>
                <a:t>VIC</a:t>
              </a:r>
            </a:p>
          </p:txBody>
        </p:sp>
        <p:sp>
          <p:nvSpPr>
            <p:cNvPr id="19489" name="Text Box 66"/>
            <p:cNvSpPr txBox="1">
              <a:spLocks noChangeArrowheads="1"/>
            </p:cNvSpPr>
            <p:nvPr/>
          </p:nvSpPr>
          <p:spPr bwMode="auto">
            <a:xfrm>
              <a:off x="3647367" y="3099179"/>
              <a:ext cx="639852" cy="365894"/>
            </a:xfrm>
            <a:prstGeom prst="rect">
              <a:avLst/>
            </a:prstGeom>
            <a:noFill/>
            <a:ln w="9525">
              <a:noFill/>
              <a:miter lim="800000"/>
              <a:headEnd/>
              <a:tailEnd/>
            </a:ln>
          </p:spPr>
          <p:txBody>
            <a:bodyPr wrap="none">
              <a:spAutoFit/>
            </a:bodyPr>
            <a:lstStyle/>
            <a:p>
              <a:r>
                <a:rPr lang="en-US" b="1">
                  <a:solidFill>
                    <a:srgbClr val="00CC00"/>
                  </a:solidFill>
                </a:rPr>
                <a:t>JOE</a:t>
              </a:r>
            </a:p>
          </p:txBody>
        </p:sp>
        <p:sp>
          <p:nvSpPr>
            <p:cNvPr id="19490" name="Text Box 67"/>
            <p:cNvSpPr txBox="1">
              <a:spLocks noChangeArrowheads="1"/>
            </p:cNvSpPr>
            <p:nvPr/>
          </p:nvSpPr>
          <p:spPr bwMode="auto">
            <a:xfrm>
              <a:off x="3370674" y="2815906"/>
              <a:ext cx="653303" cy="365894"/>
            </a:xfrm>
            <a:prstGeom prst="rect">
              <a:avLst/>
            </a:prstGeom>
            <a:noFill/>
            <a:ln w="9525">
              <a:noFill/>
              <a:miter lim="800000"/>
              <a:headEnd/>
              <a:tailEnd/>
            </a:ln>
          </p:spPr>
          <p:txBody>
            <a:bodyPr wrap="none">
              <a:spAutoFit/>
            </a:bodyPr>
            <a:lstStyle/>
            <a:p>
              <a:r>
                <a:rPr lang="en-US" b="1"/>
                <a:t>HEX</a:t>
              </a:r>
            </a:p>
          </p:txBody>
        </p:sp>
        <p:sp>
          <p:nvSpPr>
            <p:cNvPr id="19491" name="Text Box 68"/>
            <p:cNvSpPr txBox="1">
              <a:spLocks noChangeArrowheads="1"/>
            </p:cNvSpPr>
            <p:nvPr/>
          </p:nvSpPr>
          <p:spPr bwMode="auto">
            <a:xfrm>
              <a:off x="4200752" y="2910331"/>
              <a:ext cx="666753" cy="365894"/>
            </a:xfrm>
            <a:prstGeom prst="rect">
              <a:avLst/>
            </a:prstGeom>
            <a:noFill/>
            <a:ln w="9525">
              <a:noFill/>
              <a:miter lim="800000"/>
              <a:headEnd/>
              <a:tailEnd/>
            </a:ln>
          </p:spPr>
          <p:txBody>
            <a:bodyPr wrap="none">
              <a:spAutoFit/>
            </a:bodyPr>
            <a:lstStyle/>
            <a:p>
              <a:r>
                <a:rPr lang="en-US" b="1"/>
                <a:t>NED</a:t>
              </a:r>
            </a:p>
          </p:txBody>
        </p:sp>
        <p:sp>
          <p:nvSpPr>
            <p:cNvPr id="19492" name="Text Box 69"/>
            <p:cNvSpPr txBox="1">
              <a:spLocks noChangeArrowheads="1"/>
            </p:cNvSpPr>
            <p:nvPr/>
          </p:nvSpPr>
          <p:spPr bwMode="auto">
            <a:xfrm>
              <a:off x="4477445" y="3099179"/>
              <a:ext cx="678282" cy="365894"/>
            </a:xfrm>
            <a:prstGeom prst="rect">
              <a:avLst/>
            </a:prstGeom>
            <a:noFill/>
            <a:ln w="9525">
              <a:noFill/>
              <a:miter lim="800000"/>
              <a:headEnd/>
              <a:tailEnd/>
            </a:ln>
          </p:spPr>
          <p:txBody>
            <a:bodyPr wrap="none">
              <a:spAutoFit/>
            </a:bodyPr>
            <a:lstStyle/>
            <a:p>
              <a:r>
                <a:rPr lang="en-US" b="1"/>
                <a:t>TMR</a:t>
              </a:r>
            </a:p>
          </p:txBody>
        </p:sp>
        <p:sp>
          <p:nvSpPr>
            <p:cNvPr id="19493" name="Text Box 70"/>
            <p:cNvSpPr txBox="1">
              <a:spLocks noChangeArrowheads="1"/>
            </p:cNvSpPr>
            <p:nvPr/>
          </p:nvSpPr>
          <p:spPr bwMode="auto">
            <a:xfrm>
              <a:off x="4813704" y="2910331"/>
              <a:ext cx="628323" cy="365894"/>
            </a:xfrm>
            <a:prstGeom prst="rect">
              <a:avLst/>
            </a:prstGeom>
            <a:noFill/>
            <a:ln w="9525">
              <a:noFill/>
              <a:miter lim="800000"/>
              <a:headEnd/>
              <a:tailEnd/>
            </a:ln>
          </p:spPr>
          <p:txBody>
            <a:bodyPr wrap="none">
              <a:spAutoFit/>
            </a:bodyPr>
            <a:lstStyle/>
            <a:p>
              <a:r>
                <a:rPr lang="en-US" b="1">
                  <a:solidFill>
                    <a:srgbClr val="FF0000"/>
                  </a:solidFill>
                </a:rPr>
                <a:t>PET</a:t>
              </a:r>
            </a:p>
          </p:txBody>
        </p:sp>
        <p:sp>
          <p:nvSpPr>
            <p:cNvPr id="19494" name="Text Box 71"/>
            <p:cNvSpPr txBox="1">
              <a:spLocks noChangeArrowheads="1"/>
            </p:cNvSpPr>
            <p:nvPr/>
          </p:nvSpPr>
          <p:spPr bwMode="auto">
            <a:xfrm>
              <a:off x="5311366" y="2910331"/>
              <a:ext cx="680203" cy="365894"/>
            </a:xfrm>
            <a:prstGeom prst="rect">
              <a:avLst/>
            </a:prstGeom>
            <a:noFill/>
            <a:ln w="9525">
              <a:noFill/>
              <a:miter lim="800000"/>
              <a:headEnd/>
              <a:tailEnd/>
            </a:ln>
          </p:spPr>
          <p:txBody>
            <a:bodyPr wrap="none">
              <a:spAutoFit/>
            </a:bodyPr>
            <a:lstStyle/>
            <a:p>
              <a:r>
                <a:rPr lang="en-US" b="1">
                  <a:solidFill>
                    <a:srgbClr val="FF0000"/>
                  </a:solidFill>
                </a:rPr>
                <a:t>ROX</a:t>
              </a:r>
            </a:p>
          </p:txBody>
        </p:sp>
        <p:sp>
          <p:nvSpPr>
            <p:cNvPr id="19495" name="Text Box 72"/>
            <p:cNvSpPr txBox="1">
              <a:spLocks noChangeArrowheads="1"/>
            </p:cNvSpPr>
            <p:nvPr/>
          </p:nvSpPr>
          <p:spPr bwMode="auto">
            <a:xfrm>
              <a:off x="6702516" y="2910331"/>
              <a:ext cx="526485" cy="365894"/>
            </a:xfrm>
            <a:prstGeom prst="rect">
              <a:avLst/>
            </a:prstGeom>
            <a:noFill/>
            <a:ln w="9525">
              <a:noFill/>
              <a:miter lim="800000"/>
              <a:headEnd/>
              <a:tailEnd/>
            </a:ln>
          </p:spPr>
          <p:txBody>
            <a:bodyPr wrap="none">
              <a:spAutoFit/>
            </a:bodyPr>
            <a:lstStyle/>
            <a:p>
              <a:r>
                <a:rPr lang="en-US" b="1">
                  <a:solidFill>
                    <a:srgbClr val="FF9900"/>
                  </a:solidFill>
                </a:rPr>
                <a:t>LIZ</a:t>
              </a:r>
            </a:p>
          </p:txBody>
        </p:sp>
        <p:sp>
          <p:nvSpPr>
            <p:cNvPr id="19496" name="Text Box 73"/>
            <p:cNvSpPr txBox="1">
              <a:spLocks noChangeArrowheads="1"/>
            </p:cNvSpPr>
            <p:nvPr/>
          </p:nvSpPr>
          <p:spPr bwMode="auto">
            <a:xfrm>
              <a:off x="2116137" y="1295400"/>
              <a:ext cx="6629400" cy="400110"/>
            </a:xfrm>
            <a:prstGeom prst="rect">
              <a:avLst/>
            </a:prstGeom>
            <a:noFill/>
            <a:ln w="9525">
              <a:noFill/>
              <a:miter lim="800000"/>
              <a:headEnd/>
              <a:tailEnd/>
            </a:ln>
          </p:spPr>
          <p:txBody>
            <a:bodyPr>
              <a:spAutoFit/>
            </a:bodyPr>
            <a:lstStyle/>
            <a:p>
              <a:pPr algn="ctr"/>
              <a:r>
                <a:rPr lang="en-US" sz="2000" b="1" i="1"/>
                <a:t>Visible spectrum range seen in CCD camera</a:t>
              </a:r>
            </a:p>
          </p:txBody>
        </p:sp>
        <p:sp>
          <p:nvSpPr>
            <p:cNvPr id="19497" name="TextBox 4"/>
            <p:cNvSpPr txBox="1">
              <a:spLocks noChangeArrowheads="1"/>
            </p:cNvSpPr>
            <p:nvPr/>
          </p:nvSpPr>
          <p:spPr bwMode="auto">
            <a:xfrm>
              <a:off x="228600" y="2219980"/>
              <a:ext cx="625492" cy="523220"/>
            </a:xfrm>
            <a:prstGeom prst="rect">
              <a:avLst/>
            </a:prstGeom>
            <a:noFill/>
            <a:ln w="9525">
              <a:noFill/>
              <a:miter lim="800000"/>
              <a:headEnd/>
              <a:tailEnd/>
            </a:ln>
          </p:spPr>
          <p:txBody>
            <a:bodyPr wrap="none">
              <a:spAutoFit/>
            </a:bodyPr>
            <a:lstStyle/>
            <a:p>
              <a:r>
                <a:rPr lang="en-US" sz="2800" b="1"/>
                <a:t>(a)</a:t>
              </a:r>
            </a:p>
          </p:txBody>
        </p:sp>
        <p:sp>
          <p:nvSpPr>
            <p:cNvPr id="19498" name="TextBox 7"/>
            <p:cNvSpPr txBox="1">
              <a:spLocks noChangeArrowheads="1"/>
            </p:cNvSpPr>
            <p:nvPr/>
          </p:nvSpPr>
          <p:spPr bwMode="auto">
            <a:xfrm>
              <a:off x="228600" y="3896380"/>
              <a:ext cx="644728" cy="523220"/>
            </a:xfrm>
            <a:prstGeom prst="rect">
              <a:avLst/>
            </a:prstGeom>
            <a:noFill/>
            <a:ln w="9525">
              <a:noFill/>
              <a:miter lim="800000"/>
              <a:headEnd/>
              <a:tailEnd/>
            </a:ln>
          </p:spPr>
          <p:txBody>
            <a:bodyPr wrap="none">
              <a:spAutoFit/>
            </a:bodyPr>
            <a:lstStyle/>
            <a:p>
              <a:r>
                <a:rPr lang="en-US" sz="2800" b="1"/>
                <a:t>(b)</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a:grpSpLocks/>
          </p:cNvGrpSpPr>
          <p:nvPr/>
        </p:nvGrpSpPr>
        <p:grpSpPr bwMode="auto">
          <a:xfrm>
            <a:off x="1257300" y="419100"/>
            <a:ext cx="6534150" cy="5930900"/>
            <a:chOff x="1152" y="960"/>
            <a:chExt cx="3072" cy="3040"/>
          </a:xfrm>
        </p:grpSpPr>
        <p:sp>
          <p:nvSpPr>
            <p:cNvPr id="20483" name="Freeform 6"/>
            <p:cNvSpPr>
              <a:spLocks/>
            </p:cNvSpPr>
            <p:nvPr/>
          </p:nvSpPr>
          <p:spPr bwMode="auto">
            <a:xfrm>
              <a:off x="2541" y="1364"/>
              <a:ext cx="183" cy="843"/>
            </a:xfrm>
            <a:custGeom>
              <a:avLst/>
              <a:gdLst>
                <a:gd name="T0" fmla="*/ 0 w 427"/>
                <a:gd name="T1" fmla="*/ 0 h 2108"/>
                <a:gd name="T2" fmla="*/ 0 w 427"/>
                <a:gd name="T3" fmla="*/ 552 h 2108"/>
                <a:gd name="T4" fmla="*/ 170 w 427"/>
                <a:gd name="T5" fmla="*/ 843 h 2108"/>
                <a:gd name="T6" fmla="*/ 183 w 427"/>
                <a:gd name="T7" fmla="*/ 249 h 2108"/>
                <a:gd name="T8" fmla="*/ 129 w 427"/>
                <a:gd name="T9" fmla="*/ 129 h 2108"/>
                <a:gd name="T10" fmla="*/ 87 w 427"/>
                <a:gd name="T11" fmla="*/ 72 h 2108"/>
                <a:gd name="T12" fmla="*/ 61 w 427"/>
                <a:gd name="T13" fmla="*/ 30 h 2108"/>
                <a:gd name="T14" fmla="*/ 35 w 427"/>
                <a:gd name="T15" fmla="*/ 3 h 2108"/>
                <a:gd name="T16" fmla="*/ 0 w 427"/>
                <a:gd name="T17" fmla="*/ 0 h 2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7"/>
                <a:gd name="T28" fmla="*/ 0 h 2108"/>
                <a:gd name="T29" fmla="*/ 427 w 427"/>
                <a:gd name="T30" fmla="*/ 2108 h 2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7" h="2108">
                  <a:moveTo>
                    <a:pt x="0" y="0"/>
                  </a:moveTo>
                  <a:lnTo>
                    <a:pt x="0" y="1380"/>
                  </a:lnTo>
                  <a:lnTo>
                    <a:pt x="397" y="2108"/>
                  </a:lnTo>
                  <a:lnTo>
                    <a:pt x="427" y="623"/>
                  </a:lnTo>
                  <a:lnTo>
                    <a:pt x="300" y="323"/>
                  </a:lnTo>
                  <a:lnTo>
                    <a:pt x="202" y="180"/>
                  </a:lnTo>
                  <a:lnTo>
                    <a:pt x="142" y="75"/>
                  </a:lnTo>
                  <a:lnTo>
                    <a:pt x="82" y="8"/>
                  </a:lnTo>
                  <a:lnTo>
                    <a:pt x="0" y="0"/>
                  </a:lnTo>
                  <a:close/>
                </a:path>
              </a:pathLst>
            </a:custGeom>
            <a:solidFill>
              <a:srgbClr val="00FF00"/>
            </a:solidFill>
            <a:ln w="9525">
              <a:solidFill>
                <a:srgbClr val="00FF00"/>
              </a:solidFill>
              <a:round/>
              <a:headEnd/>
              <a:tailEnd/>
            </a:ln>
          </p:spPr>
          <p:txBody>
            <a:bodyPr/>
            <a:lstStyle/>
            <a:p>
              <a:endParaRPr lang="en-US"/>
            </a:p>
          </p:txBody>
        </p:sp>
        <p:sp>
          <p:nvSpPr>
            <p:cNvPr id="20484" name="Freeform 7"/>
            <p:cNvSpPr>
              <a:spLocks/>
            </p:cNvSpPr>
            <p:nvPr/>
          </p:nvSpPr>
          <p:spPr bwMode="auto">
            <a:xfrm>
              <a:off x="2538" y="1990"/>
              <a:ext cx="147" cy="811"/>
            </a:xfrm>
            <a:custGeom>
              <a:avLst/>
              <a:gdLst>
                <a:gd name="T0" fmla="*/ 0 w 368"/>
                <a:gd name="T1" fmla="*/ 0 h 1988"/>
                <a:gd name="T2" fmla="*/ 0 w 368"/>
                <a:gd name="T3" fmla="*/ 811 h 1988"/>
                <a:gd name="T4" fmla="*/ 30 w 368"/>
                <a:gd name="T5" fmla="*/ 734 h 1988"/>
                <a:gd name="T6" fmla="*/ 63 w 368"/>
                <a:gd name="T7" fmla="*/ 643 h 1988"/>
                <a:gd name="T8" fmla="*/ 96 w 368"/>
                <a:gd name="T9" fmla="*/ 532 h 1988"/>
                <a:gd name="T10" fmla="*/ 117 w 368"/>
                <a:gd name="T11" fmla="*/ 441 h 1988"/>
                <a:gd name="T12" fmla="*/ 126 w 368"/>
                <a:gd name="T13" fmla="*/ 361 h 1988"/>
                <a:gd name="T14" fmla="*/ 147 w 368"/>
                <a:gd name="T15" fmla="*/ 297 h 1988"/>
                <a:gd name="T16" fmla="*/ 147 w 368"/>
                <a:gd name="T17" fmla="*/ 248 h 1988"/>
                <a:gd name="T18" fmla="*/ 123 w 368"/>
                <a:gd name="T19" fmla="*/ 205 h 1988"/>
                <a:gd name="T20" fmla="*/ 75 w 368"/>
                <a:gd name="T21" fmla="*/ 132 h 1988"/>
                <a:gd name="T22" fmla="*/ 42 w 368"/>
                <a:gd name="T23" fmla="*/ 58 h 1988"/>
                <a:gd name="T24" fmla="*/ 0 w 368"/>
                <a:gd name="T25" fmla="*/ 0 h 19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8"/>
                <a:gd name="T40" fmla="*/ 0 h 1988"/>
                <a:gd name="T41" fmla="*/ 368 w 368"/>
                <a:gd name="T42" fmla="*/ 1988 h 19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8" h="1988">
                  <a:moveTo>
                    <a:pt x="0" y="0"/>
                  </a:moveTo>
                  <a:lnTo>
                    <a:pt x="0" y="1988"/>
                  </a:lnTo>
                  <a:lnTo>
                    <a:pt x="75" y="1800"/>
                  </a:lnTo>
                  <a:lnTo>
                    <a:pt x="158" y="1575"/>
                  </a:lnTo>
                  <a:lnTo>
                    <a:pt x="240" y="1305"/>
                  </a:lnTo>
                  <a:lnTo>
                    <a:pt x="293" y="1080"/>
                  </a:lnTo>
                  <a:lnTo>
                    <a:pt x="315" y="885"/>
                  </a:lnTo>
                  <a:lnTo>
                    <a:pt x="368" y="728"/>
                  </a:lnTo>
                  <a:lnTo>
                    <a:pt x="368" y="608"/>
                  </a:lnTo>
                  <a:lnTo>
                    <a:pt x="308" y="503"/>
                  </a:lnTo>
                  <a:lnTo>
                    <a:pt x="188" y="323"/>
                  </a:lnTo>
                  <a:lnTo>
                    <a:pt x="105" y="143"/>
                  </a:lnTo>
                  <a:lnTo>
                    <a:pt x="0" y="0"/>
                  </a:lnTo>
                  <a:close/>
                </a:path>
              </a:pathLst>
            </a:custGeom>
            <a:solidFill>
              <a:srgbClr val="3366FF"/>
            </a:solidFill>
            <a:ln w="9525">
              <a:solidFill>
                <a:srgbClr val="3366FF"/>
              </a:solidFill>
              <a:round/>
              <a:headEnd/>
              <a:tailEnd/>
            </a:ln>
          </p:spPr>
          <p:txBody>
            <a:bodyPr/>
            <a:lstStyle/>
            <a:p>
              <a:endParaRPr lang="en-US"/>
            </a:p>
          </p:txBody>
        </p:sp>
        <p:sp>
          <p:nvSpPr>
            <p:cNvPr id="20485" name="Freeform 8"/>
            <p:cNvSpPr>
              <a:spLocks/>
            </p:cNvSpPr>
            <p:nvPr/>
          </p:nvSpPr>
          <p:spPr bwMode="auto">
            <a:xfrm>
              <a:off x="2544" y="2280"/>
              <a:ext cx="173" cy="812"/>
            </a:xfrm>
            <a:custGeom>
              <a:avLst/>
              <a:gdLst>
                <a:gd name="T0" fmla="*/ 0 w 413"/>
                <a:gd name="T1" fmla="*/ 600 h 1920"/>
                <a:gd name="T2" fmla="*/ 3 w 413"/>
                <a:gd name="T3" fmla="*/ 812 h 1920"/>
                <a:gd name="T4" fmla="*/ 79 w 413"/>
                <a:gd name="T5" fmla="*/ 803 h 1920"/>
                <a:gd name="T6" fmla="*/ 170 w 413"/>
                <a:gd name="T7" fmla="*/ 780 h 1920"/>
                <a:gd name="T8" fmla="*/ 173 w 413"/>
                <a:gd name="T9" fmla="*/ 0 h 1920"/>
                <a:gd name="T10" fmla="*/ 138 w 413"/>
                <a:gd name="T11" fmla="*/ 143 h 1920"/>
                <a:gd name="T12" fmla="*/ 101 w 413"/>
                <a:gd name="T13" fmla="*/ 305 h 1920"/>
                <a:gd name="T14" fmla="*/ 66 w 413"/>
                <a:gd name="T15" fmla="*/ 425 h 1920"/>
                <a:gd name="T16" fmla="*/ 35 w 413"/>
                <a:gd name="T17" fmla="*/ 495 h 1920"/>
                <a:gd name="T18" fmla="*/ 6 w 413"/>
                <a:gd name="T19" fmla="*/ 558 h 1920"/>
                <a:gd name="T20" fmla="*/ 0 w 413"/>
                <a:gd name="T21" fmla="*/ 600 h 19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3"/>
                <a:gd name="T34" fmla="*/ 0 h 1920"/>
                <a:gd name="T35" fmla="*/ 413 w 413"/>
                <a:gd name="T36" fmla="*/ 1920 h 19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3" h="1920">
                  <a:moveTo>
                    <a:pt x="0" y="1418"/>
                  </a:moveTo>
                  <a:cubicBezTo>
                    <a:pt x="11" y="1587"/>
                    <a:pt x="8" y="1751"/>
                    <a:pt x="8" y="1920"/>
                  </a:cubicBezTo>
                  <a:lnTo>
                    <a:pt x="188" y="1898"/>
                  </a:lnTo>
                  <a:lnTo>
                    <a:pt x="405" y="1845"/>
                  </a:lnTo>
                  <a:lnTo>
                    <a:pt x="413" y="0"/>
                  </a:lnTo>
                  <a:lnTo>
                    <a:pt x="330" y="338"/>
                  </a:lnTo>
                  <a:lnTo>
                    <a:pt x="240" y="720"/>
                  </a:lnTo>
                  <a:lnTo>
                    <a:pt x="158" y="1005"/>
                  </a:lnTo>
                  <a:lnTo>
                    <a:pt x="83" y="1170"/>
                  </a:lnTo>
                  <a:lnTo>
                    <a:pt x="15" y="1320"/>
                  </a:lnTo>
                  <a:lnTo>
                    <a:pt x="0" y="1418"/>
                  </a:lnTo>
                  <a:close/>
                </a:path>
              </a:pathLst>
            </a:custGeom>
            <a:solidFill>
              <a:srgbClr val="FFFF00"/>
            </a:solidFill>
            <a:ln w="9525">
              <a:solidFill>
                <a:srgbClr val="FFFF00"/>
              </a:solidFill>
              <a:round/>
              <a:headEnd/>
              <a:tailEnd/>
            </a:ln>
          </p:spPr>
          <p:txBody>
            <a:bodyPr/>
            <a:lstStyle/>
            <a:p>
              <a:endParaRPr lang="en-US"/>
            </a:p>
          </p:txBody>
        </p:sp>
        <p:sp>
          <p:nvSpPr>
            <p:cNvPr id="20486" name="Freeform 9"/>
            <p:cNvSpPr>
              <a:spLocks/>
            </p:cNvSpPr>
            <p:nvPr/>
          </p:nvSpPr>
          <p:spPr bwMode="auto">
            <a:xfrm>
              <a:off x="2211" y="1370"/>
              <a:ext cx="150" cy="810"/>
            </a:xfrm>
            <a:custGeom>
              <a:avLst/>
              <a:gdLst>
                <a:gd name="T0" fmla="*/ 3 w 375"/>
                <a:gd name="T1" fmla="*/ 267 h 2025"/>
                <a:gd name="T2" fmla="*/ 0 w 375"/>
                <a:gd name="T3" fmla="*/ 810 h 2025"/>
                <a:gd name="T4" fmla="*/ 39 w 375"/>
                <a:gd name="T5" fmla="*/ 669 h 2025"/>
                <a:gd name="T6" fmla="*/ 81 w 375"/>
                <a:gd name="T7" fmla="*/ 459 h 2025"/>
                <a:gd name="T8" fmla="*/ 117 w 375"/>
                <a:gd name="T9" fmla="*/ 321 h 2025"/>
                <a:gd name="T10" fmla="*/ 150 w 375"/>
                <a:gd name="T11" fmla="*/ 210 h 2025"/>
                <a:gd name="T12" fmla="*/ 120 w 375"/>
                <a:gd name="T13" fmla="*/ 111 h 2025"/>
                <a:gd name="T14" fmla="*/ 96 w 375"/>
                <a:gd name="T15" fmla="*/ 48 h 2025"/>
                <a:gd name="T16" fmla="*/ 72 w 375"/>
                <a:gd name="T17" fmla="*/ 0 h 2025"/>
                <a:gd name="T18" fmla="*/ 51 w 375"/>
                <a:gd name="T19" fmla="*/ 57 h 2025"/>
                <a:gd name="T20" fmla="*/ 27 w 375"/>
                <a:gd name="T21" fmla="*/ 132 h 2025"/>
                <a:gd name="T22" fmla="*/ 18 w 375"/>
                <a:gd name="T23" fmla="*/ 192 h 2025"/>
                <a:gd name="T24" fmla="*/ 3 w 375"/>
                <a:gd name="T25" fmla="*/ 267 h 20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5"/>
                <a:gd name="T40" fmla="*/ 0 h 2025"/>
                <a:gd name="T41" fmla="*/ 375 w 375"/>
                <a:gd name="T42" fmla="*/ 2025 h 20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5" h="2025">
                  <a:moveTo>
                    <a:pt x="7" y="668"/>
                  </a:moveTo>
                  <a:lnTo>
                    <a:pt x="0" y="2025"/>
                  </a:lnTo>
                  <a:lnTo>
                    <a:pt x="97" y="1673"/>
                  </a:lnTo>
                  <a:lnTo>
                    <a:pt x="202" y="1148"/>
                  </a:lnTo>
                  <a:lnTo>
                    <a:pt x="292" y="803"/>
                  </a:lnTo>
                  <a:lnTo>
                    <a:pt x="375" y="525"/>
                  </a:lnTo>
                  <a:lnTo>
                    <a:pt x="300" y="278"/>
                  </a:lnTo>
                  <a:lnTo>
                    <a:pt x="240" y="120"/>
                  </a:lnTo>
                  <a:lnTo>
                    <a:pt x="180" y="0"/>
                  </a:lnTo>
                  <a:lnTo>
                    <a:pt x="127" y="143"/>
                  </a:lnTo>
                  <a:lnTo>
                    <a:pt x="67" y="330"/>
                  </a:lnTo>
                  <a:lnTo>
                    <a:pt x="45" y="480"/>
                  </a:lnTo>
                  <a:lnTo>
                    <a:pt x="7" y="668"/>
                  </a:lnTo>
                  <a:close/>
                </a:path>
              </a:pathLst>
            </a:custGeom>
            <a:solidFill>
              <a:srgbClr val="3366FF"/>
            </a:solidFill>
            <a:ln w="9525">
              <a:solidFill>
                <a:srgbClr val="3366FF"/>
              </a:solidFill>
              <a:round/>
              <a:headEnd/>
              <a:tailEnd/>
            </a:ln>
          </p:spPr>
          <p:txBody>
            <a:bodyPr/>
            <a:lstStyle/>
            <a:p>
              <a:endParaRPr lang="en-US"/>
            </a:p>
          </p:txBody>
        </p:sp>
        <p:sp>
          <p:nvSpPr>
            <p:cNvPr id="20487" name="Freeform 10"/>
            <p:cNvSpPr>
              <a:spLocks/>
            </p:cNvSpPr>
            <p:nvPr/>
          </p:nvSpPr>
          <p:spPr bwMode="auto">
            <a:xfrm>
              <a:off x="2208" y="1516"/>
              <a:ext cx="172" cy="1560"/>
            </a:xfrm>
            <a:custGeom>
              <a:avLst/>
              <a:gdLst>
                <a:gd name="T0" fmla="*/ 4 w 430"/>
                <a:gd name="T1" fmla="*/ 740 h 3500"/>
                <a:gd name="T2" fmla="*/ 0 w 430"/>
                <a:gd name="T3" fmla="*/ 1560 h 3500"/>
                <a:gd name="T4" fmla="*/ 64 w 430"/>
                <a:gd name="T5" fmla="*/ 1551 h 3500"/>
                <a:gd name="T6" fmla="*/ 120 w 430"/>
                <a:gd name="T7" fmla="*/ 1533 h 3500"/>
                <a:gd name="T8" fmla="*/ 164 w 430"/>
                <a:gd name="T9" fmla="*/ 1515 h 3500"/>
                <a:gd name="T10" fmla="*/ 172 w 430"/>
                <a:gd name="T11" fmla="*/ 0 h 3500"/>
                <a:gd name="T12" fmla="*/ 144 w 430"/>
                <a:gd name="T13" fmla="*/ 76 h 3500"/>
                <a:gd name="T14" fmla="*/ 136 w 430"/>
                <a:gd name="T15" fmla="*/ 147 h 3500"/>
                <a:gd name="T16" fmla="*/ 108 w 430"/>
                <a:gd name="T17" fmla="*/ 285 h 3500"/>
                <a:gd name="T18" fmla="*/ 76 w 430"/>
                <a:gd name="T19" fmla="*/ 419 h 3500"/>
                <a:gd name="T20" fmla="*/ 48 w 430"/>
                <a:gd name="T21" fmla="*/ 539 h 3500"/>
                <a:gd name="T22" fmla="*/ 32 w 430"/>
                <a:gd name="T23" fmla="*/ 620 h 3500"/>
                <a:gd name="T24" fmla="*/ 4 w 430"/>
                <a:gd name="T25" fmla="*/ 740 h 35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0"/>
                <a:gd name="T40" fmla="*/ 0 h 3500"/>
                <a:gd name="T41" fmla="*/ 430 w 430"/>
                <a:gd name="T42" fmla="*/ 3500 h 35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0" h="3500">
                  <a:moveTo>
                    <a:pt x="10" y="1660"/>
                  </a:moveTo>
                  <a:lnTo>
                    <a:pt x="0" y="3500"/>
                  </a:lnTo>
                  <a:lnTo>
                    <a:pt x="160" y="3480"/>
                  </a:lnTo>
                  <a:lnTo>
                    <a:pt x="300" y="3440"/>
                  </a:lnTo>
                  <a:lnTo>
                    <a:pt x="410" y="3400"/>
                  </a:lnTo>
                  <a:lnTo>
                    <a:pt x="430" y="0"/>
                  </a:lnTo>
                  <a:lnTo>
                    <a:pt x="360" y="170"/>
                  </a:lnTo>
                  <a:lnTo>
                    <a:pt x="340" y="330"/>
                  </a:lnTo>
                  <a:lnTo>
                    <a:pt x="270" y="640"/>
                  </a:lnTo>
                  <a:lnTo>
                    <a:pt x="190" y="940"/>
                  </a:lnTo>
                  <a:lnTo>
                    <a:pt x="120" y="1210"/>
                  </a:lnTo>
                  <a:lnTo>
                    <a:pt x="80" y="1390"/>
                  </a:lnTo>
                  <a:lnTo>
                    <a:pt x="10" y="1660"/>
                  </a:lnTo>
                  <a:close/>
                </a:path>
              </a:pathLst>
            </a:custGeom>
            <a:solidFill>
              <a:srgbClr val="00FF00"/>
            </a:solidFill>
            <a:ln w="9525">
              <a:solidFill>
                <a:srgbClr val="00FF00"/>
              </a:solidFill>
              <a:round/>
              <a:headEnd/>
              <a:tailEnd/>
            </a:ln>
          </p:spPr>
          <p:txBody>
            <a:bodyPr/>
            <a:lstStyle/>
            <a:p>
              <a:endParaRPr lang="en-US"/>
            </a:p>
          </p:txBody>
        </p:sp>
        <p:sp>
          <p:nvSpPr>
            <p:cNvPr id="20488" name="Freeform 11"/>
            <p:cNvSpPr>
              <a:spLocks/>
            </p:cNvSpPr>
            <p:nvPr/>
          </p:nvSpPr>
          <p:spPr bwMode="auto">
            <a:xfrm>
              <a:off x="2880" y="1356"/>
              <a:ext cx="184" cy="932"/>
            </a:xfrm>
            <a:custGeom>
              <a:avLst/>
              <a:gdLst>
                <a:gd name="T0" fmla="*/ 4 w 420"/>
                <a:gd name="T1" fmla="*/ 217 h 2230"/>
                <a:gd name="T2" fmla="*/ 0 w 420"/>
                <a:gd name="T3" fmla="*/ 619 h 2230"/>
                <a:gd name="T4" fmla="*/ 57 w 420"/>
                <a:gd name="T5" fmla="*/ 736 h 2230"/>
                <a:gd name="T6" fmla="*/ 88 w 420"/>
                <a:gd name="T7" fmla="*/ 802 h 2230"/>
                <a:gd name="T8" fmla="*/ 149 w 420"/>
                <a:gd name="T9" fmla="*/ 873 h 2230"/>
                <a:gd name="T10" fmla="*/ 180 w 420"/>
                <a:gd name="T11" fmla="*/ 932 h 2230"/>
                <a:gd name="T12" fmla="*/ 184 w 420"/>
                <a:gd name="T13" fmla="*/ 46 h 2230"/>
                <a:gd name="T14" fmla="*/ 162 w 420"/>
                <a:gd name="T15" fmla="*/ 17 h 2230"/>
                <a:gd name="T16" fmla="*/ 131 w 420"/>
                <a:gd name="T17" fmla="*/ 0 h 2230"/>
                <a:gd name="T18" fmla="*/ 79 w 420"/>
                <a:gd name="T19" fmla="*/ 38 h 2230"/>
                <a:gd name="T20" fmla="*/ 53 w 420"/>
                <a:gd name="T21" fmla="*/ 92 h 2230"/>
                <a:gd name="T22" fmla="*/ 44 w 420"/>
                <a:gd name="T23" fmla="*/ 130 h 2230"/>
                <a:gd name="T24" fmla="*/ 22 w 420"/>
                <a:gd name="T25" fmla="*/ 167 h 2230"/>
                <a:gd name="T26" fmla="*/ 4 w 420"/>
                <a:gd name="T27" fmla="*/ 217 h 2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0"/>
                <a:gd name="T43" fmla="*/ 0 h 2230"/>
                <a:gd name="T44" fmla="*/ 420 w 420"/>
                <a:gd name="T45" fmla="*/ 2230 h 2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0" h="2230">
                  <a:moveTo>
                    <a:pt x="10" y="520"/>
                  </a:moveTo>
                  <a:lnTo>
                    <a:pt x="0" y="1480"/>
                  </a:lnTo>
                  <a:lnTo>
                    <a:pt x="130" y="1760"/>
                  </a:lnTo>
                  <a:lnTo>
                    <a:pt x="200" y="1920"/>
                  </a:lnTo>
                  <a:lnTo>
                    <a:pt x="340" y="2090"/>
                  </a:lnTo>
                  <a:lnTo>
                    <a:pt x="410" y="2230"/>
                  </a:lnTo>
                  <a:lnTo>
                    <a:pt x="420" y="110"/>
                  </a:lnTo>
                  <a:lnTo>
                    <a:pt x="370" y="40"/>
                  </a:lnTo>
                  <a:lnTo>
                    <a:pt x="300" y="0"/>
                  </a:lnTo>
                  <a:lnTo>
                    <a:pt x="180" y="90"/>
                  </a:lnTo>
                  <a:lnTo>
                    <a:pt x="120" y="220"/>
                  </a:lnTo>
                  <a:lnTo>
                    <a:pt x="100" y="310"/>
                  </a:lnTo>
                  <a:lnTo>
                    <a:pt x="50" y="400"/>
                  </a:lnTo>
                  <a:lnTo>
                    <a:pt x="10" y="520"/>
                  </a:lnTo>
                  <a:close/>
                </a:path>
              </a:pathLst>
            </a:custGeom>
            <a:solidFill>
              <a:srgbClr val="FFFF00"/>
            </a:solidFill>
            <a:ln w="9525">
              <a:solidFill>
                <a:srgbClr val="FFFF00"/>
              </a:solidFill>
              <a:round/>
              <a:headEnd/>
              <a:tailEnd/>
            </a:ln>
          </p:spPr>
          <p:txBody>
            <a:bodyPr/>
            <a:lstStyle/>
            <a:p>
              <a:endParaRPr lang="en-US"/>
            </a:p>
          </p:txBody>
        </p:sp>
        <p:sp>
          <p:nvSpPr>
            <p:cNvPr id="20489" name="Freeform 12"/>
            <p:cNvSpPr>
              <a:spLocks/>
            </p:cNvSpPr>
            <p:nvPr/>
          </p:nvSpPr>
          <p:spPr bwMode="auto">
            <a:xfrm>
              <a:off x="2880" y="1968"/>
              <a:ext cx="180" cy="668"/>
            </a:xfrm>
            <a:custGeom>
              <a:avLst/>
              <a:gdLst>
                <a:gd name="T0" fmla="*/ 9 w 420"/>
                <a:gd name="T1" fmla="*/ 28 h 1450"/>
                <a:gd name="T2" fmla="*/ 0 w 420"/>
                <a:gd name="T3" fmla="*/ 475 h 1450"/>
                <a:gd name="T4" fmla="*/ 73 w 420"/>
                <a:gd name="T5" fmla="*/ 562 h 1450"/>
                <a:gd name="T6" fmla="*/ 116 w 420"/>
                <a:gd name="T7" fmla="*/ 590 h 1450"/>
                <a:gd name="T8" fmla="*/ 176 w 420"/>
                <a:gd name="T9" fmla="*/ 668 h 1450"/>
                <a:gd name="T10" fmla="*/ 180 w 420"/>
                <a:gd name="T11" fmla="*/ 341 h 1450"/>
                <a:gd name="T12" fmla="*/ 124 w 420"/>
                <a:gd name="T13" fmla="*/ 267 h 1450"/>
                <a:gd name="T14" fmla="*/ 81 w 420"/>
                <a:gd name="T15" fmla="*/ 193 h 1450"/>
                <a:gd name="T16" fmla="*/ 47 w 420"/>
                <a:gd name="T17" fmla="*/ 115 h 1450"/>
                <a:gd name="T18" fmla="*/ 9 w 420"/>
                <a:gd name="T19" fmla="*/ 0 h 1450"/>
                <a:gd name="T20" fmla="*/ 9 w 420"/>
                <a:gd name="T21" fmla="*/ 28 h 14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0"/>
                <a:gd name="T34" fmla="*/ 0 h 1450"/>
                <a:gd name="T35" fmla="*/ 420 w 420"/>
                <a:gd name="T36" fmla="*/ 1450 h 14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0" h="1450">
                  <a:moveTo>
                    <a:pt x="20" y="60"/>
                  </a:moveTo>
                  <a:lnTo>
                    <a:pt x="0" y="1030"/>
                  </a:lnTo>
                  <a:lnTo>
                    <a:pt x="170" y="1220"/>
                  </a:lnTo>
                  <a:lnTo>
                    <a:pt x="270" y="1280"/>
                  </a:lnTo>
                  <a:lnTo>
                    <a:pt x="410" y="1450"/>
                  </a:lnTo>
                  <a:lnTo>
                    <a:pt x="420" y="740"/>
                  </a:lnTo>
                  <a:lnTo>
                    <a:pt x="290" y="580"/>
                  </a:lnTo>
                  <a:lnTo>
                    <a:pt x="190" y="420"/>
                  </a:lnTo>
                  <a:lnTo>
                    <a:pt x="110" y="250"/>
                  </a:lnTo>
                  <a:lnTo>
                    <a:pt x="20" y="0"/>
                  </a:lnTo>
                  <a:lnTo>
                    <a:pt x="20" y="60"/>
                  </a:lnTo>
                  <a:close/>
                </a:path>
              </a:pathLst>
            </a:custGeom>
            <a:solidFill>
              <a:srgbClr val="00FF00"/>
            </a:solidFill>
            <a:ln w="9525">
              <a:solidFill>
                <a:srgbClr val="00FF00"/>
              </a:solidFill>
              <a:round/>
              <a:headEnd/>
              <a:tailEnd/>
            </a:ln>
          </p:spPr>
          <p:txBody>
            <a:bodyPr/>
            <a:lstStyle/>
            <a:p>
              <a:endParaRPr lang="en-US"/>
            </a:p>
          </p:txBody>
        </p:sp>
        <p:sp>
          <p:nvSpPr>
            <p:cNvPr id="20490" name="Freeform 13"/>
            <p:cNvSpPr>
              <a:spLocks/>
            </p:cNvSpPr>
            <p:nvPr/>
          </p:nvSpPr>
          <p:spPr bwMode="auto">
            <a:xfrm>
              <a:off x="2880" y="2468"/>
              <a:ext cx="172" cy="532"/>
            </a:xfrm>
            <a:custGeom>
              <a:avLst/>
              <a:gdLst>
                <a:gd name="T0" fmla="*/ 0 w 400"/>
                <a:gd name="T1" fmla="*/ 0 h 1230"/>
                <a:gd name="T2" fmla="*/ 0 w 400"/>
                <a:gd name="T3" fmla="*/ 532 h 1230"/>
                <a:gd name="T4" fmla="*/ 47 w 400"/>
                <a:gd name="T5" fmla="*/ 480 h 1230"/>
                <a:gd name="T6" fmla="*/ 90 w 400"/>
                <a:gd name="T7" fmla="*/ 424 h 1230"/>
                <a:gd name="T8" fmla="*/ 112 w 400"/>
                <a:gd name="T9" fmla="*/ 376 h 1230"/>
                <a:gd name="T10" fmla="*/ 138 w 400"/>
                <a:gd name="T11" fmla="*/ 316 h 1230"/>
                <a:gd name="T12" fmla="*/ 155 w 400"/>
                <a:gd name="T13" fmla="*/ 272 h 1230"/>
                <a:gd name="T14" fmla="*/ 172 w 400"/>
                <a:gd name="T15" fmla="*/ 229 h 1230"/>
                <a:gd name="T16" fmla="*/ 172 w 400"/>
                <a:gd name="T17" fmla="*/ 156 h 1230"/>
                <a:gd name="T18" fmla="*/ 142 w 400"/>
                <a:gd name="T19" fmla="*/ 117 h 1230"/>
                <a:gd name="T20" fmla="*/ 95 w 400"/>
                <a:gd name="T21" fmla="*/ 69 h 1230"/>
                <a:gd name="T22" fmla="*/ 73 w 400"/>
                <a:gd name="T23" fmla="*/ 43 h 1230"/>
                <a:gd name="T24" fmla="*/ 34 w 400"/>
                <a:gd name="T25" fmla="*/ 13 h 1230"/>
                <a:gd name="T26" fmla="*/ 0 w 400"/>
                <a:gd name="T27" fmla="*/ 0 h 1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0"/>
                <a:gd name="T43" fmla="*/ 0 h 1230"/>
                <a:gd name="T44" fmla="*/ 400 w 400"/>
                <a:gd name="T45" fmla="*/ 1230 h 1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0" h="1230">
                  <a:moveTo>
                    <a:pt x="0" y="0"/>
                  </a:moveTo>
                  <a:lnTo>
                    <a:pt x="0" y="1230"/>
                  </a:lnTo>
                  <a:lnTo>
                    <a:pt x="110" y="1110"/>
                  </a:lnTo>
                  <a:lnTo>
                    <a:pt x="210" y="980"/>
                  </a:lnTo>
                  <a:lnTo>
                    <a:pt x="260" y="870"/>
                  </a:lnTo>
                  <a:lnTo>
                    <a:pt x="320" y="730"/>
                  </a:lnTo>
                  <a:lnTo>
                    <a:pt x="360" y="630"/>
                  </a:lnTo>
                  <a:lnTo>
                    <a:pt x="400" y="530"/>
                  </a:lnTo>
                  <a:lnTo>
                    <a:pt x="400" y="360"/>
                  </a:lnTo>
                  <a:lnTo>
                    <a:pt x="330" y="270"/>
                  </a:lnTo>
                  <a:lnTo>
                    <a:pt x="220" y="160"/>
                  </a:lnTo>
                  <a:lnTo>
                    <a:pt x="170" y="100"/>
                  </a:lnTo>
                  <a:lnTo>
                    <a:pt x="80" y="30"/>
                  </a:lnTo>
                  <a:lnTo>
                    <a:pt x="0" y="0"/>
                  </a:lnTo>
                  <a:close/>
                </a:path>
              </a:pathLst>
            </a:custGeom>
            <a:solidFill>
              <a:srgbClr val="3366FF"/>
            </a:solidFill>
            <a:ln w="9525">
              <a:solidFill>
                <a:srgbClr val="000000"/>
              </a:solidFill>
              <a:round/>
              <a:headEnd/>
              <a:tailEnd/>
            </a:ln>
          </p:spPr>
          <p:txBody>
            <a:bodyPr/>
            <a:lstStyle/>
            <a:p>
              <a:endParaRPr lang="en-US"/>
            </a:p>
          </p:txBody>
        </p:sp>
        <p:sp>
          <p:nvSpPr>
            <p:cNvPr id="20491" name="Freeform 14"/>
            <p:cNvSpPr>
              <a:spLocks/>
            </p:cNvSpPr>
            <p:nvPr/>
          </p:nvSpPr>
          <p:spPr bwMode="auto">
            <a:xfrm>
              <a:off x="2884" y="2732"/>
              <a:ext cx="176" cy="364"/>
            </a:xfrm>
            <a:custGeom>
              <a:avLst/>
              <a:gdLst>
                <a:gd name="T0" fmla="*/ 0 w 440"/>
                <a:gd name="T1" fmla="*/ 307 h 830"/>
                <a:gd name="T2" fmla="*/ 0 w 440"/>
                <a:gd name="T3" fmla="*/ 364 h 830"/>
                <a:gd name="T4" fmla="*/ 176 w 440"/>
                <a:gd name="T5" fmla="*/ 355 h 830"/>
                <a:gd name="T6" fmla="*/ 168 w 440"/>
                <a:gd name="T7" fmla="*/ 0 h 830"/>
                <a:gd name="T8" fmla="*/ 140 w 440"/>
                <a:gd name="T9" fmla="*/ 83 h 830"/>
                <a:gd name="T10" fmla="*/ 116 w 440"/>
                <a:gd name="T11" fmla="*/ 136 h 830"/>
                <a:gd name="T12" fmla="*/ 84 w 440"/>
                <a:gd name="T13" fmla="*/ 193 h 830"/>
                <a:gd name="T14" fmla="*/ 64 w 440"/>
                <a:gd name="T15" fmla="*/ 228 h 830"/>
                <a:gd name="T16" fmla="*/ 40 w 440"/>
                <a:gd name="T17" fmla="*/ 263 h 830"/>
                <a:gd name="T18" fmla="*/ 0 w 440"/>
                <a:gd name="T19" fmla="*/ 307 h 8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0"/>
                <a:gd name="T31" fmla="*/ 0 h 830"/>
                <a:gd name="T32" fmla="*/ 440 w 440"/>
                <a:gd name="T33" fmla="*/ 830 h 8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0" h="830">
                  <a:moveTo>
                    <a:pt x="0" y="700"/>
                  </a:moveTo>
                  <a:lnTo>
                    <a:pt x="0" y="830"/>
                  </a:lnTo>
                  <a:lnTo>
                    <a:pt x="440" y="810"/>
                  </a:lnTo>
                  <a:lnTo>
                    <a:pt x="420" y="0"/>
                  </a:lnTo>
                  <a:lnTo>
                    <a:pt x="350" y="190"/>
                  </a:lnTo>
                  <a:lnTo>
                    <a:pt x="290" y="310"/>
                  </a:lnTo>
                  <a:lnTo>
                    <a:pt x="210" y="440"/>
                  </a:lnTo>
                  <a:lnTo>
                    <a:pt x="160" y="520"/>
                  </a:lnTo>
                  <a:lnTo>
                    <a:pt x="100" y="600"/>
                  </a:lnTo>
                  <a:lnTo>
                    <a:pt x="0" y="700"/>
                  </a:lnTo>
                  <a:close/>
                </a:path>
              </a:pathLst>
            </a:custGeom>
            <a:solidFill>
              <a:srgbClr val="FF0000"/>
            </a:solidFill>
            <a:ln w="9525">
              <a:solidFill>
                <a:srgbClr val="FF0000"/>
              </a:solidFill>
              <a:round/>
              <a:headEnd/>
              <a:tailEnd/>
            </a:ln>
          </p:spPr>
          <p:txBody>
            <a:bodyPr/>
            <a:lstStyle/>
            <a:p>
              <a:endParaRPr lang="en-US"/>
            </a:p>
          </p:txBody>
        </p:sp>
        <p:sp>
          <p:nvSpPr>
            <p:cNvPr id="20492" name="Freeform 15"/>
            <p:cNvSpPr>
              <a:spLocks/>
            </p:cNvSpPr>
            <p:nvPr/>
          </p:nvSpPr>
          <p:spPr bwMode="auto">
            <a:xfrm>
              <a:off x="3372" y="1336"/>
              <a:ext cx="188" cy="1004"/>
            </a:xfrm>
            <a:custGeom>
              <a:avLst/>
              <a:gdLst>
                <a:gd name="T0" fmla="*/ 12 w 480"/>
                <a:gd name="T1" fmla="*/ 108 h 2420"/>
                <a:gd name="T2" fmla="*/ 0 w 480"/>
                <a:gd name="T3" fmla="*/ 685 h 2420"/>
                <a:gd name="T4" fmla="*/ 43 w 480"/>
                <a:gd name="T5" fmla="*/ 763 h 2420"/>
                <a:gd name="T6" fmla="*/ 63 w 480"/>
                <a:gd name="T7" fmla="*/ 826 h 2420"/>
                <a:gd name="T8" fmla="*/ 114 w 480"/>
                <a:gd name="T9" fmla="*/ 892 h 2420"/>
                <a:gd name="T10" fmla="*/ 141 w 480"/>
                <a:gd name="T11" fmla="*/ 958 h 2420"/>
                <a:gd name="T12" fmla="*/ 184 w 480"/>
                <a:gd name="T13" fmla="*/ 1004 h 2420"/>
                <a:gd name="T14" fmla="*/ 188 w 480"/>
                <a:gd name="T15" fmla="*/ 108 h 2420"/>
                <a:gd name="T16" fmla="*/ 161 w 480"/>
                <a:gd name="T17" fmla="*/ 54 h 2420"/>
                <a:gd name="T18" fmla="*/ 141 w 480"/>
                <a:gd name="T19" fmla="*/ 25 h 2420"/>
                <a:gd name="T20" fmla="*/ 121 w 480"/>
                <a:gd name="T21" fmla="*/ 0 h 2420"/>
                <a:gd name="T22" fmla="*/ 82 w 480"/>
                <a:gd name="T23" fmla="*/ 0 h 2420"/>
                <a:gd name="T24" fmla="*/ 59 w 480"/>
                <a:gd name="T25" fmla="*/ 17 h 2420"/>
                <a:gd name="T26" fmla="*/ 51 w 480"/>
                <a:gd name="T27" fmla="*/ 41 h 2420"/>
                <a:gd name="T28" fmla="*/ 31 w 480"/>
                <a:gd name="T29" fmla="*/ 54 h 2420"/>
                <a:gd name="T30" fmla="*/ 24 w 480"/>
                <a:gd name="T31" fmla="*/ 83 h 2420"/>
                <a:gd name="T32" fmla="*/ 12 w 480"/>
                <a:gd name="T33" fmla="*/ 108 h 24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0"/>
                <a:gd name="T52" fmla="*/ 0 h 2420"/>
                <a:gd name="T53" fmla="*/ 480 w 480"/>
                <a:gd name="T54" fmla="*/ 2420 h 24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0" h="2420">
                  <a:moveTo>
                    <a:pt x="30" y="260"/>
                  </a:moveTo>
                  <a:lnTo>
                    <a:pt x="0" y="1650"/>
                  </a:lnTo>
                  <a:lnTo>
                    <a:pt x="110" y="1840"/>
                  </a:lnTo>
                  <a:lnTo>
                    <a:pt x="160" y="1990"/>
                  </a:lnTo>
                  <a:lnTo>
                    <a:pt x="290" y="2150"/>
                  </a:lnTo>
                  <a:lnTo>
                    <a:pt x="360" y="2310"/>
                  </a:lnTo>
                  <a:lnTo>
                    <a:pt x="470" y="2420"/>
                  </a:lnTo>
                  <a:lnTo>
                    <a:pt x="480" y="260"/>
                  </a:lnTo>
                  <a:lnTo>
                    <a:pt x="410" y="130"/>
                  </a:lnTo>
                  <a:lnTo>
                    <a:pt x="360" y="60"/>
                  </a:lnTo>
                  <a:lnTo>
                    <a:pt x="310" y="0"/>
                  </a:lnTo>
                  <a:lnTo>
                    <a:pt x="210" y="0"/>
                  </a:lnTo>
                  <a:lnTo>
                    <a:pt x="150" y="40"/>
                  </a:lnTo>
                  <a:lnTo>
                    <a:pt x="130" y="100"/>
                  </a:lnTo>
                  <a:lnTo>
                    <a:pt x="80" y="130"/>
                  </a:lnTo>
                  <a:lnTo>
                    <a:pt x="60" y="200"/>
                  </a:lnTo>
                  <a:lnTo>
                    <a:pt x="30" y="260"/>
                  </a:lnTo>
                  <a:close/>
                </a:path>
              </a:pathLst>
            </a:custGeom>
            <a:solidFill>
              <a:srgbClr val="FF0000"/>
            </a:solidFill>
            <a:ln w="9525">
              <a:solidFill>
                <a:srgbClr val="FF0000"/>
              </a:solidFill>
              <a:round/>
              <a:headEnd/>
              <a:tailEnd/>
            </a:ln>
          </p:spPr>
          <p:txBody>
            <a:bodyPr/>
            <a:lstStyle/>
            <a:p>
              <a:endParaRPr lang="en-US"/>
            </a:p>
          </p:txBody>
        </p:sp>
        <p:sp>
          <p:nvSpPr>
            <p:cNvPr id="20493" name="Freeform 16"/>
            <p:cNvSpPr>
              <a:spLocks/>
            </p:cNvSpPr>
            <p:nvPr/>
          </p:nvSpPr>
          <p:spPr bwMode="auto">
            <a:xfrm>
              <a:off x="3376" y="2128"/>
              <a:ext cx="188" cy="672"/>
            </a:xfrm>
            <a:custGeom>
              <a:avLst/>
              <a:gdLst>
                <a:gd name="T0" fmla="*/ 0 w 470"/>
                <a:gd name="T1" fmla="*/ 0 h 1640"/>
                <a:gd name="T2" fmla="*/ 0 w 470"/>
                <a:gd name="T3" fmla="*/ 537 h 1640"/>
                <a:gd name="T4" fmla="*/ 72 w 470"/>
                <a:gd name="T5" fmla="*/ 590 h 1640"/>
                <a:gd name="T6" fmla="*/ 120 w 470"/>
                <a:gd name="T7" fmla="*/ 635 h 1640"/>
                <a:gd name="T8" fmla="*/ 176 w 470"/>
                <a:gd name="T9" fmla="*/ 672 h 1640"/>
                <a:gd name="T10" fmla="*/ 188 w 470"/>
                <a:gd name="T11" fmla="*/ 270 h 1640"/>
                <a:gd name="T12" fmla="*/ 140 w 470"/>
                <a:gd name="T13" fmla="*/ 221 h 1640"/>
                <a:gd name="T14" fmla="*/ 92 w 470"/>
                <a:gd name="T15" fmla="*/ 148 h 1640"/>
                <a:gd name="T16" fmla="*/ 56 w 470"/>
                <a:gd name="T17" fmla="*/ 94 h 1640"/>
                <a:gd name="T18" fmla="*/ 32 w 470"/>
                <a:gd name="T19" fmla="*/ 33 h 1640"/>
                <a:gd name="T20" fmla="*/ 0 w 470"/>
                <a:gd name="T21" fmla="*/ 0 h 16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0"/>
                <a:gd name="T34" fmla="*/ 0 h 1640"/>
                <a:gd name="T35" fmla="*/ 470 w 470"/>
                <a:gd name="T36" fmla="*/ 1640 h 16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0" h="1640">
                  <a:moveTo>
                    <a:pt x="0" y="0"/>
                  </a:moveTo>
                  <a:lnTo>
                    <a:pt x="0" y="1310"/>
                  </a:lnTo>
                  <a:lnTo>
                    <a:pt x="180" y="1440"/>
                  </a:lnTo>
                  <a:lnTo>
                    <a:pt x="300" y="1550"/>
                  </a:lnTo>
                  <a:lnTo>
                    <a:pt x="440" y="1640"/>
                  </a:lnTo>
                  <a:lnTo>
                    <a:pt x="470" y="660"/>
                  </a:lnTo>
                  <a:lnTo>
                    <a:pt x="350" y="540"/>
                  </a:lnTo>
                  <a:lnTo>
                    <a:pt x="230" y="360"/>
                  </a:lnTo>
                  <a:lnTo>
                    <a:pt x="140" y="230"/>
                  </a:lnTo>
                  <a:lnTo>
                    <a:pt x="80" y="80"/>
                  </a:lnTo>
                  <a:lnTo>
                    <a:pt x="0" y="0"/>
                  </a:lnTo>
                  <a:close/>
                </a:path>
              </a:pathLst>
            </a:custGeom>
            <a:solidFill>
              <a:srgbClr val="FFFF00"/>
            </a:solidFill>
            <a:ln w="9525">
              <a:solidFill>
                <a:srgbClr val="FFFF00"/>
              </a:solidFill>
              <a:round/>
              <a:headEnd/>
              <a:tailEnd/>
            </a:ln>
          </p:spPr>
          <p:txBody>
            <a:bodyPr/>
            <a:lstStyle/>
            <a:p>
              <a:endParaRPr lang="en-US"/>
            </a:p>
          </p:txBody>
        </p:sp>
        <p:sp>
          <p:nvSpPr>
            <p:cNvPr id="20494" name="Freeform 17"/>
            <p:cNvSpPr>
              <a:spLocks/>
            </p:cNvSpPr>
            <p:nvPr/>
          </p:nvSpPr>
          <p:spPr bwMode="auto">
            <a:xfrm>
              <a:off x="3376" y="2676"/>
              <a:ext cx="180" cy="268"/>
            </a:xfrm>
            <a:custGeom>
              <a:avLst/>
              <a:gdLst>
                <a:gd name="T0" fmla="*/ 0 w 450"/>
                <a:gd name="T1" fmla="*/ 0 h 590"/>
                <a:gd name="T2" fmla="*/ 0 w 450"/>
                <a:gd name="T3" fmla="*/ 173 h 590"/>
                <a:gd name="T4" fmla="*/ 116 w 450"/>
                <a:gd name="T5" fmla="*/ 232 h 590"/>
                <a:gd name="T6" fmla="*/ 180 w 450"/>
                <a:gd name="T7" fmla="*/ 268 h 590"/>
                <a:gd name="T8" fmla="*/ 176 w 450"/>
                <a:gd name="T9" fmla="*/ 141 h 590"/>
                <a:gd name="T10" fmla="*/ 124 w 450"/>
                <a:gd name="T11" fmla="*/ 100 h 590"/>
                <a:gd name="T12" fmla="*/ 80 w 450"/>
                <a:gd name="T13" fmla="*/ 64 h 590"/>
                <a:gd name="T14" fmla="*/ 44 w 450"/>
                <a:gd name="T15" fmla="*/ 36 h 590"/>
                <a:gd name="T16" fmla="*/ 0 w 450"/>
                <a:gd name="T17" fmla="*/ 0 h 5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0"/>
                <a:gd name="T28" fmla="*/ 0 h 590"/>
                <a:gd name="T29" fmla="*/ 450 w 450"/>
                <a:gd name="T30" fmla="*/ 590 h 5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0" h="590">
                  <a:moveTo>
                    <a:pt x="0" y="0"/>
                  </a:moveTo>
                  <a:lnTo>
                    <a:pt x="0" y="380"/>
                  </a:lnTo>
                  <a:lnTo>
                    <a:pt x="290" y="510"/>
                  </a:lnTo>
                  <a:lnTo>
                    <a:pt x="450" y="590"/>
                  </a:lnTo>
                  <a:lnTo>
                    <a:pt x="440" y="310"/>
                  </a:lnTo>
                  <a:lnTo>
                    <a:pt x="310" y="220"/>
                  </a:lnTo>
                  <a:lnTo>
                    <a:pt x="200" y="140"/>
                  </a:lnTo>
                  <a:lnTo>
                    <a:pt x="110" y="80"/>
                  </a:lnTo>
                  <a:lnTo>
                    <a:pt x="0" y="0"/>
                  </a:lnTo>
                  <a:close/>
                </a:path>
              </a:pathLst>
            </a:custGeom>
            <a:solidFill>
              <a:srgbClr val="00FF00"/>
            </a:solidFill>
            <a:ln w="9525">
              <a:solidFill>
                <a:srgbClr val="000000"/>
              </a:solidFill>
              <a:round/>
              <a:headEnd/>
              <a:tailEnd/>
            </a:ln>
          </p:spPr>
          <p:txBody>
            <a:bodyPr/>
            <a:lstStyle/>
            <a:p>
              <a:endParaRPr lang="en-US"/>
            </a:p>
          </p:txBody>
        </p:sp>
        <p:sp>
          <p:nvSpPr>
            <p:cNvPr id="20495" name="Freeform 18"/>
            <p:cNvSpPr>
              <a:spLocks/>
            </p:cNvSpPr>
            <p:nvPr/>
          </p:nvSpPr>
          <p:spPr bwMode="auto">
            <a:xfrm>
              <a:off x="3380" y="2860"/>
              <a:ext cx="176" cy="224"/>
            </a:xfrm>
            <a:custGeom>
              <a:avLst/>
              <a:gdLst>
                <a:gd name="T0" fmla="*/ 0 w 440"/>
                <a:gd name="T1" fmla="*/ 0 h 480"/>
                <a:gd name="T2" fmla="*/ 0 w 440"/>
                <a:gd name="T3" fmla="*/ 224 h 480"/>
                <a:gd name="T4" fmla="*/ 176 w 440"/>
                <a:gd name="T5" fmla="*/ 224 h 480"/>
                <a:gd name="T6" fmla="*/ 168 w 440"/>
                <a:gd name="T7" fmla="*/ 79 h 480"/>
                <a:gd name="T8" fmla="*/ 132 w 440"/>
                <a:gd name="T9" fmla="*/ 56 h 480"/>
                <a:gd name="T10" fmla="*/ 96 w 440"/>
                <a:gd name="T11" fmla="*/ 42 h 480"/>
                <a:gd name="T12" fmla="*/ 60 w 440"/>
                <a:gd name="T13" fmla="*/ 23 h 480"/>
                <a:gd name="T14" fmla="*/ 36 w 440"/>
                <a:gd name="T15" fmla="*/ 9 h 480"/>
                <a:gd name="T16" fmla="*/ 0 w 440"/>
                <a:gd name="T17" fmla="*/ 0 h 4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0"/>
                <a:gd name="T28" fmla="*/ 0 h 480"/>
                <a:gd name="T29" fmla="*/ 440 w 440"/>
                <a:gd name="T30" fmla="*/ 480 h 4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0" h="480">
                  <a:moveTo>
                    <a:pt x="0" y="0"/>
                  </a:moveTo>
                  <a:lnTo>
                    <a:pt x="0" y="480"/>
                  </a:lnTo>
                  <a:lnTo>
                    <a:pt x="440" y="480"/>
                  </a:lnTo>
                  <a:lnTo>
                    <a:pt x="420" y="170"/>
                  </a:lnTo>
                  <a:lnTo>
                    <a:pt x="330" y="120"/>
                  </a:lnTo>
                  <a:lnTo>
                    <a:pt x="240" y="90"/>
                  </a:lnTo>
                  <a:lnTo>
                    <a:pt x="150" y="50"/>
                  </a:lnTo>
                  <a:lnTo>
                    <a:pt x="90" y="20"/>
                  </a:lnTo>
                  <a:lnTo>
                    <a:pt x="0" y="0"/>
                  </a:lnTo>
                  <a:close/>
                </a:path>
              </a:pathLst>
            </a:custGeom>
            <a:solidFill>
              <a:srgbClr val="3366FF"/>
            </a:solidFill>
            <a:ln w="9525">
              <a:solidFill>
                <a:srgbClr val="3366FF"/>
              </a:solidFill>
              <a:round/>
              <a:headEnd/>
              <a:tailEnd/>
            </a:ln>
          </p:spPr>
          <p:txBody>
            <a:bodyPr/>
            <a:lstStyle/>
            <a:p>
              <a:endParaRPr lang="en-US"/>
            </a:p>
          </p:txBody>
        </p:sp>
        <p:sp>
          <p:nvSpPr>
            <p:cNvPr id="20496" name="Freeform 19"/>
            <p:cNvSpPr>
              <a:spLocks/>
            </p:cNvSpPr>
            <p:nvPr/>
          </p:nvSpPr>
          <p:spPr bwMode="auto">
            <a:xfrm>
              <a:off x="2204" y="3052"/>
              <a:ext cx="180" cy="40"/>
            </a:xfrm>
            <a:custGeom>
              <a:avLst/>
              <a:gdLst>
                <a:gd name="T0" fmla="*/ 0 w 450"/>
                <a:gd name="T1" fmla="*/ 36 h 100"/>
                <a:gd name="T2" fmla="*/ 180 w 450"/>
                <a:gd name="T3" fmla="*/ 40 h 100"/>
                <a:gd name="T4" fmla="*/ 176 w 450"/>
                <a:gd name="T5" fmla="*/ 0 h 100"/>
                <a:gd name="T6" fmla="*/ 128 w 450"/>
                <a:gd name="T7" fmla="*/ 12 h 100"/>
                <a:gd name="T8" fmla="*/ 100 w 450"/>
                <a:gd name="T9" fmla="*/ 28 h 100"/>
                <a:gd name="T10" fmla="*/ 60 w 450"/>
                <a:gd name="T11" fmla="*/ 28 h 100"/>
                <a:gd name="T12" fmla="*/ 32 w 450"/>
                <a:gd name="T13" fmla="*/ 28 h 100"/>
                <a:gd name="T14" fmla="*/ 0 w 450"/>
                <a:gd name="T15" fmla="*/ 36 h 100"/>
                <a:gd name="T16" fmla="*/ 0 60000 65536"/>
                <a:gd name="T17" fmla="*/ 0 60000 65536"/>
                <a:gd name="T18" fmla="*/ 0 60000 65536"/>
                <a:gd name="T19" fmla="*/ 0 60000 65536"/>
                <a:gd name="T20" fmla="*/ 0 60000 65536"/>
                <a:gd name="T21" fmla="*/ 0 60000 65536"/>
                <a:gd name="T22" fmla="*/ 0 60000 65536"/>
                <a:gd name="T23" fmla="*/ 0 60000 65536"/>
                <a:gd name="T24" fmla="*/ 0 w 450"/>
                <a:gd name="T25" fmla="*/ 0 h 100"/>
                <a:gd name="T26" fmla="*/ 450 w 450"/>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0" h="100">
                  <a:moveTo>
                    <a:pt x="0" y="90"/>
                  </a:moveTo>
                  <a:lnTo>
                    <a:pt x="450" y="100"/>
                  </a:lnTo>
                  <a:lnTo>
                    <a:pt x="440" y="0"/>
                  </a:lnTo>
                  <a:lnTo>
                    <a:pt x="320" y="30"/>
                  </a:lnTo>
                  <a:lnTo>
                    <a:pt x="250" y="70"/>
                  </a:lnTo>
                  <a:lnTo>
                    <a:pt x="150" y="70"/>
                  </a:lnTo>
                  <a:lnTo>
                    <a:pt x="80" y="70"/>
                  </a:lnTo>
                  <a:lnTo>
                    <a:pt x="0" y="90"/>
                  </a:lnTo>
                  <a:close/>
                </a:path>
              </a:pathLst>
            </a:custGeom>
            <a:solidFill>
              <a:srgbClr val="FFFF00"/>
            </a:solidFill>
            <a:ln w="9525">
              <a:solidFill>
                <a:srgbClr val="000000"/>
              </a:solidFill>
              <a:round/>
              <a:headEnd/>
              <a:tailEnd/>
            </a:ln>
          </p:spPr>
          <p:txBody>
            <a:bodyPr/>
            <a:lstStyle/>
            <a:p>
              <a:endParaRPr lang="en-US"/>
            </a:p>
          </p:txBody>
        </p:sp>
        <p:sp>
          <p:nvSpPr>
            <p:cNvPr id="20497" name="Text Box 20"/>
            <p:cNvSpPr txBox="1">
              <a:spLocks noChangeArrowheads="1"/>
            </p:cNvSpPr>
            <p:nvPr/>
          </p:nvSpPr>
          <p:spPr bwMode="auto">
            <a:xfrm>
              <a:off x="1770" y="3110"/>
              <a:ext cx="378" cy="180"/>
            </a:xfrm>
            <a:prstGeom prst="rect">
              <a:avLst/>
            </a:prstGeom>
            <a:solidFill>
              <a:srgbClr val="FFFFFF"/>
            </a:solidFill>
            <a:ln w="9525">
              <a:noFill/>
              <a:miter lim="800000"/>
              <a:headEnd/>
              <a:tailEnd/>
            </a:ln>
          </p:spPr>
          <p:txBody>
            <a:bodyPr/>
            <a:lstStyle/>
            <a:p>
              <a:pPr algn="ctr"/>
              <a:r>
                <a:rPr lang="en-US" sz="1600" b="1"/>
                <a:t>520</a:t>
              </a:r>
              <a:endParaRPr lang="en-US" sz="2400"/>
            </a:p>
          </p:txBody>
        </p:sp>
        <p:sp>
          <p:nvSpPr>
            <p:cNvPr id="20498" name="Text Box 21"/>
            <p:cNvSpPr txBox="1">
              <a:spLocks noChangeArrowheads="1"/>
            </p:cNvSpPr>
            <p:nvPr/>
          </p:nvSpPr>
          <p:spPr bwMode="auto">
            <a:xfrm>
              <a:off x="2088" y="3110"/>
              <a:ext cx="378" cy="180"/>
            </a:xfrm>
            <a:prstGeom prst="rect">
              <a:avLst/>
            </a:prstGeom>
            <a:solidFill>
              <a:srgbClr val="FFFFFF"/>
            </a:solidFill>
            <a:ln w="9525">
              <a:noFill/>
              <a:miter lim="800000"/>
              <a:headEnd/>
              <a:tailEnd/>
            </a:ln>
          </p:spPr>
          <p:txBody>
            <a:bodyPr/>
            <a:lstStyle/>
            <a:p>
              <a:pPr algn="ctr"/>
              <a:r>
                <a:rPr lang="en-US" sz="1600" b="1"/>
                <a:t>540</a:t>
              </a:r>
              <a:endParaRPr lang="en-US" sz="2400"/>
            </a:p>
          </p:txBody>
        </p:sp>
        <p:sp>
          <p:nvSpPr>
            <p:cNvPr id="20499" name="Text Box 22"/>
            <p:cNvSpPr txBox="1">
              <a:spLocks noChangeArrowheads="1"/>
            </p:cNvSpPr>
            <p:nvPr/>
          </p:nvSpPr>
          <p:spPr bwMode="auto">
            <a:xfrm>
              <a:off x="2412" y="3110"/>
              <a:ext cx="378" cy="180"/>
            </a:xfrm>
            <a:prstGeom prst="rect">
              <a:avLst/>
            </a:prstGeom>
            <a:solidFill>
              <a:srgbClr val="FFFFFF"/>
            </a:solidFill>
            <a:ln w="9525">
              <a:noFill/>
              <a:miter lim="800000"/>
              <a:headEnd/>
              <a:tailEnd/>
            </a:ln>
          </p:spPr>
          <p:txBody>
            <a:bodyPr/>
            <a:lstStyle/>
            <a:p>
              <a:pPr algn="ctr"/>
              <a:r>
                <a:rPr lang="en-US" sz="1600" b="1"/>
                <a:t>560</a:t>
              </a:r>
              <a:endParaRPr lang="en-US" sz="2400"/>
            </a:p>
          </p:txBody>
        </p:sp>
        <p:sp>
          <p:nvSpPr>
            <p:cNvPr id="20500" name="Text Box 23"/>
            <p:cNvSpPr txBox="1">
              <a:spLocks noChangeArrowheads="1"/>
            </p:cNvSpPr>
            <p:nvPr/>
          </p:nvSpPr>
          <p:spPr bwMode="auto">
            <a:xfrm>
              <a:off x="2790" y="3110"/>
              <a:ext cx="378" cy="180"/>
            </a:xfrm>
            <a:prstGeom prst="rect">
              <a:avLst/>
            </a:prstGeom>
            <a:solidFill>
              <a:srgbClr val="FFFFFF"/>
            </a:solidFill>
            <a:ln w="9525">
              <a:noFill/>
              <a:miter lim="800000"/>
              <a:headEnd/>
              <a:tailEnd/>
            </a:ln>
          </p:spPr>
          <p:txBody>
            <a:bodyPr/>
            <a:lstStyle/>
            <a:p>
              <a:pPr algn="ctr"/>
              <a:r>
                <a:rPr lang="en-US" sz="1600" b="1"/>
                <a:t>580</a:t>
              </a:r>
              <a:endParaRPr lang="en-US" sz="2400"/>
            </a:p>
          </p:txBody>
        </p:sp>
        <p:sp>
          <p:nvSpPr>
            <p:cNvPr id="20501" name="Text Box 24"/>
            <p:cNvSpPr txBox="1">
              <a:spLocks noChangeArrowheads="1"/>
            </p:cNvSpPr>
            <p:nvPr/>
          </p:nvSpPr>
          <p:spPr bwMode="auto">
            <a:xfrm>
              <a:off x="3096" y="3104"/>
              <a:ext cx="378" cy="180"/>
            </a:xfrm>
            <a:prstGeom prst="rect">
              <a:avLst/>
            </a:prstGeom>
            <a:solidFill>
              <a:srgbClr val="FFFFFF"/>
            </a:solidFill>
            <a:ln w="9525">
              <a:noFill/>
              <a:miter lim="800000"/>
              <a:headEnd/>
              <a:tailEnd/>
            </a:ln>
          </p:spPr>
          <p:txBody>
            <a:bodyPr/>
            <a:lstStyle/>
            <a:p>
              <a:pPr algn="ctr"/>
              <a:r>
                <a:rPr lang="en-US" sz="1600" b="1"/>
                <a:t>600</a:t>
              </a:r>
              <a:endParaRPr lang="en-US" sz="2400"/>
            </a:p>
          </p:txBody>
        </p:sp>
        <p:sp>
          <p:nvSpPr>
            <p:cNvPr id="20502" name="Text Box 25"/>
            <p:cNvSpPr txBox="1">
              <a:spLocks noChangeArrowheads="1"/>
            </p:cNvSpPr>
            <p:nvPr/>
          </p:nvSpPr>
          <p:spPr bwMode="auto">
            <a:xfrm>
              <a:off x="3420" y="3110"/>
              <a:ext cx="378" cy="180"/>
            </a:xfrm>
            <a:prstGeom prst="rect">
              <a:avLst/>
            </a:prstGeom>
            <a:solidFill>
              <a:srgbClr val="FFFFFF"/>
            </a:solidFill>
            <a:ln w="9525">
              <a:noFill/>
              <a:miter lim="800000"/>
              <a:headEnd/>
              <a:tailEnd/>
            </a:ln>
          </p:spPr>
          <p:txBody>
            <a:bodyPr/>
            <a:lstStyle/>
            <a:p>
              <a:pPr algn="ctr"/>
              <a:r>
                <a:rPr lang="en-US" sz="1600" b="1"/>
                <a:t>620</a:t>
              </a:r>
              <a:endParaRPr lang="en-US" sz="2400"/>
            </a:p>
          </p:txBody>
        </p:sp>
        <p:sp>
          <p:nvSpPr>
            <p:cNvPr id="20503" name="Text Box 26"/>
            <p:cNvSpPr txBox="1">
              <a:spLocks noChangeArrowheads="1"/>
            </p:cNvSpPr>
            <p:nvPr/>
          </p:nvSpPr>
          <p:spPr bwMode="auto">
            <a:xfrm>
              <a:off x="3768" y="3110"/>
              <a:ext cx="378" cy="180"/>
            </a:xfrm>
            <a:prstGeom prst="rect">
              <a:avLst/>
            </a:prstGeom>
            <a:solidFill>
              <a:srgbClr val="FFFFFF"/>
            </a:solidFill>
            <a:ln w="9525">
              <a:noFill/>
              <a:miter lim="800000"/>
              <a:headEnd/>
              <a:tailEnd/>
            </a:ln>
          </p:spPr>
          <p:txBody>
            <a:bodyPr/>
            <a:lstStyle/>
            <a:p>
              <a:pPr algn="ctr"/>
              <a:r>
                <a:rPr lang="en-US" sz="1600" b="1"/>
                <a:t>640</a:t>
              </a:r>
              <a:endParaRPr lang="en-US" sz="2400"/>
            </a:p>
          </p:txBody>
        </p:sp>
        <p:sp>
          <p:nvSpPr>
            <p:cNvPr id="20504" name="Text Box 27"/>
            <p:cNvSpPr txBox="1">
              <a:spLocks noChangeArrowheads="1"/>
            </p:cNvSpPr>
            <p:nvPr/>
          </p:nvSpPr>
          <p:spPr bwMode="auto">
            <a:xfrm>
              <a:off x="2310" y="3260"/>
              <a:ext cx="1236" cy="180"/>
            </a:xfrm>
            <a:prstGeom prst="rect">
              <a:avLst/>
            </a:prstGeom>
            <a:solidFill>
              <a:srgbClr val="FFFFFF"/>
            </a:solidFill>
            <a:ln w="9525">
              <a:noFill/>
              <a:miter lim="800000"/>
              <a:headEnd/>
              <a:tailEnd/>
            </a:ln>
          </p:spPr>
          <p:txBody>
            <a:bodyPr/>
            <a:lstStyle/>
            <a:p>
              <a:pPr algn="ctr"/>
              <a:r>
                <a:rPr lang="en-US" sz="1600" b="1"/>
                <a:t>WAVELENGTH (nm)</a:t>
              </a:r>
              <a:endParaRPr lang="en-US" sz="2400"/>
            </a:p>
          </p:txBody>
        </p:sp>
        <p:sp>
          <p:nvSpPr>
            <p:cNvPr id="20505" name="Text Box 28"/>
            <p:cNvSpPr txBox="1">
              <a:spLocks noChangeArrowheads="1"/>
            </p:cNvSpPr>
            <p:nvPr/>
          </p:nvSpPr>
          <p:spPr bwMode="auto">
            <a:xfrm>
              <a:off x="1470" y="1268"/>
              <a:ext cx="306" cy="180"/>
            </a:xfrm>
            <a:prstGeom prst="rect">
              <a:avLst/>
            </a:prstGeom>
            <a:solidFill>
              <a:srgbClr val="FFFFFF"/>
            </a:solidFill>
            <a:ln w="9525">
              <a:noFill/>
              <a:miter lim="800000"/>
              <a:headEnd/>
              <a:tailEnd/>
            </a:ln>
          </p:spPr>
          <p:txBody>
            <a:bodyPr/>
            <a:lstStyle/>
            <a:p>
              <a:pPr algn="r"/>
              <a:r>
                <a:rPr lang="en-US" sz="1500" b="1"/>
                <a:t>100</a:t>
              </a:r>
              <a:endParaRPr lang="en-US" sz="2400"/>
            </a:p>
          </p:txBody>
        </p:sp>
        <p:sp>
          <p:nvSpPr>
            <p:cNvPr id="20506" name="Text Box 29"/>
            <p:cNvSpPr txBox="1">
              <a:spLocks noChangeArrowheads="1"/>
            </p:cNvSpPr>
            <p:nvPr/>
          </p:nvSpPr>
          <p:spPr bwMode="auto">
            <a:xfrm>
              <a:off x="1470" y="1598"/>
              <a:ext cx="306" cy="180"/>
            </a:xfrm>
            <a:prstGeom prst="rect">
              <a:avLst/>
            </a:prstGeom>
            <a:solidFill>
              <a:srgbClr val="FFFFFF"/>
            </a:solidFill>
            <a:ln w="9525">
              <a:noFill/>
              <a:miter lim="800000"/>
              <a:headEnd/>
              <a:tailEnd/>
            </a:ln>
          </p:spPr>
          <p:txBody>
            <a:bodyPr/>
            <a:lstStyle/>
            <a:p>
              <a:pPr algn="r"/>
              <a:r>
                <a:rPr lang="en-US" sz="1500" b="1"/>
                <a:t>80</a:t>
              </a:r>
              <a:endParaRPr lang="en-US" sz="2400"/>
            </a:p>
          </p:txBody>
        </p:sp>
        <p:sp>
          <p:nvSpPr>
            <p:cNvPr id="20507" name="Text Box 30"/>
            <p:cNvSpPr txBox="1">
              <a:spLocks noChangeArrowheads="1"/>
            </p:cNvSpPr>
            <p:nvPr/>
          </p:nvSpPr>
          <p:spPr bwMode="auto">
            <a:xfrm>
              <a:off x="1464" y="1940"/>
              <a:ext cx="306" cy="180"/>
            </a:xfrm>
            <a:prstGeom prst="rect">
              <a:avLst/>
            </a:prstGeom>
            <a:solidFill>
              <a:srgbClr val="FFFFFF"/>
            </a:solidFill>
            <a:ln w="9525">
              <a:noFill/>
              <a:miter lim="800000"/>
              <a:headEnd/>
              <a:tailEnd/>
            </a:ln>
          </p:spPr>
          <p:txBody>
            <a:bodyPr/>
            <a:lstStyle/>
            <a:p>
              <a:pPr algn="r"/>
              <a:r>
                <a:rPr lang="en-US" sz="1500" b="1"/>
                <a:t>60</a:t>
              </a:r>
              <a:endParaRPr lang="en-US" sz="2400"/>
            </a:p>
          </p:txBody>
        </p:sp>
        <p:sp>
          <p:nvSpPr>
            <p:cNvPr id="20508" name="Text Box 31"/>
            <p:cNvSpPr txBox="1">
              <a:spLocks noChangeArrowheads="1"/>
            </p:cNvSpPr>
            <p:nvPr/>
          </p:nvSpPr>
          <p:spPr bwMode="auto">
            <a:xfrm>
              <a:off x="1464" y="2318"/>
              <a:ext cx="306" cy="180"/>
            </a:xfrm>
            <a:prstGeom prst="rect">
              <a:avLst/>
            </a:prstGeom>
            <a:solidFill>
              <a:srgbClr val="FFFFFF"/>
            </a:solidFill>
            <a:ln w="9525">
              <a:noFill/>
              <a:miter lim="800000"/>
              <a:headEnd/>
              <a:tailEnd/>
            </a:ln>
          </p:spPr>
          <p:txBody>
            <a:bodyPr/>
            <a:lstStyle/>
            <a:p>
              <a:pPr algn="r"/>
              <a:r>
                <a:rPr lang="en-US" sz="1500" b="1"/>
                <a:t>40</a:t>
              </a:r>
              <a:endParaRPr lang="en-US" sz="2400"/>
            </a:p>
          </p:txBody>
        </p:sp>
        <p:sp>
          <p:nvSpPr>
            <p:cNvPr id="20509" name="Text Box 32"/>
            <p:cNvSpPr txBox="1">
              <a:spLocks noChangeArrowheads="1"/>
            </p:cNvSpPr>
            <p:nvPr/>
          </p:nvSpPr>
          <p:spPr bwMode="auto">
            <a:xfrm>
              <a:off x="1464" y="2672"/>
              <a:ext cx="306" cy="180"/>
            </a:xfrm>
            <a:prstGeom prst="rect">
              <a:avLst/>
            </a:prstGeom>
            <a:solidFill>
              <a:srgbClr val="FFFFFF"/>
            </a:solidFill>
            <a:ln w="9525">
              <a:noFill/>
              <a:miter lim="800000"/>
              <a:headEnd/>
              <a:tailEnd/>
            </a:ln>
          </p:spPr>
          <p:txBody>
            <a:bodyPr/>
            <a:lstStyle/>
            <a:p>
              <a:pPr algn="r"/>
              <a:r>
                <a:rPr lang="en-US" sz="1500" b="1"/>
                <a:t>20</a:t>
              </a:r>
              <a:endParaRPr lang="en-US" sz="2400"/>
            </a:p>
          </p:txBody>
        </p:sp>
        <p:sp>
          <p:nvSpPr>
            <p:cNvPr id="20510" name="Text Box 33"/>
            <p:cNvSpPr txBox="1">
              <a:spLocks noChangeArrowheads="1"/>
            </p:cNvSpPr>
            <p:nvPr/>
          </p:nvSpPr>
          <p:spPr bwMode="auto">
            <a:xfrm>
              <a:off x="1458" y="3002"/>
              <a:ext cx="306" cy="180"/>
            </a:xfrm>
            <a:prstGeom prst="rect">
              <a:avLst/>
            </a:prstGeom>
            <a:solidFill>
              <a:srgbClr val="FFFFFF"/>
            </a:solidFill>
            <a:ln w="9525">
              <a:noFill/>
              <a:miter lim="800000"/>
              <a:headEnd/>
              <a:tailEnd/>
            </a:ln>
          </p:spPr>
          <p:txBody>
            <a:bodyPr/>
            <a:lstStyle/>
            <a:p>
              <a:pPr algn="r"/>
              <a:r>
                <a:rPr lang="en-US" sz="1500" b="1"/>
                <a:t>0</a:t>
              </a:r>
              <a:endParaRPr lang="en-US" sz="2400"/>
            </a:p>
          </p:txBody>
        </p:sp>
        <p:sp>
          <p:nvSpPr>
            <p:cNvPr id="20511" name="Line 34"/>
            <p:cNvSpPr>
              <a:spLocks noChangeShapeType="1"/>
            </p:cNvSpPr>
            <p:nvPr/>
          </p:nvSpPr>
          <p:spPr bwMode="auto">
            <a:xfrm>
              <a:off x="1780" y="3100"/>
              <a:ext cx="2364" cy="0"/>
            </a:xfrm>
            <a:prstGeom prst="line">
              <a:avLst/>
            </a:prstGeom>
            <a:noFill/>
            <a:ln w="38100">
              <a:solidFill>
                <a:srgbClr val="000000"/>
              </a:solidFill>
              <a:round/>
              <a:headEnd/>
              <a:tailEnd/>
            </a:ln>
          </p:spPr>
          <p:txBody>
            <a:bodyPr/>
            <a:lstStyle/>
            <a:p>
              <a:endParaRPr lang="en-US"/>
            </a:p>
          </p:txBody>
        </p:sp>
        <p:sp>
          <p:nvSpPr>
            <p:cNvPr id="20512" name="Line 35"/>
            <p:cNvSpPr>
              <a:spLocks noChangeShapeType="1"/>
            </p:cNvSpPr>
            <p:nvPr/>
          </p:nvSpPr>
          <p:spPr bwMode="auto">
            <a:xfrm>
              <a:off x="1780" y="1336"/>
              <a:ext cx="2356" cy="0"/>
            </a:xfrm>
            <a:prstGeom prst="line">
              <a:avLst/>
            </a:prstGeom>
            <a:noFill/>
            <a:ln w="38100">
              <a:solidFill>
                <a:srgbClr val="000000"/>
              </a:solidFill>
              <a:round/>
              <a:headEnd/>
              <a:tailEnd/>
            </a:ln>
          </p:spPr>
          <p:txBody>
            <a:bodyPr/>
            <a:lstStyle/>
            <a:p>
              <a:endParaRPr lang="en-US"/>
            </a:p>
          </p:txBody>
        </p:sp>
        <p:sp>
          <p:nvSpPr>
            <p:cNvPr id="20513" name="Line 36"/>
            <p:cNvSpPr>
              <a:spLocks noChangeShapeType="1"/>
            </p:cNvSpPr>
            <p:nvPr/>
          </p:nvSpPr>
          <p:spPr bwMode="auto">
            <a:xfrm>
              <a:off x="1790" y="1338"/>
              <a:ext cx="0" cy="1756"/>
            </a:xfrm>
            <a:prstGeom prst="line">
              <a:avLst/>
            </a:prstGeom>
            <a:noFill/>
            <a:ln w="28575">
              <a:solidFill>
                <a:srgbClr val="000000"/>
              </a:solidFill>
              <a:round/>
              <a:headEnd/>
              <a:tailEnd/>
            </a:ln>
          </p:spPr>
          <p:txBody>
            <a:bodyPr/>
            <a:lstStyle/>
            <a:p>
              <a:endParaRPr lang="en-US"/>
            </a:p>
          </p:txBody>
        </p:sp>
        <p:sp>
          <p:nvSpPr>
            <p:cNvPr id="20514" name="Line 37"/>
            <p:cNvSpPr>
              <a:spLocks noChangeShapeType="1"/>
            </p:cNvSpPr>
            <p:nvPr/>
          </p:nvSpPr>
          <p:spPr bwMode="auto">
            <a:xfrm>
              <a:off x="4134" y="1334"/>
              <a:ext cx="0" cy="1760"/>
            </a:xfrm>
            <a:prstGeom prst="line">
              <a:avLst/>
            </a:prstGeom>
            <a:noFill/>
            <a:ln w="28575">
              <a:solidFill>
                <a:srgbClr val="000000"/>
              </a:solidFill>
              <a:round/>
              <a:headEnd/>
              <a:tailEnd/>
            </a:ln>
          </p:spPr>
          <p:txBody>
            <a:bodyPr/>
            <a:lstStyle/>
            <a:p>
              <a:endParaRPr lang="en-US"/>
            </a:p>
          </p:txBody>
        </p:sp>
        <p:sp>
          <p:nvSpPr>
            <p:cNvPr id="20515" name="Freeform 38"/>
            <p:cNvSpPr>
              <a:spLocks/>
            </p:cNvSpPr>
            <p:nvPr/>
          </p:nvSpPr>
          <p:spPr bwMode="auto">
            <a:xfrm>
              <a:off x="2052" y="1982"/>
              <a:ext cx="226" cy="840"/>
            </a:xfrm>
            <a:custGeom>
              <a:avLst/>
              <a:gdLst>
                <a:gd name="T0" fmla="*/ 0 w 668"/>
                <a:gd name="T1" fmla="*/ 840 h 2580"/>
                <a:gd name="T2" fmla="*/ 51 w 668"/>
                <a:gd name="T3" fmla="*/ 701 h 2580"/>
                <a:gd name="T4" fmla="*/ 99 w 668"/>
                <a:gd name="T5" fmla="*/ 527 h 2580"/>
                <a:gd name="T6" fmla="*/ 155 w 668"/>
                <a:gd name="T7" fmla="*/ 303 h 2580"/>
                <a:gd name="T8" fmla="*/ 211 w 668"/>
                <a:gd name="T9" fmla="*/ 63 h 2580"/>
                <a:gd name="T10" fmla="*/ 226 w 668"/>
                <a:gd name="T11" fmla="*/ 0 h 2580"/>
                <a:gd name="T12" fmla="*/ 0 60000 65536"/>
                <a:gd name="T13" fmla="*/ 0 60000 65536"/>
                <a:gd name="T14" fmla="*/ 0 60000 65536"/>
                <a:gd name="T15" fmla="*/ 0 60000 65536"/>
                <a:gd name="T16" fmla="*/ 0 60000 65536"/>
                <a:gd name="T17" fmla="*/ 0 60000 65536"/>
                <a:gd name="T18" fmla="*/ 0 w 668"/>
                <a:gd name="T19" fmla="*/ 0 h 2580"/>
                <a:gd name="T20" fmla="*/ 668 w 668"/>
                <a:gd name="T21" fmla="*/ 2580 h 2580"/>
              </a:gdLst>
              <a:ahLst/>
              <a:cxnLst>
                <a:cxn ang="T12">
                  <a:pos x="T0" y="T1"/>
                </a:cxn>
                <a:cxn ang="T13">
                  <a:pos x="T2" y="T3"/>
                </a:cxn>
                <a:cxn ang="T14">
                  <a:pos x="T4" y="T5"/>
                </a:cxn>
                <a:cxn ang="T15">
                  <a:pos x="T6" y="T7"/>
                </a:cxn>
                <a:cxn ang="T16">
                  <a:pos x="T8" y="T9"/>
                </a:cxn>
                <a:cxn ang="T17">
                  <a:pos x="T10" y="T11"/>
                </a:cxn>
              </a:cxnLst>
              <a:rect l="T18" t="T19" r="T20" b="T21"/>
              <a:pathLst>
                <a:path w="668" h="2580">
                  <a:moveTo>
                    <a:pt x="0" y="2580"/>
                  </a:moveTo>
                  <a:lnTo>
                    <a:pt x="150" y="2153"/>
                  </a:lnTo>
                  <a:lnTo>
                    <a:pt x="293" y="1620"/>
                  </a:lnTo>
                  <a:lnTo>
                    <a:pt x="458" y="930"/>
                  </a:lnTo>
                  <a:lnTo>
                    <a:pt x="623" y="195"/>
                  </a:lnTo>
                  <a:lnTo>
                    <a:pt x="668" y="0"/>
                  </a:lnTo>
                </a:path>
              </a:pathLst>
            </a:custGeom>
            <a:solidFill>
              <a:srgbClr val="00FF00"/>
            </a:solidFill>
            <a:ln w="57150" cmpd="sng">
              <a:solidFill>
                <a:srgbClr val="00FF00"/>
              </a:solidFill>
              <a:round/>
              <a:headEnd/>
              <a:tailEnd/>
            </a:ln>
          </p:spPr>
          <p:txBody>
            <a:bodyPr/>
            <a:lstStyle/>
            <a:p>
              <a:endParaRPr lang="en-US"/>
            </a:p>
          </p:txBody>
        </p:sp>
        <p:sp>
          <p:nvSpPr>
            <p:cNvPr id="20516" name="Freeform 39"/>
            <p:cNvSpPr>
              <a:spLocks/>
            </p:cNvSpPr>
            <p:nvPr/>
          </p:nvSpPr>
          <p:spPr bwMode="auto">
            <a:xfrm>
              <a:off x="3141" y="2414"/>
              <a:ext cx="453" cy="423"/>
            </a:xfrm>
            <a:custGeom>
              <a:avLst/>
              <a:gdLst>
                <a:gd name="T0" fmla="*/ 0 w 1132"/>
                <a:gd name="T1" fmla="*/ 0 h 1058"/>
                <a:gd name="T2" fmla="*/ 42 w 1132"/>
                <a:gd name="T3" fmla="*/ 54 h 1058"/>
                <a:gd name="T4" fmla="*/ 117 w 1132"/>
                <a:gd name="T5" fmla="*/ 132 h 1058"/>
                <a:gd name="T6" fmla="*/ 189 w 1132"/>
                <a:gd name="T7" fmla="*/ 216 h 1058"/>
                <a:gd name="T8" fmla="*/ 267 w 1132"/>
                <a:gd name="T9" fmla="*/ 285 h 1058"/>
                <a:gd name="T10" fmla="*/ 384 w 1132"/>
                <a:gd name="T11" fmla="*/ 372 h 1058"/>
                <a:gd name="T12" fmla="*/ 453 w 1132"/>
                <a:gd name="T13" fmla="*/ 423 h 1058"/>
                <a:gd name="T14" fmla="*/ 0 60000 65536"/>
                <a:gd name="T15" fmla="*/ 0 60000 65536"/>
                <a:gd name="T16" fmla="*/ 0 60000 65536"/>
                <a:gd name="T17" fmla="*/ 0 60000 65536"/>
                <a:gd name="T18" fmla="*/ 0 60000 65536"/>
                <a:gd name="T19" fmla="*/ 0 60000 65536"/>
                <a:gd name="T20" fmla="*/ 0 60000 65536"/>
                <a:gd name="T21" fmla="*/ 0 w 1132"/>
                <a:gd name="T22" fmla="*/ 0 h 1058"/>
                <a:gd name="T23" fmla="*/ 1132 w 1132"/>
                <a:gd name="T24" fmla="*/ 1058 h 10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2" h="1058">
                  <a:moveTo>
                    <a:pt x="0" y="0"/>
                  </a:moveTo>
                  <a:lnTo>
                    <a:pt x="105" y="135"/>
                  </a:lnTo>
                  <a:lnTo>
                    <a:pt x="292" y="330"/>
                  </a:lnTo>
                  <a:lnTo>
                    <a:pt x="472" y="540"/>
                  </a:lnTo>
                  <a:lnTo>
                    <a:pt x="667" y="713"/>
                  </a:lnTo>
                  <a:lnTo>
                    <a:pt x="960" y="930"/>
                  </a:lnTo>
                  <a:lnTo>
                    <a:pt x="1132" y="1058"/>
                  </a:lnTo>
                </a:path>
              </a:pathLst>
            </a:custGeom>
            <a:noFill/>
            <a:ln w="57150" cmpd="sng">
              <a:solidFill>
                <a:srgbClr val="00FF00"/>
              </a:solidFill>
              <a:round/>
              <a:headEnd/>
              <a:tailEnd/>
            </a:ln>
          </p:spPr>
          <p:txBody>
            <a:bodyPr/>
            <a:lstStyle/>
            <a:p>
              <a:endParaRPr lang="en-US"/>
            </a:p>
          </p:txBody>
        </p:sp>
        <p:sp>
          <p:nvSpPr>
            <p:cNvPr id="20517" name="Freeform 40"/>
            <p:cNvSpPr>
              <a:spLocks/>
            </p:cNvSpPr>
            <p:nvPr/>
          </p:nvSpPr>
          <p:spPr bwMode="auto">
            <a:xfrm>
              <a:off x="3591" y="2831"/>
              <a:ext cx="528" cy="192"/>
            </a:xfrm>
            <a:custGeom>
              <a:avLst/>
              <a:gdLst>
                <a:gd name="T0" fmla="*/ 0 w 1320"/>
                <a:gd name="T1" fmla="*/ 0 h 480"/>
                <a:gd name="T2" fmla="*/ 66 w 1320"/>
                <a:gd name="T3" fmla="*/ 45 h 480"/>
                <a:gd name="T4" fmla="*/ 150 w 1320"/>
                <a:gd name="T5" fmla="*/ 87 h 480"/>
                <a:gd name="T6" fmla="*/ 219 w 1320"/>
                <a:gd name="T7" fmla="*/ 111 h 480"/>
                <a:gd name="T8" fmla="*/ 312 w 1320"/>
                <a:gd name="T9" fmla="*/ 141 h 480"/>
                <a:gd name="T10" fmla="*/ 402 w 1320"/>
                <a:gd name="T11" fmla="*/ 168 h 480"/>
                <a:gd name="T12" fmla="*/ 456 w 1320"/>
                <a:gd name="T13" fmla="*/ 180 h 480"/>
                <a:gd name="T14" fmla="*/ 528 w 1320"/>
                <a:gd name="T15" fmla="*/ 192 h 480"/>
                <a:gd name="T16" fmla="*/ 0 60000 65536"/>
                <a:gd name="T17" fmla="*/ 0 60000 65536"/>
                <a:gd name="T18" fmla="*/ 0 60000 65536"/>
                <a:gd name="T19" fmla="*/ 0 60000 65536"/>
                <a:gd name="T20" fmla="*/ 0 60000 65536"/>
                <a:gd name="T21" fmla="*/ 0 60000 65536"/>
                <a:gd name="T22" fmla="*/ 0 60000 65536"/>
                <a:gd name="T23" fmla="*/ 0 60000 65536"/>
                <a:gd name="T24" fmla="*/ 0 w 1320"/>
                <a:gd name="T25" fmla="*/ 0 h 480"/>
                <a:gd name="T26" fmla="*/ 1320 w 1320"/>
                <a:gd name="T27" fmla="*/ 480 h 4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0" h="480">
                  <a:moveTo>
                    <a:pt x="0" y="0"/>
                  </a:moveTo>
                  <a:lnTo>
                    <a:pt x="165" y="112"/>
                  </a:lnTo>
                  <a:lnTo>
                    <a:pt x="375" y="217"/>
                  </a:lnTo>
                  <a:lnTo>
                    <a:pt x="547" y="277"/>
                  </a:lnTo>
                  <a:lnTo>
                    <a:pt x="780" y="352"/>
                  </a:lnTo>
                  <a:lnTo>
                    <a:pt x="1005" y="420"/>
                  </a:lnTo>
                  <a:lnTo>
                    <a:pt x="1140" y="450"/>
                  </a:lnTo>
                  <a:lnTo>
                    <a:pt x="1320" y="480"/>
                  </a:lnTo>
                </a:path>
              </a:pathLst>
            </a:custGeom>
            <a:noFill/>
            <a:ln w="57150" cmpd="sng">
              <a:solidFill>
                <a:srgbClr val="00FF00"/>
              </a:solidFill>
              <a:round/>
              <a:headEnd/>
              <a:tailEnd/>
            </a:ln>
          </p:spPr>
          <p:txBody>
            <a:bodyPr/>
            <a:lstStyle/>
            <a:p>
              <a:endParaRPr lang="en-US"/>
            </a:p>
          </p:txBody>
        </p:sp>
        <p:sp>
          <p:nvSpPr>
            <p:cNvPr id="20518" name="Line 41"/>
            <p:cNvSpPr>
              <a:spLocks noChangeShapeType="1"/>
            </p:cNvSpPr>
            <p:nvPr/>
          </p:nvSpPr>
          <p:spPr bwMode="auto">
            <a:xfrm>
              <a:off x="3381" y="2111"/>
              <a:ext cx="177" cy="300"/>
            </a:xfrm>
            <a:prstGeom prst="line">
              <a:avLst/>
            </a:prstGeom>
            <a:noFill/>
            <a:ln w="57150">
              <a:solidFill>
                <a:srgbClr val="FFFF00"/>
              </a:solidFill>
              <a:round/>
              <a:headEnd/>
              <a:tailEnd/>
            </a:ln>
          </p:spPr>
          <p:txBody>
            <a:bodyPr/>
            <a:lstStyle/>
            <a:p>
              <a:endParaRPr lang="en-US"/>
            </a:p>
          </p:txBody>
        </p:sp>
        <p:sp>
          <p:nvSpPr>
            <p:cNvPr id="20519" name="Line 42"/>
            <p:cNvSpPr>
              <a:spLocks noChangeShapeType="1"/>
            </p:cNvSpPr>
            <p:nvPr/>
          </p:nvSpPr>
          <p:spPr bwMode="auto">
            <a:xfrm>
              <a:off x="3375" y="2048"/>
              <a:ext cx="210" cy="346"/>
            </a:xfrm>
            <a:prstGeom prst="line">
              <a:avLst/>
            </a:prstGeom>
            <a:noFill/>
            <a:ln w="57150">
              <a:solidFill>
                <a:srgbClr val="FFFF00"/>
              </a:solidFill>
              <a:round/>
              <a:headEnd/>
              <a:tailEnd/>
            </a:ln>
          </p:spPr>
          <p:txBody>
            <a:bodyPr/>
            <a:lstStyle/>
            <a:p>
              <a:endParaRPr lang="en-US"/>
            </a:p>
          </p:txBody>
        </p:sp>
        <p:sp>
          <p:nvSpPr>
            <p:cNvPr id="20520" name="Freeform 43"/>
            <p:cNvSpPr>
              <a:spLocks/>
            </p:cNvSpPr>
            <p:nvPr/>
          </p:nvSpPr>
          <p:spPr bwMode="auto">
            <a:xfrm>
              <a:off x="3612" y="2441"/>
              <a:ext cx="513" cy="393"/>
            </a:xfrm>
            <a:custGeom>
              <a:avLst/>
              <a:gdLst>
                <a:gd name="T0" fmla="*/ 0 w 1283"/>
                <a:gd name="T1" fmla="*/ 0 h 982"/>
                <a:gd name="T2" fmla="*/ 69 w 1283"/>
                <a:gd name="T3" fmla="*/ 78 h 982"/>
                <a:gd name="T4" fmla="*/ 147 w 1283"/>
                <a:gd name="T5" fmla="*/ 147 h 982"/>
                <a:gd name="T6" fmla="*/ 216 w 1283"/>
                <a:gd name="T7" fmla="*/ 201 h 982"/>
                <a:gd name="T8" fmla="*/ 267 w 1283"/>
                <a:gd name="T9" fmla="*/ 246 h 982"/>
                <a:gd name="T10" fmla="*/ 366 w 1283"/>
                <a:gd name="T11" fmla="*/ 309 h 982"/>
                <a:gd name="T12" fmla="*/ 432 w 1283"/>
                <a:gd name="T13" fmla="*/ 348 h 982"/>
                <a:gd name="T14" fmla="*/ 513 w 1283"/>
                <a:gd name="T15" fmla="*/ 393 h 982"/>
                <a:gd name="T16" fmla="*/ 0 60000 65536"/>
                <a:gd name="T17" fmla="*/ 0 60000 65536"/>
                <a:gd name="T18" fmla="*/ 0 60000 65536"/>
                <a:gd name="T19" fmla="*/ 0 60000 65536"/>
                <a:gd name="T20" fmla="*/ 0 60000 65536"/>
                <a:gd name="T21" fmla="*/ 0 60000 65536"/>
                <a:gd name="T22" fmla="*/ 0 60000 65536"/>
                <a:gd name="T23" fmla="*/ 0 60000 65536"/>
                <a:gd name="T24" fmla="*/ 0 w 1283"/>
                <a:gd name="T25" fmla="*/ 0 h 982"/>
                <a:gd name="T26" fmla="*/ 1283 w 1283"/>
                <a:gd name="T27" fmla="*/ 982 h 9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3" h="982">
                  <a:moveTo>
                    <a:pt x="0" y="0"/>
                  </a:moveTo>
                  <a:lnTo>
                    <a:pt x="173" y="195"/>
                  </a:lnTo>
                  <a:lnTo>
                    <a:pt x="368" y="367"/>
                  </a:lnTo>
                  <a:lnTo>
                    <a:pt x="540" y="502"/>
                  </a:lnTo>
                  <a:lnTo>
                    <a:pt x="668" y="615"/>
                  </a:lnTo>
                  <a:lnTo>
                    <a:pt x="915" y="772"/>
                  </a:lnTo>
                  <a:lnTo>
                    <a:pt x="1080" y="870"/>
                  </a:lnTo>
                  <a:lnTo>
                    <a:pt x="1283" y="982"/>
                  </a:lnTo>
                </a:path>
              </a:pathLst>
            </a:custGeom>
            <a:noFill/>
            <a:ln w="57150" cmpd="sng">
              <a:solidFill>
                <a:srgbClr val="FFFF00"/>
              </a:solidFill>
              <a:round/>
              <a:headEnd/>
              <a:tailEnd/>
            </a:ln>
          </p:spPr>
          <p:txBody>
            <a:bodyPr/>
            <a:lstStyle/>
            <a:p>
              <a:endParaRPr lang="en-US"/>
            </a:p>
          </p:txBody>
        </p:sp>
        <p:sp>
          <p:nvSpPr>
            <p:cNvPr id="20521" name="Freeform 44"/>
            <p:cNvSpPr>
              <a:spLocks/>
            </p:cNvSpPr>
            <p:nvPr/>
          </p:nvSpPr>
          <p:spPr bwMode="auto">
            <a:xfrm>
              <a:off x="2529" y="1937"/>
              <a:ext cx="1353" cy="1086"/>
            </a:xfrm>
            <a:custGeom>
              <a:avLst/>
              <a:gdLst>
                <a:gd name="T0" fmla="*/ 0 w 3390"/>
                <a:gd name="T1" fmla="*/ 0 h 2715"/>
                <a:gd name="T2" fmla="*/ 66 w 3390"/>
                <a:gd name="T3" fmla="*/ 123 h 2715"/>
                <a:gd name="T4" fmla="*/ 141 w 3390"/>
                <a:gd name="T5" fmla="*/ 249 h 2715"/>
                <a:gd name="T6" fmla="*/ 227 w 3390"/>
                <a:gd name="T7" fmla="*/ 372 h 2715"/>
                <a:gd name="T8" fmla="*/ 335 w 3390"/>
                <a:gd name="T9" fmla="*/ 495 h 2715"/>
                <a:gd name="T10" fmla="*/ 473 w 3390"/>
                <a:gd name="T11" fmla="*/ 636 h 2715"/>
                <a:gd name="T12" fmla="*/ 575 w 3390"/>
                <a:gd name="T13" fmla="*/ 729 h 2715"/>
                <a:gd name="T14" fmla="*/ 712 w 3390"/>
                <a:gd name="T15" fmla="*/ 837 h 2715"/>
                <a:gd name="T16" fmla="*/ 808 w 3390"/>
                <a:gd name="T17" fmla="*/ 906 h 2715"/>
                <a:gd name="T18" fmla="*/ 889 w 3390"/>
                <a:gd name="T19" fmla="*/ 951 h 2715"/>
                <a:gd name="T20" fmla="*/ 1081 w 3390"/>
                <a:gd name="T21" fmla="*/ 1029 h 2715"/>
                <a:gd name="T22" fmla="*/ 1245 w 3390"/>
                <a:gd name="T23" fmla="*/ 1068 h 2715"/>
                <a:gd name="T24" fmla="*/ 1353 w 3390"/>
                <a:gd name="T25" fmla="*/ 1086 h 27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90"/>
                <a:gd name="T40" fmla="*/ 0 h 2715"/>
                <a:gd name="T41" fmla="*/ 3390 w 3390"/>
                <a:gd name="T42" fmla="*/ 2715 h 27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90" h="2715">
                  <a:moveTo>
                    <a:pt x="0" y="0"/>
                  </a:moveTo>
                  <a:lnTo>
                    <a:pt x="165" y="307"/>
                  </a:lnTo>
                  <a:lnTo>
                    <a:pt x="353" y="622"/>
                  </a:lnTo>
                  <a:lnTo>
                    <a:pt x="570" y="930"/>
                  </a:lnTo>
                  <a:lnTo>
                    <a:pt x="840" y="1237"/>
                  </a:lnTo>
                  <a:lnTo>
                    <a:pt x="1185" y="1590"/>
                  </a:lnTo>
                  <a:lnTo>
                    <a:pt x="1440" y="1822"/>
                  </a:lnTo>
                  <a:lnTo>
                    <a:pt x="1785" y="2092"/>
                  </a:lnTo>
                  <a:lnTo>
                    <a:pt x="2025" y="2265"/>
                  </a:lnTo>
                  <a:lnTo>
                    <a:pt x="2228" y="2377"/>
                  </a:lnTo>
                  <a:lnTo>
                    <a:pt x="2708" y="2572"/>
                  </a:lnTo>
                  <a:lnTo>
                    <a:pt x="3120" y="2670"/>
                  </a:lnTo>
                  <a:lnTo>
                    <a:pt x="3390" y="2715"/>
                  </a:lnTo>
                </a:path>
              </a:pathLst>
            </a:custGeom>
            <a:noFill/>
            <a:ln w="57150" cmpd="sng">
              <a:solidFill>
                <a:srgbClr val="3366FF"/>
              </a:solidFill>
              <a:round/>
              <a:headEnd/>
              <a:tailEnd/>
            </a:ln>
          </p:spPr>
          <p:txBody>
            <a:bodyPr/>
            <a:lstStyle/>
            <a:p>
              <a:endParaRPr lang="en-US"/>
            </a:p>
          </p:txBody>
        </p:sp>
        <p:sp>
          <p:nvSpPr>
            <p:cNvPr id="20522" name="Freeform 45"/>
            <p:cNvSpPr>
              <a:spLocks/>
            </p:cNvSpPr>
            <p:nvPr/>
          </p:nvSpPr>
          <p:spPr bwMode="auto">
            <a:xfrm>
              <a:off x="3876" y="3020"/>
              <a:ext cx="183" cy="18"/>
            </a:xfrm>
            <a:custGeom>
              <a:avLst/>
              <a:gdLst>
                <a:gd name="T0" fmla="*/ 0 w 458"/>
                <a:gd name="T1" fmla="*/ 0 h 45"/>
                <a:gd name="T2" fmla="*/ 57 w 458"/>
                <a:gd name="T3" fmla="*/ 12 h 45"/>
                <a:gd name="T4" fmla="*/ 111 w 458"/>
                <a:gd name="T5" fmla="*/ 18 h 45"/>
                <a:gd name="T6" fmla="*/ 156 w 458"/>
                <a:gd name="T7" fmla="*/ 18 h 45"/>
                <a:gd name="T8" fmla="*/ 183 w 458"/>
                <a:gd name="T9" fmla="*/ 18 h 45"/>
                <a:gd name="T10" fmla="*/ 0 60000 65536"/>
                <a:gd name="T11" fmla="*/ 0 60000 65536"/>
                <a:gd name="T12" fmla="*/ 0 60000 65536"/>
                <a:gd name="T13" fmla="*/ 0 60000 65536"/>
                <a:gd name="T14" fmla="*/ 0 60000 65536"/>
                <a:gd name="T15" fmla="*/ 0 w 458"/>
                <a:gd name="T16" fmla="*/ 0 h 45"/>
                <a:gd name="T17" fmla="*/ 458 w 458"/>
                <a:gd name="T18" fmla="*/ 45 h 45"/>
              </a:gdLst>
              <a:ahLst/>
              <a:cxnLst>
                <a:cxn ang="T10">
                  <a:pos x="T0" y="T1"/>
                </a:cxn>
                <a:cxn ang="T11">
                  <a:pos x="T2" y="T3"/>
                </a:cxn>
                <a:cxn ang="T12">
                  <a:pos x="T4" y="T5"/>
                </a:cxn>
                <a:cxn ang="T13">
                  <a:pos x="T6" y="T7"/>
                </a:cxn>
                <a:cxn ang="T14">
                  <a:pos x="T8" y="T9"/>
                </a:cxn>
              </a:cxnLst>
              <a:rect l="T15" t="T16" r="T17" b="T18"/>
              <a:pathLst>
                <a:path w="458" h="45">
                  <a:moveTo>
                    <a:pt x="0" y="0"/>
                  </a:moveTo>
                  <a:lnTo>
                    <a:pt x="143" y="30"/>
                  </a:lnTo>
                  <a:lnTo>
                    <a:pt x="278" y="45"/>
                  </a:lnTo>
                  <a:lnTo>
                    <a:pt x="390" y="45"/>
                  </a:lnTo>
                  <a:lnTo>
                    <a:pt x="458" y="45"/>
                  </a:lnTo>
                </a:path>
              </a:pathLst>
            </a:custGeom>
            <a:noFill/>
            <a:ln w="57150" cmpd="sng">
              <a:solidFill>
                <a:srgbClr val="3366FF"/>
              </a:solidFill>
              <a:round/>
              <a:headEnd/>
              <a:tailEnd/>
            </a:ln>
          </p:spPr>
          <p:txBody>
            <a:bodyPr/>
            <a:lstStyle/>
            <a:p>
              <a:endParaRPr lang="en-US"/>
            </a:p>
          </p:txBody>
        </p:sp>
        <p:sp>
          <p:nvSpPr>
            <p:cNvPr id="20523" name="Freeform 46"/>
            <p:cNvSpPr>
              <a:spLocks/>
            </p:cNvSpPr>
            <p:nvPr/>
          </p:nvSpPr>
          <p:spPr bwMode="auto">
            <a:xfrm>
              <a:off x="2052" y="1352"/>
              <a:ext cx="483" cy="1089"/>
            </a:xfrm>
            <a:custGeom>
              <a:avLst/>
              <a:gdLst>
                <a:gd name="T0" fmla="*/ 483 w 1208"/>
                <a:gd name="T1" fmla="*/ 585 h 2723"/>
                <a:gd name="T2" fmla="*/ 426 w 1208"/>
                <a:gd name="T3" fmla="*/ 477 h 2723"/>
                <a:gd name="T4" fmla="*/ 372 w 1208"/>
                <a:gd name="T5" fmla="*/ 336 h 2723"/>
                <a:gd name="T6" fmla="*/ 318 w 1208"/>
                <a:gd name="T7" fmla="*/ 195 h 2723"/>
                <a:gd name="T8" fmla="*/ 279 w 1208"/>
                <a:gd name="T9" fmla="*/ 96 h 2723"/>
                <a:gd name="T10" fmla="*/ 252 w 1208"/>
                <a:gd name="T11" fmla="*/ 27 h 2723"/>
                <a:gd name="T12" fmla="*/ 234 w 1208"/>
                <a:gd name="T13" fmla="*/ 3 h 2723"/>
                <a:gd name="T14" fmla="*/ 213 w 1208"/>
                <a:gd name="T15" fmla="*/ 0 h 2723"/>
                <a:gd name="T16" fmla="*/ 201 w 1208"/>
                <a:gd name="T17" fmla="*/ 51 h 2723"/>
                <a:gd name="T18" fmla="*/ 180 w 1208"/>
                <a:gd name="T19" fmla="*/ 132 h 2723"/>
                <a:gd name="T20" fmla="*/ 159 w 1208"/>
                <a:gd name="T21" fmla="*/ 228 h 2723"/>
                <a:gd name="T22" fmla="*/ 132 w 1208"/>
                <a:gd name="T23" fmla="*/ 360 h 2723"/>
                <a:gd name="T24" fmla="*/ 108 w 1208"/>
                <a:gd name="T25" fmla="*/ 510 h 2723"/>
                <a:gd name="T26" fmla="*/ 84 w 1208"/>
                <a:gd name="T27" fmla="*/ 654 h 2723"/>
                <a:gd name="T28" fmla="*/ 57 w 1208"/>
                <a:gd name="T29" fmla="*/ 780 h 2723"/>
                <a:gd name="T30" fmla="*/ 36 w 1208"/>
                <a:gd name="T31" fmla="*/ 900 h 2723"/>
                <a:gd name="T32" fmla="*/ 21 w 1208"/>
                <a:gd name="T33" fmla="*/ 1014 h 2723"/>
                <a:gd name="T34" fmla="*/ 0 w 1208"/>
                <a:gd name="T35" fmla="*/ 1089 h 27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8"/>
                <a:gd name="T55" fmla="*/ 0 h 2723"/>
                <a:gd name="T56" fmla="*/ 1208 w 1208"/>
                <a:gd name="T57" fmla="*/ 2723 h 27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8" h="2723">
                  <a:moveTo>
                    <a:pt x="1208" y="1463"/>
                  </a:moveTo>
                  <a:lnTo>
                    <a:pt x="1065" y="1193"/>
                  </a:lnTo>
                  <a:lnTo>
                    <a:pt x="930" y="840"/>
                  </a:lnTo>
                  <a:lnTo>
                    <a:pt x="795" y="488"/>
                  </a:lnTo>
                  <a:lnTo>
                    <a:pt x="698" y="240"/>
                  </a:lnTo>
                  <a:lnTo>
                    <a:pt x="630" y="68"/>
                  </a:lnTo>
                  <a:lnTo>
                    <a:pt x="585" y="8"/>
                  </a:lnTo>
                  <a:lnTo>
                    <a:pt x="533" y="0"/>
                  </a:lnTo>
                  <a:lnTo>
                    <a:pt x="503" y="128"/>
                  </a:lnTo>
                  <a:lnTo>
                    <a:pt x="450" y="330"/>
                  </a:lnTo>
                  <a:lnTo>
                    <a:pt x="398" y="570"/>
                  </a:lnTo>
                  <a:lnTo>
                    <a:pt x="330" y="900"/>
                  </a:lnTo>
                  <a:lnTo>
                    <a:pt x="270" y="1275"/>
                  </a:lnTo>
                  <a:lnTo>
                    <a:pt x="210" y="1635"/>
                  </a:lnTo>
                  <a:lnTo>
                    <a:pt x="143" y="1950"/>
                  </a:lnTo>
                  <a:lnTo>
                    <a:pt x="90" y="2250"/>
                  </a:lnTo>
                  <a:lnTo>
                    <a:pt x="53" y="2535"/>
                  </a:lnTo>
                  <a:lnTo>
                    <a:pt x="0" y="2723"/>
                  </a:lnTo>
                </a:path>
              </a:pathLst>
            </a:custGeom>
            <a:noFill/>
            <a:ln w="57150" cmpd="sng">
              <a:solidFill>
                <a:srgbClr val="3366FF"/>
              </a:solidFill>
              <a:round/>
              <a:headEnd/>
              <a:tailEnd/>
            </a:ln>
          </p:spPr>
          <p:txBody>
            <a:bodyPr/>
            <a:lstStyle/>
            <a:p>
              <a:endParaRPr lang="en-US"/>
            </a:p>
          </p:txBody>
        </p:sp>
        <p:sp>
          <p:nvSpPr>
            <p:cNvPr id="20524" name="Freeform 47"/>
            <p:cNvSpPr>
              <a:spLocks/>
            </p:cNvSpPr>
            <p:nvPr/>
          </p:nvSpPr>
          <p:spPr bwMode="auto">
            <a:xfrm>
              <a:off x="1860" y="2426"/>
              <a:ext cx="198" cy="567"/>
            </a:xfrm>
            <a:custGeom>
              <a:avLst/>
              <a:gdLst>
                <a:gd name="T0" fmla="*/ 198 w 495"/>
                <a:gd name="T1" fmla="*/ 0 h 1418"/>
                <a:gd name="T2" fmla="*/ 159 w 495"/>
                <a:gd name="T3" fmla="*/ 189 h 1418"/>
                <a:gd name="T4" fmla="*/ 123 w 495"/>
                <a:gd name="T5" fmla="*/ 315 h 1418"/>
                <a:gd name="T6" fmla="*/ 96 w 495"/>
                <a:gd name="T7" fmla="*/ 411 h 1418"/>
                <a:gd name="T8" fmla="*/ 57 w 495"/>
                <a:gd name="T9" fmla="*/ 501 h 1418"/>
                <a:gd name="T10" fmla="*/ 0 w 495"/>
                <a:gd name="T11" fmla="*/ 567 h 1418"/>
                <a:gd name="T12" fmla="*/ 0 60000 65536"/>
                <a:gd name="T13" fmla="*/ 0 60000 65536"/>
                <a:gd name="T14" fmla="*/ 0 60000 65536"/>
                <a:gd name="T15" fmla="*/ 0 60000 65536"/>
                <a:gd name="T16" fmla="*/ 0 60000 65536"/>
                <a:gd name="T17" fmla="*/ 0 60000 65536"/>
                <a:gd name="T18" fmla="*/ 0 w 495"/>
                <a:gd name="T19" fmla="*/ 0 h 1418"/>
                <a:gd name="T20" fmla="*/ 495 w 495"/>
                <a:gd name="T21" fmla="*/ 1418 h 1418"/>
              </a:gdLst>
              <a:ahLst/>
              <a:cxnLst>
                <a:cxn ang="T12">
                  <a:pos x="T0" y="T1"/>
                </a:cxn>
                <a:cxn ang="T13">
                  <a:pos x="T2" y="T3"/>
                </a:cxn>
                <a:cxn ang="T14">
                  <a:pos x="T4" y="T5"/>
                </a:cxn>
                <a:cxn ang="T15">
                  <a:pos x="T6" y="T7"/>
                </a:cxn>
                <a:cxn ang="T16">
                  <a:pos x="T8" y="T9"/>
                </a:cxn>
                <a:cxn ang="T17">
                  <a:pos x="T10" y="T11"/>
                </a:cxn>
              </a:cxnLst>
              <a:rect l="T18" t="T19" r="T20" b="T21"/>
              <a:pathLst>
                <a:path w="495" h="1418">
                  <a:moveTo>
                    <a:pt x="495" y="0"/>
                  </a:moveTo>
                  <a:lnTo>
                    <a:pt x="398" y="473"/>
                  </a:lnTo>
                  <a:lnTo>
                    <a:pt x="308" y="788"/>
                  </a:lnTo>
                  <a:lnTo>
                    <a:pt x="240" y="1028"/>
                  </a:lnTo>
                  <a:lnTo>
                    <a:pt x="143" y="1253"/>
                  </a:lnTo>
                  <a:lnTo>
                    <a:pt x="0" y="1418"/>
                  </a:lnTo>
                </a:path>
              </a:pathLst>
            </a:custGeom>
            <a:noFill/>
            <a:ln w="57150" cmpd="sng">
              <a:solidFill>
                <a:srgbClr val="3366FF"/>
              </a:solidFill>
              <a:round/>
              <a:headEnd/>
              <a:tailEnd/>
            </a:ln>
          </p:spPr>
          <p:txBody>
            <a:bodyPr/>
            <a:lstStyle/>
            <a:p>
              <a:endParaRPr lang="en-US"/>
            </a:p>
          </p:txBody>
        </p:sp>
        <p:sp>
          <p:nvSpPr>
            <p:cNvPr id="20525" name="Freeform 48"/>
            <p:cNvSpPr>
              <a:spLocks/>
            </p:cNvSpPr>
            <p:nvPr/>
          </p:nvSpPr>
          <p:spPr bwMode="auto">
            <a:xfrm>
              <a:off x="2274" y="1340"/>
              <a:ext cx="867" cy="1080"/>
            </a:xfrm>
            <a:custGeom>
              <a:avLst/>
              <a:gdLst>
                <a:gd name="T0" fmla="*/ 0 w 2168"/>
                <a:gd name="T1" fmla="*/ 648 h 2700"/>
                <a:gd name="T2" fmla="*/ 42 w 2168"/>
                <a:gd name="T3" fmla="*/ 462 h 2700"/>
                <a:gd name="T4" fmla="*/ 87 w 2168"/>
                <a:gd name="T5" fmla="*/ 279 h 2700"/>
                <a:gd name="T6" fmla="*/ 117 w 2168"/>
                <a:gd name="T7" fmla="*/ 189 h 2700"/>
                <a:gd name="T8" fmla="*/ 135 w 2168"/>
                <a:gd name="T9" fmla="*/ 147 h 2700"/>
                <a:gd name="T10" fmla="*/ 150 w 2168"/>
                <a:gd name="T11" fmla="*/ 111 h 2700"/>
                <a:gd name="T12" fmla="*/ 168 w 2168"/>
                <a:gd name="T13" fmla="*/ 75 h 2700"/>
                <a:gd name="T14" fmla="*/ 189 w 2168"/>
                <a:gd name="T15" fmla="*/ 48 h 2700"/>
                <a:gd name="T16" fmla="*/ 210 w 2168"/>
                <a:gd name="T17" fmla="*/ 21 h 2700"/>
                <a:gd name="T18" fmla="*/ 228 w 2168"/>
                <a:gd name="T19" fmla="*/ 6 h 2700"/>
                <a:gd name="T20" fmla="*/ 258 w 2168"/>
                <a:gd name="T21" fmla="*/ 0 h 2700"/>
                <a:gd name="T22" fmla="*/ 291 w 2168"/>
                <a:gd name="T23" fmla="*/ 12 h 2700"/>
                <a:gd name="T24" fmla="*/ 315 w 2168"/>
                <a:gd name="T25" fmla="*/ 36 h 2700"/>
                <a:gd name="T26" fmla="*/ 342 w 2168"/>
                <a:gd name="T27" fmla="*/ 78 h 2700"/>
                <a:gd name="T28" fmla="*/ 387 w 2168"/>
                <a:gd name="T29" fmla="*/ 147 h 2700"/>
                <a:gd name="T30" fmla="*/ 420 w 2168"/>
                <a:gd name="T31" fmla="*/ 207 h 2700"/>
                <a:gd name="T32" fmla="*/ 468 w 2168"/>
                <a:gd name="T33" fmla="*/ 321 h 2700"/>
                <a:gd name="T34" fmla="*/ 528 w 2168"/>
                <a:gd name="T35" fmla="*/ 453 h 2700"/>
                <a:gd name="T36" fmla="*/ 597 w 2168"/>
                <a:gd name="T37" fmla="*/ 609 h 2700"/>
                <a:gd name="T38" fmla="*/ 705 w 2168"/>
                <a:gd name="T39" fmla="*/ 837 h 2700"/>
                <a:gd name="T40" fmla="*/ 795 w 2168"/>
                <a:gd name="T41" fmla="*/ 972 h 2700"/>
                <a:gd name="T42" fmla="*/ 867 w 2168"/>
                <a:gd name="T43" fmla="*/ 1080 h 27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68"/>
                <a:gd name="T67" fmla="*/ 0 h 2700"/>
                <a:gd name="T68" fmla="*/ 2168 w 2168"/>
                <a:gd name="T69" fmla="*/ 2700 h 27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68" h="2700">
                  <a:moveTo>
                    <a:pt x="0" y="1620"/>
                  </a:moveTo>
                  <a:lnTo>
                    <a:pt x="105" y="1155"/>
                  </a:lnTo>
                  <a:lnTo>
                    <a:pt x="218" y="698"/>
                  </a:lnTo>
                  <a:lnTo>
                    <a:pt x="293" y="473"/>
                  </a:lnTo>
                  <a:lnTo>
                    <a:pt x="338" y="368"/>
                  </a:lnTo>
                  <a:lnTo>
                    <a:pt x="375" y="278"/>
                  </a:lnTo>
                  <a:lnTo>
                    <a:pt x="420" y="188"/>
                  </a:lnTo>
                  <a:lnTo>
                    <a:pt x="473" y="120"/>
                  </a:lnTo>
                  <a:lnTo>
                    <a:pt x="525" y="53"/>
                  </a:lnTo>
                  <a:lnTo>
                    <a:pt x="570" y="15"/>
                  </a:lnTo>
                  <a:lnTo>
                    <a:pt x="645" y="0"/>
                  </a:lnTo>
                  <a:lnTo>
                    <a:pt x="728" y="30"/>
                  </a:lnTo>
                  <a:lnTo>
                    <a:pt x="788" y="90"/>
                  </a:lnTo>
                  <a:lnTo>
                    <a:pt x="855" y="195"/>
                  </a:lnTo>
                  <a:lnTo>
                    <a:pt x="968" y="368"/>
                  </a:lnTo>
                  <a:lnTo>
                    <a:pt x="1050" y="518"/>
                  </a:lnTo>
                  <a:lnTo>
                    <a:pt x="1170" y="803"/>
                  </a:lnTo>
                  <a:lnTo>
                    <a:pt x="1320" y="1133"/>
                  </a:lnTo>
                  <a:lnTo>
                    <a:pt x="1493" y="1523"/>
                  </a:lnTo>
                  <a:lnTo>
                    <a:pt x="1763" y="2093"/>
                  </a:lnTo>
                  <a:lnTo>
                    <a:pt x="1988" y="2430"/>
                  </a:lnTo>
                  <a:lnTo>
                    <a:pt x="2168" y="2700"/>
                  </a:lnTo>
                </a:path>
              </a:pathLst>
            </a:custGeom>
            <a:noFill/>
            <a:ln w="57150" cmpd="sng">
              <a:solidFill>
                <a:srgbClr val="00FF00"/>
              </a:solidFill>
              <a:round/>
              <a:headEnd/>
              <a:tailEnd/>
            </a:ln>
          </p:spPr>
          <p:txBody>
            <a:bodyPr/>
            <a:lstStyle/>
            <a:p>
              <a:endParaRPr lang="en-US"/>
            </a:p>
          </p:txBody>
        </p:sp>
        <p:sp>
          <p:nvSpPr>
            <p:cNvPr id="20526" name="Freeform 49"/>
            <p:cNvSpPr>
              <a:spLocks/>
            </p:cNvSpPr>
            <p:nvPr/>
          </p:nvSpPr>
          <p:spPr bwMode="auto">
            <a:xfrm>
              <a:off x="2664" y="1352"/>
              <a:ext cx="958" cy="1095"/>
            </a:xfrm>
            <a:custGeom>
              <a:avLst/>
              <a:gdLst>
                <a:gd name="T0" fmla="*/ 0 w 2395"/>
                <a:gd name="T1" fmla="*/ 1077 h 2738"/>
                <a:gd name="T2" fmla="*/ 42 w 2395"/>
                <a:gd name="T3" fmla="*/ 903 h 2738"/>
                <a:gd name="T4" fmla="*/ 75 w 2395"/>
                <a:gd name="T5" fmla="*/ 741 h 2738"/>
                <a:gd name="T6" fmla="*/ 114 w 2395"/>
                <a:gd name="T7" fmla="*/ 573 h 2738"/>
                <a:gd name="T8" fmla="*/ 165 w 2395"/>
                <a:gd name="T9" fmla="*/ 345 h 2738"/>
                <a:gd name="T10" fmla="*/ 198 w 2395"/>
                <a:gd name="T11" fmla="*/ 216 h 2738"/>
                <a:gd name="T12" fmla="*/ 225 w 2395"/>
                <a:gd name="T13" fmla="*/ 117 h 2738"/>
                <a:gd name="T14" fmla="*/ 258 w 2395"/>
                <a:gd name="T15" fmla="*/ 51 h 2738"/>
                <a:gd name="T16" fmla="*/ 282 w 2395"/>
                <a:gd name="T17" fmla="*/ 15 h 2738"/>
                <a:gd name="T18" fmla="*/ 312 w 2395"/>
                <a:gd name="T19" fmla="*/ 0 h 2738"/>
                <a:gd name="T20" fmla="*/ 357 w 2395"/>
                <a:gd name="T21" fmla="*/ 6 h 2738"/>
                <a:gd name="T22" fmla="*/ 396 w 2395"/>
                <a:gd name="T23" fmla="*/ 42 h 2738"/>
                <a:gd name="T24" fmla="*/ 429 w 2395"/>
                <a:gd name="T25" fmla="*/ 96 h 2738"/>
                <a:gd name="T26" fmla="*/ 474 w 2395"/>
                <a:gd name="T27" fmla="*/ 183 h 2738"/>
                <a:gd name="T28" fmla="*/ 522 w 2395"/>
                <a:gd name="T29" fmla="*/ 276 h 2738"/>
                <a:gd name="T30" fmla="*/ 564 w 2395"/>
                <a:gd name="T31" fmla="*/ 378 h 2738"/>
                <a:gd name="T32" fmla="*/ 606 w 2395"/>
                <a:gd name="T33" fmla="*/ 492 h 2738"/>
                <a:gd name="T34" fmla="*/ 666 w 2395"/>
                <a:gd name="T35" fmla="*/ 624 h 2738"/>
                <a:gd name="T36" fmla="*/ 732 w 2395"/>
                <a:gd name="T37" fmla="*/ 753 h 2738"/>
                <a:gd name="T38" fmla="*/ 774 w 2395"/>
                <a:gd name="T39" fmla="*/ 837 h 2738"/>
                <a:gd name="T40" fmla="*/ 819 w 2395"/>
                <a:gd name="T41" fmla="*/ 921 h 2738"/>
                <a:gd name="T42" fmla="*/ 870 w 2395"/>
                <a:gd name="T43" fmla="*/ 993 h 2738"/>
                <a:gd name="T44" fmla="*/ 921 w 2395"/>
                <a:gd name="T45" fmla="*/ 1062 h 2738"/>
                <a:gd name="T46" fmla="*/ 957 w 2395"/>
                <a:gd name="T47" fmla="*/ 1095 h 27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95"/>
                <a:gd name="T73" fmla="*/ 0 h 2738"/>
                <a:gd name="T74" fmla="*/ 2395 w 2395"/>
                <a:gd name="T75" fmla="*/ 2738 h 27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95" h="2738">
                  <a:moveTo>
                    <a:pt x="0" y="2693"/>
                  </a:moveTo>
                  <a:lnTo>
                    <a:pt x="105" y="2258"/>
                  </a:lnTo>
                  <a:lnTo>
                    <a:pt x="188" y="1853"/>
                  </a:lnTo>
                  <a:lnTo>
                    <a:pt x="285" y="1433"/>
                  </a:lnTo>
                  <a:lnTo>
                    <a:pt x="413" y="863"/>
                  </a:lnTo>
                  <a:lnTo>
                    <a:pt x="495" y="540"/>
                  </a:lnTo>
                  <a:lnTo>
                    <a:pt x="563" y="293"/>
                  </a:lnTo>
                  <a:lnTo>
                    <a:pt x="645" y="128"/>
                  </a:lnTo>
                  <a:lnTo>
                    <a:pt x="705" y="38"/>
                  </a:lnTo>
                  <a:lnTo>
                    <a:pt x="780" y="0"/>
                  </a:lnTo>
                  <a:lnTo>
                    <a:pt x="893" y="15"/>
                  </a:lnTo>
                  <a:lnTo>
                    <a:pt x="990" y="105"/>
                  </a:lnTo>
                  <a:lnTo>
                    <a:pt x="1073" y="240"/>
                  </a:lnTo>
                  <a:lnTo>
                    <a:pt x="1185" y="458"/>
                  </a:lnTo>
                  <a:lnTo>
                    <a:pt x="1305" y="690"/>
                  </a:lnTo>
                  <a:lnTo>
                    <a:pt x="1410" y="945"/>
                  </a:lnTo>
                  <a:lnTo>
                    <a:pt x="1515" y="1230"/>
                  </a:lnTo>
                  <a:lnTo>
                    <a:pt x="1665" y="1560"/>
                  </a:lnTo>
                  <a:cubicBezTo>
                    <a:pt x="1831" y="1877"/>
                    <a:pt x="1830" y="1756"/>
                    <a:pt x="1830" y="1883"/>
                  </a:cubicBezTo>
                  <a:lnTo>
                    <a:pt x="1935" y="2093"/>
                  </a:lnTo>
                  <a:lnTo>
                    <a:pt x="2048" y="2303"/>
                  </a:lnTo>
                  <a:lnTo>
                    <a:pt x="2175" y="2483"/>
                  </a:lnTo>
                  <a:lnTo>
                    <a:pt x="2303" y="2655"/>
                  </a:lnTo>
                  <a:cubicBezTo>
                    <a:pt x="2395" y="2732"/>
                    <a:pt x="2393" y="2691"/>
                    <a:pt x="2393" y="2738"/>
                  </a:cubicBezTo>
                </a:path>
              </a:pathLst>
            </a:custGeom>
            <a:noFill/>
            <a:ln w="57150" cmpd="sng">
              <a:solidFill>
                <a:srgbClr val="FFFF00"/>
              </a:solidFill>
              <a:round/>
              <a:headEnd/>
              <a:tailEnd/>
            </a:ln>
          </p:spPr>
          <p:txBody>
            <a:bodyPr/>
            <a:lstStyle/>
            <a:p>
              <a:endParaRPr lang="en-US"/>
            </a:p>
          </p:txBody>
        </p:sp>
        <p:sp>
          <p:nvSpPr>
            <p:cNvPr id="20527" name="Freeform 50"/>
            <p:cNvSpPr>
              <a:spLocks/>
            </p:cNvSpPr>
            <p:nvPr/>
          </p:nvSpPr>
          <p:spPr bwMode="auto">
            <a:xfrm>
              <a:off x="1911" y="2813"/>
              <a:ext cx="144" cy="204"/>
            </a:xfrm>
            <a:custGeom>
              <a:avLst/>
              <a:gdLst>
                <a:gd name="T0" fmla="*/ 144 w 360"/>
                <a:gd name="T1" fmla="*/ 0 h 510"/>
                <a:gd name="T2" fmla="*/ 117 w 360"/>
                <a:gd name="T3" fmla="*/ 69 h 510"/>
                <a:gd name="T4" fmla="*/ 84 w 360"/>
                <a:gd name="T5" fmla="*/ 123 h 510"/>
                <a:gd name="T6" fmla="*/ 51 w 360"/>
                <a:gd name="T7" fmla="*/ 165 h 510"/>
                <a:gd name="T8" fmla="*/ 0 w 360"/>
                <a:gd name="T9" fmla="*/ 204 h 510"/>
                <a:gd name="T10" fmla="*/ 0 60000 65536"/>
                <a:gd name="T11" fmla="*/ 0 60000 65536"/>
                <a:gd name="T12" fmla="*/ 0 60000 65536"/>
                <a:gd name="T13" fmla="*/ 0 60000 65536"/>
                <a:gd name="T14" fmla="*/ 0 60000 65536"/>
                <a:gd name="T15" fmla="*/ 0 w 360"/>
                <a:gd name="T16" fmla="*/ 0 h 510"/>
                <a:gd name="T17" fmla="*/ 360 w 360"/>
                <a:gd name="T18" fmla="*/ 510 h 510"/>
              </a:gdLst>
              <a:ahLst/>
              <a:cxnLst>
                <a:cxn ang="T10">
                  <a:pos x="T0" y="T1"/>
                </a:cxn>
                <a:cxn ang="T11">
                  <a:pos x="T2" y="T3"/>
                </a:cxn>
                <a:cxn ang="T12">
                  <a:pos x="T4" y="T5"/>
                </a:cxn>
                <a:cxn ang="T13">
                  <a:pos x="T6" y="T7"/>
                </a:cxn>
                <a:cxn ang="T14">
                  <a:pos x="T8" y="T9"/>
                </a:cxn>
              </a:cxnLst>
              <a:rect l="T15" t="T16" r="T17" b="T18"/>
              <a:pathLst>
                <a:path w="360" h="510">
                  <a:moveTo>
                    <a:pt x="360" y="0"/>
                  </a:moveTo>
                  <a:lnTo>
                    <a:pt x="292" y="172"/>
                  </a:lnTo>
                  <a:lnTo>
                    <a:pt x="210" y="307"/>
                  </a:lnTo>
                  <a:lnTo>
                    <a:pt x="127" y="412"/>
                  </a:lnTo>
                  <a:lnTo>
                    <a:pt x="0" y="510"/>
                  </a:lnTo>
                </a:path>
              </a:pathLst>
            </a:custGeom>
            <a:noFill/>
            <a:ln w="57150" cmpd="sng">
              <a:solidFill>
                <a:srgbClr val="00FF00"/>
              </a:solidFill>
              <a:round/>
              <a:headEnd/>
              <a:tailEnd/>
            </a:ln>
          </p:spPr>
          <p:txBody>
            <a:bodyPr/>
            <a:lstStyle/>
            <a:p>
              <a:endParaRPr lang="en-US"/>
            </a:p>
          </p:txBody>
        </p:sp>
        <p:sp>
          <p:nvSpPr>
            <p:cNvPr id="20528" name="Freeform 51"/>
            <p:cNvSpPr>
              <a:spLocks/>
            </p:cNvSpPr>
            <p:nvPr/>
          </p:nvSpPr>
          <p:spPr bwMode="auto">
            <a:xfrm>
              <a:off x="2178" y="2408"/>
              <a:ext cx="492" cy="660"/>
            </a:xfrm>
            <a:custGeom>
              <a:avLst/>
              <a:gdLst>
                <a:gd name="T0" fmla="*/ 492 w 1230"/>
                <a:gd name="T1" fmla="*/ 0 h 1650"/>
                <a:gd name="T2" fmla="*/ 462 w 1230"/>
                <a:gd name="T3" fmla="*/ 150 h 1650"/>
                <a:gd name="T4" fmla="*/ 426 w 1230"/>
                <a:gd name="T5" fmla="*/ 264 h 1650"/>
                <a:gd name="T6" fmla="*/ 393 w 1230"/>
                <a:gd name="T7" fmla="*/ 360 h 1650"/>
                <a:gd name="T8" fmla="*/ 360 w 1230"/>
                <a:gd name="T9" fmla="*/ 447 h 1650"/>
                <a:gd name="T10" fmla="*/ 315 w 1230"/>
                <a:gd name="T11" fmla="*/ 519 h 1650"/>
                <a:gd name="T12" fmla="*/ 285 w 1230"/>
                <a:gd name="T13" fmla="*/ 549 h 1650"/>
                <a:gd name="T14" fmla="*/ 243 w 1230"/>
                <a:gd name="T15" fmla="*/ 591 h 1650"/>
                <a:gd name="T16" fmla="*/ 198 w 1230"/>
                <a:gd name="T17" fmla="*/ 624 h 1650"/>
                <a:gd name="T18" fmla="*/ 165 w 1230"/>
                <a:gd name="T19" fmla="*/ 645 h 1650"/>
                <a:gd name="T20" fmla="*/ 129 w 1230"/>
                <a:gd name="T21" fmla="*/ 651 h 1650"/>
                <a:gd name="T22" fmla="*/ 81 w 1230"/>
                <a:gd name="T23" fmla="*/ 660 h 1650"/>
                <a:gd name="T24" fmla="*/ 48 w 1230"/>
                <a:gd name="T25" fmla="*/ 660 h 1650"/>
                <a:gd name="T26" fmla="*/ 0 w 1230"/>
                <a:gd name="T27" fmla="*/ 657 h 16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0"/>
                <a:gd name="T43" fmla="*/ 0 h 1650"/>
                <a:gd name="T44" fmla="*/ 1230 w 1230"/>
                <a:gd name="T45" fmla="*/ 1650 h 16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0" h="1650">
                  <a:moveTo>
                    <a:pt x="1230" y="0"/>
                  </a:moveTo>
                  <a:lnTo>
                    <a:pt x="1155" y="375"/>
                  </a:lnTo>
                  <a:lnTo>
                    <a:pt x="1065" y="660"/>
                  </a:lnTo>
                  <a:lnTo>
                    <a:pt x="983" y="900"/>
                  </a:lnTo>
                  <a:lnTo>
                    <a:pt x="900" y="1118"/>
                  </a:lnTo>
                  <a:lnTo>
                    <a:pt x="788" y="1298"/>
                  </a:lnTo>
                  <a:lnTo>
                    <a:pt x="713" y="1373"/>
                  </a:lnTo>
                  <a:lnTo>
                    <a:pt x="608" y="1478"/>
                  </a:lnTo>
                  <a:lnTo>
                    <a:pt x="495" y="1560"/>
                  </a:lnTo>
                  <a:lnTo>
                    <a:pt x="413" y="1613"/>
                  </a:lnTo>
                  <a:lnTo>
                    <a:pt x="323" y="1628"/>
                  </a:lnTo>
                  <a:lnTo>
                    <a:pt x="203" y="1650"/>
                  </a:lnTo>
                  <a:lnTo>
                    <a:pt x="120" y="1650"/>
                  </a:lnTo>
                  <a:lnTo>
                    <a:pt x="0" y="1643"/>
                  </a:lnTo>
                </a:path>
              </a:pathLst>
            </a:custGeom>
            <a:noFill/>
            <a:ln w="57150" cmpd="sng">
              <a:solidFill>
                <a:srgbClr val="FFFF00"/>
              </a:solidFill>
              <a:round/>
              <a:headEnd/>
              <a:tailEnd/>
            </a:ln>
          </p:spPr>
          <p:txBody>
            <a:bodyPr/>
            <a:lstStyle/>
            <a:p>
              <a:endParaRPr lang="en-US"/>
            </a:p>
          </p:txBody>
        </p:sp>
        <p:sp>
          <p:nvSpPr>
            <p:cNvPr id="20529" name="Freeform 52"/>
            <p:cNvSpPr>
              <a:spLocks/>
            </p:cNvSpPr>
            <p:nvPr/>
          </p:nvSpPr>
          <p:spPr bwMode="auto">
            <a:xfrm>
              <a:off x="2253" y="1367"/>
              <a:ext cx="105" cy="219"/>
            </a:xfrm>
            <a:custGeom>
              <a:avLst/>
              <a:gdLst>
                <a:gd name="T0" fmla="*/ 15 w 262"/>
                <a:gd name="T1" fmla="*/ 0 h 517"/>
                <a:gd name="T2" fmla="*/ 45 w 262"/>
                <a:gd name="T3" fmla="*/ 6 h 517"/>
                <a:gd name="T4" fmla="*/ 105 w 262"/>
                <a:gd name="T5" fmla="*/ 175 h 517"/>
                <a:gd name="T6" fmla="*/ 99 w 262"/>
                <a:gd name="T7" fmla="*/ 219 h 517"/>
                <a:gd name="T8" fmla="*/ 0 w 262"/>
                <a:gd name="T9" fmla="*/ 38 h 517"/>
                <a:gd name="T10" fmla="*/ 15 w 262"/>
                <a:gd name="T11" fmla="*/ 0 h 517"/>
                <a:gd name="T12" fmla="*/ 0 60000 65536"/>
                <a:gd name="T13" fmla="*/ 0 60000 65536"/>
                <a:gd name="T14" fmla="*/ 0 60000 65536"/>
                <a:gd name="T15" fmla="*/ 0 60000 65536"/>
                <a:gd name="T16" fmla="*/ 0 60000 65536"/>
                <a:gd name="T17" fmla="*/ 0 60000 65536"/>
                <a:gd name="T18" fmla="*/ 0 w 262"/>
                <a:gd name="T19" fmla="*/ 0 h 517"/>
                <a:gd name="T20" fmla="*/ 262 w 262"/>
                <a:gd name="T21" fmla="*/ 517 h 517"/>
              </a:gdLst>
              <a:ahLst/>
              <a:cxnLst>
                <a:cxn ang="T12">
                  <a:pos x="T0" y="T1"/>
                </a:cxn>
                <a:cxn ang="T13">
                  <a:pos x="T2" y="T3"/>
                </a:cxn>
                <a:cxn ang="T14">
                  <a:pos x="T4" y="T5"/>
                </a:cxn>
                <a:cxn ang="T15">
                  <a:pos x="T6" y="T7"/>
                </a:cxn>
                <a:cxn ang="T16">
                  <a:pos x="T8" y="T9"/>
                </a:cxn>
                <a:cxn ang="T17">
                  <a:pos x="T10" y="T11"/>
                </a:cxn>
              </a:cxnLst>
              <a:rect l="T18" t="T19" r="T20" b="T21"/>
              <a:pathLst>
                <a:path w="262" h="517">
                  <a:moveTo>
                    <a:pt x="37" y="0"/>
                  </a:moveTo>
                  <a:lnTo>
                    <a:pt x="112" y="15"/>
                  </a:lnTo>
                  <a:lnTo>
                    <a:pt x="262" y="412"/>
                  </a:lnTo>
                  <a:lnTo>
                    <a:pt x="247" y="517"/>
                  </a:lnTo>
                  <a:lnTo>
                    <a:pt x="0" y="90"/>
                  </a:lnTo>
                  <a:lnTo>
                    <a:pt x="37" y="0"/>
                  </a:lnTo>
                  <a:close/>
                </a:path>
              </a:pathLst>
            </a:custGeom>
            <a:solidFill>
              <a:srgbClr val="3366FF"/>
            </a:solidFill>
            <a:ln w="9525">
              <a:noFill/>
              <a:round/>
              <a:headEnd/>
              <a:tailEnd/>
            </a:ln>
          </p:spPr>
          <p:txBody>
            <a:bodyPr/>
            <a:lstStyle/>
            <a:p>
              <a:endParaRPr lang="en-US"/>
            </a:p>
          </p:txBody>
        </p:sp>
        <p:sp>
          <p:nvSpPr>
            <p:cNvPr id="20530" name="Line 53"/>
            <p:cNvSpPr>
              <a:spLocks noChangeShapeType="1"/>
            </p:cNvSpPr>
            <p:nvPr/>
          </p:nvSpPr>
          <p:spPr bwMode="auto">
            <a:xfrm flipH="1">
              <a:off x="2232" y="1655"/>
              <a:ext cx="132" cy="603"/>
            </a:xfrm>
            <a:prstGeom prst="line">
              <a:avLst/>
            </a:prstGeom>
            <a:noFill/>
            <a:ln w="57150">
              <a:solidFill>
                <a:srgbClr val="00FF00"/>
              </a:solidFill>
              <a:round/>
              <a:headEnd/>
              <a:tailEnd/>
            </a:ln>
          </p:spPr>
          <p:txBody>
            <a:bodyPr/>
            <a:lstStyle/>
            <a:p>
              <a:endParaRPr lang="en-US"/>
            </a:p>
          </p:txBody>
        </p:sp>
        <p:sp>
          <p:nvSpPr>
            <p:cNvPr id="20531" name="Freeform 54"/>
            <p:cNvSpPr>
              <a:spLocks/>
            </p:cNvSpPr>
            <p:nvPr/>
          </p:nvSpPr>
          <p:spPr bwMode="auto">
            <a:xfrm>
              <a:off x="2877" y="1364"/>
              <a:ext cx="120" cy="222"/>
            </a:xfrm>
            <a:custGeom>
              <a:avLst/>
              <a:gdLst>
                <a:gd name="T0" fmla="*/ 96 w 300"/>
                <a:gd name="T1" fmla="*/ 0 h 555"/>
                <a:gd name="T2" fmla="*/ 120 w 300"/>
                <a:gd name="T3" fmla="*/ 21 h 555"/>
                <a:gd name="T4" fmla="*/ 6 w 300"/>
                <a:gd name="T5" fmla="*/ 222 h 555"/>
                <a:gd name="T6" fmla="*/ 0 w 300"/>
                <a:gd name="T7" fmla="*/ 156 h 555"/>
                <a:gd name="T8" fmla="*/ 63 w 300"/>
                <a:gd name="T9" fmla="*/ 18 h 555"/>
                <a:gd name="T10" fmla="*/ 96 w 300"/>
                <a:gd name="T11" fmla="*/ 0 h 555"/>
                <a:gd name="T12" fmla="*/ 0 60000 65536"/>
                <a:gd name="T13" fmla="*/ 0 60000 65536"/>
                <a:gd name="T14" fmla="*/ 0 60000 65536"/>
                <a:gd name="T15" fmla="*/ 0 60000 65536"/>
                <a:gd name="T16" fmla="*/ 0 60000 65536"/>
                <a:gd name="T17" fmla="*/ 0 60000 65536"/>
                <a:gd name="T18" fmla="*/ 0 w 300"/>
                <a:gd name="T19" fmla="*/ 0 h 555"/>
                <a:gd name="T20" fmla="*/ 300 w 300"/>
                <a:gd name="T21" fmla="*/ 555 h 555"/>
              </a:gdLst>
              <a:ahLst/>
              <a:cxnLst>
                <a:cxn ang="T12">
                  <a:pos x="T0" y="T1"/>
                </a:cxn>
                <a:cxn ang="T13">
                  <a:pos x="T2" y="T3"/>
                </a:cxn>
                <a:cxn ang="T14">
                  <a:pos x="T4" y="T5"/>
                </a:cxn>
                <a:cxn ang="T15">
                  <a:pos x="T6" y="T7"/>
                </a:cxn>
                <a:cxn ang="T16">
                  <a:pos x="T8" y="T9"/>
                </a:cxn>
                <a:cxn ang="T17">
                  <a:pos x="T10" y="T11"/>
                </a:cxn>
              </a:cxnLst>
              <a:rect l="T18" t="T19" r="T20" b="T21"/>
              <a:pathLst>
                <a:path w="300" h="555">
                  <a:moveTo>
                    <a:pt x="240" y="0"/>
                  </a:moveTo>
                  <a:lnTo>
                    <a:pt x="300" y="53"/>
                  </a:lnTo>
                  <a:lnTo>
                    <a:pt x="15" y="555"/>
                  </a:lnTo>
                  <a:lnTo>
                    <a:pt x="0" y="390"/>
                  </a:lnTo>
                  <a:lnTo>
                    <a:pt x="157" y="45"/>
                  </a:lnTo>
                  <a:lnTo>
                    <a:pt x="240" y="0"/>
                  </a:lnTo>
                  <a:close/>
                </a:path>
              </a:pathLst>
            </a:custGeom>
            <a:solidFill>
              <a:srgbClr val="FFFF00"/>
            </a:solidFill>
            <a:ln w="9525">
              <a:noFill/>
              <a:round/>
              <a:headEnd/>
              <a:tailEnd/>
            </a:ln>
          </p:spPr>
          <p:txBody>
            <a:bodyPr/>
            <a:lstStyle/>
            <a:p>
              <a:endParaRPr lang="en-US"/>
            </a:p>
          </p:txBody>
        </p:sp>
        <p:sp>
          <p:nvSpPr>
            <p:cNvPr id="20532" name="Freeform 55"/>
            <p:cNvSpPr>
              <a:spLocks/>
            </p:cNvSpPr>
            <p:nvPr/>
          </p:nvSpPr>
          <p:spPr bwMode="auto">
            <a:xfrm>
              <a:off x="2970" y="2108"/>
              <a:ext cx="66" cy="123"/>
            </a:xfrm>
            <a:custGeom>
              <a:avLst/>
              <a:gdLst>
                <a:gd name="T0" fmla="*/ 0 w 165"/>
                <a:gd name="T1" fmla="*/ 0 h 308"/>
                <a:gd name="T2" fmla="*/ 24 w 165"/>
                <a:gd name="T3" fmla="*/ 66 h 308"/>
                <a:gd name="T4" fmla="*/ 63 w 165"/>
                <a:gd name="T5" fmla="*/ 123 h 308"/>
                <a:gd name="T6" fmla="*/ 66 w 165"/>
                <a:gd name="T7" fmla="*/ 99 h 308"/>
                <a:gd name="T8" fmla="*/ 0 w 165"/>
                <a:gd name="T9" fmla="*/ 0 h 308"/>
                <a:gd name="T10" fmla="*/ 0 60000 65536"/>
                <a:gd name="T11" fmla="*/ 0 60000 65536"/>
                <a:gd name="T12" fmla="*/ 0 60000 65536"/>
                <a:gd name="T13" fmla="*/ 0 60000 65536"/>
                <a:gd name="T14" fmla="*/ 0 60000 65536"/>
                <a:gd name="T15" fmla="*/ 0 w 165"/>
                <a:gd name="T16" fmla="*/ 0 h 308"/>
                <a:gd name="T17" fmla="*/ 165 w 165"/>
                <a:gd name="T18" fmla="*/ 308 h 308"/>
              </a:gdLst>
              <a:ahLst/>
              <a:cxnLst>
                <a:cxn ang="T10">
                  <a:pos x="T0" y="T1"/>
                </a:cxn>
                <a:cxn ang="T11">
                  <a:pos x="T2" y="T3"/>
                </a:cxn>
                <a:cxn ang="T12">
                  <a:pos x="T4" y="T5"/>
                </a:cxn>
                <a:cxn ang="T13">
                  <a:pos x="T6" y="T7"/>
                </a:cxn>
                <a:cxn ang="T14">
                  <a:pos x="T8" y="T9"/>
                </a:cxn>
              </a:cxnLst>
              <a:rect l="T15" t="T16" r="T17" b="T18"/>
              <a:pathLst>
                <a:path w="165" h="308">
                  <a:moveTo>
                    <a:pt x="0" y="0"/>
                  </a:moveTo>
                  <a:lnTo>
                    <a:pt x="60" y="165"/>
                  </a:lnTo>
                  <a:lnTo>
                    <a:pt x="158" y="308"/>
                  </a:lnTo>
                  <a:lnTo>
                    <a:pt x="165" y="248"/>
                  </a:lnTo>
                  <a:lnTo>
                    <a:pt x="0" y="0"/>
                  </a:lnTo>
                  <a:close/>
                </a:path>
              </a:pathLst>
            </a:custGeom>
            <a:solidFill>
              <a:srgbClr val="FFFF00"/>
            </a:solidFill>
            <a:ln w="9525">
              <a:noFill/>
              <a:round/>
              <a:headEnd/>
              <a:tailEnd/>
            </a:ln>
          </p:spPr>
          <p:txBody>
            <a:bodyPr/>
            <a:lstStyle/>
            <a:p>
              <a:endParaRPr lang="en-US"/>
            </a:p>
          </p:txBody>
        </p:sp>
        <p:sp>
          <p:nvSpPr>
            <p:cNvPr id="20533" name="Line 56"/>
            <p:cNvSpPr>
              <a:spLocks noChangeShapeType="1"/>
            </p:cNvSpPr>
            <p:nvPr/>
          </p:nvSpPr>
          <p:spPr bwMode="auto">
            <a:xfrm flipH="1">
              <a:off x="2589" y="2609"/>
              <a:ext cx="54" cy="165"/>
            </a:xfrm>
            <a:prstGeom prst="line">
              <a:avLst/>
            </a:prstGeom>
            <a:noFill/>
            <a:ln w="38100">
              <a:solidFill>
                <a:srgbClr val="FFFF00"/>
              </a:solidFill>
              <a:round/>
              <a:headEnd/>
              <a:tailEnd/>
            </a:ln>
          </p:spPr>
          <p:txBody>
            <a:bodyPr/>
            <a:lstStyle/>
            <a:p>
              <a:endParaRPr lang="en-US"/>
            </a:p>
          </p:txBody>
        </p:sp>
        <p:sp>
          <p:nvSpPr>
            <p:cNvPr id="20534" name="Line 57"/>
            <p:cNvSpPr>
              <a:spLocks noChangeShapeType="1"/>
            </p:cNvSpPr>
            <p:nvPr/>
          </p:nvSpPr>
          <p:spPr bwMode="auto">
            <a:xfrm flipH="1">
              <a:off x="2676" y="2357"/>
              <a:ext cx="24" cy="117"/>
            </a:xfrm>
            <a:prstGeom prst="line">
              <a:avLst/>
            </a:prstGeom>
            <a:noFill/>
            <a:ln w="9525">
              <a:solidFill>
                <a:srgbClr val="FFFF00"/>
              </a:solidFill>
              <a:round/>
              <a:headEnd/>
              <a:tailEnd/>
            </a:ln>
          </p:spPr>
          <p:txBody>
            <a:bodyPr/>
            <a:lstStyle/>
            <a:p>
              <a:endParaRPr lang="en-US"/>
            </a:p>
          </p:txBody>
        </p:sp>
        <p:sp>
          <p:nvSpPr>
            <p:cNvPr id="20535" name="Line 58"/>
            <p:cNvSpPr>
              <a:spLocks noChangeShapeType="1"/>
            </p:cNvSpPr>
            <p:nvPr/>
          </p:nvSpPr>
          <p:spPr bwMode="auto">
            <a:xfrm>
              <a:off x="2541" y="2015"/>
              <a:ext cx="144" cy="237"/>
            </a:xfrm>
            <a:prstGeom prst="line">
              <a:avLst/>
            </a:prstGeom>
            <a:noFill/>
            <a:ln w="38100">
              <a:solidFill>
                <a:srgbClr val="3366FF"/>
              </a:solidFill>
              <a:round/>
              <a:headEnd/>
              <a:tailEnd/>
            </a:ln>
          </p:spPr>
          <p:txBody>
            <a:bodyPr/>
            <a:lstStyle/>
            <a:p>
              <a:endParaRPr lang="en-US"/>
            </a:p>
          </p:txBody>
        </p:sp>
        <p:sp>
          <p:nvSpPr>
            <p:cNvPr id="20536" name="Line 59"/>
            <p:cNvSpPr>
              <a:spLocks noChangeShapeType="1"/>
            </p:cNvSpPr>
            <p:nvPr/>
          </p:nvSpPr>
          <p:spPr bwMode="auto">
            <a:xfrm>
              <a:off x="2553" y="1922"/>
              <a:ext cx="138" cy="249"/>
            </a:xfrm>
            <a:prstGeom prst="line">
              <a:avLst/>
            </a:prstGeom>
            <a:noFill/>
            <a:ln w="38100">
              <a:solidFill>
                <a:srgbClr val="00FF00"/>
              </a:solidFill>
              <a:round/>
              <a:headEnd/>
              <a:tailEnd/>
            </a:ln>
          </p:spPr>
          <p:txBody>
            <a:bodyPr/>
            <a:lstStyle/>
            <a:p>
              <a:endParaRPr lang="en-US"/>
            </a:p>
          </p:txBody>
        </p:sp>
        <p:sp>
          <p:nvSpPr>
            <p:cNvPr id="20537" name="Freeform 60"/>
            <p:cNvSpPr>
              <a:spLocks/>
            </p:cNvSpPr>
            <p:nvPr/>
          </p:nvSpPr>
          <p:spPr bwMode="auto">
            <a:xfrm>
              <a:off x="2628" y="2288"/>
              <a:ext cx="76" cy="360"/>
            </a:xfrm>
            <a:custGeom>
              <a:avLst/>
              <a:gdLst>
                <a:gd name="T0" fmla="*/ 0 w 190"/>
                <a:gd name="T1" fmla="*/ 316 h 900"/>
                <a:gd name="T2" fmla="*/ 76 w 190"/>
                <a:gd name="T3" fmla="*/ 0 h 900"/>
                <a:gd name="T4" fmla="*/ 72 w 190"/>
                <a:gd name="T5" fmla="*/ 132 h 900"/>
                <a:gd name="T6" fmla="*/ 44 w 190"/>
                <a:gd name="T7" fmla="*/ 268 h 900"/>
                <a:gd name="T8" fmla="*/ 16 w 190"/>
                <a:gd name="T9" fmla="*/ 360 h 900"/>
                <a:gd name="T10" fmla="*/ 0 w 190"/>
                <a:gd name="T11" fmla="*/ 316 h 900"/>
                <a:gd name="T12" fmla="*/ 0 60000 65536"/>
                <a:gd name="T13" fmla="*/ 0 60000 65536"/>
                <a:gd name="T14" fmla="*/ 0 60000 65536"/>
                <a:gd name="T15" fmla="*/ 0 60000 65536"/>
                <a:gd name="T16" fmla="*/ 0 60000 65536"/>
                <a:gd name="T17" fmla="*/ 0 60000 65536"/>
                <a:gd name="T18" fmla="*/ 0 w 190"/>
                <a:gd name="T19" fmla="*/ 0 h 900"/>
                <a:gd name="T20" fmla="*/ 190 w 190"/>
                <a:gd name="T21" fmla="*/ 900 h 900"/>
              </a:gdLst>
              <a:ahLst/>
              <a:cxnLst>
                <a:cxn ang="T12">
                  <a:pos x="T0" y="T1"/>
                </a:cxn>
                <a:cxn ang="T13">
                  <a:pos x="T2" y="T3"/>
                </a:cxn>
                <a:cxn ang="T14">
                  <a:pos x="T4" y="T5"/>
                </a:cxn>
                <a:cxn ang="T15">
                  <a:pos x="T6" y="T7"/>
                </a:cxn>
                <a:cxn ang="T16">
                  <a:pos x="T8" y="T9"/>
                </a:cxn>
                <a:cxn ang="T17">
                  <a:pos x="T10" y="T11"/>
                </a:cxn>
              </a:cxnLst>
              <a:rect l="T18" t="T19" r="T20" b="T21"/>
              <a:pathLst>
                <a:path w="190" h="900">
                  <a:moveTo>
                    <a:pt x="0" y="790"/>
                  </a:moveTo>
                  <a:lnTo>
                    <a:pt x="190" y="0"/>
                  </a:lnTo>
                  <a:lnTo>
                    <a:pt x="180" y="330"/>
                  </a:lnTo>
                  <a:lnTo>
                    <a:pt x="110" y="670"/>
                  </a:lnTo>
                  <a:lnTo>
                    <a:pt x="40" y="900"/>
                  </a:lnTo>
                  <a:lnTo>
                    <a:pt x="0" y="790"/>
                  </a:lnTo>
                  <a:close/>
                </a:path>
              </a:pathLst>
            </a:custGeom>
            <a:solidFill>
              <a:srgbClr val="FFFF00"/>
            </a:solidFill>
            <a:ln w="9525">
              <a:noFill/>
              <a:round/>
              <a:headEnd/>
              <a:tailEnd/>
            </a:ln>
          </p:spPr>
          <p:txBody>
            <a:bodyPr/>
            <a:lstStyle/>
            <a:p>
              <a:endParaRPr lang="en-US"/>
            </a:p>
          </p:txBody>
        </p:sp>
        <p:sp>
          <p:nvSpPr>
            <p:cNvPr id="20538" name="Freeform 61"/>
            <p:cNvSpPr>
              <a:spLocks/>
            </p:cNvSpPr>
            <p:nvPr/>
          </p:nvSpPr>
          <p:spPr bwMode="auto">
            <a:xfrm>
              <a:off x="2612" y="1704"/>
              <a:ext cx="684" cy="1388"/>
            </a:xfrm>
            <a:custGeom>
              <a:avLst/>
              <a:gdLst>
                <a:gd name="T0" fmla="*/ 0 w 1710"/>
                <a:gd name="T1" fmla="*/ 1388 h 3470"/>
                <a:gd name="T2" fmla="*/ 124 w 1710"/>
                <a:gd name="T3" fmla="*/ 1376 h 3470"/>
                <a:gd name="T4" fmla="*/ 240 w 1710"/>
                <a:gd name="T5" fmla="*/ 1336 h 3470"/>
                <a:gd name="T6" fmla="*/ 296 w 1710"/>
                <a:gd name="T7" fmla="*/ 1292 h 3470"/>
                <a:gd name="T8" fmla="*/ 344 w 1710"/>
                <a:gd name="T9" fmla="*/ 1216 h 3470"/>
                <a:gd name="T10" fmla="*/ 388 w 1710"/>
                <a:gd name="T11" fmla="*/ 1132 h 3470"/>
                <a:gd name="T12" fmla="*/ 424 w 1710"/>
                <a:gd name="T13" fmla="*/ 1052 h 3470"/>
                <a:gd name="T14" fmla="*/ 456 w 1710"/>
                <a:gd name="T15" fmla="*/ 952 h 3470"/>
                <a:gd name="T16" fmla="*/ 484 w 1710"/>
                <a:gd name="T17" fmla="*/ 876 h 3470"/>
                <a:gd name="T18" fmla="*/ 512 w 1710"/>
                <a:gd name="T19" fmla="*/ 772 h 3470"/>
                <a:gd name="T20" fmla="*/ 548 w 1710"/>
                <a:gd name="T21" fmla="*/ 620 h 3470"/>
                <a:gd name="T22" fmla="*/ 592 w 1710"/>
                <a:gd name="T23" fmla="*/ 436 h 3470"/>
                <a:gd name="T24" fmla="*/ 620 w 1710"/>
                <a:gd name="T25" fmla="*/ 280 h 3470"/>
                <a:gd name="T26" fmla="*/ 668 w 1710"/>
                <a:gd name="T27" fmla="*/ 72 h 3470"/>
                <a:gd name="T28" fmla="*/ 684 w 1710"/>
                <a:gd name="T29" fmla="*/ 0 h 3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0"/>
                <a:gd name="T46" fmla="*/ 0 h 3470"/>
                <a:gd name="T47" fmla="*/ 1710 w 1710"/>
                <a:gd name="T48" fmla="*/ 3470 h 3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0" h="3470">
                  <a:moveTo>
                    <a:pt x="0" y="3470"/>
                  </a:moveTo>
                  <a:lnTo>
                    <a:pt x="310" y="3440"/>
                  </a:lnTo>
                  <a:lnTo>
                    <a:pt x="600" y="3340"/>
                  </a:lnTo>
                  <a:lnTo>
                    <a:pt x="740" y="3230"/>
                  </a:lnTo>
                  <a:lnTo>
                    <a:pt x="860" y="3040"/>
                  </a:lnTo>
                  <a:lnTo>
                    <a:pt x="970" y="2830"/>
                  </a:lnTo>
                  <a:lnTo>
                    <a:pt x="1060" y="2630"/>
                  </a:lnTo>
                  <a:lnTo>
                    <a:pt x="1140" y="2380"/>
                  </a:lnTo>
                  <a:lnTo>
                    <a:pt x="1210" y="2190"/>
                  </a:lnTo>
                  <a:lnTo>
                    <a:pt x="1280" y="1930"/>
                  </a:lnTo>
                  <a:lnTo>
                    <a:pt x="1370" y="1550"/>
                  </a:lnTo>
                  <a:lnTo>
                    <a:pt x="1480" y="1090"/>
                  </a:lnTo>
                  <a:lnTo>
                    <a:pt x="1550" y="700"/>
                  </a:lnTo>
                  <a:lnTo>
                    <a:pt x="1670" y="180"/>
                  </a:lnTo>
                  <a:lnTo>
                    <a:pt x="1710" y="0"/>
                  </a:lnTo>
                </a:path>
              </a:pathLst>
            </a:custGeom>
            <a:noFill/>
            <a:ln w="57150" cmpd="sng">
              <a:solidFill>
                <a:srgbClr val="FF0000"/>
              </a:solidFill>
              <a:round/>
              <a:headEnd/>
              <a:tailEnd/>
            </a:ln>
          </p:spPr>
          <p:txBody>
            <a:bodyPr/>
            <a:lstStyle/>
            <a:p>
              <a:endParaRPr lang="en-US"/>
            </a:p>
          </p:txBody>
        </p:sp>
        <p:sp>
          <p:nvSpPr>
            <p:cNvPr id="20539" name="Freeform 62"/>
            <p:cNvSpPr>
              <a:spLocks/>
            </p:cNvSpPr>
            <p:nvPr/>
          </p:nvSpPr>
          <p:spPr bwMode="auto">
            <a:xfrm>
              <a:off x="3292" y="1344"/>
              <a:ext cx="800" cy="1316"/>
            </a:xfrm>
            <a:custGeom>
              <a:avLst/>
              <a:gdLst>
                <a:gd name="T0" fmla="*/ 0 w 2000"/>
                <a:gd name="T1" fmla="*/ 380 h 3290"/>
                <a:gd name="T2" fmla="*/ 36 w 2000"/>
                <a:gd name="T3" fmla="*/ 244 h 3290"/>
                <a:gd name="T4" fmla="*/ 64 w 2000"/>
                <a:gd name="T5" fmla="*/ 140 h 3290"/>
                <a:gd name="T6" fmla="*/ 92 w 2000"/>
                <a:gd name="T7" fmla="*/ 68 h 3290"/>
                <a:gd name="T8" fmla="*/ 124 w 2000"/>
                <a:gd name="T9" fmla="*/ 16 h 3290"/>
                <a:gd name="T10" fmla="*/ 164 w 2000"/>
                <a:gd name="T11" fmla="*/ 0 h 3290"/>
                <a:gd name="T12" fmla="*/ 216 w 2000"/>
                <a:gd name="T13" fmla="*/ 8 h 3290"/>
                <a:gd name="T14" fmla="*/ 248 w 2000"/>
                <a:gd name="T15" fmla="*/ 52 h 3290"/>
                <a:gd name="T16" fmla="*/ 288 w 2000"/>
                <a:gd name="T17" fmla="*/ 132 h 3290"/>
                <a:gd name="T18" fmla="*/ 332 w 2000"/>
                <a:gd name="T19" fmla="*/ 256 h 3290"/>
                <a:gd name="T20" fmla="*/ 376 w 2000"/>
                <a:gd name="T21" fmla="*/ 388 h 3290"/>
                <a:gd name="T22" fmla="*/ 428 w 2000"/>
                <a:gd name="T23" fmla="*/ 528 h 3290"/>
                <a:gd name="T24" fmla="*/ 468 w 2000"/>
                <a:gd name="T25" fmla="*/ 676 h 3290"/>
                <a:gd name="T26" fmla="*/ 520 w 2000"/>
                <a:gd name="T27" fmla="*/ 824 h 3290"/>
                <a:gd name="T28" fmla="*/ 568 w 2000"/>
                <a:gd name="T29" fmla="*/ 952 h 3290"/>
                <a:gd name="T30" fmla="*/ 616 w 2000"/>
                <a:gd name="T31" fmla="*/ 1048 h 3290"/>
                <a:gd name="T32" fmla="*/ 672 w 2000"/>
                <a:gd name="T33" fmla="*/ 1140 h 3290"/>
                <a:gd name="T34" fmla="*/ 720 w 2000"/>
                <a:gd name="T35" fmla="*/ 1220 h 3290"/>
                <a:gd name="T36" fmla="*/ 780 w 2000"/>
                <a:gd name="T37" fmla="*/ 1296 h 3290"/>
                <a:gd name="T38" fmla="*/ 800 w 2000"/>
                <a:gd name="T39" fmla="*/ 1316 h 32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
                <a:gd name="T61" fmla="*/ 0 h 3290"/>
                <a:gd name="T62" fmla="*/ 2000 w 2000"/>
                <a:gd name="T63" fmla="*/ 3290 h 32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 h="3290">
                  <a:moveTo>
                    <a:pt x="0" y="950"/>
                  </a:moveTo>
                  <a:lnTo>
                    <a:pt x="90" y="610"/>
                  </a:lnTo>
                  <a:lnTo>
                    <a:pt x="160" y="350"/>
                  </a:lnTo>
                  <a:lnTo>
                    <a:pt x="230" y="170"/>
                  </a:lnTo>
                  <a:lnTo>
                    <a:pt x="310" y="40"/>
                  </a:lnTo>
                  <a:lnTo>
                    <a:pt x="410" y="0"/>
                  </a:lnTo>
                  <a:lnTo>
                    <a:pt x="540" y="20"/>
                  </a:lnTo>
                  <a:lnTo>
                    <a:pt x="620" y="130"/>
                  </a:lnTo>
                  <a:lnTo>
                    <a:pt x="720" y="330"/>
                  </a:lnTo>
                  <a:lnTo>
                    <a:pt x="830" y="640"/>
                  </a:lnTo>
                  <a:lnTo>
                    <a:pt x="940" y="970"/>
                  </a:lnTo>
                  <a:lnTo>
                    <a:pt x="1070" y="1320"/>
                  </a:lnTo>
                  <a:lnTo>
                    <a:pt x="1170" y="1690"/>
                  </a:lnTo>
                  <a:lnTo>
                    <a:pt x="1300" y="2060"/>
                  </a:lnTo>
                  <a:lnTo>
                    <a:pt x="1420" y="2380"/>
                  </a:lnTo>
                  <a:lnTo>
                    <a:pt x="1540" y="2620"/>
                  </a:lnTo>
                  <a:lnTo>
                    <a:pt x="1680" y="2850"/>
                  </a:lnTo>
                  <a:lnTo>
                    <a:pt x="1800" y="3050"/>
                  </a:lnTo>
                  <a:lnTo>
                    <a:pt x="1950" y="3240"/>
                  </a:lnTo>
                  <a:lnTo>
                    <a:pt x="2000" y="3290"/>
                  </a:lnTo>
                </a:path>
              </a:pathLst>
            </a:custGeom>
            <a:noFill/>
            <a:ln w="57150" cmpd="sng">
              <a:solidFill>
                <a:srgbClr val="FF0000"/>
              </a:solidFill>
              <a:round/>
              <a:headEnd/>
              <a:tailEnd/>
            </a:ln>
          </p:spPr>
          <p:txBody>
            <a:bodyPr/>
            <a:lstStyle/>
            <a:p>
              <a:endParaRPr lang="en-US"/>
            </a:p>
          </p:txBody>
        </p:sp>
        <p:sp>
          <p:nvSpPr>
            <p:cNvPr id="20540" name="Line 63"/>
            <p:cNvSpPr>
              <a:spLocks noChangeShapeType="1"/>
            </p:cNvSpPr>
            <p:nvPr/>
          </p:nvSpPr>
          <p:spPr bwMode="auto">
            <a:xfrm>
              <a:off x="4080" y="2648"/>
              <a:ext cx="44" cy="44"/>
            </a:xfrm>
            <a:prstGeom prst="line">
              <a:avLst/>
            </a:prstGeom>
            <a:noFill/>
            <a:ln w="57150">
              <a:solidFill>
                <a:srgbClr val="FF0000"/>
              </a:solidFill>
              <a:round/>
              <a:headEnd/>
              <a:tailEnd/>
            </a:ln>
          </p:spPr>
          <p:txBody>
            <a:bodyPr/>
            <a:lstStyle/>
            <a:p>
              <a:endParaRPr lang="en-US"/>
            </a:p>
          </p:txBody>
        </p:sp>
        <p:sp>
          <p:nvSpPr>
            <p:cNvPr id="20541" name="Rectangle 64"/>
            <p:cNvSpPr>
              <a:spLocks noChangeArrowheads="1"/>
            </p:cNvSpPr>
            <p:nvPr/>
          </p:nvSpPr>
          <p:spPr bwMode="auto">
            <a:xfrm>
              <a:off x="1700" y="3404"/>
              <a:ext cx="2524" cy="500"/>
            </a:xfrm>
            <a:prstGeom prst="rect">
              <a:avLst/>
            </a:prstGeom>
            <a:solidFill>
              <a:srgbClr val="FFFFFF"/>
            </a:solidFill>
            <a:ln w="9525">
              <a:noFill/>
              <a:miter lim="800000"/>
              <a:headEnd/>
              <a:tailEnd/>
            </a:ln>
          </p:spPr>
          <p:txBody>
            <a:bodyPr/>
            <a:lstStyle/>
            <a:p>
              <a:endParaRPr lang="en-US"/>
            </a:p>
          </p:txBody>
        </p:sp>
        <p:sp>
          <p:nvSpPr>
            <p:cNvPr id="20542" name="Text Box 65"/>
            <p:cNvSpPr txBox="1">
              <a:spLocks noChangeArrowheads="1"/>
            </p:cNvSpPr>
            <p:nvPr/>
          </p:nvSpPr>
          <p:spPr bwMode="auto">
            <a:xfrm>
              <a:off x="2538" y="3518"/>
              <a:ext cx="1564" cy="300"/>
            </a:xfrm>
            <a:prstGeom prst="rect">
              <a:avLst/>
            </a:prstGeom>
            <a:solidFill>
              <a:srgbClr val="FFFFFF"/>
            </a:solidFill>
            <a:ln w="9525">
              <a:noFill/>
              <a:miter lim="800000"/>
              <a:headEnd/>
              <a:tailEnd/>
            </a:ln>
          </p:spPr>
          <p:txBody>
            <a:bodyPr/>
            <a:lstStyle/>
            <a:p>
              <a:pPr algn="ctr"/>
              <a:r>
                <a:rPr lang="en-US" b="1"/>
                <a:t>310 Filter Set F </a:t>
              </a:r>
            </a:p>
            <a:p>
              <a:pPr algn="ctr"/>
              <a:r>
                <a:rPr lang="en-US" b="1"/>
                <a:t>with color contributions</a:t>
              </a:r>
              <a:endParaRPr lang="en-US" sz="2400"/>
            </a:p>
          </p:txBody>
        </p:sp>
        <p:sp>
          <p:nvSpPr>
            <p:cNvPr id="20543" name="Rectangle 66"/>
            <p:cNvSpPr>
              <a:spLocks noChangeArrowheads="1"/>
            </p:cNvSpPr>
            <p:nvPr/>
          </p:nvSpPr>
          <p:spPr bwMode="auto">
            <a:xfrm>
              <a:off x="2380" y="1160"/>
              <a:ext cx="968" cy="152"/>
            </a:xfrm>
            <a:prstGeom prst="rect">
              <a:avLst/>
            </a:prstGeom>
            <a:solidFill>
              <a:srgbClr val="FFFFFF"/>
            </a:solidFill>
            <a:ln w="9525">
              <a:noFill/>
              <a:miter lim="800000"/>
              <a:headEnd/>
              <a:tailEnd/>
            </a:ln>
          </p:spPr>
          <p:txBody>
            <a:bodyPr/>
            <a:lstStyle/>
            <a:p>
              <a:endParaRPr lang="en-US"/>
            </a:p>
          </p:txBody>
        </p:sp>
        <p:sp>
          <p:nvSpPr>
            <p:cNvPr id="20544" name="Text Box 67"/>
            <p:cNvSpPr txBox="1">
              <a:spLocks noChangeArrowheads="1"/>
            </p:cNvSpPr>
            <p:nvPr/>
          </p:nvSpPr>
          <p:spPr bwMode="auto">
            <a:xfrm>
              <a:off x="1892" y="960"/>
              <a:ext cx="520" cy="280"/>
            </a:xfrm>
            <a:prstGeom prst="rect">
              <a:avLst/>
            </a:prstGeom>
            <a:solidFill>
              <a:srgbClr val="FFFFFF"/>
            </a:solidFill>
            <a:ln w="9525">
              <a:noFill/>
              <a:miter lim="800000"/>
              <a:headEnd/>
              <a:tailEnd/>
            </a:ln>
          </p:spPr>
          <p:txBody>
            <a:bodyPr/>
            <a:lstStyle/>
            <a:p>
              <a:pPr algn="ctr"/>
              <a:r>
                <a:rPr lang="en-US" sz="2000" b="1">
                  <a:solidFill>
                    <a:srgbClr val="0000FF"/>
                  </a:solidFill>
                </a:rPr>
                <a:t>5-FAM</a:t>
              </a:r>
              <a:endParaRPr lang="en-US" sz="2400"/>
            </a:p>
          </p:txBody>
        </p:sp>
        <p:sp>
          <p:nvSpPr>
            <p:cNvPr id="20545" name="Text Box 68"/>
            <p:cNvSpPr txBox="1">
              <a:spLocks noChangeArrowheads="1"/>
            </p:cNvSpPr>
            <p:nvPr/>
          </p:nvSpPr>
          <p:spPr bwMode="auto">
            <a:xfrm>
              <a:off x="2400" y="960"/>
              <a:ext cx="464" cy="232"/>
            </a:xfrm>
            <a:prstGeom prst="rect">
              <a:avLst/>
            </a:prstGeom>
            <a:solidFill>
              <a:srgbClr val="FFFFFF"/>
            </a:solidFill>
            <a:ln w="9525">
              <a:noFill/>
              <a:miter lim="800000"/>
              <a:headEnd/>
              <a:tailEnd/>
            </a:ln>
          </p:spPr>
          <p:txBody>
            <a:bodyPr/>
            <a:lstStyle/>
            <a:p>
              <a:pPr algn="ctr"/>
              <a:r>
                <a:rPr lang="en-US" sz="2000" b="1">
                  <a:solidFill>
                    <a:srgbClr val="009900"/>
                  </a:solidFill>
                </a:rPr>
                <a:t>JOE</a:t>
              </a:r>
            </a:p>
          </p:txBody>
        </p:sp>
        <p:sp>
          <p:nvSpPr>
            <p:cNvPr id="20546" name="Text Box 69"/>
            <p:cNvSpPr txBox="1">
              <a:spLocks noChangeArrowheads="1"/>
            </p:cNvSpPr>
            <p:nvPr/>
          </p:nvSpPr>
          <p:spPr bwMode="auto">
            <a:xfrm>
              <a:off x="2744" y="960"/>
              <a:ext cx="472" cy="280"/>
            </a:xfrm>
            <a:prstGeom prst="rect">
              <a:avLst/>
            </a:prstGeom>
            <a:solidFill>
              <a:srgbClr val="FFFFFF"/>
            </a:solidFill>
            <a:ln w="9525">
              <a:noFill/>
              <a:miter lim="800000"/>
              <a:headEnd/>
              <a:tailEnd/>
            </a:ln>
          </p:spPr>
          <p:txBody>
            <a:bodyPr/>
            <a:lstStyle/>
            <a:p>
              <a:pPr algn="ctr"/>
              <a:r>
                <a:rPr lang="en-US" sz="2000" b="1"/>
                <a:t>NED</a:t>
              </a:r>
              <a:endParaRPr lang="en-US" sz="2400"/>
            </a:p>
          </p:txBody>
        </p:sp>
        <p:sp>
          <p:nvSpPr>
            <p:cNvPr id="20547" name="Text Box 70"/>
            <p:cNvSpPr txBox="1">
              <a:spLocks noChangeArrowheads="1"/>
            </p:cNvSpPr>
            <p:nvPr/>
          </p:nvSpPr>
          <p:spPr bwMode="auto">
            <a:xfrm>
              <a:off x="3216" y="968"/>
              <a:ext cx="472" cy="280"/>
            </a:xfrm>
            <a:prstGeom prst="rect">
              <a:avLst/>
            </a:prstGeom>
            <a:solidFill>
              <a:srgbClr val="FFFFFF"/>
            </a:solidFill>
            <a:ln w="9525">
              <a:noFill/>
              <a:miter lim="800000"/>
              <a:headEnd/>
              <a:tailEnd/>
            </a:ln>
          </p:spPr>
          <p:txBody>
            <a:bodyPr/>
            <a:lstStyle/>
            <a:p>
              <a:pPr algn="ctr"/>
              <a:r>
                <a:rPr lang="en-US" sz="2000" b="1">
                  <a:solidFill>
                    <a:srgbClr val="FF0000"/>
                  </a:solidFill>
                </a:rPr>
                <a:t>ROX</a:t>
              </a:r>
            </a:p>
          </p:txBody>
        </p:sp>
        <p:sp>
          <p:nvSpPr>
            <p:cNvPr id="20548" name="Line 71"/>
            <p:cNvSpPr>
              <a:spLocks noChangeShapeType="1"/>
            </p:cNvSpPr>
            <p:nvPr/>
          </p:nvSpPr>
          <p:spPr bwMode="auto">
            <a:xfrm>
              <a:off x="1792" y="2756"/>
              <a:ext cx="36" cy="0"/>
            </a:xfrm>
            <a:prstGeom prst="line">
              <a:avLst/>
            </a:prstGeom>
            <a:noFill/>
            <a:ln w="38100">
              <a:solidFill>
                <a:srgbClr val="000000"/>
              </a:solidFill>
              <a:round/>
              <a:headEnd/>
              <a:tailEnd/>
            </a:ln>
          </p:spPr>
          <p:txBody>
            <a:bodyPr/>
            <a:lstStyle/>
            <a:p>
              <a:endParaRPr lang="en-US"/>
            </a:p>
          </p:txBody>
        </p:sp>
        <p:sp>
          <p:nvSpPr>
            <p:cNvPr id="20549" name="Line 72"/>
            <p:cNvSpPr>
              <a:spLocks noChangeShapeType="1"/>
            </p:cNvSpPr>
            <p:nvPr/>
          </p:nvSpPr>
          <p:spPr bwMode="auto">
            <a:xfrm>
              <a:off x="1796" y="2408"/>
              <a:ext cx="36" cy="0"/>
            </a:xfrm>
            <a:prstGeom prst="line">
              <a:avLst/>
            </a:prstGeom>
            <a:noFill/>
            <a:ln w="38100">
              <a:solidFill>
                <a:srgbClr val="000000"/>
              </a:solidFill>
              <a:round/>
              <a:headEnd/>
              <a:tailEnd/>
            </a:ln>
          </p:spPr>
          <p:txBody>
            <a:bodyPr/>
            <a:lstStyle/>
            <a:p>
              <a:endParaRPr lang="en-US"/>
            </a:p>
          </p:txBody>
        </p:sp>
        <p:sp>
          <p:nvSpPr>
            <p:cNvPr id="20550" name="Line 73"/>
            <p:cNvSpPr>
              <a:spLocks noChangeShapeType="1"/>
            </p:cNvSpPr>
            <p:nvPr/>
          </p:nvSpPr>
          <p:spPr bwMode="auto">
            <a:xfrm>
              <a:off x="1792" y="2028"/>
              <a:ext cx="36" cy="0"/>
            </a:xfrm>
            <a:prstGeom prst="line">
              <a:avLst/>
            </a:prstGeom>
            <a:noFill/>
            <a:ln w="38100">
              <a:solidFill>
                <a:srgbClr val="000000"/>
              </a:solidFill>
              <a:round/>
              <a:headEnd/>
              <a:tailEnd/>
            </a:ln>
          </p:spPr>
          <p:txBody>
            <a:bodyPr/>
            <a:lstStyle/>
            <a:p>
              <a:endParaRPr lang="en-US"/>
            </a:p>
          </p:txBody>
        </p:sp>
        <p:sp>
          <p:nvSpPr>
            <p:cNvPr id="20551" name="Line 74"/>
            <p:cNvSpPr>
              <a:spLocks noChangeShapeType="1"/>
            </p:cNvSpPr>
            <p:nvPr/>
          </p:nvSpPr>
          <p:spPr bwMode="auto">
            <a:xfrm>
              <a:off x="1788" y="1684"/>
              <a:ext cx="36" cy="0"/>
            </a:xfrm>
            <a:prstGeom prst="line">
              <a:avLst/>
            </a:prstGeom>
            <a:noFill/>
            <a:ln w="38100">
              <a:solidFill>
                <a:srgbClr val="000000"/>
              </a:solidFill>
              <a:round/>
              <a:headEnd/>
              <a:tailEnd/>
            </a:ln>
          </p:spPr>
          <p:txBody>
            <a:bodyPr/>
            <a:lstStyle/>
            <a:p>
              <a:endParaRPr lang="en-US"/>
            </a:p>
          </p:txBody>
        </p:sp>
        <p:sp>
          <p:nvSpPr>
            <p:cNvPr id="20552" name="Rectangle 75"/>
            <p:cNvSpPr>
              <a:spLocks noChangeArrowheads="1"/>
            </p:cNvSpPr>
            <p:nvPr/>
          </p:nvSpPr>
          <p:spPr bwMode="auto">
            <a:xfrm>
              <a:off x="2200" y="1220"/>
              <a:ext cx="184" cy="1872"/>
            </a:xfrm>
            <a:prstGeom prst="rect">
              <a:avLst/>
            </a:prstGeom>
            <a:noFill/>
            <a:ln w="38100">
              <a:solidFill>
                <a:srgbClr val="000000"/>
              </a:solidFill>
              <a:miter lim="800000"/>
              <a:headEnd/>
              <a:tailEnd/>
            </a:ln>
          </p:spPr>
          <p:txBody>
            <a:bodyPr/>
            <a:lstStyle/>
            <a:p>
              <a:endParaRPr lang="en-US"/>
            </a:p>
          </p:txBody>
        </p:sp>
        <p:sp>
          <p:nvSpPr>
            <p:cNvPr id="20553" name="Rectangle 76"/>
            <p:cNvSpPr>
              <a:spLocks noChangeArrowheads="1"/>
            </p:cNvSpPr>
            <p:nvPr/>
          </p:nvSpPr>
          <p:spPr bwMode="auto">
            <a:xfrm>
              <a:off x="2540" y="1228"/>
              <a:ext cx="184" cy="1872"/>
            </a:xfrm>
            <a:prstGeom prst="rect">
              <a:avLst/>
            </a:prstGeom>
            <a:noFill/>
            <a:ln w="38100">
              <a:solidFill>
                <a:srgbClr val="000000"/>
              </a:solidFill>
              <a:miter lim="800000"/>
              <a:headEnd/>
              <a:tailEnd/>
            </a:ln>
          </p:spPr>
          <p:txBody>
            <a:bodyPr/>
            <a:lstStyle/>
            <a:p>
              <a:endParaRPr lang="en-US"/>
            </a:p>
          </p:txBody>
        </p:sp>
        <p:sp>
          <p:nvSpPr>
            <p:cNvPr id="20554" name="Rectangle 77"/>
            <p:cNvSpPr>
              <a:spLocks noChangeArrowheads="1"/>
            </p:cNvSpPr>
            <p:nvPr/>
          </p:nvSpPr>
          <p:spPr bwMode="auto">
            <a:xfrm>
              <a:off x="2884" y="1228"/>
              <a:ext cx="184" cy="1872"/>
            </a:xfrm>
            <a:prstGeom prst="rect">
              <a:avLst/>
            </a:prstGeom>
            <a:noFill/>
            <a:ln w="38100">
              <a:solidFill>
                <a:srgbClr val="000000"/>
              </a:solidFill>
              <a:miter lim="800000"/>
              <a:headEnd/>
              <a:tailEnd/>
            </a:ln>
          </p:spPr>
          <p:txBody>
            <a:bodyPr/>
            <a:lstStyle/>
            <a:p>
              <a:endParaRPr lang="en-US"/>
            </a:p>
          </p:txBody>
        </p:sp>
        <p:sp>
          <p:nvSpPr>
            <p:cNvPr id="20555" name="Rectangle 78"/>
            <p:cNvSpPr>
              <a:spLocks noChangeArrowheads="1"/>
            </p:cNvSpPr>
            <p:nvPr/>
          </p:nvSpPr>
          <p:spPr bwMode="auto">
            <a:xfrm>
              <a:off x="3372" y="1224"/>
              <a:ext cx="184" cy="1872"/>
            </a:xfrm>
            <a:prstGeom prst="rect">
              <a:avLst/>
            </a:prstGeom>
            <a:noFill/>
            <a:ln w="38100">
              <a:solidFill>
                <a:srgbClr val="000000"/>
              </a:solidFill>
              <a:miter lim="800000"/>
              <a:headEnd/>
              <a:tailEnd/>
            </a:ln>
          </p:spPr>
          <p:txBody>
            <a:bodyPr/>
            <a:lstStyle/>
            <a:p>
              <a:endParaRPr lang="en-US"/>
            </a:p>
          </p:txBody>
        </p:sp>
        <p:sp>
          <p:nvSpPr>
            <p:cNvPr id="20556" name="Line 79"/>
            <p:cNvSpPr>
              <a:spLocks noChangeShapeType="1"/>
            </p:cNvSpPr>
            <p:nvPr/>
          </p:nvSpPr>
          <p:spPr bwMode="auto">
            <a:xfrm flipV="1">
              <a:off x="1820" y="3176"/>
              <a:ext cx="0" cy="456"/>
            </a:xfrm>
            <a:prstGeom prst="line">
              <a:avLst/>
            </a:prstGeom>
            <a:noFill/>
            <a:ln w="57150">
              <a:solidFill>
                <a:srgbClr val="000000"/>
              </a:solidFill>
              <a:round/>
              <a:headEnd/>
              <a:tailEnd type="triangle" w="med" len="med"/>
            </a:ln>
          </p:spPr>
          <p:txBody>
            <a:bodyPr/>
            <a:lstStyle/>
            <a:p>
              <a:endParaRPr lang="en-US"/>
            </a:p>
          </p:txBody>
        </p:sp>
        <p:sp>
          <p:nvSpPr>
            <p:cNvPr id="99408" name="Text Box 80"/>
            <p:cNvSpPr txBox="1">
              <a:spLocks noChangeArrowheads="1"/>
            </p:cNvSpPr>
            <p:nvPr/>
          </p:nvSpPr>
          <p:spPr bwMode="auto">
            <a:xfrm>
              <a:off x="1152" y="3648"/>
              <a:ext cx="1172" cy="352"/>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pPr algn="ctr">
                <a:defRPr/>
              </a:pPr>
              <a:r>
                <a:rPr lang="en-US" sz="2000" b="1">
                  <a:latin typeface="Arial" charset="0"/>
                </a:rPr>
                <a:t>Laser excitation</a:t>
              </a:r>
            </a:p>
            <a:p>
              <a:pPr algn="ctr">
                <a:defRPr/>
              </a:pPr>
              <a:r>
                <a:rPr lang="en-US" sz="1600">
                  <a:latin typeface="Arial" charset="0"/>
                </a:rPr>
                <a:t>(488, 514.5 nm)</a:t>
              </a:r>
              <a:endParaRPr lang="en-US" sz="2000">
                <a:latin typeface="Arial" charset="0"/>
              </a:endParaRPr>
            </a:p>
          </p:txBody>
        </p:sp>
        <p:sp>
          <p:nvSpPr>
            <p:cNvPr id="20558" name="Text Box 81"/>
            <p:cNvSpPr txBox="1">
              <a:spLocks noChangeArrowheads="1"/>
            </p:cNvSpPr>
            <p:nvPr/>
          </p:nvSpPr>
          <p:spPr bwMode="auto">
            <a:xfrm rot="-5400000">
              <a:off x="600" y="2040"/>
              <a:ext cx="1920" cy="336"/>
            </a:xfrm>
            <a:prstGeom prst="rect">
              <a:avLst/>
            </a:prstGeom>
            <a:noFill/>
            <a:ln w="9525">
              <a:noFill/>
              <a:miter lim="800000"/>
              <a:headEnd/>
              <a:tailEnd/>
            </a:ln>
          </p:spPr>
          <p:txBody>
            <a:bodyPr/>
            <a:lstStyle/>
            <a:p>
              <a:pPr algn="ctr"/>
              <a:r>
                <a:rPr lang="en-US" sz="1600" b="1"/>
                <a:t>Normalized Fluorescent Intensity</a:t>
              </a:r>
              <a:endParaRPr lang="en-US" sz="1600"/>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752600" y="361950"/>
            <a:ext cx="5486400" cy="3975100"/>
          </a:xfrm>
          <a:prstGeom prst="rect">
            <a:avLst/>
          </a:prstGeom>
          <a:noFill/>
          <a:ln w="9525">
            <a:noFill/>
            <a:miter lim="800000"/>
            <a:headEnd/>
            <a:tailEnd/>
          </a:ln>
        </p:spPr>
      </p:pic>
      <p:sp>
        <p:nvSpPr>
          <p:cNvPr id="13315" name="Text Box 3"/>
          <p:cNvSpPr txBox="1">
            <a:spLocks noChangeArrowheads="1"/>
          </p:cNvSpPr>
          <p:nvPr/>
        </p:nvSpPr>
        <p:spPr bwMode="auto">
          <a:xfrm>
            <a:off x="5943600" y="638175"/>
            <a:ext cx="1400175" cy="485775"/>
          </a:xfrm>
          <a:prstGeom prst="rect">
            <a:avLst/>
          </a:prstGeom>
          <a:noFill/>
          <a:ln w="9525">
            <a:noFill/>
            <a:miter lim="800000"/>
            <a:headEnd/>
            <a:tailEnd/>
          </a:ln>
        </p:spPr>
        <p:txBody>
          <a:bodyPr/>
          <a:lstStyle/>
          <a:p>
            <a:r>
              <a:rPr lang="en-US" sz="1400"/>
              <a:t>Scan number</a:t>
            </a:r>
            <a:endParaRPr lang="en-US" sz="2000"/>
          </a:p>
        </p:txBody>
      </p:sp>
      <p:sp>
        <p:nvSpPr>
          <p:cNvPr id="13316" name="Text Box 4"/>
          <p:cNvSpPr txBox="1">
            <a:spLocks noChangeArrowheads="1"/>
          </p:cNvSpPr>
          <p:nvPr/>
        </p:nvSpPr>
        <p:spPr bwMode="auto">
          <a:xfrm rot="-5400000">
            <a:off x="485775" y="2009775"/>
            <a:ext cx="2381250" cy="457200"/>
          </a:xfrm>
          <a:prstGeom prst="rect">
            <a:avLst/>
          </a:prstGeom>
          <a:noFill/>
          <a:ln w="9525">
            <a:noFill/>
            <a:miter lim="800000"/>
            <a:headEnd/>
            <a:tailEnd/>
          </a:ln>
        </p:spPr>
        <p:txBody>
          <a:bodyPr/>
          <a:lstStyle/>
          <a:p>
            <a:r>
              <a:rPr lang="en-US" sz="1200"/>
              <a:t>Relative Fluorescence Units</a:t>
            </a:r>
            <a:endParaRPr lang="en-US"/>
          </a:p>
        </p:txBody>
      </p:sp>
      <p:grpSp>
        <p:nvGrpSpPr>
          <p:cNvPr id="2" name="Group 5"/>
          <p:cNvGrpSpPr>
            <a:grpSpLocks/>
          </p:cNvGrpSpPr>
          <p:nvPr/>
        </p:nvGrpSpPr>
        <p:grpSpPr bwMode="auto">
          <a:xfrm>
            <a:off x="1447800" y="4152900"/>
            <a:ext cx="5791200" cy="2381250"/>
            <a:chOff x="768" y="2772"/>
            <a:chExt cx="3648" cy="1500"/>
          </a:xfrm>
        </p:grpSpPr>
        <p:pic>
          <p:nvPicPr>
            <p:cNvPr id="13323" name="Picture 6"/>
            <p:cNvPicPr>
              <a:picLocks noChangeAspect="1" noChangeArrowheads="1"/>
            </p:cNvPicPr>
            <p:nvPr/>
          </p:nvPicPr>
          <p:blipFill>
            <a:blip r:embed="rId4" cstate="print"/>
            <a:srcRect/>
            <a:stretch>
              <a:fillRect/>
            </a:stretch>
          </p:blipFill>
          <p:spPr bwMode="auto">
            <a:xfrm>
              <a:off x="960" y="2960"/>
              <a:ext cx="3456" cy="1312"/>
            </a:xfrm>
            <a:prstGeom prst="rect">
              <a:avLst/>
            </a:prstGeom>
            <a:noFill/>
            <a:ln w="9525">
              <a:noFill/>
              <a:miter lim="800000"/>
              <a:headEnd/>
              <a:tailEnd/>
            </a:ln>
          </p:spPr>
        </p:pic>
        <p:sp>
          <p:nvSpPr>
            <p:cNvPr id="13324" name="Text Box 7"/>
            <p:cNvSpPr txBox="1">
              <a:spLocks noChangeArrowheads="1"/>
            </p:cNvSpPr>
            <p:nvPr/>
          </p:nvSpPr>
          <p:spPr bwMode="auto">
            <a:xfrm>
              <a:off x="2921" y="3072"/>
              <a:ext cx="1351" cy="306"/>
            </a:xfrm>
            <a:prstGeom prst="rect">
              <a:avLst/>
            </a:prstGeom>
            <a:noFill/>
            <a:ln w="9525">
              <a:noFill/>
              <a:miter lim="800000"/>
              <a:headEnd/>
              <a:tailEnd/>
            </a:ln>
          </p:spPr>
          <p:txBody>
            <a:bodyPr/>
            <a:lstStyle/>
            <a:p>
              <a:r>
                <a:rPr lang="en-US" sz="1400"/>
                <a:t>DNA size in base pairs</a:t>
              </a:r>
              <a:endParaRPr lang="en-US" sz="2000"/>
            </a:p>
          </p:txBody>
        </p:sp>
        <p:sp>
          <p:nvSpPr>
            <p:cNvPr id="13325" name="Text Box 8"/>
            <p:cNvSpPr txBox="1">
              <a:spLocks noChangeArrowheads="1"/>
            </p:cNvSpPr>
            <p:nvPr/>
          </p:nvSpPr>
          <p:spPr bwMode="auto">
            <a:xfrm rot="-5400000">
              <a:off x="162" y="3378"/>
              <a:ext cx="1500" cy="288"/>
            </a:xfrm>
            <a:prstGeom prst="rect">
              <a:avLst/>
            </a:prstGeom>
            <a:noFill/>
            <a:ln w="9525">
              <a:noFill/>
              <a:miter lim="800000"/>
              <a:headEnd/>
              <a:tailEnd/>
            </a:ln>
          </p:spPr>
          <p:txBody>
            <a:bodyPr/>
            <a:lstStyle/>
            <a:p>
              <a:r>
                <a:rPr lang="en-US" sz="1200"/>
                <a:t>Relative Fluorescence Units</a:t>
              </a:r>
              <a:endParaRPr lang="en-US"/>
            </a:p>
          </p:txBody>
        </p:sp>
      </p:grpSp>
      <p:sp>
        <p:nvSpPr>
          <p:cNvPr id="13318" name="Line 9"/>
          <p:cNvSpPr>
            <a:spLocks noChangeShapeType="1"/>
          </p:cNvSpPr>
          <p:nvPr/>
        </p:nvSpPr>
        <p:spPr bwMode="auto">
          <a:xfrm>
            <a:off x="3505200" y="1581150"/>
            <a:ext cx="3467100" cy="0"/>
          </a:xfrm>
          <a:prstGeom prst="line">
            <a:avLst/>
          </a:prstGeom>
          <a:noFill/>
          <a:ln w="9525">
            <a:solidFill>
              <a:srgbClr val="000000"/>
            </a:solidFill>
            <a:round/>
            <a:headEnd/>
            <a:tailEnd/>
          </a:ln>
        </p:spPr>
        <p:txBody>
          <a:bodyPr/>
          <a:lstStyle/>
          <a:p>
            <a:endParaRPr lang="en-US"/>
          </a:p>
        </p:txBody>
      </p:sp>
      <p:sp>
        <p:nvSpPr>
          <p:cNvPr id="13319" name="Text Box 10"/>
          <p:cNvSpPr txBox="1">
            <a:spLocks noChangeArrowheads="1"/>
          </p:cNvSpPr>
          <p:nvPr/>
        </p:nvSpPr>
        <p:spPr bwMode="auto">
          <a:xfrm>
            <a:off x="4619625" y="1276350"/>
            <a:ext cx="2160588" cy="485775"/>
          </a:xfrm>
          <a:prstGeom prst="rect">
            <a:avLst/>
          </a:prstGeom>
          <a:noFill/>
          <a:ln w="9525">
            <a:noFill/>
            <a:miter lim="800000"/>
            <a:headEnd/>
            <a:tailEnd/>
          </a:ln>
        </p:spPr>
        <p:txBody>
          <a:bodyPr/>
          <a:lstStyle/>
          <a:p>
            <a:r>
              <a:rPr lang="en-US" sz="1400"/>
              <a:t>Region shown below</a:t>
            </a:r>
            <a:endParaRPr lang="en-US" sz="2000"/>
          </a:p>
        </p:txBody>
      </p:sp>
      <p:sp>
        <p:nvSpPr>
          <p:cNvPr id="13320" name="TextBox 12"/>
          <p:cNvSpPr txBox="1">
            <a:spLocks noChangeArrowheads="1"/>
          </p:cNvSpPr>
          <p:nvPr/>
        </p:nvSpPr>
        <p:spPr bwMode="auto">
          <a:xfrm>
            <a:off x="2933700" y="758825"/>
            <a:ext cx="1427163" cy="369888"/>
          </a:xfrm>
          <a:prstGeom prst="rect">
            <a:avLst/>
          </a:prstGeom>
          <a:noFill/>
          <a:ln w="9525">
            <a:noFill/>
            <a:miter lim="800000"/>
            <a:headEnd/>
            <a:tailEnd/>
          </a:ln>
        </p:spPr>
        <p:txBody>
          <a:bodyPr wrap="none">
            <a:spAutoFit/>
          </a:bodyPr>
          <a:lstStyle/>
          <a:p>
            <a:r>
              <a:rPr lang="en-US"/>
              <a:t>Primer peak</a:t>
            </a:r>
          </a:p>
        </p:txBody>
      </p:sp>
      <p:sp>
        <p:nvSpPr>
          <p:cNvPr id="13321" name="TextBox 4"/>
          <p:cNvSpPr txBox="1">
            <a:spLocks noChangeArrowheads="1"/>
          </p:cNvSpPr>
          <p:nvPr/>
        </p:nvSpPr>
        <p:spPr bwMode="auto">
          <a:xfrm>
            <a:off x="741363" y="482600"/>
            <a:ext cx="625475" cy="523875"/>
          </a:xfrm>
          <a:prstGeom prst="rect">
            <a:avLst/>
          </a:prstGeom>
          <a:noFill/>
          <a:ln w="9525">
            <a:noFill/>
            <a:miter lim="800000"/>
            <a:headEnd/>
            <a:tailEnd/>
          </a:ln>
        </p:spPr>
        <p:txBody>
          <a:bodyPr wrap="none">
            <a:spAutoFit/>
          </a:bodyPr>
          <a:lstStyle/>
          <a:p>
            <a:r>
              <a:rPr lang="en-US" sz="2800" b="1"/>
              <a:t>(a)</a:t>
            </a:r>
          </a:p>
        </p:txBody>
      </p:sp>
      <p:sp>
        <p:nvSpPr>
          <p:cNvPr id="13322" name="TextBox 7"/>
          <p:cNvSpPr txBox="1">
            <a:spLocks noChangeArrowheads="1"/>
          </p:cNvSpPr>
          <p:nvPr/>
        </p:nvSpPr>
        <p:spPr bwMode="auto">
          <a:xfrm>
            <a:off x="587375" y="4511675"/>
            <a:ext cx="644525" cy="523875"/>
          </a:xfrm>
          <a:prstGeom prst="rect">
            <a:avLst/>
          </a:prstGeom>
          <a:noFill/>
          <a:ln w="9525">
            <a:noFill/>
            <a:miter lim="800000"/>
            <a:headEnd/>
            <a:tailEnd/>
          </a:ln>
        </p:spPr>
        <p:txBody>
          <a:bodyPr wrap="none">
            <a:spAutoFit/>
          </a:bodyPr>
          <a:lstStyle/>
          <a:p>
            <a:r>
              <a:rPr lang="en-US" sz="2800" b="1"/>
              <a:t>(b)</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4"/>
          <p:cNvGrpSpPr>
            <a:grpSpLocks/>
          </p:cNvGrpSpPr>
          <p:nvPr/>
        </p:nvGrpSpPr>
        <p:grpSpPr bwMode="auto">
          <a:xfrm>
            <a:off x="815975" y="457200"/>
            <a:ext cx="7413625" cy="5943600"/>
            <a:chOff x="739985" y="152400"/>
            <a:chExt cx="7413415" cy="5943600"/>
          </a:xfrm>
        </p:grpSpPr>
        <p:sp>
          <p:nvSpPr>
            <p:cNvPr id="5123" name="TextBox 1"/>
            <p:cNvSpPr txBox="1">
              <a:spLocks noChangeArrowheads="1"/>
            </p:cNvSpPr>
            <p:nvPr/>
          </p:nvSpPr>
          <p:spPr bwMode="auto">
            <a:xfrm>
              <a:off x="2599974" y="152400"/>
              <a:ext cx="3486853" cy="830997"/>
            </a:xfrm>
            <a:prstGeom prst="rect">
              <a:avLst/>
            </a:prstGeom>
            <a:noFill/>
            <a:ln w="9525">
              <a:noFill/>
              <a:miter lim="800000"/>
              <a:headEnd/>
              <a:tailEnd/>
            </a:ln>
          </p:spPr>
          <p:txBody>
            <a:bodyPr wrap="none">
              <a:spAutoFit/>
            </a:bodyPr>
            <a:lstStyle/>
            <a:p>
              <a:pPr algn="ctr"/>
              <a:r>
                <a:rPr lang="en-US" sz="2400" b="1"/>
                <a:t>Evidentiary Sample</a:t>
              </a:r>
            </a:p>
            <a:p>
              <a:pPr algn="ctr"/>
              <a:r>
                <a:rPr lang="en-US" sz="2400"/>
                <a:t>(stain from crime scene)</a:t>
              </a:r>
            </a:p>
          </p:txBody>
        </p:sp>
        <p:sp>
          <p:nvSpPr>
            <p:cNvPr id="3" name="Down Arrow 2"/>
            <p:cNvSpPr/>
            <p:nvPr/>
          </p:nvSpPr>
          <p:spPr>
            <a:xfrm>
              <a:off x="3962519" y="1143000"/>
              <a:ext cx="761978" cy="12192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5" name="TextBox 3"/>
            <p:cNvSpPr txBox="1">
              <a:spLocks noChangeArrowheads="1"/>
            </p:cNvSpPr>
            <p:nvPr/>
          </p:nvSpPr>
          <p:spPr bwMode="auto">
            <a:xfrm>
              <a:off x="4572000" y="1295400"/>
              <a:ext cx="1905000" cy="646331"/>
            </a:xfrm>
            <a:prstGeom prst="rect">
              <a:avLst/>
            </a:prstGeom>
            <a:noFill/>
            <a:ln w="9525">
              <a:noFill/>
              <a:miter lim="800000"/>
              <a:headEnd/>
              <a:tailEnd/>
            </a:ln>
          </p:spPr>
          <p:txBody>
            <a:bodyPr>
              <a:spAutoFit/>
            </a:bodyPr>
            <a:lstStyle/>
            <a:p>
              <a:pPr algn="ctr"/>
              <a:r>
                <a:rPr lang="en-US" b="1" i="1"/>
                <a:t>Co-extract RNA and DNA</a:t>
              </a:r>
            </a:p>
          </p:txBody>
        </p:sp>
        <p:cxnSp>
          <p:nvCxnSpPr>
            <p:cNvPr id="6" name="Straight Connector 5"/>
            <p:cNvCxnSpPr/>
            <p:nvPr/>
          </p:nvCxnSpPr>
          <p:spPr>
            <a:xfrm rot="5400000">
              <a:off x="4191108" y="26670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781" y="2819400"/>
              <a:ext cx="518145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333681" y="3238500"/>
              <a:ext cx="838200" cy="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553235" y="3200400"/>
              <a:ext cx="762000" cy="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30" name="TextBox 16"/>
            <p:cNvSpPr txBox="1">
              <a:spLocks noChangeArrowheads="1"/>
            </p:cNvSpPr>
            <p:nvPr/>
          </p:nvSpPr>
          <p:spPr bwMode="auto">
            <a:xfrm>
              <a:off x="1219200" y="3733800"/>
              <a:ext cx="1074333" cy="584775"/>
            </a:xfrm>
            <a:prstGeom prst="rect">
              <a:avLst/>
            </a:prstGeom>
            <a:noFill/>
            <a:ln w="9525">
              <a:noFill/>
              <a:miter lim="800000"/>
              <a:headEnd/>
              <a:tailEnd/>
            </a:ln>
          </p:spPr>
          <p:txBody>
            <a:bodyPr wrap="none">
              <a:spAutoFit/>
            </a:bodyPr>
            <a:lstStyle/>
            <a:p>
              <a:r>
                <a:rPr lang="en-US" sz="3200" b="1"/>
                <a:t>RNA</a:t>
              </a:r>
            </a:p>
          </p:txBody>
        </p:sp>
        <p:sp>
          <p:nvSpPr>
            <p:cNvPr id="5131" name="TextBox 17"/>
            <p:cNvSpPr txBox="1">
              <a:spLocks noChangeArrowheads="1"/>
            </p:cNvSpPr>
            <p:nvPr/>
          </p:nvSpPr>
          <p:spPr bwMode="auto">
            <a:xfrm>
              <a:off x="6400800" y="3657600"/>
              <a:ext cx="1074333" cy="584775"/>
            </a:xfrm>
            <a:prstGeom prst="rect">
              <a:avLst/>
            </a:prstGeom>
            <a:noFill/>
            <a:ln w="9525">
              <a:noFill/>
              <a:miter lim="800000"/>
              <a:headEnd/>
              <a:tailEnd/>
            </a:ln>
          </p:spPr>
          <p:txBody>
            <a:bodyPr wrap="none">
              <a:spAutoFit/>
            </a:bodyPr>
            <a:lstStyle/>
            <a:p>
              <a:r>
                <a:rPr lang="en-US" sz="3200" b="1"/>
                <a:t>DNA</a:t>
              </a:r>
            </a:p>
          </p:txBody>
        </p:sp>
        <p:cxnSp>
          <p:nvCxnSpPr>
            <p:cNvPr id="19" name="Straight Connector 18"/>
            <p:cNvCxnSpPr/>
            <p:nvPr/>
          </p:nvCxnSpPr>
          <p:spPr>
            <a:xfrm rot="5400000">
              <a:off x="1333681" y="4914900"/>
              <a:ext cx="838200" cy="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553235" y="4800600"/>
              <a:ext cx="762000" cy="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34" name="TextBox 20"/>
            <p:cNvSpPr txBox="1">
              <a:spLocks noChangeArrowheads="1"/>
            </p:cNvSpPr>
            <p:nvPr/>
          </p:nvSpPr>
          <p:spPr bwMode="auto">
            <a:xfrm>
              <a:off x="739985" y="5634335"/>
              <a:ext cx="2079415" cy="461665"/>
            </a:xfrm>
            <a:prstGeom prst="rect">
              <a:avLst/>
            </a:prstGeom>
            <a:noFill/>
            <a:ln w="9525">
              <a:noFill/>
              <a:miter lim="800000"/>
              <a:headEnd/>
              <a:tailEnd/>
            </a:ln>
          </p:spPr>
          <p:txBody>
            <a:bodyPr wrap="none">
              <a:spAutoFit/>
            </a:bodyPr>
            <a:lstStyle/>
            <a:p>
              <a:r>
                <a:rPr lang="en-US" sz="2400" b="1"/>
                <a:t>Body fluid ID</a:t>
              </a:r>
            </a:p>
          </p:txBody>
        </p:sp>
        <p:sp>
          <p:nvSpPr>
            <p:cNvPr id="5135" name="TextBox 21"/>
            <p:cNvSpPr txBox="1">
              <a:spLocks noChangeArrowheads="1"/>
            </p:cNvSpPr>
            <p:nvPr/>
          </p:nvSpPr>
          <p:spPr bwMode="auto">
            <a:xfrm>
              <a:off x="5887921" y="5486400"/>
              <a:ext cx="2113079" cy="461665"/>
            </a:xfrm>
            <a:prstGeom prst="rect">
              <a:avLst/>
            </a:prstGeom>
            <a:noFill/>
            <a:ln w="9525">
              <a:noFill/>
              <a:miter lim="800000"/>
              <a:headEnd/>
              <a:tailEnd/>
            </a:ln>
          </p:spPr>
          <p:txBody>
            <a:bodyPr wrap="none">
              <a:spAutoFit/>
            </a:bodyPr>
            <a:lstStyle/>
            <a:p>
              <a:r>
                <a:rPr lang="en-US" sz="2400" b="1"/>
                <a:t>STR profiling</a:t>
              </a:r>
            </a:p>
          </p:txBody>
        </p:sp>
        <p:sp>
          <p:nvSpPr>
            <p:cNvPr id="5136" name="TextBox 22"/>
            <p:cNvSpPr txBox="1">
              <a:spLocks noChangeArrowheads="1"/>
            </p:cNvSpPr>
            <p:nvPr/>
          </p:nvSpPr>
          <p:spPr bwMode="auto">
            <a:xfrm>
              <a:off x="1828800" y="4419600"/>
              <a:ext cx="1752600" cy="923330"/>
            </a:xfrm>
            <a:prstGeom prst="rect">
              <a:avLst/>
            </a:prstGeom>
            <a:noFill/>
            <a:ln w="9525">
              <a:noFill/>
              <a:miter lim="800000"/>
              <a:headEnd/>
              <a:tailEnd/>
            </a:ln>
          </p:spPr>
          <p:txBody>
            <a:bodyPr>
              <a:spAutoFit/>
            </a:bodyPr>
            <a:lstStyle/>
            <a:p>
              <a:pPr algn="ctr"/>
              <a:r>
                <a:rPr lang="en-US" b="1" i="1"/>
                <a:t>Reverse transcriptase (RT)-PCR</a:t>
              </a:r>
            </a:p>
          </p:txBody>
        </p:sp>
        <p:sp>
          <p:nvSpPr>
            <p:cNvPr id="5137" name="TextBox 23"/>
            <p:cNvSpPr txBox="1">
              <a:spLocks noChangeArrowheads="1"/>
            </p:cNvSpPr>
            <p:nvPr/>
          </p:nvSpPr>
          <p:spPr bwMode="auto">
            <a:xfrm>
              <a:off x="7010400" y="4495800"/>
              <a:ext cx="1143000" cy="369332"/>
            </a:xfrm>
            <a:prstGeom prst="rect">
              <a:avLst/>
            </a:prstGeom>
            <a:noFill/>
            <a:ln w="9525">
              <a:noFill/>
              <a:miter lim="800000"/>
              <a:headEnd/>
              <a:tailEnd/>
            </a:ln>
          </p:spPr>
          <p:txBody>
            <a:bodyPr>
              <a:spAutoFit/>
            </a:bodyPr>
            <a:lstStyle/>
            <a:p>
              <a:pPr algn="ctr"/>
              <a:r>
                <a:rPr lang="en-US" b="1" i="1"/>
                <a:t>PCR</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495425" y="1668463"/>
          <a:ext cx="2514600" cy="2362200"/>
        </p:xfrm>
        <a:graphic>
          <a:graphicData uri="http://schemas.openxmlformats.org/presentationml/2006/ole">
            <mc:AlternateContent xmlns:mc="http://schemas.openxmlformats.org/markup-compatibility/2006">
              <mc:Choice xmlns:v="urn:schemas-microsoft-com:vml" Requires="v">
                <p:oleObj spid="_x0000_s24580" name="Bitmap Image" r:id="rId4" imgW="1085714" imgH="1019048" progId="Paint.Picture">
                  <p:embed/>
                </p:oleObj>
              </mc:Choice>
              <mc:Fallback>
                <p:oleObj name="Bitmap Image" r:id="rId4" imgW="1085714" imgH="1019048"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425" y="1668463"/>
                        <a:ext cx="2514600" cy="2362200"/>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686425" y="1668463"/>
          <a:ext cx="2341563" cy="2362200"/>
        </p:xfrm>
        <a:graphic>
          <a:graphicData uri="http://schemas.openxmlformats.org/presentationml/2006/ole">
            <mc:AlternateContent xmlns:mc="http://schemas.openxmlformats.org/markup-compatibility/2006">
              <mc:Choice xmlns:v="urn:schemas-microsoft-com:vml" Requires="v">
                <p:oleObj spid="_x0000_s24581" name="Bitmap Image" r:id="rId6" imgW="1104762" imgH="838095" progId="Paint.Picture">
                  <p:embed/>
                </p:oleObj>
              </mc:Choice>
              <mc:Fallback>
                <p:oleObj name="Bitmap Image" r:id="rId6" imgW="1104762" imgH="838095"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l="24831"/>
                      <a:stretch>
                        <a:fillRect/>
                      </a:stretch>
                    </p:blipFill>
                    <p:spPr bwMode="auto">
                      <a:xfrm>
                        <a:off x="5686425" y="1668463"/>
                        <a:ext cx="2341563" cy="2362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18"/>
          <p:cNvSpPr txBox="1">
            <a:spLocks noChangeArrowheads="1"/>
          </p:cNvSpPr>
          <p:nvPr/>
        </p:nvSpPr>
        <p:spPr bwMode="auto">
          <a:xfrm>
            <a:off x="1252538" y="4106863"/>
            <a:ext cx="2833687" cy="769937"/>
          </a:xfrm>
          <a:prstGeom prst="rect">
            <a:avLst/>
          </a:prstGeom>
          <a:noFill/>
          <a:ln w="9525">
            <a:noFill/>
            <a:miter lim="800000"/>
            <a:headEnd/>
            <a:tailEnd/>
          </a:ln>
        </p:spPr>
        <p:txBody>
          <a:bodyPr wrap="none">
            <a:spAutoFit/>
          </a:bodyPr>
          <a:lstStyle/>
          <a:p>
            <a:pPr algn="ctr"/>
            <a:r>
              <a:rPr lang="en-US" sz="2400" b="1"/>
              <a:t>ABI 3100 </a:t>
            </a:r>
          </a:p>
          <a:p>
            <a:pPr algn="ctr"/>
            <a:r>
              <a:rPr lang="en-US" sz="2000" b="1"/>
              <a:t>Data Collection v1.0.1</a:t>
            </a:r>
          </a:p>
        </p:txBody>
      </p:sp>
      <p:sp>
        <p:nvSpPr>
          <p:cNvPr id="1029" name="Text Box 19"/>
          <p:cNvSpPr txBox="1">
            <a:spLocks noChangeArrowheads="1"/>
          </p:cNvSpPr>
          <p:nvPr/>
        </p:nvSpPr>
        <p:spPr bwMode="auto">
          <a:xfrm>
            <a:off x="5534025" y="4106863"/>
            <a:ext cx="2619375" cy="769937"/>
          </a:xfrm>
          <a:prstGeom prst="rect">
            <a:avLst/>
          </a:prstGeom>
          <a:noFill/>
          <a:ln w="9525">
            <a:noFill/>
            <a:miter lim="800000"/>
            <a:headEnd/>
            <a:tailEnd/>
          </a:ln>
        </p:spPr>
        <p:txBody>
          <a:bodyPr wrap="none">
            <a:spAutoFit/>
          </a:bodyPr>
          <a:lstStyle/>
          <a:p>
            <a:pPr algn="ctr"/>
            <a:r>
              <a:rPr lang="en-US" sz="2400" b="1"/>
              <a:t>ABI 3130xl</a:t>
            </a:r>
            <a:endParaRPr lang="en-US" sz="2000" b="1"/>
          </a:p>
          <a:p>
            <a:pPr algn="ctr"/>
            <a:r>
              <a:rPr lang="en-US" sz="2000" b="1"/>
              <a:t>Data Collection v3.0</a:t>
            </a:r>
          </a:p>
        </p:txBody>
      </p:sp>
      <p:sp>
        <p:nvSpPr>
          <p:cNvPr id="1030" name="TextBox 5"/>
          <p:cNvSpPr txBox="1">
            <a:spLocks noChangeArrowheads="1"/>
          </p:cNvSpPr>
          <p:nvPr/>
        </p:nvSpPr>
        <p:spPr bwMode="auto">
          <a:xfrm>
            <a:off x="698500" y="838200"/>
            <a:ext cx="749300" cy="646113"/>
          </a:xfrm>
          <a:prstGeom prst="rect">
            <a:avLst/>
          </a:prstGeom>
          <a:noFill/>
          <a:ln w="9525">
            <a:noFill/>
            <a:miter lim="800000"/>
            <a:headEnd/>
            <a:tailEnd/>
          </a:ln>
        </p:spPr>
        <p:txBody>
          <a:bodyPr wrap="none">
            <a:spAutoFit/>
          </a:bodyPr>
          <a:lstStyle/>
          <a:p>
            <a:r>
              <a:rPr lang="en-US" sz="3600" b="1"/>
              <a:t>(a)</a:t>
            </a:r>
          </a:p>
        </p:txBody>
      </p:sp>
      <p:sp>
        <p:nvSpPr>
          <p:cNvPr id="1031" name="TextBox 6"/>
          <p:cNvSpPr txBox="1">
            <a:spLocks noChangeArrowheads="1"/>
          </p:cNvSpPr>
          <p:nvPr/>
        </p:nvSpPr>
        <p:spPr bwMode="auto">
          <a:xfrm>
            <a:off x="4876800" y="838200"/>
            <a:ext cx="774700" cy="646113"/>
          </a:xfrm>
          <a:prstGeom prst="rect">
            <a:avLst/>
          </a:prstGeom>
          <a:noFill/>
          <a:ln w="9525">
            <a:noFill/>
            <a:miter lim="800000"/>
            <a:headEnd/>
            <a:tailEnd/>
          </a:ln>
        </p:spPr>
        <p:txBody>
          <a:bodyPr wrap="none">
            <a:spAutoFit/>
          </a:bodyPr>
          <a:lstStyle/>
          <a:p>
            <a:r>
              <a:rPr lang="en-US" sz="3600" b="1"/>
              <a:t>(b)</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21507" name="Picture 3" descr="DSC00582"/>
            <p:cNvPicPr>
              <a:picLocks noChangeAspect="1" noChangeArrowheads="1"/>
            </p:cNvPicPr>
            <p:nvPr/>
          </p:nvPicPr>
          <p:blipFill>
            <a:blip r:embed="rId3" cstate="print"/>
            <a:srcRect/>
            <a:stretch>
              <a:fillRect/>
            </a:stretch>
          </p:blipFill>
          <p:spPr bwMode="auto">
            <a:xfrm>
              <a:off x="0" y="0"/>
              <a:ext cx="5760" cy="4320"/>
            </a:xfrm>
            <a:prstGeom prst="rect">
              <a:avLst/>
            </a:prstGeom>
            <a:noFill/>
            <a:ln w="9525">
              <a:noFill/>
              <a:miter lim="800000"/>
              <a:headEnd/>
              <a:tailEnd/>
            </a:ln>
          </p:spPr>
        </p:pic>
        <p:sp>
          <p:nvSpPr>
            <p:cNvPr id="21508" name="Text Box 4"/>
            <p:cNvSpPr txBox="1">
              <a:spLocks noChangeArrowheads="1"/>
            </p:cNvSpPr>
            <p:nvPr/>
          </p:nvSpPr>
          <p:spPr bwMode="auto">
            <a:xfrm>
              <a:off x="2887" y="613"/>
              <a:ext cx="724" cy="231"/>
            </a:xfrm>
            <a:prstGeom prst="rect">
              <a:avLst/>
            </a:prstGeom>
            <a:noFill/>
            <a:ln w="9525">
              <a:noFill/>
              <a:miter lim="800000"/>
              <a:headEnd/>
              <a:tailEnd/>
            </a:ln>
          </p:spPr>
          <p:txBody>
            <a:bodyPr wrap="none">
              <a:spAutoFit/>
            </a:bodyPr>
            <a:lstStyle/>
            <a:p>
              <a:r>
                <a:rPr lang="en-US" b="1"/>
                <a:t>Capillary</a:t>
              </a:r>
            </a:p>
          </p:txBody>
        </p:sp>
        <p:sp>
          <p:nvSpPr>
            <p:cNvPr id="21509" name="Text Box 5"/>
            <p:cNvSpPr txBox="1">
              <a:spLocks noChangeArrowheads="1"/>
            </p:cNvSpPr>
            <p:nvPr/>
          </p:nvSpPr>
          <p:spPr bwMode="auto">
            <a:xfrm>
              <a:off x="3138" y="1559"/>
              <a:ext cx="804" cy="231"/>
            </a:xfrm>
            <a:prstGeom prst="rect">
              <a:avLst/>
            </a:prstGeom>
            <a:noFill/>
            <a:ln w="9525">
              <a:noFill/>
              <a:miter lim="800000"/>
              <a:headEnd/>
              <a:tailEnd/>
            </a:ln>
          </p:spPr>
          <p:txBody>
            <a:bodyPr wrap="none">
              <a:spAutoFit/>
            </a:bodyPr>
            <a:lstStyle/>
            <a:p>
              <a:r>
                <a:rPr lang="en-US" b="1"/>
                <a:t>Heat plate</a:t>
              </a:r>
            </a:p>
          </p:txBody>
        </p:sp>
        <p:sp>
          <p:nvSpPr>
            <p:cNvPr id="21510" name="Text Box 6"/>
            <p:cNvSpPr txBox="1">
              <a:spLocks noChangeArrowheads="1"/>
            </p:cNvSpPr>
            <p:nvPr/>
          </p:nvSpPr>
          <p:spPr bwMode="auto">
            <a:xfrm>
              <a:off x="2290" y="1115"/>
              <a:ext cx="850" cy="404"/>
            </a:xfrm>
            <a:prstGeom prst="rect">
              <a:avLst/>
            </a:prstGeom>
            <a:noFill/>
            <a:ln w="9525">
              <a:noFill/>
              <a:miter lim="800000"/>
              <a:headEnd/>
              <a:tailEnd/>
            </a:ln>
          </p:spPr>
          <p:txBody>
            <a:bodyPr>
              <a:spAutoFit/>
            </a:bodyPr>
            <a:lstStyle/>
            <a:p>
              <a:pPr algn="ctr"/>
              <a:r>
                <a:rPr lang="en-US" b="1"/>
                <a:t>Detection window</a:t>
              </a:r>
            </a:p>
          </p:txBody>
        </p:sp>
        <p:sp>
          <p:nvSpPr>
            <p:cNvPr id="21511" name="Line 7"/>
            <p:cNvSpPr>
              <a:spLocks noChangeShapeType="1"/>
            </p:cNvSpPr>
            <p:nvPr/>
          </p:nvSpPr>
          <p:spPr bwMode="auto">
            <a:xfrm flipH="1">
              <a:off x="2228" y="1413"/>
              <a:ext cx="196" cy="587"/>
            </a:xfrm>
            <a:prstGeom prst="line">
              <a:avLst/>
            </a:prstGeom>
            <a:noFill/>
            <a:ln w="9525">
              <a:solidFill>
                <a:schemeClr val="tx1"/>
              </a:solidFill>
              <a:round/>
              <a:headEnd/>
              <a:tailEnd type="triangle" w="med" len="med"/>
            </a:ln>
          </p:spPr>
          <p:txBody>
            <a:bodyPr/>
            <a:lstStyle/>
            <a:p>
              <a:endParaRPr lang="en-US"/>
            </a:p>
          </p:txBody>
        </p:sp>
        <p:sp>
          <p:nvSpPr>
            <p:cNvPr id="21512" name="Text Box 8"/>
            <p:cNvSpPr txBox="1">
              <a:spLocks noChangeArrowheads="1"/>
            </p:cNvSpPr>
            <p:nvPr/>
          </p:nvSpPr>
          <p:spPr bwMode="auto">
            <a:xfrm>
              <a:off x="3158" y="2733"/>
              <a:ext cx="756" cy="231"/>
            </a:xfrm>
            <a:prstGeom prst="rect">
              <a:avLst/>
            </a:prstGeom>
            <a:noFill/>
            <a:ln w="9525">
              <a:noFill/>
              <a:miter lim="800000"/>
              <a:headEnd/>
              <a:tailEnd/>
            </a:ln>
          </p:spPr>
          <p:txBody>
            <a:bodyPr wrap="none">
              <a:spAutoFit/>
            </a:bodyPr>
            <a:lstStyle/>
            <a:p>
              <a:r>
                <a:rPr lang="en-US" b="1">
                  <a:solidFill>
                    <a:schemeClr val="bg1"/>
                  </a:solidFill>
                </a:rPr>
                <a:t>electrode</a:t>
              </a:r>
            </a:p>
          </p:txBody>
        </p:sp>
        <p:sp>
          <p:nvSpPr>
            <p:cNvPr id="21513" name="Line 9"/>
            <p:cNvSpPr>
              <a:spLocks noChangeShapeType="1"/>
            </p:cNvSpPr>
            <p:nvPr/>
          </p:nvSpPr>
          <p:spPr bwMode="auto">
            <a:xfrm flipV="1">
              <a:off x="3902" y="2847"/>
              <a:ext cx="163" cy="11"/>
            </a:xfrm>
            <a:prstGeom prst="line">
              <a:avLst/>
            </a:prstGeom>
            <a:noFill/>
            <a:ln w="38100">
              <a:solidFill>
                <a:schemeClr val="bg1"/>
              </a:solidFill>
              <a:round/>
              <a:headEnd/>
              <a:tailEnd type="triangle" w="med" len="med"/>
            </a:ln>
          </p:spPr>
          <p:txBody>
            <a:bodyPr/>
            <a:lstStyle/>
            <a:p>
              <a:endParaRPr lang="en-US"/>
            </a:p>
          </p:txBody>
        </p:sp>
        <p:sp>
          <p:nvSpPr>
            <p:cNvPr id="21514" name="Text Box 10"/>
            <p:cNvSpPr txBox="1">
              <a:spLocks noChangeArrowheads="1"/>
            </p:cNvSpPr>
            <p:nvPr/>
          </p:nvSpPr>
          <p:spPr bwMode="auto">
            <a:xfrm>
              <a:off x="4104" y="3928"/>
              <a:ext cx="996" cy="231"/>
            </a:xfrm>
            <a:prstGeom prst="rect">
              <a:avLst/>
            </a:prstGeom>
            <a:noFill/>
            <a:ln w="9525">
              <a:noFill/>
              <a:miter lim="800000"/>
              <a:headEnd/>
              <a:tailEnd/>
            </a:ln>
          </p:spPr>
          <p:txBody>
            <a:bodyPr wrap="none">
              <a:spAutoFit/>
            </a:bodyPr>
            <a:lstStyle/>
            <a:p>
              <a:r>
                <a:rPr lang="en-US" b="1"/>
                <a:t>Autosampler</a:t>
              </a:r>
            </a:p>
          </p:txBody>
        </p:sp>
        <p:sp>
          <p:nvSpPr>
            <p:cNvPr id="21515" name="Text Box 11"/>
            <p:cNvSpPr txBox="1">
              <a:spLocks noChangeArrowheads="1"/>
            </p:cNvSpPr>
            <p:nvPr/>
          </p:nvSpPr>
          <p:spPr bwMode="auto">
            <a:xfrm>
              <a:off x="1084" y="2603"/>
              <a:ext cx="764" cy="231"/>
            </a:xfrm>
            <a:prstGeom prst="rect">
              <a:avLst/>
            </a:prstGeom>
            <a:noFill/>
            <a:ln w="9525">
              <a:noFill/>
              <a:miter lim="800000"/>
              <a:headEnd/>
              <a:tailEnd/>
            </a:ln>
          </p:spPr>
          <p:txBody>
            <a:bodyPr wrap="none">
              <a:spAutoFit/>
            </a:bodyPr>
            <a:lstStyle/>
            <a:p>
              <a:r>
                <a:rPr lang="en-US" b="1"/>
                <a:t>Gel block</a:t>
              </a:r>
            </a:p>
          </p:txBody>
        </p:sp>
        <p:sp>
          <p:nvSpPr>
            <p:cNvPr id="21516" name="Text Box 12"/>
            <p:cNvSpPr txBox="1">
              <a:spLocks noChangeArrowheads="1"/>
            </p:cNvSpPr>
            <p:nvPr/>
          </p:nvSpPr>
          <p:spPr bwMode="auto">
            <a:xfrm>
              <a:off x="397" y="1853"/>
              <a:ext cx="1189" cy="404"/>
            </a:xfrm>
            <a:prstGeom prst="rect">
              <a:avLst/>
            </a:prstGeom>
            <a:noFill/>
            <a:ln w="9525">
              <a:noFill/>
              <a:miter lim="800000"/>
              <a:headEnd/>
              <a:tailEnd/>
            </a:ln>
          </p:spPr>
          <p:txBody>
            <a:bodyPr>
              <a:spAutoFit/>
            </a:bodyPr>
            <a:lstStyle/>
            <a:p>
              <a:pPr algn="ctr"/>
              <a:r>
                <a:rPr lang="en-US" b="1">
                  <a:solidFill>
                    <a:schemeClr val="bg1"/>
                  </a:solidFill>
                </a:rPr>
                <a:t>Syringe </a:t>
              </a:r>
            </a:p>
            <a:p>
              <a:pPr algn="ctr"/>
              <a:r>
                <a:rPr lang="en-US" b="1">
                  <a:solidFill>
                    <a:schemeClr val="bg1"/>
                  </a:solidFill>
                </a:rPr>
                <a:t>(with polymer)</a:t>
              </a:r>
            </a:p>
          </p:txBody>
        </p:sp>
        <p:sp>
          <p:nvSpPr>
            <p:cNvPr id="21517" name="Text Box 13"/>
            <p:cNvSpPr txBox="1">
              <a:spLocks noChangeArrowheads="1"/>
            </p:cNvSpPr>
            <p:nvPr/>
          </p:nvSpPr>
          <p:spPr bwMode="auto">
            <a:xfrm>
              <a:off x="299" y="3330"/>
              <a:ext cx="1049" cy="404"/>
            </a:xfrm>
            <a:prstGeom prst="rect">
              <a:avLst/>
            </a:prstGeom>
            <a:noFill/>
            <a:ln w="9525">
              <a:noFill/>
              <a:miter lim="800000"/>
              <a:headEnd/>
              <a:tailEnd/>
            </a:ln>
          </p:spPr>
          <p:txBody>
            <a:bodyPr>
              <a:spAutoFit/>
            </a:bodyPr>
            <a:lstStyle/>
            <a:p>
              <a:pPr algn="ctr"/>
              <a:r>
                <a:rPr lang="en-US" b="1"/>
                <a:t>Outlet buffer reservoir</a:t>
              </a:r>
            </a:p>
          </p:txBody>
        </p:sp>
        <p:sp>
          <p:nvSpPr>
            <p:cNvPr id="21518" name="Text Box 14"/>
            <p:cNvSpPr txBox="1">
              <a:spLocks noChangeArrowheads="1"/>
            </p:cNvSpPr>
            <p:nvPr/>
          </p:nvSpPr>
          <p:spPr bwMode="auto">
            <a:xfrm>
              <a:off x="1953" y="3492"/>
              <a:ext cx="1049" cy="404"/>
            </a:xfrm>
            <a:prstGeom prst="rect">
              <a:avLst/>
            </a:prstGeom>
            <a:noFill/>
            <a:ln w="9525">
              <a:noFill/>
              <a:miter lim="800000"/>
              <a:headEnd/>
              <a:tailEnd/>
            </a:ln>
          </p:spPr>
          <p:txBody>
            <a:bodyPr>
              <a:spAutoFit/>
            </a:bodyPr>
            <a:lstStyle/>
            <a:p>
              <a:pPr algn="ctr"/>
              <a:r>
                <a:rPr lang="en-US" b="1"/>
                <a:t>Inlet buffer reservoir</a:t>
              </a:r>
            </a:p>
          </p:txBody>
        </p:sp>
        <p:sp>
          <p:nvSpPr>
            <p:cNvPr id="21519" name="Line 15"/>
            <p:cNvSpPr>
              <a:spLocks noChangeShapeType="1"/>
            </p:cNvSpPr>
            <p:nvPr/>
          </p:nvSpPr>
          <p:spPr bwMode="auto">
            <a:xfrm>
              <a:off x="2859" y="3749"/>
              <a:ext cx="848" cy="348"/>
            </a:xfrm>
            <a:prstGeom prst="line">
              <a:avLst/>
            </a:prstGeom>
            <a:noFill/>
            <a:ln w="38100">
              <a:solidFill>
                <a:schemeClr val="bg1"/>
              </a:solidFill>
              <a:round/>
              <a:headEnd/>
              <a:tailEnd type="triangle" w="med" len="med"/>
            </a:ln>
          </p:spPr>
          <p:txBody>
            <a:bodyPr/>
            <a:lstStyle/>
            <a:p>
              <a:endParaRPr lang="en-US"/>
            </a:p>
          </p:txBody>
        </p:sp>
        <p:sp>
          <p:nvSpPr>
            <p:cNvPr id="21520" name="Text Box 16"/>
            <p:cNvSpPr txBox="1">
              <a:spLocks noChangeArrowheads="1"/>
            </p:cNvSpPr>
            <p:nvPr/>
          </p:nvSpPr>
          <p:spPr bwMode="auto">
            <a:xfrm>
              <a:off x="4658" y="3418"/>
              <a:ext cx="932" cy="231"/>
            </a:xfrm>
            <a:prstGeom prst="rect">
              <a:avLst/>
            </a:prstGeom>
            <a:noFill/>
            <a:ln w="9525">
              <a:noFill/>
              <a:miter lim="800000"/>
              <a:headEnd/>
              <a:tailEnd/>
            </a:ln>
          </p:spPr>
          <p:txBody>
            <a:bodyPr wrap="none">
              <a:spAutoFit/>
            </a:bodyPr>
            <a:lstStyle/>
            <a:p>
              <a:r>
                <a:rPr lang="en-US" b="1">
                  <a:solidFill>
                    <a:schemeClr val="bg1"/>
                  </a:solidFill>
                </a:rPr>
                <a:t>Sample tray</a:t>
              </a:r>
            </a:p>
          </p:txBody>
        </p:sp>
        <p:sp>
          <p:nvSpPr>
            <p:cNvPr id="21521" name="Text Box 17"/>
            <p:cNvSpPr txBox="1">
              <a:spLocks noChangeArrowheads="1"/>
            </p:cNvSpPr>
            <p:nvPr/>
          </p:nvSpPr>
          <p:spPr bwMode="auto">
            <a:xfrm>
              <a:off x="4647" y="2962"/>
              <a:ext cx="708" cy="231"/>
            </a:xfrm>
            <a:prstGeom prst="rect">
              <a:avLst/>
            </a:prstGeom>
            <a:noFill/>
            <a:ln w="9525">
              <a:noFill/>
              <a:miter lim="800000"/>
              <a:headEnd/>
              <a:tailEnd/>
            </a:ln>
          </p:spPr>
          <p:txBody>
            <a:bodyPr wrap="none">
              <a:spAutoFit/>
            </a:bodyPr>
            <a:lstStyle/>
            <a:p>
              <a:r>
                <a:rPr lang="en-US" b="1">
                  <a:solidFill>
                    <a:schemeClr val="bg1"/>
                  </a:solidFill>
                </a:rPr>
                <a:t>Samples</a:t>
              </a:r>
            </a:p>
          </p:txBody>
        </p:sp>
        <p:sp>
          <p:nvSpPr>
            <p:cNvPr id="21522" name="Line 18"/>
            <p:cNvSpPr>
              <a:spLocks noChangeShapeType="1"/>
            </p:cNvSpPr>
            <p:nvPr/>
          </p:nvSpPr>
          <p:spPr bwMode="auto">
            <a:xfrm flipH="1">
              <a:off x="4391" y="3097"/>
              <a:ext cx="294" cy="131"/>
            </a:xfrm>
            <a:prstGeom prst="line">
              <a:avLst/>
            </a:prstGeom>
            <a:noFill/>
            <a:ln w="38100">
              <a:solidFill>
                <a:schemeClr val="bg1"/>
              </a:solidFill>
              <a:round/>
              <a:headEnd/>
              <a:tailEnd type="triangle" w="med" len="med"/>
            </a:ln>
          </p:spPr>
          <p:txBody>
            <a:bodyPr/>
            <a:lstStyle/>
            <a:p>
              <a:endParaRPr lang="en-US"/>
            </a:p>
          </p:txBody>
        </p:sp>
        <p:sp>
          <p:nvSpPr>
            <p:cNvPr id="21523" name="Line 19"/>
            <p:cNvSpPr>
              <a:spLocks noChangeShapeType="1"/>
            </p:cNvSpPr>
            <p:nvPr/>
          </p:nvSpPr>
          <p:spPr bwMode="auto">
            <a:xfrm flipH="1">
              <a:off x="4487" y="3106"/>
              <a:ext cx="173" cy="196"/>
            </a:xfrm>
            <a:prstGeom prst="line">
              <a:avLst/>
            </a:prstGeom>
            <a:noFill/>
            <a:ln w="38100">
              <a:solidFill>
                <a:schemeClr val="bg1"/>
              </a:solidFill>
              <a:round/>
              <a:headEnd/>
              <a:tailEnd type="triangle" w="med" len="med"/>
            </a:ln>
          </p:spPr>
          <p:txBody>
            <a:bodyPr/>
            <a:lstStyle/>
            <a:p>
              <a:endParaRPr lang="en-US"/>
            </a:p>
          </p:txBody>
        </p:sp>
        <p:sp>
          <p:nvSpPr>
            <p:cNvPr id="21524" name="Line 20"/>
            <p:cNvSpPr>
              <a:spLocks noChangeShapeType="1"/>
            </p:cNvSpPr>
            <p:nvPr/>
          </p:nvSpPr>
          <p:spPr bwMode="auto">
            <a:xfrm flipH="1">
              <a:off x="4540" y="3104"/>
              <a:ext cx="130" cy="305"/>
            </a:xfrm>
            <a:prstGeom prst="line">
              <a:avLst/>
            </a:prstGeom>
            <a:noFill/>
            <a:ln w="38100">
              <a:solidFill>
                <a:schemeClr val="bg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22531" name="Picture 3" descr="DSC00578"/>
            <p:cNvPicPr>
              <a:picLocks noChangeAspect="1" noChangeArrowheads="1"/>
            </p:cNvPicPr>
            <p:nvPr/>
          </p:nvPicPr>
          <p:blipFill>
            <a:blip r:embed="rId3" cstate="print">
              <a:lum bright="10000"/>
            </a:blip>
            <a:srcRect/>
            <a:stretch>
              <a:fillRect/>
            </a:stretch>
          </p:blipFill>
          <p:spPr bwMode="auto">
            <a:xfrm>
              <a:off x="0" y="0"/>
              <a:ext cx="5760" cy="4320"/>
            </a:xfrm>
            <a:prstGeom prst="rect">
              <a:avLst/>
            </a:prstGeom>
            <a:noFill/>
            <a:ln w="9525">
              <a:noFill/>
              <a:miter lim="800000"/>
              <a:headEnd/>
              <a:tailEnd/>
            </a:ln>
          </p:spPr>
        </p:pic>
        <p:sp>
          <p:nvSpPr>
            <p:cNvPr id="22532" name="Text Box 4"/>
            <p:cNvSpPr txBox="1">
              <a:spLocks noChangeArrowheads="1"/>
            </p:cNvSpPr>
            <p:nvPr/>
          </p:nvSpPr>
          <p:spPr bwMode="auto">
            <a:xfrm>
              <a:off x="399" y="22"/>
              <a:ext cx="1324" cy="404"/>
            </a:xfrm>
            <a:prstGeom prst="rect">
              <a:avLst/>
            </a:prstGeom>
            <a:noFill/>
            <a:ln w="9525">
              <a:noFill/>
              <a:miter lim="800000"/>
              <a:headEnd/>
              <a:tailEnd/>
            </a:ln>
          </p:spPr>
          <p:txBody>
            <a:bodyPr wrap="none">
              <a:spAutoFit/>
            </a:bodyPr>
            <a:lstStyle/>
            <a:p>
              <a:r>
                <a:rPr lang="en-US" b="1"/>
                <a:t>Mechanical pump</a:t>
              </a:r>
            </a:p>
            <a:p>
              <a:r>
                <a:rPr lang="en-US" b="1"/>
                <a:t>(with polymer)</a:t>
              </a:r>
            </a:p>
          </p:txBody>
        </p:sp>
        <p:sp>
          <p:nvSpPr>
            <p:cNvPr id="22533" name="Text Box 5"/>
            <p:cNvSpPr txBox="1">
              <a:spLocks noChangeArrowheads="1"/>
            </p:cNvSpPr>
            <p:nvPr/>
          </p:nvSpPr>
          <p:spPr bwMode="auto">
            <a:xfrm>
              <a:off x="4008" y="381"/>
              <a:ext cx="724" cy="404"/>
            </a:xfrm>
            <a:prstGeom prst="rect">
              <a:avLst/>
            </a:prstGeom>
            <a:noFill/>
            <a:ln w="9525">
              <a:noFill/>
              <a:miter lim="800000"/>
              <a:headEnd/>
              <a:tailEnd/>
            </a:ln>
          </p:spPr>
          <p:txBody>
            <a:bodyPr wrap="none">
              <a:spAutoFit/>
            </a:bodyPr>
            <a:lstStyle/>
            <a:p>
              <a:pPr algn="ctr"/>
              <a:r>
                <a:rPr lang="en-US" b="1"/>
                <a:t>Capillary</a:t>
              </a:r>
            </a:p>
            <a:p>
              <a:pPr algn="ctr"/>
              <a:r>
                <a:rPr lang="en-US" b="1"/>
                <a:t>array</a:t>
              </a:r>
            </a:p>
          </p:txBody>
        </p:sp>
        <p:sp>
          <p:nvSpPr>
            <p:cNvPr id="22534" name="Text Box 6"/>
            <p:cNvSpPr txBox="1">
              <a:spLocks noChangeArrowheads="1"/>
            </p:cNvSpPr>
            <p:nvPr/>
          </p:nvSpPr>
          <p:spPr bwMode="auto">
            <a:xfrm>
              <a:off x="4877" y="591"/>
              <a:ext cx="476" cy="231"/>
            </a:xfrm>
            <a:prstGeom prst="rect">
              <a:avLst/>
            </a:prstGeom>
            <a:noFill/>
            <a:ln w="9525">
              <a:noFill/>
              <a:miter lim="800000"/>
              <a:headEnd/>
              <a:tailEnd/>
            </a:ln>
          </p:spPr>
          <p:txBody>
            <a:bodyPr wrap="none">
              <a:spAutoFit/>
            </a:bodyPr>
            <a:lstStyle/>
            <a:p>
              <a:r>
                <a:rPr lang="en-US" b="1"/>
                <a:t>Oven</a:t>
              </a:r>
            </a:p>
          </p:txBody>
        </p:sp>
        <p:sp>
          <p:nvSpPr>
            <p:cNvPr id="22535" name="Text Box 7"/>
            <p:cNvSpPr txBox="1">
              <a:spLocks noChangeArrowheads="1"/>
            </p:cNvSpPr>
            <p:nvPr/>
          </p:nvSpPr>
          <p:spPr bwMode="auto">
            <a:xfrm>
              <a:off x="2367" y="37"/>
              <a:ext cx="850" cy="404"/>
            </a:xfrm>
            <a:prstGeom prst="rect">
              <a:avLst/>
            </a:prstGeom>
            <a:noFill/>
            <a:ln w="9525">
              <a:noFill/>
              <a:miter lim="800000"/>
              <a:headEnd/>
              <a:tailEnd/>
            </a:ln>
          </p:spPr>
          <p:txBody>
            <a:bodyPr>
              <a:spAutoFit/>
            </a:bodyPr>
            <a:lstStyle/>
            <a:p>
              <a:pPr algn="ctr"/>
              <a:r>
                <a:rPr lang="en-US" b="1">
                  <a:solidFill>
                    <a:schemeClr val="bg1"/>
                  </a:solidFill>
                </a:rPr>
                <a:t>Detection window</a:t>
              </a:r>
            </a:p>
          </p:txBody>
        </p:sp>
        <p:sp>
          <p:nvSpPr>
            <p:cNvPr id="22536" name="Line 8"/>
            <p:cNvSpPr>
              <a:spLocks noChangeShapeType="1"/>
            </p:cNvSpPr>
            <p:nvPr/>
          </p:nvSpPr>
          <p:spPr bwMode="auto">
            <a:xfrm flipH="1">
              <a:off x="2826" y="446"/>
              <a:ext cx="22" cy="162"/>
            </a:xfrm>
            <a:prstGeom prst="line">
              <a:avLst/>
            </a:prstGeom>
            <a:noFill/>
            <a:ln w="38100">
              <a:solidFill>
                <a:schemeClr val="bg1"/>
              </a:solidFill>
              <a:round/>
              <a:headEnd/>
              <a:tailEnd type="triangle" w="med" len="med"/>
            </a:ln>
          </p:spPr>
          <p:txBody>
            <a:bodyPr/>
            <a:lstStyle/>
            <a:p>
              <a:endParaRPr lang="en-US"/>
            </a:p>
          </p:txBody>
        </p:sp>
        <p:sp>
          <p:nvSpPr>
            <p:cNvPr id="22537" name="Text Box 9"/>
            <p:cNvSpPr txBox="1">
              <a:spLocks noChangeArrowheads="1"/>
            </p:cNvSpPr>
            <p:nvPr/>
          </p:nvSpPr>
          <p:spPr bwMode="auto">
            <a:xfrm>
              <a:off x="2277" y="2331"/>
              <a:ext cx="836" cy="231"/>
            </a:xfrm>
            <a:prstGeom prst="rect">
              <a:avLst/>
            </a:prstGeom>
            <a:noFill/>
            <a:ln w="9525">
              <a:noFill/>
              <a:miter lim="800000"/>
              <a:headEnd/>
              <a:tailEnd/>
            </a:ln>
          </p:spPr>
          <p:txBody>
            <a:bodyPr wrap="none">
              <a:spAutoFit/>
            </a:bodyPr>
            <a:lstStyle/>
            <a:p>
              <a:r>
                <a:rPr lang="en-US" b="1">
                  <a:solidFill>
                    <a:schemeClr val="bg1"/>
                  </a:solidFill>
                </a:rPr>
                <a:t>electrodes</a:t>
              </a:r>
            </a:p>
          </p:txBody>
        </p:sp>
        <p:sp>
          <p:nvSpPr>
            <p:cNvPr id="22538" name="Line 10"/>
            <p:cNvSpPr>
              <a:spLocks noChangeShapeType="1"/>
            </p:cNvSpPr>
            <p:nvPr/>
          </p:nvSpPr>
          <p:spPr bwMode="auto">
            <a:xfrm flipV="1">
              <a:off x="3087" y="2435"/>
              <a:ext cx="163" cy="11"/>
            </a:xfrm>
            <a:prstGeom prst="line">
              <a:avLst/>
            </a:prstGeom>
            <a:noFill/>
            <a:ln w="38100">
              <a:solidFill>
                <a:schemeClr val="bg1"/>
              </a:solidFill>
              <a:round/>
              <a:headEnd/>
              <a:tailEnd type="triangle" w="med" len="med"/>
            </a:ln>
          </p:spPr>
          <p:txBody>
            <a:bodyPr/>
            <a:lstStyle/>
            <a:p>
              <a:endParaRPr lang="en-US"/>
            </a:p>
          </p:txBody>
        </p:sp>
        <p:sp>
          <p:nvSpPr>
            <p:cNvPr id="22539" name="Text Box 11"/>
            <p:cNvSpPr txBox="1">
              <a:spLocks noChangeArrowheads="1"/>
            </p:cNvSpPr>
            <p:nvPr/>
          </p:nvSpPr>
          <p:spPr bwMode="auto">
            <a:xfrm>
              <a:off x="3224" y="3374"/>
              <a:ext cx="996" cy="231"/>
            </a:xfrm>
            <a:prstGeom prst="rect">
              <a:avLst/>
            </a:prstGeom>
            <a:noFill/>
            <a:ln w="9525">
              <a:noFill/>
              <a:miter lim="800000"/>
              <a:headEnd/>
              <a:tailEnd/>
            </a:ln>
          </p:spPr>
          <p:txBody>
            <a:bodyPr wrap="none">
              <a:spAutoFit/>
            </a:bodyPr>
            <a:lstStyle/>
            <a:p>
              <a:r>
                <a:rPr lang="en-US" b="1"/>
                <a:t>Autosampler</a:t>
              </a:r>
            </a:p>
          </p:txBody>
        </p:sp>
        <p:sp>
          <p:nvSpPr>
            <p:cNvPr id="22540" name="Text Box 12"/>
            <p:cNvSpPr txBox="1">
              <a:spLocks noChangeArrowheads="1"/>
            </p:cNvSpPr>
            <p:nvPr/>
          </p:nvSpPr>
          <p:spPr bwMode="auto">
            <a:xfrm>
              <a:off x="175" y="1311"/>
              <a:ext cx="823" cy="404"/>
            </a:xfrm>
            <a:prstGeom prst="rect">
              <a:avLst/>
            </a:prstGeom>
            <a:noFill/>
            <a:ln w="9525">
              <a:noFill/>
              <a:miter lim="800000"/>
              <a:headEnd/>
              <a:tailEnd/>
            </a:ln>
          </p:spPr>
          <p:txBody>
            <a:bodyPr>
              <a:spAutoFit/>
            </a:bodyPr>
            <a:lstStyle/>
            <a:p>
              <a:pPr algn="ctr"/>
              <a:r>
                <a:rPr lang="en-US" b="1"/>
                <a:t>Lower gel block</a:t>
              </a:r>
            </a:p>
          </p:txBody>
        </p:sp>
        <p:sp>
          <p:nvSpPr>
            <p:cNvPr id="22541" name="Text Box 13"/>
            <p:cNvSpPr txBox="1">
              <a:spLocks noChangeArrowheads="1"/>
            </p:cNvSpPr>
            <p:nvPr/>
          </p:nvSpPr>
          <p:spPr bwMode="auto">
            <a:xfrm>
              <a:off x="99" y="2669"/>
              <a:ext cx="755" cy="404"/>
            </a:xfrm>
            <a:prstGeom prst="rect">
              <a:avLst/>
            </a:prstGeom>
            <a:noFill/>
            <a:ln w="9525">
              <a:noFill/>
              <a:miter lim="800000"/>
              <a:headEnd/>
              <a:tailEnd/>
            </a:ln>
          </p:spPr>
          <p:txBody>
            <a:bodyPr>
              <a:spAutoFit/>
            </a:bodyPr>
            <a:lstStyle/>
            <a:p>
              <a:pPr algn="ctr"/>
              <a:r>
                <a:rPr lang="en-US" b="1"/>
                <a:t>Polymer bottle </a:t>
              </a:r>
            </a:p>
          </p:txBody>
        </p:sp>
        <p:sp>
          <p:nvSpPr>
            <p:cNvPr id="22542" name="Text Box 14"/>
            <p:cNvSpPr txBox="1">
              <a:spLocks noChangeArrowheads="1"/>
            </p:cNvSpPr>
            <p:nvPr/>
          </p:nvSpPr>
          <p:spPr bwMode="auto">
            <a:xfrm>
              <a:off x="646" y="2931"/>
              <a:ext cx="1049" cy="404"/>
            </a:xfrm>
            <a:prstGeom prst="rect">
              <a:avLst/>
            </a:prstGeom>
            <a:noFill/>
            <a:ln w="9525">
              <a:noFill/>
              <a:miter lim="800000"/>
              <a:headEnd/>
              <a:tailEnd/>
            </a:ln>
          </p:spPr>
          <p:txBody>
            <a:bodyPr>
              <a:spAutoFit/>
            </a:bodyPr>
            <a:lstStyle/>
            <a:p>
              <a:pPr algn="ctr"/>
              <a:r>
                <a:rPr lang="en-US" b="1"/>
                <a:t>Outlet buffer reservoir</a:t>
              </a:r>
            </a:p>
          </p:txBody>
        </p:sp>
        <p:sp>
          <p:nvSpPr>
            <p:cNvPr id="22543" name="Text Box 15"/>
            <p:cNvSpPr txBox="1">
              <a:spLocks noChangeArrowheads="1"/>
            </p:cNvSpPr>
            <p:nvPr/>
          </p:nvSpPr>
          <p:spPr bwMode="auto">
            <a:xfrm>
              <a:off x="148" y="3513"/>
              <a:ext cx="1049" cy="404"/>
            </a:xfrm>
            <a:prstGeom prst="rect">
              <a:avLst/>
            </a:prstGeom>
            <a:noFill/>
            <a:ln w="9525">
              <a:noFill/>
              <a:miter lim="800000"/>
              <a:headEnd/>
              <a:tailEnd/>
            </a:ln>
          </p:spPr>
          <p:txBody>
            <a:bodyPr>
              <a:spAutoFit/>
            </a:bodyPr>
            <a:lstStyle/>
            <a:p>
              <a:pPr algn="ctr"/>
              <a:r>
                <a:rPr lang="en-US" b="1"/>
                <a:t>Inlet buffer reservoir</a:t>
              </a:r>
            </a:p>
          </p:txBody>
        </p:sp>
        <p:sp>
          <p:nvSpPr>
            <p:cNvPr id="22544" name="Line 16"/>
            <p:cNvSpPr>
              <a:spLocks noChangeShapeType="1"/>
            </p:cNvSpPr>
            <p:nvPr/>
          </p:nvSpPr>
          <p:spPr bwMode="auto">
            <a:xfrm>
              <a:off x="1098" y="3782"/>
              <a:ext cx="848" cy="348"/>
            </a:xfrm>
            <a:prstGeom prst="line">
              <a:avLst/>
            </a:prstGeom>
            <a:noFill/>
            <a:ln w="38100">
              <a:solidFill>
                <a:schemeClr val="tx1"/>
              </a:solidFill>
              <a:round/>
              <a:headEnd/>
              <a:tailEnd type="triangle" w="med" len="med"/>
            </a:ln>
          </p:spPr>
          <p:txBody>
            <a:bodyPr/>
            <a:lstStyle/>
            <a:p>
              <a:endParaRPr lang="en-US"/>
            </a:p>
          </p:txBody>
        </p:sp>
        <p:sp>
          <p:nvSpPr>
            <p:cNvPr id="22545" name="Text Box 17"/>
            <p:cNvSpPr txBox="1">
              <a:spLocks noChangeArrowheads="1"/>
            </p:cNvSpPr>
            <p:nvPr/>
          </p:nvSpPr>
          <p:spPr bwMode="auto">
            <a:xfrm>
              <a:off x="1886" y="3016"/>
              <a:ext cx="932" cy="231"/>
            </a:xfrm>
            <a:prstGeom prst="rect">
              <a:avLst/>
            </a:prstGeom>
            <a:noFill/>
            <a:ln w="9525">
              <a:noFill/>
              <a:miter lim="800000"/>
              <a:headEnd/>
              <a:tailEnd/>
            </a:ln>
          </p:spPr>
          <p:txBody>
            <a:bodyPr wrap="none">
              <a:spAutoFit/>
            </a:bodyPr>
            <a:lstStyle/>
            <a:p>
              <a:r>
                <a:rPr lang="en-US" b="1"/>
                <a:t>Sample tray</a:t>
              </a:r>
            </a:p>
          </p:txBody>
        </p:sp>
        <p:sp>
          <p:nvSpPr>
            <p:cNvPr id="22546" name="Line 18"/>
            <p:cNvSpPr>
              <a:spLocks noChangeShapeType="1"/>
            </p:cNvSpPr>
            <p:nvPr/>
          </p:nvSpPr>
          <p:spPr bwMode="auto">
            <a:xfrm>
              <a:off x="814" y="1585"/>
              <a:ext cx="174" cy="619"/>
            </a:xfrm>
            <a:prstGeom prst="line">
              <a:avLst/>
            </a:prstGeom>
            <a:noFill/>
            <a:ln w="38100">
              <a:solidFill>
                <a:schemeClr val="tx1"/>
              </a:solidFill>
              <a:round/>
              <a:headEnd/>
              <a:tailEnd type="triangle" w="med" len="med"/>
            </a:ln>
          </p:spPr>
          <p:txBody>
            <a:bodyPr/>
            <a:lstStyle/>
            <a:p>
              <a:endParaRPr lang="en-US"/>
            </a:p>
          </p:txBody>
        </p:sp>
        <p:sp>
          <p:nvSpPr>
            <p:cNvPr id="22547" name="Text Box 19"/>
            <p:cNvSpPr txBox="1">
              <a:spLocks noChangeArrowheads="1"/>
            </p:cNvSpPr>
            <p:nvPr/>
          </p:nvSpPr>
          <p:spPr bwMode="auto">
            <a:xfrm>
              <a:off x="4734" y="1264"/>
              <a:ext cx="372" cy="231"/>
            </a:xfrm>
            <a:prstGeom prst="rect">
              <a:avLst/>
            </a:prstGeom>
            <a:noFill/>
            <a:ln w="9525">
              <a:noFill/>
              <a:miter lim="800000"/>
              <a:headEnd/>
              <a:tailEnd/>
            </a:ln>
          </p:spPr>
          <p:txBody>
            <a:bodyPr wrap="none">
              <a:spAutoFit/>
            </a:bodyPr>
            <a:lstStyle/>
            <a:p>
              <a:r>
                <a:rPr lang="en-US" b="1">
                  <a:solidFill>
                    <a:schemeClr val="bg1"/>
                  </a:solidFill>
                </a:rPr>
                <a:t>Fan</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SC08695"/>
          <p:cNvPicPr>
            <a:picLocks noChangeAspect="1" noChangeArrowheads="1"/>
          </p:cNvPicPr>
          <p:nvPr/>
        </p:nvPicPr>
        <p:blipFill>
          <a:blip r:embed="rId3" cstate="print"/>
          <a:srcRect/>
          <a:stretch>
            <a:fillRect/>
          </a:stretch>
        </p:blipFill>
        <p:spPr bwMode="auto">
          <a:xfrm>
            <a:off x="4610100" y="838200"/>
            <a:ext cx="4457700" cy="5943600"/>
          </a:xfrm>
          <a:prstGeom prst="rect">
            <a:avLst/>
          </a:prstGeom>
          <a:noFill/>
          <a:ln w="9525">
            <a:noFill/>
            <a:miter lim="800000"/>
            <a:headEnd/>
            <a:tailEnd/>
          </a:ln>
        </p:spPr>
      </p:pic>
      <p:pic>
        <p:nvPicPr>
          <p:cNvPr id="23555" name="Picture 3" descr="DSC08692"/>
          <p:cNvPicPr>
            <a:picLocks noChangeAspect="1" noChangeArrowheads="1"/>
          </p:cNvPicPr>
          <p:nvPr/>
        </p:nvPicPr>
        <p:blipFill>
          <a:blip r:embed="rId4" cstate="print"/>
          <a:srcRect/>
          <a:stretch>
            <a:fillRect/>
          </a:stretch>
        </p:blipFill>
        <p:spPr bwMode="auto">
          <a:xfrm>
            <a:off x="76200" y="838200"/>
            <a:ext cx="4457700" cy="5943600"/>
          </a:xfrm>
          <a:prstGeom prst="rect">
            <a:avLst/>
          </a:prstGeom>
          <a:noFill/>
          <a:ln w="9525">
            <a:noFill/>
            <a:miter lim="800000"/>
            <a:headEnd/>
            <a:tailEnd/>
          </a:ln>
        </p:spPr>
      </p:pic>
      <p:sp>
        <p:nvSpPr>
          <p:cNvPr id="23556" name="Text Box 4"/>
          <p:cNvSpPr txBox="1">
            <a:spLocks noChangeArrowheads="1"/>
          </p:cNvSpPr>
          <p:nvPr/>
        </p:nvSpPr>
        <p:spPr bwMode="auto">
          <a:xfrm>
            <a:off x="1069975" y="211138"/>
            <a:ext cx="2276475" cy="584200"/>
          </a:xfrm>
          <a:prstGeom prst="rect">
            <a:avLst/>
          </a:prstGeom>
          <a:noFill/>
          <a:ln w="9525">
            <a:noFill/>
            <a:miter lim="800000"/>
            <a:headEnd/>
            <a:tailEnd/>
          </a:ln>
        </p:spPr>
        <p:txBody>
          <a:bodyPr wrap="none">
            <a:spAutoFit/>
          </a:bodyPr>
          <a:lstStyle/>
          <a:p>
            <a:pPr algn="ctr"/>
            <a:r>
              <a:rPr lang="en-US" sz="3200" b="1"/>
              <a:t>(a) </a:t>
            </a:r>
            <a:r>
              <a:rPr lang="en-US" sz="2800"/>
              <a:t>ABI 3100</a:t>
            </a:r>
          </a:p>
        </p:txBody>
      </p:sp>
      <p:sp>
        <p:nvSpPr>
          <p:cNvPr id="23557" name="Text Box 5"/>
          <p:cNvSpPr txBox="1">
            <a:spLocks noChangeArrowheads="1"/>
          </p:cNvSpPr>
          <p:nvPr/>
        </p:nvSpPr>
        <p:spPr bwMode="auto">
          <a:xfrm>
            <a:off x="5513388" y="231775"/>
            <a:ext cx="2659062" cy="584200"/>
          </a:xfrm>
          <a:prstGeom prst="rect">
            <a:avLst/>
          </a:prstGeom>
          <a:noFill/>
          <a:ln w="9525">
            <a:noFill/>
            <a:miter lim="800000"/>
            <a:headEnd/>
            <a:tailEnd/>
          </a:ln>
        </p:spPr>
        <p:txBody>
          <a:bodyPr wrap="none">
            <a:spAutoFit/>
          </a:bodyPr>
          <a:lstStyle/>
          <a:p>
            <a:pPr algn="ctr"/>
            <a:r>
              <a:rPr lang="en-US" sz="3200" b="1"/>
              <a:t>(b) </a:t>
            </a:r>
            <a:r>
              <a:rPr lang="en-US" sz="2800"/>
              <a:t>ABI 3130xl </a:t>
            </a:r>
          </a:p>
        </p:txBody>
      </p:sp>
      <p:sp>
        <p:nvSpPr>
          <p:cNvPr id="23558" name="Text Box 4"/>
          <p:cNvSpPr txBox="1">
            <a:spLocks noChangeArrowheads="1"/>
          </p:cNvSpPr>
          <p:nvPr/>
        </p:nvSpPr>
        <p:spPr bwMode="auto">
          <a:xfrm>
            <a:off x="5395913" y="931863"/>
            <a:ext cx="2643187" cy="646112"/>
          </a:xfrm>
          <a:prstGeom prst="rect">
            <a:avLst/>
          </a:prstGeom>
          <a:noFill/>
          <a:ln w="9525">
            <a:noFill/>
            <a:miter lim="800000"/>
            <a:headEnd/>
            <a:tailEnd/>
          </a:ln>
        </p:spPr>
        <p:txBody>
          <a:bodyPr>
            <a:spAutoFit/>
          </a:bodyPr>
          <a:lstStyle/>
          <a:p>
            <a:pPr algn="ctr"/>
            <a:r>
              <a:rPr lang="en-US" b="1">
                <a:solidFill>
                  <a:schemeClr val="bg1"/>
                </a:solidFill>
              </a:rPr>
              <a:t>Mechanical pump </a:t>
            </a:r>
          </a:p>
          <a:p>
            <a:pPr algn="ctr"/>
            <a:r>
              <a:rPr lang="en-US" b="1">
                <a:solidFill>
                  <a:schemeClr val="bg1"/>
                </a:solidFill>
              </a:rPr>
              <a:t>(for polymer delivery)</a:t>
            </a:r>
          </a:p>
        </p:txBody>
      </p:sp>
      <p:sp>
        <p:nvSpPr>
          <p:cNvPr id="23559" name="Text Box 4"/>
          <p:cNvSpPr txBox="1">
            <a:spLocks noChangeArrowheads="1"/>
          </p:cNvSpPr>
          <p:nvPr/>
        </p:nvSpPr>
        <p:spPr bwMode="auto">
          <a:xfrm>
            <a:off x="4805363" y="4327525"/>
            <a:ext cx="1301750" cy="646113"/>
          </a:xfrm>
          <a:prstGeom prst="rect">
            <a:avLst/>
          </a:prstGeom>
          <a:noFill/>
          <a:ln w="9525">
            <a:noFill/>
            <a:miter lim="800000"/>
            <a:headEnd/>
            <a:tailEnd/>
          </a:ln>
        </p:spPr>
        <p:txBody>
          <a:bodyPr>
            <a:spAutoFit/>
          </a:bodyPr>
          <a:lstStyle/>
          <a:p>
            <a:pPr algn="ctr"/>
            <a:r>
              <a:rPr lang="en-US" b="1"/>
              <a:t>Polymer bottle</a:t>
            </a:r>
          </a:p>
        </p:txBody>
      </p:sp>
      <p:sp>
        <p:nvSpPr>
          <p:cNvPr id="23560" name="Text Box 4"/>
          <p:cNvSpPr txBox="1">
            <a:spLocks noChangeArrowheads="1"/>
          </p:cNvSpPr>
          <p:nvPr/>
        </p:nvSpPr>
        <p:spPr bwMode="auto">
          <a:xfrm>
            <a:off x="7183438" y="5429250"/>
            <a:ext cx="1301750" cy="923925"/>
          </a:xfrm>
          <a:prstGeom prst="rect">
            <a:avLst/>
          </a:prstGeom>
          <a:noFill/>
          <a:ln w="9525">
            <a:noFill/>
            <a:miter lim="800000"/>
            <a:headEnd/>
            <a:tailEnd/>
          </a:ln>
        </p:spPr>
        <p:txBody>
          <a:bodyPr>
            <a:spAutoFit/>
          </a:bodyPr>
          <a:lstStyle/>
          <a:p>
            <a:pPr algn="ctr"/>
            <a:r>
              <a:rPr lang="en-US" b="1">
                <a:solidFill>
                  <a:schemeClr val="bg1"/>
                </a:solidFill>
              </a:rPr>
              <a:t>Outlet buffer reservoir</a:t>
            </a:r>
          </a:p>
        </p:txBody>
      </p:sp>
      <p:sp>
        <p:nvSpPr>
          <p:cNvPr id="23561" name="Text Box 4"/>
          <p:cNvSpPr txBox="1">
            <a:spLocks noChangeArrowheads="1"/>
          </p:cNvSpPr>
          <p:nvPr/>
        </p:nvSpPr>
        <p:spPr bwMode="auto">
          <a:xfrm>
            <a:off x="17463" y="2862263"/>
            <a:ext cx="1811337" cy="922337"/>
          </a:xfrm>
          <a:prstGeom prst="rect">
            <a:avLst/>
          </a:prstGeom>
          <a:noFill/>
          <a:ln w="9525">
            <a:noFill/>
            <a:miter lim="800000"/>
            <a:headEnd/>
            <a:tailEnd/>
          </a:ln>
        </p:spPr>
        <p:txBody>
          <a:bodyPr>
            <a:spAutoFit/>
          </a:bodyPr>
          <a:lstStyle/>
          <a:p>
            <a:pPr algn="ctr"/>
            <a:r>
              <a:rPr lang="en-US" b="1">
                <a:solidFill>
                  <a:schemeClr val="bg1"/>
                </a:solidFill>
              </a:rPr>
              <a:t>Dual syringes</a:t>
            </a:r>
          </a:p>
          <a:p>
            <a:pPr algn="ctr"/>
            <a:r>
              <a:rPr lang="en-US" b="1">
                <a:solidFill>
                  <a:schemeClr val="bg1"/>
                </a:solidFill>
              </a:rPr>
              <a:t>(for polymer delivery)</a:t>
            </a:r>
          </a:p>
        </p:txBody>
      </p:sp>
      <p:sp>
        <p:nvSpPr>
          <p:cNvPr id="23562" name="Text Box 4"/>
          <p:cNvSpPr txBox="1">
            <a:spLocks noChangeArrowheads="1"/>
          </p:cNvSpPr>
          <p:nvPr/>
        </p:nvSpPr>
        <p:spPr bwMode="auto">
          <a:xfrm>
            <a:off x="-30163" y="5219700"/>
            <a:ext cx="1301751" cy="922338"/>
          </a:xfrm>
          <a:prstGeom prst="rect">
            <a:avLst/>
          </a:prstGeom>
          <a:noFill/>
          <a:ln w="9525">
            <a:noFill/>
            <a:miter lim="800000"/>
            <a:headEnd/>
            <a:tailEnd/>
          </a:ln>
        </p:spPr>
        <p:txBody>
          <a:bodyPr>
            <a:spAutoFit/>
          </a:bodyPr>
          <a:lstStyle/>
          <a:p>
            <a:pPr algn="ctr"/>
            <a:r>
              <a:rPr lang="en-US" b="1"/>
              <a:t>Outlet buffer reservoir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ABI 3500.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4579" name="Text Box 4"/>
          <p:cNvSpPr txBox="1">
            <a:spLocks noChangeArrowheads="1"/>
          </p:cNvSpPr>
          <p:nvPr/>
        </p:nvSpPr>
        <p:spPr bwMode="auto">
          <a:xfrm>
            <a:off x="431800" y="2174875"/>
            <a:ext cx="1811338" cy="922338"/>
          </a:xfrm>
          <a:prstGeom prst="rect">
            <a:avLst/>
          </a:prstGeom>
          <a:noFill/>
          <a:ln w="9525">
            <a:noFill/>
            <a:miter lim="800000"/>
            <a:headEnd/>
            <a:tailEnd/>
          </a:ln>
        </p:spPr>
        <p:txBody>
          <a:bodyPr>
            <a:spAutoFit/>
          </a:bodyPr>
          <a:lstStyle/>
          <a:p>
            <a:pPr algn="ctr"/>
            <a:r>
              <a:rPr lang="en-US" b="1">
                <a:solidFill>
                  <a:schemeClr val="bg1"/>
                </a:solidFill>
              </a:rPr>
              <a:t>Mechanical pump</a:t>
            </a:r>
          </a:p>
          <a:p>
            <a:pPr algn="ctr"/>
            <a:r>
              <a:rPr lang="en-US" b="1">
                <a:solidFill>
                  <a:schemeClr val="bg1"/>
                </a:solidFill>
              </a:rPr>
              <a:t>(with polymer)</a:t>
            </a:r>
          </a:p>
        </p:txBody>
      </p:sp>
      <p:sp>
        <p:nvSpPr>
          <p:cNvPr id="24580" name="Text Box 5"/>
          <p:cNvSpPr txBox="1">
            <a:spLocks noChangeArrowheads="1"/>
          </p:cNvSpPr>
          <p:nvPr/>
        </p:nvSpPr>
        <p:spPr bwMode="auto">
          <a:xfrm>
            <a:off x="2706688" y="3382963"/>
            <a:ext cx="2468562" cy="646112"/>
          </a:xfrm>
          <a:prstGeom prst="rect">
            <a:avLst/>
          </a:prstGeom>
          <a:noFill/>
          <a:ln w="9525">
            <a:noFill/>
            <a:miter lim="800000"/>
            <a:headEnd/>
            <a:tailEnd/>
          </a:ln>
        </p:spPr>
        <p:txBody>
          <a:bodyPr>
            <a:spAutoFit/>
          </a:bodyPr>
          <a:lstStyle/>
          <a:p>
            <a:pPr algn="ctr"/>
            <a:r>
              <a:rPr lang="en-US" b="1">
                <a:solidFill>
                  <a:schemeClr val="bg1"/>
                </a:solidFill>
              </a:rPr>
              <a:t>Capillary array (behind oven door)</a:t>
            </a:r>
          </a:p>
        </p:txBody>
      </p:sp>
      <p:sp>
        <p:nvSpPr>
          <p:cNvPr id="24581" name="Text Box 6"/>
          <p:cNvSpPr txBox="1">
            <a:spLocks noChangeArrowheads="1"/>
          </p:cNvSpPr>
          <p:nvPr/>
        </p:nvSpPr>
        <p:spPr bwMode="auto">
          <a:xfrm>
            <a:off x="3911600" y="903288"/>
            <a:ext cx="1722438" cy="461962"/>
          </a:xfrm>
          <a:prstGeom prst="rect">
            <a:avLst/>
          </a:prstGeom>
          <a:noFill/>
          <a:ln w="9525">
            <a:noFill/>
            <a:miter lim="800000"/>
            <a:headEnd/>
            <a:tailEnd/>
          </a:ln>
        </p:spPr>
        <p:txBody>
          <a:bodyPr wrap="none">
            <a:spAutoFit/>
          </a:bodyPr>
          <a:lstStyle/>
          <a:p>
            <a:r>
              <a:rPr lang="en-US" sz="2400" b="1">
                <a:solidFill>
                  <a:schemeClr val="bg1"/>
                </a:solidFill>
              </a:rPr>
              <a:t>Oven door</a:t>
            </a:r>
          </a:p>
        </p:txBody>
      </p:sp>
      <p:sp>
        <p:nvSpPr>
          <p:cNvPr id="24582" name="Text Box 11"/>
          <p:cNvSpPr txBox="1">
            <a:spLocks noChangeArrowheads="1"/>
          </p:cNvSpPr>
          <p:nvPr/>
        </p:nvSpPr>
        <p:spPr bwMode="auto">
          <a:xfrm>
            <a:off x="5876925" y="4510088"/>
            <a:ext cx="1581150" cy="366712"/>
          </a:xfrm>
          <a:prstGeom prst="rect">
            <a:avLst/>
          </a:prstGeom>
          <a:noFill/>
          <a:ln w="9525">
            <a:noFill/>
            <a:miter lim="800000"/>
            <a:headEnd/>
            <a:tailEnd/>
          </a:ln>
        </p:spPr>
        <p:txBody>
          <a:bodyPr wrap="none">
            <a:spAutoFit/>
          </a:bodyPr>
          <a:lstStyle/>
          <a:p>
            <a:r>
              <a:rPr lang="en-US" b="1">
                <a:solidFill>
                  <a:schemeClr val="bg1"/>
                </a:solidFill>
              </a:rPr>
              <a:t>Autosampler</a:t>
            </a:r>
          </a:p>
        </p:txBody>
      </p:sp>
      <p:sp>
        <p:nvSpPr>
          <p:cNvPr id="24583" name="Text Box 13"/>
          <p:cNvSpPr txBox="1">
            <a:spLocks noChangeArrowheads="1"/>
          </p:cNvSpPr>
          <p:nvPr/>
        </p:nvSpPr>
        <p:spPr bwMode="auto">
          <a:xfrm>
            <a:off x="1106488" y="5462588"/>
            <a:ext cx="1198562" cy="641350"/>
          </a:xfrm>
          <a:prstGeom prst="rect">
            <a:avLst/>
          </a:prstGeom>
          <a:noFill/>
          <a:ln w="9525">
            <a:noFill/>
            <a:miter lim="800000"/>
            <a:headEnd/>
            <a:tailEnd/>
          </a:ln>
        </p:spPr>
        <p:txBody>
          <a:bodyPr>
            <a:spAutoFit/>
          </a:bodyPr>
          <a:lstStyle/>
          <a:p>
            <a:pPr algn="ctr"/>
            <a:r>
              <a:rPr lang="en-US" b="1">
                <a:solidFill>
                  <a:schemeClr val="bg1"/>
                </a:solidFill>
              </a:rPr>
              <a:t>Polymer pack </a:t>
            </a:r>
          </a:p>
        </p:txBody>
      </p:sp>
      <p:sp>
        <p:nvSpPr>
          <p:cNvPr id="24584" name="Text Box 14"/>
          <p:cNvSpPr txBox="1">
            <a:spLocks noChangeArrowheads="1"/>
          </p:cNvSpPr>
          <p:nvPr/>
        </p:nvSpPr>
        <p:spPr bwMode="auto">
          <a:xfrm>
            <a:off x="-190500" y="5153025"/>
            <a:ext cx="1466850" cy="1200150"/>
          </a:xfrm>
          <a:prstGeom prst="rect">
            <a:avLst/>
          </a:prstGeom>
          <a:noFill/>
          <a:ln w="9525">
            <a:noFill/>
            <a:miter lim="800000"/>
            <a:headEnd/>
            <a:tailEnd/>
          </a:ln>
        </p:spPr>
        <p:txBody>
          <a:bodyPr>
            <a:spAutoFit/>
          </a:bodyPr>
          <a:lstStyle/>
          <a:p>
            <a:pPr algn="ctr"/>
            <a:r>
              <a:rPr lang="en-US" b="1">
                <a:solidFill>
                  <a:schemeClr val="bg1"/>
                </a:solidFill>
              </a:rPr>
              <a:t>Outlet buffer reservoir (with RFID)</a:t>
            </a:r>
          </a:p>
        </p:txBody>
      </p:sp>
      <p:sp>
        <p:nvSpPr>
          <p:cNvPr id="24585" name="Text Box 15"/>
          <p:cNvSpPr txBox="1">
            <a:spLocks noChangeArrowheads="1"/>
          </p:cNvSpPr>
          <p:nvPr/>
        </p:nvSpPr>
        <p:spPr bwMode="auto">
          <a:xfrm>
            <a:off x="4168775" y="4714875"/>
            <a:ext cx="1665288" cy="641350"/>
          </a:xfrm>
          <a:prstGeom prst="rect">
            <a:avLst/>
          </a:prstGeom>
          <a:noFill/>
          <a:ln w="9525">
            <a:noFill/>
            <a:miter lim="800000"/>
            <a:headEnd/>
            <a:tailEnd/>
          </a:ln>
        </p:spPr>
        <p:txBody>
          <a:bodyPr>
            <a:spAutoFit/>
          </a:bodyPr>
          <a:lstStyle/>
          <a:p>
            <a:pPr algn="ctr"/>
            <a:r>
              <a:rPr lang="en-US" b="1">
                <a:solidFill>
                  <a:schemeClr val="bg1"/>
                </a:solidFill>
              </a:rPr>
              <a:t>Inlet buffer reservoir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2019300" y="382588"/>
            <a:ext cx="4105275" cy="2684462"/>
            <a:chOff x="1488" y="595"/>
            <a:chExt cx="2334" cy="1499"/>
          </a:xfrm>
        </p:grpSpPr>
        <p:sp>
          <p:nvSpPr>
            <p:cNvPr id="25621" name="Line 5"/>
            <p:cNvSpPr>
              <a:spLocks noChangeShapeType="1"/>
            </p:cNvSpPr>
            <p:nvPr/>
          </p:nvSpPr>
          <p:spPr bwMode="auto">
            <a:xfrm>
              <a:off x="2250" y="1770"/>
              <a:ext cx="1344" cy="0"/>
            </a:xfrm>
            <a:prstGeom prst="line">
              <a:avLst/>
            </a:prstGeom>
            <a:noFill/>
            <a:ln w="19050">
              <a:solidFill>
                <a:srgbClr val="000000"/>
              </a:solidFill>
              <a:round/>
              <a:headEnd/>
              <a:tailEnd/>
            </a:ln>
          </p:spPr>
          <p:txBody>
            <a:bodyPr/>
            <a:lstStyle/>
            <a:p>
              <a:endParaRPr lang="en-US"/>
            </a:p>
          </p:txBody>
        </p:sp>
        <p:sp>
          <p:nvSpPr>
            <p:cNvPr id="25622" name="Line 6"/>
            <p:cNvSpPr>
              <a:spLocks noChangeShapeType="1"/>
            </p:cNvSpPr>
            <p:nvPr/>
          </p:nvSpPr>
          <p:spPr bwMode="auto">
            <a:xfrm>
              <a:off x="2292" y="972"/>
              <a:ext cx="510" cy="0"/>
            </a:xfrm>
            <a:prstGeom prst="line">
              <a:avLst/>
            </a:prstGeom>
            <a:noFill/>
            <a:ln w="19050">
              <a:solidFill>
                <a:srgbClr val="000000"/>
              </a:solidFill>
              <a:round/>
              <a:headEnd/>
              <a:tailEnd/>
            </a:ln>
          </p:spPr>
          <p:txBody>
            <a:bodyPr/>
            <a:lstStyle/>
            <a:p>
              <a:endParaRPr lang="en-US"/>
            </a:p>
          </p:txBody>
        </p:sp>
        <p:sp>
          <p:nvSpPr>
            <p:cNvPr id="25623" name="Line 7"/>
            <p:cNvSpPr>
              <a:spLocks noChangeShapeType="1"/>
            </p:cNvSpPr>
            <p:nvPr/>
          </p:nvSpPr>
          <p:spPr bwMode="auto">
            <a:xfrm>
              <a:off x="3042" y="1170"/>
              <a:ext cx="480" cy="0"/>
            </a:xfrm>
            <a:prstGeom prst="line">
              <a:avLst/>
            </a:prstGeom>
            <a:noFill/>
            <a:ln w="19050">
              <a:solidFill>
                <a:srgbClr val="000000"/>
              </a:solidFill>
              <a:round/>
              <a:headEnd/>
              <a:tailEnd/>
            </a:ln>
          </p:spPr>
          <p:txBody>
            <a:bodyPr/>
            <a:lstStyle/>
            <a:p>
              <a:endParaRPr lang="en-US"/>
            </a:p>
          </p:txBody>
        </p:sp>
        <p:sp>
          <p:nvSpPr>
            <p:cNvPr id="25624" name="Line 8"/>
            <p:cNvSpPr>
              <a:spLocks noChangeShapeType="1"/>
            </p:cNvSpPr>
            <p:nvPr/>
          </p:nvSpPr>
          <p:spPr bwMode="auto">
            <a:xfrm flipV="1">
              <a:off x="2472" y="1002"/>
              <a:ext cx="0" cy="732"/>
            </a:xfrm>
            <a:prstGeom prst="line">
              <a:avLst/>
            </a:prstGeom>
            <a:noFill/>
            <a:ln w="9525">
              <a:solidFill>
                <a:srgbClr val="000000"/>
              </a:solidFill>
              <a:round/>
              <a:headEnd/>
              <a:tailEnd type="triangle" w="med" len="med"/>
            </a:ln>
          </p:spPr>
          <p:txBody>
            <a:bodyPr/>
            <a:lstStyle/>
            <a:p>
              <a:endParaRPr lang="en-US"/>
            </a:p>
          </p:txBody>
        </p:sp>
        <p:sp>
          <p:nvSpPr>
            <p:cNvPr id="25625" name="Line 9"/>
            <p:cNvSpPr>
              <a:spLocks noChangeShapeType="1"/>
            </p:cNvSpPr>
            <p:nvPr/>
          </p:nvSpPr>
          <p:spPr bwMode="auto">
            <a:xfrm>
              <a:off x="3126" y="1200"/>
              <a:ext cx="0" cy="540"/>
            </a:xfrm>
            <a:prstGeom prst="line">
              <a:avLst/>
            </a:prstGeom>
            <a:noFill/>
            <a:ln w="9525">
              <a:solidFill>
                <a:srgbClr val="000000"/>
              </a:solidFill>
              <a:round/>
              <a:headEnd/>
              <a:tailEnd type="triangle" w="med" len="med"/>
            </a:ln>
          </p:spPr>
          <p:txBody>
            <a:bodyPr/>
            <a:lstStyle/>
            <a:p>
              <a:endParaRPr lang="en-US"/>
            </a:p>
          </p:txBody>
        </p:sp>
        <p:sp>
          <p:nvSpPr>
            <p:cNvPr id="25626" name="Freeform 10"/>
            <p:cNvSpPr>
              <a:spLocks/>
            </p:cNvSpPr>
            <p:nvPr/>
          </p:nvSpPr>
          <p:spPr bwMode="auto">
            <a:xfrm>
              <a:off x="2730" y="1002"/>
              <a:ext cx="306" cy="126"/>
            </a:xfrm>
            <a:custGeom>
              <a:avLst/>
              <a:gdLst>
                <a:gd name="T0" fmla="*/ 0 w 795"/>
                <a:gd name="T1" fmla="*/ 0 h 915"/>
                <a:gd name="T2" fmla="*/ 45 w 795"/>
                <a:gd name="T3" fmla="*/ 195 h 915"/>
                <a:gd name="T4" fmla="*/ 270 w 795"/>
                <a:gd name="T5" fmla="*/ 195 h 915"/>
                <a:gd name="T6" fmla="*/ 375 w 795"/>
                <a:gd name="T7" fmla="*/ 315 h 915"/>
                <a:gd name="T8" fmla="*/ 375 w 795"/>
                <a:gd name="T9" fmla="*/ 465 h 915"/>
                <a:gd name="T10" fmla="*/ 465 w 795"/>
                <a:gd name="T11" fmla="*/ 555 h 915"/>
                <a:gd name="T12" fmla="*/ 630 w 795"/>
                <a:gd name="T13" fmla="*/ 555 h 915"/>
                <a:gd name="T14" fmla="*/ 750 w 795"/>
                <a:gd name="T15" fmla="*/ 660 h 915"/>
                <a:gd name="T16" fmla="*/ 735 w 795"/>
                <a:gd name="T17" fmla="*/ 825 h 915"/>
                <a:gd name="T18" fmla="*/ 795 w 795"/>
                <a:gd name="T19" fmla="*/ 915 h 9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5"/>
                <a:gd name="T31" fmla="*/ 0 h 915"/>
                <a:gd name="T32" fmla="*/ 795 w 795"/>
                <a:gd name="T33" fmla="*/ 915 h 9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5" h="915">
                  <a:moveTo>
                    <a:pt x="0" y="0"/>
                  </a:moveTo>
                  <a:cubicBezTo>
                    <a:pt x="0" y="81"/>
                    <a:pt x="0" y="162"/>
                    <a:pt x="45" y="195"/>
                  </a:cubicBezTo>
                  <a:cubicBezTo>
                    <a:pt x="90" y="228"/>
                    <a:pt x="215" y="175"/>
                    <a:pt x="270" y="195"/>
                  </a:cubicBezTo>
                  <a:cubicBezTo>
                    <a:pt x="325" y="215"/>
                    <a:pt x="358" y="270"/>
                    <a:pt x="375" y="315"/>
                  </a:cubicBezTo>
                  <a:cubicBezTo>
                    <a:pt x="392" y="360"/>
                    <a:pt x="360" y="425"/>
                    <a:pt x="375" y="465"/>
                  </a:cubicBezTo>
                  <a:cubicBezTo>
                    <a:pt x="390" y="505"/>
                    <a:pt x="423" y="540"/>
                    <a:pt x="465" y="555"/>
                  </a:cubicBezTo>
                  <a:cubicBezTo>
                    <a:pt x="507" y="570"/>
                    <a:pt x="583" y="538"/>
                    <a:pt x="630" y="555"/>
                  </a:cubicBezTo>
                  <a:cubicBezTo>
                    <a:pt x="677" y="572"/>
                    <a:pt x="733" y="615"/>
                    <a:pt x="750" y="660"/>
                  </a:cubicBezTo>
                  <a:cubicBezTo>
                    <a:pt x="767" y="705"/>
                    <a:pt x="728" y="783"/>
                    <a:pt x="735" y="825"/>
                  </a:cubicBezTo>
                  <a:cubicBezTo>
                    <a:pt x="742" y="867"/>
                    <a:pt x="768" y="891"/>
                    <a:pt x="795" y="915"/>
                  </a:cubicBezTo>
                </a:path>
              </a:pathLst>
            </a:custGeom>
            <a:noFill/>
            <a:ln w="19050" cmpd="sng">
              <a:solidFill>
                <a:srgbClr val="000000"/>
              </a:solidFill>
              <a:round/>
              <a:headEnd type="none" w="med" len="med"/>
              <a:tailEnd type="triangle" w="med" len="med"/>
            </a:ln>
          </p:spPr>
          <p:txBody>
            <a:bodyPr/>
            <a:lstStyle/>
            <a:p>
              <a:endParaRPr lang="en-US"/>
            </a:p>
          </p:txBody>
        </p:sp>
        <p:sp>
          <p:nvSpPr>
            <p:cNvPr id="25627" name="Text Box 11"/>
            <p:cNvSpPr txBox="1">
              <a:spLocks noChangeArrowheads="1"/>
            </p:cNvSpPr>
            <p:nvPr/>
          </p:nvSpPr>
          <p:spPr bwMode="auto">
            <a:xfrm>
              <a:off x="2118" y="1266"/>
              <a:ext cx="420" cy="282"/>
            </a:xfrm>
            <a:prstGeom prst="rect">
              <a:avLst/>
            </a:prstGeom>
            <a:noFill/>
            <a:ln w="9525">
              <a:noFill/>
              <a:miter lim="800000"/>
              <a:headEnd/>
              <a:tailEnd/>
            </a:ln>
          </p:spPr>
          <p:txBody>
            <a:bodyPr/>
            <a:lstStyle/>
            <a:p>
              <a:r>
                <a:rPr lang="en-US"/>
                <a:t>h</a:t>
              </a:r>
              <a:r>
                <a:rPr lang="en-US">
                  <a:sym typeface="Symbol" pitchFamily="18" charset="2"/>
                </a:rPr>
                <a:t></a:t>
              </a:r>
              <a:r>
                <a:rPr lang="en-US" baseline="-25000"/>
                <a:t>ex</a:t>
              </a:r>
              <a:endParaRPr lang="en-US" sz="2000"/>
            </a:p>
          </p:txBody>
        </p:sp>
        <p:sp>
          <p:nvSpPr>
            <p:cNvPr id="25628" name="Text Box 12"/>
            <p:cNvSpPr txBox="1">
              <a:spLocks noChangeArrowheads="1"/>
            </p:cNvSpPr>
            <p:nvPr/>
          </p:nvSpPr>
          <p:spPr bwMode="auto">
            <a:xfrm>
              <a:off x="2808" y="1296"/>
              <a:ext cx="420" cy="282"/>
            </a:xfrm>
            <a:prstGeom prst="rect">
              <a:avLst/>
            </a:prstGeom>
            <a:noFill/>
            <a:ln w="9525">
              <a:noFill/>
              <a:miter lim="800000"/>
              <a:headEnd/>
              <a:tailEnd/>
            </a:ln>
          </p:spPr>
          <p:txBody>
            <a:bodyPr/>
            <a:lstStyle/>
            <a:p>
              <a:r>
                <a:rPr lang="en-US"/>
                <a:t>h</a:t>
              </a:r>
              <a:r>
                <a:rPr lang="en-US">
                  <a:sym typeface="Symbol" pitchFamily="18" charset="2"/>
                </a:rPr>
                <a:t></a:t>
              </a:r>
              <a:r>
                <a:rPr lang="en-US" baseline="-25000"/>
                <a:t>em</a:t>
              </a:r>
              <a:endParaRPr lang="en-US" sz="2000"/>
            </a:p>
          </p:txBody>
        </p:sp>
        <p:sp>
          <p:nvSpPr>
            <p:cNvPr id="25629" name="Text Box 13"/>
            <p:cNvSpPr txBox="1">
              <a:spLocks noChangeArrowheads="1"/>
            </p:cNvSpPr>
            <p:nvPr/>
          </p:nvSpPr>
          <p:spPr bwMode="auto">
            <a:xfrm>
              <a:off x="2466" y="1242"/>
              <a:ext cx="246" cy="252"/>
            </a:xfrm>
            <a:prstGeom prst="rect">
              <a:avLst/>
            </a:prstGeom>
            <a:noFill/>
            <a:ln w="9525">
              <a:noFill/>
              <a:miter lim="800000"/>
              <a:headEnd/>
              <a:tailEnd/>
            </a:ln>
          </p:spPr>
          <p:txBody>
            <a:bodyPr/>
            <a:lstStyle/>
            <a:p>
              <a:r>
                <a:rPr lang="en-US" sz="2000" b="1">
                  <a:solidFill>
                    <a:srgbClr val="0000FF"/>
                  </a:solidFill>
                  <a:sym typeface="MS Reference 1"/>
                </a:rPr>
                <a:t>1</a:t>
              </a:r>
            </a:p>
          </p:txBody>
        </p:sp>
        <p:sp>
          <p:nvSpPr>
            <p:cNvPr id="25630" name="Text Box 14"/>
            <p:cNvSpPr txBox="1">
              <a:spLocks noChangeArrowheads="1"/>
            </p:cNvSpPr>
            <p:nvPr/>
          </p:nvSpPr>
          <p:spPr bwMode="auto">
            <a:xfrm>
              <a:off x="2868" y="858"/>
              <a:ext cx="246" cy="252"/>
            </a:xfrm>
            <a:prstGeom prst="rect">
              <a:avLst/>
            </a:prstGeom>
            <a:noFill/>
            <a:ln w="9525">
              <a:noFill/>
              <a:miter lim="800000"/>
              <a:headEnd/>
              <a:tailEnd/>
            </a:ln>
          </p:spPr>
          <p:txBody>
            <a:bodyPr/>
            <a:lstStyle/>
            <a:p>
              <a:r>
                <a:rPr lang="en-US" sz="2000" b="1">
                  <a:solidFill>
                    <a:srgbClr val="008000"/>
                  </a:solidFill>
                  <a:sym typeface="MS Reference 1"/>
                </a:rPr>
                <a:t>2</a:t>
              </a:r>
            </a:p>
          </p:txBody>
        </p:sp>
        <p:sp>
          <p:nvSpPr>
            <p:cNvPr id="25631" name="Text Box 15"/>
            <p:cNvSpPr txBox="1">
              <a:spLocks noChangeArrowheads="1"/>
            </p:cNvSpPr>
            <p:nvPr/>
          </p:nvSpPr>
          <p:spPr bwMode="auto">
            <a:xfrm>
              <a:off x="3126" y="1350"/>
              <a:ext cx="246" cy="252"/>
            </a:xfrm>
            <a:prstGeom prst="rect">
              <a:avLst/>
            </a:prstGeom>
            <a:noFill/>
            <a:ln w="9525">
              <a:noFill/>
              <a:miter lim="800000"/>
              <a:headEnd/>
              <a:tailEnd/>
            </a:ln>
          </p:spPr>
          <p:txBody>
            <a:bodyPr/>
            <a:lstStyle/>
            <a:p>
              <a:r>
                <a:rPr lang="en-US" sz="2000" b="1">
                  <a:solidFill>
                    <a:srgbClr val="FF0000"/>
                  </a:solidFill>
                  <a:sym typeface="MS Reference 1"/>
                </a:rPr>
                <a:t>3</a:t>
              </a:r>
            </a:p>
          </p:txBody>
        </p:sp>
        <p:sp>
          <p:nvSpPr>
            <p:cNvPr id="25632" name="Text Box 16"/>
            <p:cNvSpPr txBox="1">
              <a:spLocks noChangeArrowheads="1"/>
            </p:cNvSpPr>
            <p:nvPr/>
          </p:nvSpPr>
          <p:spPr bwMode="auto">
            <a:xfrm>
              <a:off x="1980" y="1632"/>
              <a:ext cx="330" cy="462"/>
            </a:xfrm>
            <a:prstGeom prst="rect">
              <a:avLst/>
            </a:prstGeom>
            <a:noFill/>
            <a:ln w="9525">
              <a:noFill/>
              <a:miter lim="800000"/>
              <a:headEnd/>
              <a:tailEnd/>
            </a:ln>
          </p:spPr>
          <p:txBody>
            <a:bodyPr/>
            <a:lstStyle/>
            <a:p>
              <a:r>
                <a:rPr lang="en-US" sz="2400"/>
                <a:t>S</a:t>
              </a:r>
              <a:r>
                <a:rPr lang="en-US" sz="2400" baseline="-25000"/>
                <a:t>o</a:t>
              </a:r>
              <a:endParaRPr lang="en-US" sz="2000"/>
            </a:p>
          </p:txBody>
        </p:sp>
        <p:sp>
          <p:nvSpPr>
            <p:cNvPr id="25633" name="Text Box 17"/>
            <p:cNvSpPr txBox="1">
              <a:spLocks noChangeArrowheads="1"/>
            </p:cNvSpPr>
            <p:nvPr/>
          </p:nvSpPr>
          <p:spPr bwMode="auto">
            <a:xfrm>
              <a:off x="2016" y="798"/>
              <a:ext cx="330" cy="324"/>
            </a:xfrm>
            <a:prstGeom prst="rect">
              <a:avLst/>
            </a:prstGeom>
            <a:noFill/>
            <a:ln w="9525">
              <a:noFill/>
              <a:miter lim="800000"/>
              <a:headEnd/>
              <a:tailEnd/>
            </a:ln>
          </p:spPr>
          <p:txBody>
            <a:bodyPr/>
            <a:lstStyle/>
            <a:p>
              <a:r>
                <a:rPr lang="en-US" sz="2400"/>
                <a:t>S’</a:t>
              </a:r>
              <a:r>
                <a:rPr lang="en-US" sz="2400" baseline="-25000"/>
                <a:t>1</a:t>
              </a:r>
              <a:endParaRPr lang="en-US" sz="2000"/>
            </a:p>
          </p:txBody>
        </p:sp>
        <p:sp>
          <p:nvSpPr>
            <p:cNvPr id="25634" name="Text Box 18"/>
            <p:cNvSpPr txBox="1">
              <a:spLocks noChangeArrowheads="1"/>
            </p:cNvSpPr>
            <p:nvPr/>
          </p:nvSpPr>
          <p:spPr bwMode="auto">
            <a:xfrm>
              <a:off x="3492" y="1062"/>
              <a:ext cx="330" cy="462"/>
            </a:xfrm>
            <a:prstGeom prst="rect">
              <a:avLst/>
            </a:prstGeom>
            <a:noFill/>
            <a:ln w="9525">
              <a:noFill/>
              <a:miter lim="800000"/>
              <a:headEnd/>
              <a:tailEnd/>
            </a:ln>
          </p:spPr>
          <p:txBody>
            <a:bodyPr/>
            <a:lstStyle/>
            <a:p>
              <a:r>
                <a:rPr lang="en-US" sz="2400"/>
                <a:t>S</a:t>
              </a:r>
              <a:r>
                <a:rPr lang="en-US" sz="2400" baseline="-25000"/>
                <a:t>1</a:t>
              </a:r>
              <a:endParaRPr lang="en-US" sz="2000"/>
            </a:p>
          </p:txBody>
        </p:sp>
        <p:sp>
          <p:nvSpPr>
            <p:cNvPr id="25635" name="Text Box 19"/>
            <p:cNvSpPr txBox="1">
              <a:spLocks noChangeArrowheads="1"/>
            </p:cNvSpPr>
            <p:nvPr/>
          </p:nvSpPr>
          <p:spPr bwMode="auto">
            <a:xfrm>
              <a:off x="1488" y="1212"/>
              <a:ext cx="468" cy="264"/>
            </a:xfrm>
            <a:prstGeom prst="rect">
              <a:avLst/>
            </a:prstGeom>
            <a:noFill/>
            <a:ln w="9525">
              <a:noFill/>
              <a:miter lim="800000"/>
              <a:headEnd/>
              <a:tailEnd/>
            </a:ln>
          </p:spPr>
          <p:txBody>
            <a:bodyPr/>
            <a:lstStyle/>
            <a:p>
              <a:r>
                <a:rPr lang="en-US" sz="1600" i="1"/>
                <a:t>energy</a:t>
              </a:r>
              <a:endParaRPr lang="en-US" sz="2000"/>
            </a:p>
          </p:txBody>
        </p:sp>
        <p:sp>
          <p:nvSpPr>
            <p:cNvPr id="25636" name="Line 20"/>
            <p:cNvSpPr>
              <a:spLocks noChangeShapeType="1"/>
            </p:cNvSpPr>
            <p:nvPr/>
          </p:nvSpPr>
          <p:spPr bwMode="auto">
            <a:xfrm flipV="1">
              <a:off x="1962" y="984"/>
              <a:ext cx="0" cy="672"/>
            </a:xfrm>
            <a:prstGeom prst="line">
              <a:avLst/>
            </a:prstGeom>
            <a:noFill/>
            <a:ln w="28575">
              <a:solidFill>
                <a:srgbClr val="000000"/>
              </a:solidFill>
              <a:round/>
              <a:headEnd/>
              <a:tailEnd type="triangle" w="med" len="med"/>
            </a:ln>
          </p:spPr>
          <p:txBody>
            <a:bodyPr/>
            <a:lstStyle/>
            <a:p>
              <a:endParaRPr lang="en-US"/>
            </a:p>
          </p:txBody>
        </p:sp>
        <p:sp>
          <p:nvSpPr>
            <p:cNvPr id="25637" name="Text Box 35"/>
            <p:cNvSpPr txBox="1">
              <a:spLocks noChangeArrowheads="1"/>
            </p:cNvSpPr>
            <p:nvPr/>
          </p:nvSpPr>
          <p:spPr bwMode="auto">
            <a:xfrm>
              <a:off x="1560" y="595"/>
              <a:ext cx="324" cy="420"/>
            </a:xfrm>
            <a:prstGeom prst="rect">
              <a:avLst/>
            </a:prstGeom>
            <a:noFill/>
            <a:ln w="9525">
              <a:noFill/>
              <a:miter lim="800000"/>
              <a:headEnd/>
              <a:tailEnd/>
            </a:ln>
          </p:spPr>
          <p:txBody>
            <a:bodyPr/>
            <a:lstStyle/>
            <a:p>
              <a:endParaRPr lang="en-US" sz="2000"/>
            </a:p>
          </p:txBody>
        </p:sp>
      </p:grpSp>
      <p:grpSp>
        <p:nvGrpSpPr>
          <p:cNvPr id="3" name="Group 41"/>
          <p:cNvGrpSpPr>
            <a:grpSpLocks/>
          </p:cNvGrpSpPr>
          <p:nvPr/>
        </p:nvGrpSpPr>
        <p:grpSpPr bwMode="auto">
          <a:xfrm>
            <a:off x="2162175" y="3011488"/>
            <a:ext cx="3962400" cy="3560762"/>
            <a:chOff x="1602" y="2191"/>
            <a:chExt cx="2400" cy="2135"/>
          </a:xfrm>
        </p:grpSpPr>
        <p:sp>
          <p:nvSpPr>
            <p:cNvPr id="25604" name="Line 21"/>
            <p:cNvSpPr>
              <a:spLocks noChangeShapeType="1"/>
            </p:cNvSpPr>
            <p:nvPr/>
          </p:nvSpPr>
          <p:spPr bwMode="auto">
            <a:xfrm>
              <a:off x="2028" y="2448"/>
              <a:ext cx="0" cy="1380"/>
            </a:xfrm>
            <a:prstGeom prst="line">
              <a:avLst/>
            </a:prstGeom>
            <a:noFill/>
            <a:ln w="9525">
              <a:solidFill>
                <a:srgbClr val="000000"/>
              </a:solidFill>
              <a:round/>
              <a:headEnd/>
              <a:tailEnd/>
            </a:ln>
          </p:spPr>
          <p:txBody>
            <a:bodyPr/>
            <a:lstStyle/>
            <a:p>
              <a:endParaRPr lang="en-US"/>
            </a:p>
          </p:txBody>
        </p:sp>
        <p:sp>
          <p:nvSpPr>
            <p:cNvPr id="25605" name="Line 22"/>
            <p:cNvSpPr>
              <a:spLocks noChangeShapeType="1"/>
            </p:cNvSpPr>
            <p:nvPr/>
          </p:nvSpPr>
          <p:spPr bwMode="auto">
            <a:xfrm>
              <a:off x="2028" y="3822"/>
              <a:ext cx="1764" cy="0"/>
            </a:xfrm>
            <a:prstGeom prst="line">
              <a:avLst/>
            </a:prstGeom>
            <a:noFill/>
            <a:ln w="9525">
              <a:solidFill>
                <a:srgbClr val="000000"/>
              </a:solidFill>
              <a:round/>
              <a:headEnd/>
              <a:tailEnd/>
            </a:ln>
          </p:spPr>
          <p:txBody>
            <a:bodyPr/>
            <a:lstStyle/>
            <a:p>
              <a:endParaRPr lang="en-US"/>
            </a:p>
          </p:txBody>
        </p:sp>
        <p:sp>
          <p:nvSpPr>
            <p:cNvPr id="25606" name="Freeform 23"/>
            <p:cNvSpPr>
              <a:spLocks/>
            </p:cNvSpPr>
            <p:nvPr/>
          </p:nvSpPr>
          <p:spPr bwMode="auto">
            <a:xfrm>
              <a:off x="2184" y="2724"/>
              <a:ext cx="1218" cy="978"/>
            </a:xfrm>
            <a:custGeom>
              <a:avLst/>
              <a:gdLst>
                <a:gd name="T0" fmla="*/ 0 w 2265"/>
                <a:gd name="T1" fmla="*/ 2445 h 2446"/>
                <a:gd name="T2" fmla="*/ 225 w 2265"/>
                <a:gd name="T3" fmla="*/ 2415 h 2446"/>
                <a:gd name="T4" fmla="*/ 315 w 2265"/>
                <a:gd name="T5" fmla="*/ 2355 h 2446"/>
                <a:gd name="T6" fmla="*/ 375 w 2265"/>
                <a:gd name="T7" fmla="*/ 2265 h 2446"/>
                <a:gd name="T8" fmla="*/ 405 w 2265"/>
                <a:gd name="T9" fmla="*/ 2220 h 2446"/>
                <a:gd name="T10" fmla="*/ 525 w 2265"/>
                <a:gd name="T11" fmla="*/ 1740 h 2446"/>
                <a:gd name="T12" fmla="*/ 705 w 2265"/>
                <a:gd name="T13" fmla="*/ 1170 h 2446"/>
                <a:gd name="T14" fmla="*/ 870 w 2265"/>
                <a:gd name="T15" fmla="*/ 360 h 2446"/>
                <a:gd name="T16" fmla="*/ 990 w 2265"/>
                <a:gd name="T17" fmla="*/ 15 h 2446"/>
                <a:gd name="T18" fmla="*/ 1110 w 2265"/>
                <a:gd name="T19" fmla="*/ 0 h 2446"/>
                <a:gd name="T20" fmla="*/ 1215 w 2265"/>
                <a:gd name="T21" fmla="*/ 135 h 2446"/>
                <a:gd name="T22" fmla="*/ 1305 w 2265"/>
                <a:gd name="T23" fmla="*/ 495 h 2446"/>
                <a:gd name="T24" fmla="*/ 1515 w 2265"/>
                <a:gd name="T25" fmla="*/ 1365 h 2446"/>
                <a:gd name="T26" fmla="*/ 1620 w 2265"/>
                <a:gd name="T27" fmla="*/ 1680 h 2446"/>
                <a:gd name="T28" fmla="*/ 1695 w 2265"/>
                <a:gd name="T29" fmla="*/ 1965 h 2446"/>
                <a:gd name="T30" fmla="*/ 1860 w 2265"/>
                <a:gd name="T31" fmla="*/ 2190 h 2446"/>
                <a:gd name="T32" fmla="*/ 1905 w 2265"/>
                <a:gd name="T33" fmla="*/ 2235 h 2446"/>
                <a:gd name="T34" fmla="*/ 1920 w 2265"/>
                <a:gd name="T35" fmla="*/ 2280 h 2446"/>
                <a:gd name="T36" fmla="*/ 2070 w 2265"/>
                <a:gd name="T37" fmla="*/ 2340 h 2446"/>
                <a:gd name="T38" fmla="*/ 2265 w 2265"/>
                <a:gd name="T39" fmla="*/ 2400 h 24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5"/>
                <a:gd name="T61" fmla="*/ 0 h 2446"/>
                <a:gd name="T62" fmla="*/ 2265 w 2265"/>
                <a:gd name="T63" fmla="*/ 2446 h 24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5" h="2446">
                  <a:moveTo>
                    <a:pt x="0" y="2445"/>
                  </a:moveTo>
                  <a:cubicBezTo>
                    <a:pt x="75" y="2437"/>
                    <a:pt x="156" y="2446"/>
                    <a:pt x="225" y="2415"/>
                  </a:cubicBezTo>
                  <a:cubicBezTo>
                    <a:pt x="258" y="2400"/>
                    <a:pt x="315" y="2355"/>
                    <a:pt x="315" y="2355"/>
                  </a:cubicBezTo>
                  <a:cubicBezTo>
                    <a:pt x="335" y="2325"/>
                    <a:pt x="355" y="2295"/>
                    <a:pt x="375" y="2265"/>
                  </a:cubicBezTo>
                  <a:cubicBezTo>
                    <a:pt x="385" y="2250"/>
                    <a:pt x="405" y="2220"/>
                    <a:pt x="405" y="2220"/>
                  </a:cubicBezTo>
                  <a:lnTo>
                    <a:pt x="525" y="1740"/>
                  </a:lnTo>
                  <a:lnTo>
                    <a:pt x="705" y="1170"/>
                  </a:lnTo>
                  <a:lnTo>
                    <a:pt x="870" y="360"/>
                  </a:lnTo>
                  <a:lnTo>
                    <a:pt x="990" y="15"/>
                  </a:lnTo>
                  <a:lnTo>
                    <a:pt x="1110" y="0"/>
                  </a:lnTo>
                  <a:lnTo>
                    <a:pt x="1215" y="135"/>
                  </a:lnTo>
                  <a:lnTo>
                    <a:pt x="1305" y="495"/>
                  </a:lnTo>
                  <a:lnTo>
                    <a:pt x="1515" y="1365"/>
                  </a:lnTo>
                  <a:lnTo>
                    <a:pt x="1620" y="1680"/>
                  </a:lnTo>
                  <a:lnTo>
                    <a:pt x="1695" y="1965"/>
                  </a:lnTo>
                  <a:lnTo>
                    <a:pt x="1860" y="2190"/>
                  </a:lnTo>
                  <a:cubicBezTo>
                    <a:pt x="1875" y="2205"/>
                    <a:pt x="1893" y="2217"/>
                    <a:pt x="1905" y="2235"/>
                  </a:cubicBezTo>
                  <a:cubicBezTo>
                    <a:pt x="1914" y="2248"/>
                    <a:pt x="1910" y="2268"/>
                    <a:pt x="1920" y="2280"/>
                  </a:cubicBezTo>
                  <a:cubicBezTo>
                    <a:pt x="1953" y="2321"/>
                    <a:pt x="2024" y="2326"/>
                    <a:pt x="2070" y="2340"/>
                  </a:cubicBezTo>
                  <a:cubicBezTo>
                    <a:pt x="2126" y="2357"/>
                    <a:pt x="2204" y="2400"/>
                    <a:pt x="2265" y="2400"/>
                  </a:cubicBezTo>
                </a:path>
              </a:pathLst>
            </a:custGeom>
            <a:noFill/>
            <a:ln w="38100" cmpd="sng">
              <a:solidFill>
                <a:srgbClr val="000000"/>
              </a:solidFill>
              <a:round/>
              <a:headEnd/>
              <a:tailEnd/>
            </a:ln>
          </p:spPr>
          <p:txBody>
            <a:bodyPr/>
            <a:lstStyle/>
            <a:p>
              <a:endParaRPr lang="en-US"/>
            </a:p>
          </p:txBody>
        </p:sp>
        <p:sp>
          <p:nvSpPr>
            <p:cNvPr id="25607" name="Freeform 24"/>
            <p:cNvSpPr>
              <a:spLocks/>
            </p:cNvSpPr>
            <p:nvPr/>
          </p:nvSpPr>
          <p:spPr bwMode="auto">
            <a:xfrm>
              <a:off x="2742" y="2724"/>
              <a:ext cx="1260" cy="978"/>
            </a:xfrm>
            <a:custGeom>
              <a:avLst/>
              <a:gdLst>
                <a:gd name="T0" fmla="*/ 0 w 2265"/>
                <a:gd name="T1" fmla="*/ 2445 h 2446"/>
                <a:gd name="T2" fmla="*/ 225 w 2265"/>
                <a:gd name="T3" fmla="*/ 2415 h 2446"/>
                <a:gd name="T4" fmla="*/ 315 w 2265"/>
                <a:gd name="T5" fmla="*/ 2355 h 2446"/>
                <a:gd name="T6" fmla="*/ 375 w 2265"/>
                <a:gd name="T7" fmla="*/ 2265 h 2446"/>
                <a:gd name="T8" fmla="*/ 405 w 2265"/>
                <a:gd name="T9" fmla="*/ 2220 h 2446"/>
                <a:gd name="T10" fmla="*/ 525 w 2265"/>
                <a:gd name="T11" fmla="*/ 1740 h 2446"/>
                <a:gd name="T12" fmla="*/ 705 w 2265"/>
                <a:gd name="T13" fmla="*/ 1170 h 2446"/>
                <a:gd name="T14" fmla="*/ 870 w 2265"/>
                <a:gd name="T15" fmla="*/ 360 h 2446"/>
                <a:gd name="T16" fmla="*/ 990 w 2265"/>
                <a:gd name="T17" fmla="*/ 15 h 2446"/>
                <a:gd name="T18" fmla="*/ 1110 w 2265"/>
                <a:gd name="T19" fmla="*/ 0 h 2446"/>
                <a:gd name="T20" fmla="*/ 1215 w 2265"/>
                <a:gd name="T21" fmla="*/ 135 h 2446"/>
                <a:gd name="T22" fmla="*/ 1305 w 2265"/>
                <a:gd name="T23" fmla="*/ 495 h 2446"/>
                <a:gd name="T24" fmla="*/ 1515 w 2265"/>
                <a:gd name="T25" fmla="*/ 1365 h 2446"/>
                <a:gd name="T26" fmla="*/ 1620 w 2265"/>
                <a:gd name="T27" fmla="*/ 1680 h 2446"/>
                <a:gd name="T28" fmla="*/ 1695 w 2265"/>
                <a:gd name="T29" fmla="*/ 1965 h 2446"/>
                <a:gd name="T30" fmla="*/ 1860 w 2265"/>
                <a:gd name="T31" fmla="*/ 2190 h 2446"/>
                <a:gd name="T32" fmla="*/ 1905 w 2265"/>
                <a:gd name="T33" fmla="*/ 2235 h 2446"/>
                <a:gd name="T34" fmla="*/ 1920 w 2265"/>
                <a:gd name="T35" fmla="*/ 2280 h 2446"/>
                <a:gd name="T36" fmla="*/ 2070 w 2265"/>
                <a:gd name="T37" fmla="*/ 2340 h 2446"/>
                <a:gd name="T38" fmla="*/ 2265 w 2265"/>
                <a:gd name="T39" fmla="*/ 2400 h 24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5"/>
                <a:gd name="T61" fmla="*/ 0 h 2446"/>
                <a:gd name="T62" fmla="*/ 2265 w 2265"/>
                <a:gd name="T63" fmla="*/ 2446 h 24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5" h="2446">
                  <a:moveTo>
                    <a:pt x="0" y="2445"/>
                  </a:moveTo>
                  <a:cubicBezTo>
                    <a:pt x="75" y="2437"/>
                    <a:pt x="156" y="2446"/>
                    <a:pt x="225" y="2415"/>
                  </a:cubicBezTo>
                  <a:cubicBezTo>
                    <a:pt x="258" y="2400"/>
                    <a:pt x="315" y="2355"/>
                    <a:pt x="315" y="2355"/>
                  </a:cubicBezTo>
                  <a:cubicBezTo>
                    <a:pt x="335" y="2325"/>
                    <a:pt x="355" y="2295"/>
                    <a:pt x="375" y="2265"/>
                  </a:cubicBezTo>
                  <a:cubicBezTo>
                    <a:pt x="385" y="2250"/>
                    <a:pt x="405" y="2220"/>
                    <a:pt x="405" y="2220"/>
                  </a:cubicBezTo>
                  <a:lnTo>
                    <a:pt x="525" y="1740"/>
                  </a:lnTo>
                  <a:lnTo>
                    <a:pt x="705" y="1170"/>
                  </a:lnTo>
                  <a:lnTo>
                    <a:pt x="870" y="360"/>
                  </a:lnTo>
                  <a:lnTo>
                    <a:pt x="990" y="15"/>
                  </a:lnTo>
                  <a:lnTo>
                    <a:pt x="1110" y="0"/>
                  </a:lnTo>
                  <a:lnTo>
                    <a:pt x="1215" y="135"/>
                  </a:lnTo>
                  <a:lnTo>
                    <a:pt x="1305" y="495"/>
                  </a:lnTo>
                  <a:lnTo>
                    <a:pt x="1515" y="1365"/>
                  </a:lnTo>
                  <a:lnTo>
                    <a:pt x="1620" y="1680"/>
                  </a:lnTo>
                  <a:lnTo>
                    <a:pt x="1695" y="1965"/>
                  </a:lnTo>
                  <a:lnTo>
                    <a:pt x="1860" y="2190"/>
                  </a:lnTo>
                  <a:cubicBezTo>
                    <a:pt x="1875" y="2205"/>
                    <a:pt x="1893" y="2217"/>
                    <a:pt x="1905" y="2235"/>
                  </a:cubicBezTo>
                  <a:cubicBezTo>
                    <a:pt x="1914" y="2248"/>
                    <a:pt x="1910" y="2268"/>
                    <a:pt x="1920" y="2280"/>
                  </a:cubicBezTo>
                  <a:cubicBezTo>
                    <a:pt x="1953" y="2321"/>
                    <a:pt x="2024" y="2326"/>
                    <a:pt x="2070" y="2340"/>
                  </a:cubicBezTo>
                  <a:cubicBezTo>
                    <a:pt x="2126" y="2357"/>
                    <a:pt x="2204" y="2400"/>
                    <a:pt x="2265" y="2400"/>
                  </a:cubicBezTo>
                </a:path>
              </a:pathLst>
            </a:custGeom>
            <a:noFill/>
            <a:ln w="38100" cmpd="sng">
              <a:solidFill>
                <a:srgbClr val="000000"/>
              </a:solidFill>
              <a:round/>
              <a:headEnd/>
              <a:tailEnd/>
            </a:ln>
          </p:spPr>
          <p:txBody>
            <a:bodyPr/>
            <a:lstStyle/>
            <a:p>
              <a:endParaRPr lang="en-US"/>
            </a:p>
          </p:txBody>
        </p:sp>
        <p:sp>
          <p:nvSpPr>
            <p:cNvPr id="25608" name="Text Box 25"/>
            <p:cNvSpPr txBox="1">
              <a:spLocks noChangeArrowheads="1"/>
            </p:cNvSpPr>
            <p:nvPr/>
          </p:nvSpPr>
          <p:spPr bwMode="auto">
            <a:xfrm>
              <a:off x="2346" y="2406"/>
              <a:ext cx="564" cy="402"/>
            </a:xfrm>
            <a:prstGeom prst="rect">
              <a:avLst/>
            </a:prstGeom>
            <a:noFill/>
            <a:ln w="9525">
              <a:noFill/>
              <a:miter lim="800000"/>
              <a:headEnd/>
              <a:tailEnd/>
            </a:ln>
          </p:spPr>
          <p:txBody>
            <a:bodyPr/>
            <a:lstStyle/>
            <a:p>
              <a:r>
                <a:rPr lang="en-US" sz="1200"/>
                <a:t>Excitation</a:t>
              </a:r>
              <a:endParaRPr lang="en-US"/>
            </a:p>
          </p:txBody>
        </p:sp>
        <p:sp>
          <p:nvSpPr>
            <p:cNvPr id="25609" name="Text Box 26"/>
            <p:cNvSpPr txBox="1">
              <a:spLocks noChangeArrowheads="1"/>
            </p:cNvSpPr>
            <p:nvPr/>
          </p:nvSpPr>
          <p:spPr bwMode="auto">
            <a:xfrm>
              <a:off x="3168" y="2400"/>
              <a:ext cx="564" cy="402"/>
            </a:xfrm>
            <a:prstGeom prst="rect">
              <a:avLst/>
            </a:prstGeom>
            <a:noFill/>
            <a:ln w="9525">
              <a:noFill/>
              <a:miter lim="800000"/>
              <a:headEnd/>
              <a:tailEnd/>
            </a:ln>
          </p:spPr>
          <p:txBody>
            <a:bodyPr/>
            <a:lstStyle/>
            <a:p>
              <a:r>
                <a:rPr lang="en-US" sz="1400"/>
                <a:t>Emission</a:t>
              </a:r>
              <a:endParaRPr lang="en-US" sz="2000"/>
            </a:p>
          </p:txBody>
        </p:sp>
        <p:sp>
          <p:nvSpPr>
            <p:cNvPr id="25610" name="Line 27"/>
            <p:cNvSpPr>
              <a:spLocks noChangeShapeType="1"/>
            </p:cNvSpPr>
            <p:nvPr/>
          </p:nvSpPr>
          <p:spPr bwMode="auto">
            <a:xfrm>
              <a:off x="2742" y="2664"/>
              <a:ext cx="0" cy="1236"/>
            </a:xfrm>
            <a:prstGeom prst="line">
              <a:avLst/>
            </a:prstGeom>
            <a:noFill/>
            <a:ln w="9525" cap="rnd">
              <a:solidFill>
                <a:srgbClr val="000000"/>
              </a:solidFill>
              <a:prstDash val="sysDot"/>
              <a:round/>
              <a:headEnd/>
              <a:tailEnd/>
            </a:ln>
          </p:spPr>
          <p:txBody>
            <a:bodyPr/>
            <a:lstStyle/>
            <a:p>
              <a:endParaRPr lang="en-US"/>
            </a:p>
          </p:txBody>
        </p:sp>
        <p:sp>
          <p:nvSpPr>
            <p:cNvPr id="25611" name="Line 28"/>
            <p:cNvSpPr>
              <a:spLocks noChangeShapeType="1"/>
            </p:cNvSpPr>
            <p:nvPr/>
          </p:nvSpPr>
          <p:spPr bwMode="auto">
            <a:xfrm>
              <a:off x="3342" y="2658"/>
              <a:ext cx="0" cy="1236"/>
            </a:xfrm>
            <a:prstGeom prst="line">
              <a:avLst/>
            </a:prstGeom>
            <a:noFill/>
            <a:ln w="9525" cap="rnd">
              <a:solidFill>
                <a:srgbClr val="000000"/>
              </a:solidFill>
              <a:prstDash val="sysDot"/>
              <a:round/>
              <a:headEnd/>
              <a:tailEnd/>
            </a:ln>
          </p:spPr>
          <p:txBody>
            <a:bodyPr/>
            <a:lstStyle/>
            <a:p>
              <a:endParaRPr lang="en-US"/>
            </a:p>
          </p:txBody>
        </p:sp>
        <p:sp>
          <p:nvSpPr>
            <p:cNvPr id="25612" name="Text Box 29"/>
            <p:cNvSpPr txBox="1">
              <a:spLocks noChangeArrowheads="1"/>
            </p:cNvSpPr>
            <p:nvPr/>
          </p:nvSpPr>
          <p:spPr bwMode="auto">
            <a:xfrm>
              <a:off x="2400" y="4110"/>
              <a:ext cx="990" cy="216"/>
            </a:xfrm>
            <a:prstGeom prst="rect">
              <a:avLst/>
            </a:prstGeom>
            <a:noFill/>
            <a:ln w="9525">
              <a:noFill/>
              <a:miter lim="800000"/>
              <a:headEnd/>
              <a:tailEnd/>
            </a:ln>
          </p:spPr>
          <p:txBody>
            <a:bodyPr/>
            <a:lstStyle/>
            <a:p>
              <a:pPr algn="ctr"/>
              <a:r>
                <a:rPr lang="en-US" sz="1200" b="1"/>
                <a:t>Wavelength (nm)</a:t>
              </a:r>
              <a:endParaRPr lang="en-US"/>
            </a:p>
          </p:txBody>
        </p:sp>
        <p:sp>
          <p:nvSpPr>
            <p:cNvPr id="25613" name="Text Box 30"/>
            <p:cNvSpPr txBox="1">
              <a:spLocks noChangeArrowheads="1"/>
            </p:cNvSpPr>
            <p:nvPr/>
          </p:nvSpPr>
          <p:spPr bwMode="auto">
            <a:xfrm>
              <a:off x="2304" y="2844"/>
              <a:ext cx="246" cy="252"/>
            </a:xfrm>
            <a:prstGeom prst="rect">
              <a:avLst/>
            </a:prstGeom>
            <a:noFill/>
            <a:ln w="9525">
              <a:noFill/>
              <a:miter lim="800000"/>
              <a:headEnd/>
              <a:tailEnd/>
            </a:ln>
          </p:spPr>
          <p:txBody>
            <a:bodyPr/>
            <a:lstStyle/>
            <a:p>
              <a:r>
                <a:rPr lang="en-US" sz="2000" b="1">
                  <a:solidFill>
                    <a:srgbClr val="0000FF"/>
                  </a:solidFill>
                  <a:sym typeface="MS Reference 1"/>
                </a:rPr>
                <a:t>1</a:t>
              </a:r>
              <a:endParaRPr lang="en-US" b="1">
                <a:solidFill>
                  <a:srgbClr val="0000FF"/>
                </a:solidFill>
                <a:sym typeface="MS Reference 1"/>
              </a:endParaRPr>
            </a:p>
          </p:txBody>
        </p:sp>
        <p:sp>
          <p:nvSpPr>
            <p:cNvPr id="25614" name="Text Box 31"/>
            <p:cNvSpPr txBox="1">
              <a:spLocks noChangeArrowheads="1"/>
            </p:cNvSpPr>
            <p:nvPr/>
          </p:nvSpPr>
          <p:spPr bwMode="auto">
            <a:xfrm>
              <a:off x="3504" y="2856"/>
              <a:ext cx="246" cy="252"/>
            </a:xfrm>
            <a:prstGeom prst="rect">
              <a:avLst/>
            </a:prstGeom>
            <a:noFill/>
            <a:ln w="9525">
              <a:noFill/>
              <a:miter lim="800000"/>
              <a:headEnd/>
              <a:tailEnd/>
            </a:ln>
          </p:spPr>
          <p:txBody>
            <a:bodyPr/>
            <a:lstStyle/>
            <a:p>
              <a:r>
                <a:rPr lang="en-US" sz="2000" b="1">
                  <a:solidFill>
                    <a:srgbClr val="FF0000"/>
                  </a:solidFill>
                  <a:sym typeface="MS Reference 1"/>
                </a:rPr>
                <a:t>3</a:t>
              </a:r>
              <a:endParaRPr lang="en-US" b="1">
                <a:solidFill>
                  <a:srgbClr val="FF0000"/>
                </a:solidFill>
                <a:sym typeface="MS Reference 1"/>
              </a:endParaRPr>
            </a:p>
          </p:txBody>
        </p:sp>
        <p:sp>
          <p:nvSpPr>
            <p:cNvPr id="25615" name="Text Box 32"/>
            <p:cNvSpPr txBox="1">
              <a:spLocks noChangeArrowheads="1"/>
            </p:cNvSpPr>
            <p:nvPr/>
          </p:nvSpPr>
          <p:spPr bwMode="auto">
            <a:xfrm>
              <a:off x="2394" y="3828"/>
              <a:ext cx="630" cy="300"/>
            </a:xfrm>
            <a:prstGeom prst="rect">
              <a:avLst/>
            </a:prstGeom>
            <a:noFill/>
            <a:ln w="9525">
              <a:noFill/>
              <a:miter lim="800000"/>
              <a:headEnd/>
              <a:tailEnd/>
            </a:ln>
          </p:spPr>
          <p:txBody>
            <a:bodyPr/>
            <a:lstStyle/>
            <a:p>
              <a:pPr algn="ctr"/>
              <a:r>
                <a:rPr lang="en-US" sz="2000">
                  <a:sym typeface="Symbol" pitchFamily="18" charset="2"/>
                </a:rPr>
                <a:t></a:t>
              </a:r>
              <a:r>
                <a:rPr lang="en-US" sz="2000" baseline="-25000"/>
                <a:t>ex max</a:t>
              </a:r>
              <a:endParaRPr lang="en-US"/>
            </a:p>
          </p:txBody>
        </p:sp>
        <p:sp>
          <p:nvSpPr>
            <p:cNvPr id="25616" name="Text Box 33"/>
            <p:cNvSpPr txBox="1">
              <a:spLocks noChangeArrowheads="1"/>
            </p:cNvSpPr>
            <p:nvPr/>
          </p:nvSpPr>
          <p:spPr bwMode="auto">
            <a:xfrm>
              <a:off x="3060" y="3828"/>
              <a:ext cx="630" cy="300"/>
            </a:xfrm>
            <a:prstGeom prst="rect">
              <a:avLst/>
            </a:prstGeom>
            <a:noFill/>
            <a:ln w="9525">
              <a:noFill/>
              <a:miter lim="800000"/>
              <a:headEnd/>
              <a:tailEnd/>
            </a:ln>
          </p:spPr>
          <p:txBody>
            <a:bodyPr/>
            <a:lstStyle/>
            <a:p>
              <a:pPr algn="ctr"/>
              <a:r>
                <a:rPr lang="en-US" sz="2000">
                  <a:sym typeface="Symbol" pitchFamily="18" charset="2"/>
                </a:rPr>
                <a:t></a:t>
              </a:r>
              <a:r>
                <a:rPr lang="en-US" sz="2000" baseline="-25000"/>
                <a:t>em max</a:t>
              </a:r>
              <a:endParaRPr lang="en-US"/>
            </a:p>
          </p:txBody>
        </p:sp>
        <p:sp>
          <p:nvSpPr>
            <p:cNvPr id="25617" name="Text Box 34"/>
            <p:cNvSpPr txBox="1">
              <a:spLocks noChangeArrowheads="1"/>
            </p:cNvSpPr>
            <p:nvPr/>
          </p:nvSpPr>
          <p:spPr bwMode="auto">
            <a:xfrm rot="-5400000">
              <a:off x="1308" y="2988"/>
              <a:ext cx="1296" cy="216"/>
            </a:xfrm>
            <a:prstGeom prst="rect">
              <a:avLst/>
            </a:prstGeom>
            <a:noFill/>
            <a:ln w="9525">
              <a:noFill/>
              <a:miter lim="800000"/>
              <a:headEnd/>
              <a:tailEnd/>
            </a:ln>
          </p:spPr>
          <p:txBody>
            <a:bodyPr/>
            <a:lstStyle/>
            <a:p>
              <a:pPr algn="ctr"/>
              <a:r>
                <a:rPr lang="en-US" sz="1200" b="1"/>
                <a:t>Fluorescence</a:t>
              </a:r>
              <a:endParaRPr lang="en-US"/>
            </a:p>
          </p:txBody>
        </p:sp>
        <p:sp>
          <p:nvSpPr>
            <p:cNvPr id="25618" name="Text Box 36"/>
            <p:cNvSpPr txBox="1">
              <a:spLocks noChangeArrowheads="1"/>
            </p:cNvSpPr>
            <p:nvPr/>
          </p:nvSpPr>
          <p:spPr bwMode="auto">
            <a:xfrm>
              <a:off x="1602" y="2191"/>
              <a:ext cx="324" cy="420"/>
            </a:xfrm>
            <a:prstGeom prst="rect">
              <a:avLst/>
            </a:prstGeom>
            <a:noFill/>
            <a:ln w="9525">
              <a:noFill/>
              <a:miter lim="800000"/>
              <a:headEnd/>
              <a:tailEnd/>
            </a:ln>
          </p:spPr>
          <p:txBody>
            <a:bodyPr/>
            <a:lstStyle/>
            <a:p>
              <a:endParaRPr lang="en-US"/>
            </a:p>
          </p:txBody>
        </p:sp>
        <p:sp>
          <p:nvSpPr>
            <p:cNvPr id="25619" name="Line 37"/>
            <p:cNvSpPr>
              <a:spLocks noChangeShapeType="1"/>
            </p:cNvSpPr>
            <p:nvPr/>
          </p:nvSpPr>
          <p:spPr bwMode="auto">
            <a:xfrm>
              <a:off x="2778" y="2630"/>
              <a:ext cx="534" cy="0"/>
            </a:xfrm>
            <a:prstGeom prst="line">
              <a:avLst/>
            </a:prstGeom>
            <a:noFill/>
            <a:ln w="28575">
              <a:solidFill>
                <a:srgbClr val="000000"/>
              </a:solidFill>
              <a:round/>
              <a:headEnd/>
              <a:tailEnd type="triangle" w="med" len="med"/>
            </a:ln>
          </p:spPr>
          <p:txBody>
            <a:bodyPr/>
            <a:lstStyle/>
            <a:p>
              <a:endParaRPr lang="en-US"/>
            </a:p>
          </p:txBody>
        </p:sp>
        <p:sp>
          <p:nvSpPr>
            <p:cNvPr id="25620" name="Text Box 38"/>
            <p:cNvSpPr txBox="1">
              <a:spLocks noChangeArrowheads="1"/>
            </p:cNvSpPr>
            <p:nvPr/>
          </p:nvSpPr>
          <p:spPr bwMode="auto">
            <a:xfrm>
              <a:off x="2820" y="2652"/>
              <a:ext cx="438" cy="402"/>
            </a:xfrm>
            <a:prstGeom prst="rect">
              <a:avLst/>
            </a:prstGeom>
            <a:noFill/>
            <a:ln w="9525">
              <a:noFill/>
              <a:miter lim="800000"/>
              <a:headEnd/>
              <a:tailEnd/>
            </a:ln>
          </p:spPr>
          <p:txBody>
            <a:bodyPr/>
            <a:lstStyle/>
            <a:p>
              <a:pPr algn="ctr"/>
              <a:r>
                <a:rPr lang="en-US" sz="1200"/>
                <a:t>Stokes shift</a:t>
              </a: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smtClean="0"/>
              <a:t>Chapter 7 – Validation and QA</a:t>
            </a:r>
          </a:p>
        </p:txBody>
      </p:sp>
      <p:sp>
        <p:nvSpPr>
          <p:cNvPr id="3" name="Subtitle 2"/>
          <p:cNvSpPr>
            <a:spLocks noGrp="1"/>
          </p:cNvSpPr>
          <p:nvPr>
            <p:ph type="subTitle" idx="1"/>
          </p:nvPr>
        </p:nvSpPr>
        <p:spPr/>
        <p:txBody>
          <a:bodyPr rtlCol="0"/>
          <a:lstStyle/>
          <a:p>
            <a:pPr eaLnBrk="1" fontAlgn="auto" hangingPunct="1">
              <a:spcAft>
                <a:spcPts val="0"/>
              </a:spcAft>
              <a:defRPr/>
            </a:pPr>
            <a:endParaRPr lang="en-US"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62000" y="1358900"/>
          <a:ext cx="7637463" cy="5270500"/>
        </p:xfrm>
        <a:graphic>
          <a:graphicData uri="http://schemas.openxmlformats.org/presentationml/2006/ole">
            <mc:AlternateContent xmlns:mc="http://schemas.openxmlformats.org/markup-compatibility/2006">
              <mc:Choice xmlns:v="urn:schemas-microsoft-com:vml" Requires="v">
                <p:oleObj spid="_x0000_s25603" name="Chart" r:id="rId5" imgW="5524453" imgH="3743421" progId="Excel.Chart.8">
                  <p:embed/>
                </p:oleObj>
              </mc:Choice>
              <mc:Fallback>
                <p:oleObj name="Chart" r:id="rId5" imgW="5524453" imgH="3743421" progId="Excel.Char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358900"/>
                        <a:ext cx="7637463"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0951" name="Line 7"/>
          <p:cNvSpPr>
            <a:spLocks noChangeShapeType="1"/>
          </p:cNvSpPr>
          <p:nvPr/>
        </p:nvSpPr>
        <p:spPr bwMode="auto">
          <a:xfrm flipV="1">
            <a:off x="4729163" y="4783138"/>
            <a:ext cx="0" cy="762000"/>
          </a:xfrm>
          <a:prstGeom prst="line">
            <a:avLst/>
          </a:prstGeom>
          <a:noFill/>
          <a:ln w="76200">
            <a:solidFill>
              <a:srgbClr val="33CC33"/>
            </a:solidFill>
            <a:round/>
            <a:headEnd/>
            <a:tailEnd type="triangle" w="med" len="med"/>
          </a:ln>
        </p:spPr>
        <p:txBody>
          <a:bodyPr/>
          <a:lstStyle/>
          <a:p>
            <a:endParaRPr lang="en-US"/>
          </a:p>
        </p:txBody>
      </p:sp>
      <p:graphicFrame>
        <p:nvGraphicFramePr>
          <p:cNvPr id="210952" name="Group 8"/>
          <p:cNvGraphicFramePr>
            <a:graphicFrameLocks noGrp="1"/>
          </p:cNvGraphicFramePr>
          <p:nvPr/>
        </p:nvGraphicFramePr>
        <p:xfrm>
          <a:off x="4876800" y="1658938"/>
          <a:ext cx="1452563" cy="2682240"/>
        </p:xfrm>
        <a:graphic>
          <a:graphicData uri="http://schemas.openxmlformats.org/drawingml/2006/table">
            <a:tbl>
              <a:tblPr/>
              <a:tblGrid>
                <a:gridCol w="669925"/>
                <a:gridCol w="782638"/>
              </a:tblGrid>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4.30</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4</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3.18</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5</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2.78</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6</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2.57</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7</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2.45</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8</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2.36</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9</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2.31</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2.26</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0981" name="Group 37"/>
          <p:cNvGraphicFramePr>
            <a:graphicFrameLocks noGrp="1"/>
          </p:cNvGraphicFramePr>
          <p:nvPr/>
        </p:nvGraphicFramePr>
        <p:xfrm>
          <a:off x="6557963" y="1887538"/>
          <a:ext cx="1600200" cy="1676400"/>
        </p:xfrm>
        <a:graphic>
          <a:graphicData uri="http://schemas.openxmlformats.org/drawingml/2006/table">
            <a:tbl>
              <a:tblPr/>
              <a:tblGrid>
                <a:gridCol w="887412"/>
                <a:gridCol w="712788"/>
              </a:tblGrid>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50</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2.01</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100</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1.98</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500</a:t>
                      </a:r>
                      <a:endParaRPr kumimoji="0" lang="en-US" sz="16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1.96</a:t>
                      </a:r>
                      <a:endParaRPr kumimoji="0" lang="en-US" sz="16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10000</a:t>
                      </a:r>
                      <a:endParaRPr kumimoji="0" lang="en-U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1.96</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infinity</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1.96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0998" name="Rectangle 54"/>
          <p:cNvSpPr>
            <a:spLocks noChangeArrowheads="1"/>
          </p:cNvSpPr>
          <p:nvPr/>
        </p:nvSpPr>
        <p:spPr bwMode="auto">
          <a:xfrm>
            <a:off x="4805363" y="2344738"/>
            <a:ext cx="1524000" cy="304800"/>
          </a:xfrm>
          <a:prstGeom prst="rect">
            <a:avLst/>
          </a:prstGeom>
          <a:noFill/>
          <a:ln w="76200">
            <a:solidFill>
              <a:srgbClr val="33CC33"/>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9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9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9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0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1" grpId="0" animBg="1"/>
      <p:bldP spid="21099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152400" y="533400"/>
            <a:ext cx="8648700" cy="6061075"/>
            <a:chOff x="152400" y="533400"/>
            <a:chExt cx="8648528" cy="6061075"/>
          </a:xfrm>
        </p:grpSpPr>
        <p:grpSp>
          <p:nvGrpSpPr>
            <p:cNvPr id="3" name="Group 74"/>
            <p:cNvGrpSpPr>
              <a:grpSpLocks/>
            </p:cNvGrpSpPr>
            <p:nvPr/>
          </p:nvGrpSpPr>
          <p:grpSpPr bwMode="auto">
            <a:xfrm>
              <a:off x="152400" y="533400"/>
              <a:ext cx="8024812" cy="1828800"/>
              <a:chOff x="152400" y="533400"/>
              <a:chExt cx="8024812" cy="1828800"/>
            </a:xfrm>
          </p:grpSpPr>
          <p:sp>
            <p:nvSpPr>
              <p:cNvPr id="4143" name="Line 4"/>
              <p:cNvSpPr>
                <a:spLocks noChangeShapeType="1"/>
              </p:cNvSpPr>
              <p:nvPr/>
            </p:nvSpPr>
            <p:spPr bwMode="auto">
              <a:xfrm>
                <a:off x="457200" y="1508125"/>
                <a:ext cx="7543800" cy="0"/>
              </a:xfrm>
              <a:prstGeom prst="line">
                <a:avLst/>
              </a:prstGeom>
              <a:noFill/>
              <a:ln w="9525">
                <a:solidFill>
                  <a:schemeClr val="tx1"/>
                </a:solidFill>
                <a:round/>
                <a:headEnd/>
                <a:tailEnd/>
              </a:ln>
            </p:spPr>
            <p:txBody>
              <a:bodyPr/>
              <a:lstStyle/>
              <a:p>
                <a:endParaRPr lang="en-US"/>
              </a:p>
            </p:txBody>
          </p:sp>
          <p:sp>
            <p:nvSpPr>
              <p:cNvPr id="4144" name="Rectangle 5"/>
              <p:cNvSpPr>
                <a:spLocks noChangeArrowheads="1"/>
              </p:cNvSpPr>
              <p:nvPr/>
            </p:nvSpPr>
            <p:spPr bwMode="auto">
              <a:xfrm>
                <a:off x="2743200" y="1431925"/>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45" name="Rectangle 6"/>
              <p:cNvSpPr>
                <a:spLocks noChangeArrowheads="1"/>
              </p:cNvSpPr>
              <p:nvPr/>
            </p:nvSpPr>
            <p:spPr bwMode="auto">
              <a:xfrm>
                <a:off x="3048000" y="1431925"/>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46" name="Rectangle 7"/>
              <p:cNvSpPr>
                <a:spLocks noChangeArrowheads="1"/>
              </p:cNvSpPr>
              <p:nvPr/>
            </p:nvSpPr>
            <p:spPr bwMode="auto">
              <a:xfrm>
                <a:off x="3352800" y="1431925"/>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47" name="Rectangle 8"/>
              <p:cNvSpPr>
                <a:spLocks noChangeArrowheads="1"/>
              </p:cNvSpPr>
              <p:nvPr/>
            </p:nvSpPr>
            <p:spPr bwMode="auto">
              <a:xfrm>
                <a:off x="3657600" y="1431925"/>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48" name="Rectangle 9"/>
              <p:cNvSpPr>
                <a:spLocks noChangeArrowheads="1"/>
              </p:cNvSpPr>
              <p:nvPr/>
            </p:nvSpPr>
            <p:spPr bwMode="auto">
              <a:xfrm>
                <a:off x="3962400" y="1431925"/>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49" name="Rectangle 10"/>
              <p:cNvSpPr>
                <a:spLocks noChangeArrowheads="1"/>
              </p:cNvSpPr>
              <p:nvPr/>
            </p:nvSpPr>
            <p:spPr bwMode="auto">
              <a:xfrm>
                <a:off x="4267200" y="1431925"/>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50" name="Line 11"/>
              <p:cNvSpPr>
                <a:spLocks noChangeShapeType="1"/>
              </p:cNvSpPr>
              <p:nvPr/>
            </p:nvSpPr>
            <p:spPr bwMode="auto">
              <a:xfrm>
                <a:off x="533400" y="1279525"/>
                <a:ext cx="685800" cy="0"/>
              </a:xfrm>
              <a:prstGeom prst="line">
                <a:avLst/>
              </a:prstGeom>
              <a:noFill/>
              <a:ln w="76200">
                <a:solidFill>
                  <a:srgbClr val="0066FF"/>
                </a:solidFill>
                <a:round/>
                <a:headEnd/>
                <a:tailEnd type="triangle" w="med" len="med"/>
              </a:ln>
            </p:spPr>
            <p:txBody>
              <a:bodyPr/>
              <a:lstStyle/>
              <a:p>
                <a:endParaRPr lang="en-US"/>
              </a:p>
            </p:txBody>
          </p:sp>
          <p:sp>
            <p:nvSpPr>
              <p:cNvPr id="4151" name="Line 12"/>
              <p:cNvSpPr>
                <a:spLocks noChangeShapeType="1"/>
              </p:cNvSpPr>
              <p:nvPr/>
            </p:nvSpPr>
            <p:spPr bwMode="auto">
              <a:xfrm flipH="1">
                <a:off x="5614987" y="1692275"/>
                <a:ext cx="609600" cy="0"/>
              </a:xfrm>
              <a:prstGeom prst="line">
                <a:avLst/>
              </a:prstGeom>
              <a:noFill/>
              <a:ln w="76200">
                <a:solidFill>
                  <a:srgbClr val="0066FF"/>
                </a:solidFill>
                <a:round/>
                <a:headEnd/>
                <a:tailEnd type="triangle" w="med" len="med"/>
              </a:ln>
            </p:spPr>
            <p:txBody>
              <a:bodyPr/>
              <a:lstStyle/>
              <a:p>
                <a:endParaRPr lang="en-US"/>
              </a:p>
            </p:txBody>
          </p:sp>
          <p:sp>
            <p:nvSpPr>
              <p:cNvPr id="4152" name="Line 13"/>
              <p:cNvSpPr>
                <a:spLocks noChangeShapeType="1"/>
              </p:cNvSpPr>
              <p:nvPr/>
            </p:nvSpPr>
            <p:spPr bwMode="auto">
              <a:xfrm>
                <a:off x="2209800" y="1127125"/>
                <a:ext cx="457200" cy="0"/>
              </a:xfrm>
              <a:prstGeom prst="line">
                <a:avLst/>
              </a:prstGeom>
              <a:noFill/>
              <a:ln w="57150">
                <a:solidFill>
                  <a:schemeClr val="tx1"/>
                </a:solidFill>
                <a:round/>
                <a:headEnd/>
                <a:tailEnd type="triangle" w="med" len="med"/>
              </a:ln>
            </p:spPr>
            <p:txBody>
              <a:bodyPr/>
              <a:lstStyle/>
              <a:p>
                <a:endParaRPr lang="en-US"/>
              </a:p>
            </p:txBody>
          </p:sp>
          <p:sp>
            <p:nvSpPr>
              <p:cNvPr id="4153" name="Line 14"/>
              <p:cNvSpPr>
                <a:spLocks noChangeShapeType="1"/>
              </p:cNvSpPr>
              <p:nvPr/>
            </p:nvSpPr>
            <p:spPr bwMode="auto">
              <a:xfrm flipH="1">
                <a:off x="7277100" y="1679575"/>
                <a:ext cx="457200" cy="0"/>
              </a:xfrm>
              <a:prstGeom prst="line">
                <a:avLst/>
              </a:prstGeom>
              <a:noFill/>
              <a:ln w="57150">
                <a:solidFill>
                  <a:schemeClr val="tx1"/>
                </a:solidFill>
                <a:round/>
                <a:headEnd/>
                <a:tailEnd type="triangle" w="med" len="med"/>
              </a:ln>
            </p:spPr>
            <p:txBody>
              <a:bodyPr/>
              <a:lstStyle/>
              <a:p>
                <a:endParaRPr lang="en-US"/>
              </a:p>
            </p:txBody>
          </p:sp>
          <p:sp>
            <p:nvSpPr>
              <p:cNvPr id="4154" name="Text Box 15"/>
              <p:cNvSpPr txBox="1">
                <a:spLocks noChangeArrowheads="1"/>
              </p:cNvSpPr>
              <p:nvPr/>
            </p:nvSpPr>
            <p:spPr bwMode="auto">
              <a:xfrm>
                <a:off x="2638425" y="1508125"/>
                <a:ext cx="1933575" cy="336550"/>
              </a:xfrm>
              <a:prstGeom prst="rect">
                <a:avLst/>
              </a:prstGeom>
              <a:noFill/>
              <a:ln w="9525">
                <a:noFill/>
                <a:miter lim="800000"/>
                <a:headEnd/>
                <a:tailEnd/>
              </a:ln>
            </p:spPr>
            <p:txBody>
              <a:bodyPr wrap="none">
                <a:spAutoFit/>
              </a:bodyPr>
              <a:lstStyle/>
              <a:p>
                <a:r>
                  <a:rPr lang="en-US" sz="1600" b="1" i="1"/>
                  <a:t>STR repeat region</a:t>
                </a:r>
              </a:p>
            </p:txBody>
          </p:sp>
          <p:sp>
            <p:nvSpPr>
              <p:cNvPr id="4155" name="Text Box 16"/>
              <p:cNvSpPr txBox="1">
                <a:spLocks noChangeArrowheads="1"/>
              </p:cNvSpPr>
              <p:nvPr/>
            </p:nvSpPr>
            <p:spPr bwMode="auto">
              <a:xfrm>
                <a:off x="6846887" y="1755775"/>
                <a:ext cx="1330325" cy="517525"/>
              </a:xfrm>
              <a:prstGeom prst="rect">
                <a:avLst/>
              </a:prstGeom>
              <a:noFill/>
              <a:ln w="9525">
                <a:noFill/>
                <a:miter lim="800000"/>
                <a:headEnd/>
                <a:tailEnd/>
              </a:ln>
            </p:spPr>
            <p:txBody>
              <a:bodyPr>
                <a:spAutoFit/>
              </a:bodyPr>
              <a:lstStyle/>
              <a:p>
                <a:pPr algn="ctr"/>
                <a:r>
                  <a:rPr lang="en-US" sz="1400" b="1"/>
                  <a:t>PCR primer set 2</a:t>
                </a:r>
              </a:p>
            </p:txBody>
          </p:sp>
          <p:sp>
            <p:nvSpPr>
              <p:cNvPr id="4156" name="Text Box 17"/>
              <p:cNvSpPr txBox="1">
                <a:spLocks noChangeArrowheads="1"/>
              </p:cNvSpPr>
              <p:nvPr/>
            </p:nvSpPr>
            <p:spPr bwMode="auto">
              <a:xfrm>
                <a:off x="1828800" y="533400"/>
                <a:ext cx="1330325" cy="517525"/>
              </a:xfrm>
              <a:prstGeom prst="rect">
                <a:avLst/>
              </a:prstGeom>
              <a:noFill/>
              <a:ln w="9525">
                <a:noFill/>
                <a:miter lim="800000"/>
                <a:headEnd/>
                <a:tailEnd/>
              </a:ln>
            </p:spPr>
            <p:txBody>
              <a:bodyPr>
                <a:spAutoFit/>
              </a:bodyPr>
              <a:lstStyle/>
              <a:p>
                <a:pPr algn="ctr"/>
                <a:r>
                  <a:rPr lang="en-US" sz="1400" b="1"/>
                  <a:t>PCR primer set 2</a:t>
                </a:r>
              </a:p>
            </p:txBody>
          </p:sp>
          <p:sp>
            <p:nvSpPr>
              <p:cNvPr id="4157" name="Text Box 18"/>
              <p:cNvSpPr txBox="1">
                <a:spLocks noChangeArrowheads="1"/>
              </p:cNvSpPr>
              <p:nvPr/>
            </p:nvSpPr>
            <p:spPr bwMode="auto">
              <a:xfrm>
                <a:off x="152400" y="609600"/>
                <a:ext cx="1371600" cy="517525"/>
              </a:xfrm>
              <a:prstGeom prst="rect">
                <a:avLst/>
              </a:prstGeom>
              <a:noFill/>
              <a:ln w="9525">
                <a:noFill/>
                <a:miter lim="800000"/>
                <a:headEnd/>
                <a:tailEnd/>
              </a:ln>
            </p:spPr>
            <p:txBody>
              <a:bodyPr>
                <a:spAutoFit/>
              </a:bodyPr>
              <a:lstStyle/>
              <a:p>
                <a:pPr algn="ctr"/>
                <a:r>
                  <a:rPr lang="en-US" sz="1400" b="1">
                    <a:solidFill>
                      <a:srgbClr val="3333FF"/>
                    </a:solidFill>
                  </a:rPr>
                  <a:t>PCR primer set 1</a:t>
                </a:r>
              </a:p>
            </p:txBody>
          </p:sp>
          <p:sp>
            <p:nvSpPr>
              <p:cNvPr id="4158" name="Text Box 19"/>
              <p:cNvSpPr txBox="1">
                <a:spLocks noChangeArrowheads="1"/>
              </p:cNvSpPr>
              <p:nvPr/>
            </p:nvSpPr>
            <p:spPr bwMode="auto">
              <a:xfrm>
                <a:off x="5310187" y="1844675"/>
                <a:ext cx="1371600" cy="517525"/>
              </a:xfrm>
              <a:prstGeom prst="rect">
                <a:avLst/>
              </a:prstGeom>
              <a:noFill/>
              <a:ln w="9525">
                <a:noFill/>
                <a:miter lim="800000"/>
                <a:headEnd/>
                <a:tailEnd/>
              </a:ln>
            </p:spPr>
            <p:txBody>
              <a:bodyPr>
                <a:spAutoFit/>
              </a:bodyPr>
              <a:lstStyle/>
              <a:p>
                <a:pPr algn="ctr"/>
                <a:r>
                  <a:rPr lang="en-US" sz="1400" b="1">
                    <a:solidFill>
                      <a:srgbClr val="3333FF"/>
                    </a:solidFill>
                  </a:rPr>
                  <a:t>PCR primer set 1</a:t>
                </a:r>
              </a:p>
            </p:txBody>
          </p:sp>
          <p:sp>
            <p:nvSpPr>
              <p:cNvPr id="4159" name="Text Box 20"/>
              <p:cNvSpPr txBox="1">
                <a:spLocks noChangeArrowheads="1"/>
              </p:cNvSpPr>
              <p:nvPr/>
            </p:nvSpPr>
            <p:spPr bwMode="auto">
              <a:xfrm>
                <a:off x="2170112" y="1036637"/>
                <a:ext cx="420688" cy="823913"/>
              </a:xfrm>
              <a:prstGeom prst="rect">
                <a:avLst/>
              </a:prstGeom>
              <a:noFill/>
              <a:ln w="9525">
                <a:noFill/>
                <a:miter lim="800000"/>
                <a:headEnd/>
                <a:tailEnd/>
              </a:ln>
            </p:spPr>
            <p:txBody>
              <a:bodyPr wrap="none">
                <a:spAutoFit/>
              </a:bodyPr>
              <a:lstStyle/>
              <a:p>
                <a:r>
                  <a:rPr lang="en-US" sz="4800">
                    <a:solidFill>
                      <a:srgbClr val="FF0000"/>
                    </a:solidFill>
                  </a:rPr>
                  <a:t>*</a:t>
                </a:r>
              </a:p>
            </p:txBody>
          </p:sp>
          <p:sp>
            <p:nvSpPr>
              <p:cNvPr id="57" name="TextBox 56"/>
              <p:cNvSpPr txBox="1"/>
              <p:nvPr/>
            </p:nvSpPr>
            <p:spPr>
              <a:xfrm>
                <a:off x="3152715" y="973138"/>
                <a:ext cx="1038204" cy="400050"/>
              </a:xfrm>
              <a:prstGeom prst="rect">
                <a:avLst/>
              </a:prstGeom>
              <a:noFill/>
            </p:spPr>
            <p:txBody>
              <a:bodyPr wrap="none">
                <a:spAutoFit/>
              </a:bodyPr>
              <a:lstStyle/>
              <a:p>
                <a:pPr algn="ctr">
                  <a:defRPr/>
                </a:pPr>
                <a:r>
                  <a:rPr lang="en-US" sz="2000" b="1" dirty="0">
                    <a:solidFill>
                      <a:schemeClr val="bg1">
                        <a:lumMod val="50000"/>
                      </a:schemeClr>
                    </a:solidFill>
                    <a:latin typeface="Arial" charset="0"/>
                  </a:rPr>
                  <a:t>allele a</a:t>
                </a:r>
              </a:p>
            </p:txBody>
          </p:sp>
        </p:grpSp>
        <p:grpSp>
          <p:nvGrpSpPr>
            <p:cNvPr id="4" name="Group 75"/>
            <p:cNvGrpSpPr>
              <a:grpSpLocks/>
            </p:cNvGrpSpPr>
            <p:nvPr/>
          </p:nvGrpSpPr>
          <p:grpSpPr bwMode="auto">
            <a:xfrm>
              <a:off x="157162" y="2301875"/>
              <a:ext cx="8634412" cy="1736725"/>
              <a:chOff x="157162" y="2301875"/>
              <a:chExt cx="8634412" cy="1736725"/>
            </a:xfrm>
          </p:grpSpPr>
          <p:sp>
            <p:nvSpPr>
              <p:cNvPr id="4124" name="Line 4"/>
              <p:cNvSpPr>
                <a:spLocks noChangeShapeType="1"/>
              </p:cNvSpPr>
              <p:nvPr/>
            </p:nvSpPr>
            <p:spPr bwMode="auto">
              <a:xfrm>
                <a:off x="461962" y="3200400"/>
                <a:ext cx="8253412" cy="17462"/>
              </a:xfrm>
              <a:prstGeom prst="line">
                <a:avLst/>
              </a:prstGeom>
              <a:noFill/>
              <a:ln w="9525">
                <a:solidFill>
                  <a:schemeClr val="tx1"/>
                </a:solidFill>
                <a:round/>
                <a:headEnd/>
                <a:tailEnd/>
              </a:ln>
            </p:spPr>
            <p:txBody>
              <a:bodyPr/>
              <a:lstStyle/>
              <a:p>
                <a:endParaRPr lang="en-US"/>
              </a:p>
            </p:txBody>
          </p:sp>
          <p:sp>
            <p:nvSpPr>
              <p:cNvPr id="4125" name="Rectangle 5"/>
              <p:cNvSpPr>
                <a:spLocks noChangeArrowheads="1"/>
              </p:cNvSpPr>
              <p:nvPr/>
            </p:nvSpPr>
            <p:spPr bwMode="auto">
              <a:xfrm>
                <a:off x="2747962" y="3141662"/>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26" name="Rectangle 6"/>
              <p:cNvSpPr>
                <a:spLocks noChangeArrowheads="1"/>
              </p:cNvSpPr>
              <p:nvPr/>
            </p:nvSpPr>
            <p:spPr bwMode="auto">
              <a:xfrm>
                <a:off x="3052762" y="3141662"/>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27" name="Rectangle 7"/>
              <p:cNvSpPr>
                <a:spLocks noChangeArrowheads="1"/>
              </p:cNvSpPr>
              <p:nvPr/>
            </p:nvSpPr>
            <p:spPr bwMode="auto">
              <a:xfrm>
                <a:off x="3357562" y="3141662"/>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28" name="Rectangle 8"/>
              <p:cNvSpPr>
                <a:spLocks noChangeArrowheads="1"/>
              </p:cNvSpPr>
              <p:nvPr/>
            </p:nvSpPr>
            <p:spPr bwMode="auto">
              <a:xfrm>
                <a:off x="3662362" y="3141662"/>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29" name="Rectangle 9"/>
              <p:cNvSpPr>
                <a:spLocks noChangeArrowheads="1"/>
              </p:cNvSpPr>
              <p:nvPr/>
            </p:nvSpPr>
            <p:spPr bwMode="auto">
              <a:xfrm>
                <a:off x="3967162" y="3141662"/>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30" name="Rectangle 10"/>
              <p:cNvSpPr>
                <a:spLocks noChangeArrowheads="1"/>
              </p:cNvSpPr>
              <p:nvPr/>
            </p:nvSpPr>
            <p:spPr bwMode="auto">
              <a:xfrm>
                <a:off x="4271962" y="3141662"/>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31" name="Line 11"/>
              <p:cNvSpPr>
                <a:spLocks noChangeShapeType="1"/>
              </p:cNvSpPr>
              <p:nvPr/>
            </p:nvSpPr>
            <p:spPr bwMode="auto">
              <a:xfrm>
                <a:off x="538162" y="2971800"/>
                <a:ext cx="685800" cy="0"/>
              </a:xfrm>
              <a:prstGeom prst="line">
                <a:avLst/>
              </a:prstGeom>
              <a:noFill/>
              <a:ln w="76200">
                <a:solidFill>
                  <a:srgbClr val="0066FF"/>
                </a:solidFill>
                <a:round/>
                <a:headEnd/>
                <a:tailEnd type="triangle" w="med" len="med"/>
              </a:ln>
            </p:spPr>
            <p:txBody>
              <a:bodyPr/>
              <a:lstStyle/>
              <a:p>
                <a:endParaRPr lang="en-US"/>
              </a:p>
            </p:txBody>
          </p:sp>
          <p:sp>
            <p:nvSpPr>
              <p:cNvPr id="4132" name="Line 12"/>
              <p:cNvSpPr>
                <a:spLocks noChangeShapeType="1"/>
              </p:cNvSpPr>
              <p:nvPr/>
            </p:nvSpPr>
            <p:spPr bwMode="auto">
              <a:xfrm flipH="1">
                <a:off x="6229349" y="3368675"/>
                <a:ext cx="609600" cy="0"/>
              </a:xfrm>
              <a:prstGeom prst="line">
                <a:avLst/>
              </a:prstGeom>
              <a:noFill/>
              <a:ln w="76200">
                <a:solidFill>
                  <a:srgbClr val="0066FF"/>
                </a:solidFill>
                <a:round/>
                <a:headEnd/>
                <a:tailEnd type="triangle" w="med" len="med"/>
              </a:ln>
            </p:spPr>
            <p:txBody>
              <a:bodyPr/>
              <a:lstStyle/>
              <a:p>
                <a:endParaRPr lang="en-US"/>
              </a:p>
            </p:txBody>
          </p:sp>
          <p:sp>
            <p:nvSpPr>
              <p:cNvPr id="4133" name="Line 13"/>
              <p:cNvSpPr>
                <a:spLocks noChangeShapeType="1"/>
              </p:cNvSpPr>
              <p:nvPr/>
            </p:nvSpPr>
            <p:spPr bwMode="auto">
              <a:xfrm>
                <a:off x="2214562" y="2987675"/>
                <a:ext cx="457200" cy="0"/>
              </a:xfrm>
              <a:prstGeom prst="line">
                <a:avLst/>
              </a:prstGeom>
              <a:noFill/>
              <a:ln w="57150">
                <a:solidFill>
                  <a:schemeClr val="tx1"/>
                </a:solidFill>
                <a:round/>
                <a:headEnd/>
                <a:tailEnd type="triangle" w="med" len="med"/>
              </a:ln>
            </p:spPr>
            <p:txBody>
              <a:bodyPr/>
              <a:lstStyle/>
              <a:p>
                <a:endParaRPr lang="en-US"/>
              </a:p>
            </p:txBody>
          </p:sp>
          <p:sp>
            <p:nvSpPr>
              <p:cNvPr id="4134" name="Line 14"/>
              <p:cNvSpPr>
                <a:spLocks noChangeShapeType="1"/>
              </p:cNvSpPr>
              <p:nvPr/>
            </p:nvSpPr>
            <p:spPr bwMode="auto">
              <a:xfrm flipH="1">
                <a:off x="7891462" y="3371850"/>
                <a:ext cx="457200" cy="0"/>
              </a:xfrm>
              <a:prstGeom prst="line">
                <a:avLst/>
              </a:prstGeom>
              <a:noFill/>
              <a:ln w="57150">
                <a:solidFill>
                  <a:schemeClr val="tx1"/>
                </a:solidFill>
                <a:round/>
                <a:headEnd/>
                <a:tailEnd type="triangle" w="med" len="med"/>
              </a:ln>
            </p:spPr>
            <p:txBody>
              <a:bodyPr/>
              <a:lstStyle/>
              <a:p>
                <a:endParaRPr lang="en-US"/>
              </a:p>
            </p:txBody>
          </p:sp>
          <p:sp>
            <p:nvSpPr>
              <p:cNvPr id="4135" name="Text Box 15"/>
              <p:cNvSpPr txBox="1">
                <a:spLocks noChangeArrowheads="1"/>
              </p:cNvSpPr>
              <p:nvPr/>
            </p:nvSpPr>
            <p:spPr bwMode="auto">
              <a:xfrm>
                <a:off x="3019425" y="3200400"/>
                <a:ext cx="1933575" cy="336550"/>
              </a:xfrm>
              <a:prstGeom prst="rect">
                <a:avLst/>
              </a:prstGeom>
              <a:noFill/>
              <a:ln w="9525">
                <a:noFill/>
                <a:miter lim="800000"/>
                <a:headEnd/>
                <a:tailEnd/>
              </a:ln>
            </p:spPr>
            <p:txBody>
              <a:bodyPr wrap="none">
                <a:spAutoFit/>
              </a:bodyPr>
              <a:lstStyle/>
              <a:p>
                <a:r>
                  <a:rPr lang="en-US" sz="1600" b="1" i="1"/>
                  <a:t>STR repeat region</a:t>
                </a:r>
              </a:p>
            </p:txBody>
          </p:sp>
          <p:sp>
            <p:nvSpPr>
              <p:cNvPr id="4136" name="Text Box 16"/>
              <p:cNvSpPr txBox="1">
                <a:spLocks noChangeArrowheads="1"/>
              </p:cNvSpPr>
              <p:nvPr/>
            </p:nvSpPr>
            <p:spPr bwMode="auto">
              <a:xfrm>
                <a:off x="7461249" y="3448050"/>
                <a:ext cx="1330325" cy="517525"/>
              </a:xfrm>
              <a:prstGeom prst="rect">
                <a:avLst/>
              </a:prstGeom>
              <a:noFill/>
              <a:ln w="9525">
                <a:noFill/>
                <a:miter lim="800000"/>
                <a:headEnd/>
                <a:tailEnd/>
              </a:ln>
            </p:spPr>
            <p:txBody>
              <a:bodyPr>
                <a:spAutoFit/>
              </a:bodyPr>
              <a:lstStyle/>
              <a:p>
                <a:pPr algn="ctr"/>
                <a:r>
                  <a:rPr lang="en-US" sz="1400" b="1"/>
                  <a:t>PCR primer set 2</a:t>
                </a:r>
              </a:p>
            </p:txBody>
          </p:sp>
          <p:sp>
            <p:nvSpPr>
              <p:cNvPr id="4137" name="Text Box 17"/>
              <p:cNvSpPr txBox="1">
                <a:spLocks noChangeArrowheads="1"/>
              </p:cNvSpPr>
              <p:nvPr/>
            </p:nvSpPr>
            <p:spPr bwMode="auto">
              <a:xfrm>
                <a:off x="1833562" y="2393950"/>
                <a:ext cx="1330325" cy="517525"/>
              </a:xfrm>
              <a:prstGeom prst="rect">
                <a:avLst/>
              </a:prstGeom>
              <a:noFill/>
              <a:ln w="9525">
                <a:noFill/>
                <a:miter lim="800000"/>
                <a:headEnd/>
                <a:tailEnd/>
              </a:ln>
            </p:spPr>
            <p:txBody>
              <a:bodyPr>
                <a:spAutoFit/>
              </a:bodyPr>
              <a:lstStyle/>
              <a:p>
                <a:pPr algn="ctr"/>
                <a:r>
                  <a:rPr lang="en-US" sz="1400" b="1"/>
                  <a:t>PCR primer set 2</a:t>
                </a:r>
              </a:p>
            </p:txBody>
          </p:sp>
          <p:sp>
            <p:nvSpPr>
              <p:cNvPr id="4138" name="Text Box 18"/>
              <p:cNvSpPr txBox="1">
                <a:spLocks noChangeArrowheads="1"/>
              </p:cNvSpPr>
              <p:nvPr/>
            </p:nvSpPr>
            <p:spPr bwMode="auto">
              <a:xfrm>
                <a:off x="157162" y="2301875"/>
                <a:ext cx="1371600" cy="517525"/>
              </a:xfrm>
              <a:prstGeom prst="rect">
                <a:avLst/>
              </a:prstGeom>
              <a:noFill/>
              <a:ln w="9525">
                <a:noFill/>
                <a:miter lim="800000"/>
                <a:headEnd/>
                <a:tailEnd/>
              </a:ln>
            </p:spPr>
            <p:txBody>
              <a:bodyPr>
                <a:spAutoFit/>
              </a:bodyPr>
              <a:lstStyle/>
              <a:p>
                <a:pPr algn="ctr"/>
                <a:r>
                  <a:rPr lang="en-US" sz="1400" b="1">
                    <a:solidFill>
                      <a:srgbClr val="3333FF"/>
                    </a:solidFill>
                  </a:rPr>
                  <a:t>PCR primer set 1</a:t>
                </a:r>
              </a:p>
            </p:txBody>
          </p:sp>
          <p:sp>
            <p:nvSpPr>
              <p:cNvPr id="4139" name="Text Box 19"/>
              <p:cNvSpPr txBox="1">
                <a:spLocks noChangeArrowheads="1"/>
              </p:cNvSpPr>
              <p:nvPr/>
            </p:nvSpPr>
            <p:spPr bwMode="auto">
              <a:xfrm>
                <a:off x="5924549" y="3521075"/>
                <a:ext cx="1371600" cy="517525"/>
              </a:xfrm>
              <a:prstGeom prst="rect">
                <a:avLst/>
              </a:prstGeom>
              <a:noFill/>
              <a:ln w="9525">
                <a:noFill/>
                <a:miter lim="800000"/>
                <a:headEnd/>
                <a:tailEnd/>
              </a:ln>
            </p:spPr>
            <p:txBody>
              <a:bodyPr>
                <a:spAutoFit/>
              </a:bodyPr>
              <a:lstStyle/>
              <a:p>
                <a:pPr algn="ctr"/>
                <a:r>
                  <a:rPr lang="en-US" sz="1400" b="1">
                    <a:solidFill>
                      <a:srgbClr val="3333FF"/>
                    </a:solidFill>
                  </a:rPr>
                  <a:t>PCR primer set 1</a:t>
                </a:r>
              </a:p>
            </p:txBody>
          </p:sp>
          <p:sp>
            <p:nvSpPr>
              <p:cNvPr id="58" name="TextBox 57"/>
              <p:cNvSpPr txBox="1"/>
              <p:nvPr/>
            </p:nvSpPr>
            <p:spPr>
              <a:xfrm>
                <a:off x="3471797" y="2665413"/>
                <a:ext cx="1052491" cy="400050"/>
              </a:xfrm>
              <a:prstGeom prst="rect">
                <a:avLst/>
              </a:prstGeom>
              <a:noFill/>
            </p:spPr>
            <p:txBody>
              <a:bodyPr wrap="none">
                <a:spAutoFit/>
              </a:bodyPr>
              <a:lstStyle/>
              <a:p>
                <a:pPr algn="ctr">
                  <a:defRPr/>
                </a:pPr>
                <a:r>
                  <a:rPr lang="en-US" sz="2000" b="1" dirty="0">
                    <a:solidFill>
                      <a:schemeClr val="bg1">
                        <a:lumMod val="50000"/>
                      </a:schemeClr>
                    </a:solidFill>
                    <a:latin typeface="Arial" charset="0"/>
                  </a:rPr>
                  <a:t>allele b</a:t>
                </a:r>
              </a:p>
            </p:txBody>
          </p:sp>
          <p:sp>
            <p:nvSpPr>
              <p:cNvPr id="4141" name="Rectangle 10"/>
              <p:cNvSpPr>
                <a:spLocks noChangeArrowheads="1"/>
              </p:cNvSpPr>
              <p:nvPr/>
            </p:nvSpPr>
            <p:spPr bwMode="auto">
              <a:xfrm>
                <a:off x="4576762" y="3141662"/>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42" name="Rectangle 10"/>
              <p:cNvSpPr>
                <a:spLocks noChangeArrowheads="1"/>
              </p:cNvSpPr>
              <p:nvPr/>
            </p:nvSpPr>
            <p:spPr bwMode="auto">
              <a:xfrm>
                <a:off x="4881562" y="3141662"/>
                <a:ext cx="304800" cy="76200"/>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5" name="Group 76"/>
            <p:cNvGrpSpPr>
              <a:grpSpLocks/>
            </p:cNvGrpSpPr>
            <p:nvPr/>
          </p:nvGrpSpPr>
          <p:grpSpPr bwMode="auto">
            <a:xfrm>
              <a:off x="304800" y="4573587"/>
              <a:ext cx="3559176" cy="2020888"/>
              <a:chOff x="304800" y="4573587"/>
              <a:chExt cx="3559176" cy="2020888"/>
            </a:xfrm>
          </p:grpSpPr>
          <p:sp>
            <p:nvSpPr>
              <p:cNvPr id="4114" name="Freeform 23"/>
              <p:cNvSpPr>
                <a:spLocks/>
              </p:cNvSpPr>
              <p:nvPr/>
            </p:nvSpPr>
            <p:spPr bwMode="auto">
              <a:xfrm>
                <a:off x="939800" y="5678487"/>
                <a:ext cx="914400" cy="557213"/>
              </a:xfrm>
              <a:custGeom>
                <a:avLst/>
                <a:gdLst>
                  <a:gd name="T0" fmla="*/ 0 w 1728"/>
                  <a:gd name="T1" fmla="*/ 2147483647 h 801"/>
                  <a:gd name="T2" fmla="*/ 2147483647 w 1728"/>
                  <a:gd name="T3" fmla="*/ 2147483647 h 801"/>
                  <a:gd name="T4" fmla="*/ 2147483647 w 1728"/>
                  <a:gd name="T5" fmla="*/ 0 h 801"/>
                  <a:gd name="T6" fmla="*/ 2147483647 w 1728"/>
                  <a:gd name="T7" fmla="*/ 2147483647 h 801"/>
                  <a:gd name="T8" fmla="*/ 2147483647 w 1728"/>
                  <a:gd name="T9" fmla="*/ 2147483647 h 801"/>
                  <a:gd name="T10" fmla="*/ 2147483647 w 1728"/>
                  <a:gd name="T11" fmla="*/ 2147483647 h 801"/>
                  <a:gd name="T12" fmla="*/ 2147483647 w 1728"/>
                  <a:gd name="T13" fmla="*/ 2147483647 h 801"/>
                  <a:gd name="T14" fmla="*/ 2147483647 w 1728"/>
                  <a:gd name="T15" fmla="*/ 2147483647 h 801"/>
                  <a:gd name="T16" fmla="*/ 0 60000 65536"/>
                  <a:gd name="T17" fmla="*/ 0 60000 65536"/>
                  <a:gd name="T18" fmla="*/ 0 60000 65536"/>
                  <a:gd name="T19" fmla="*/ 0 60000 65536"/>
                  <a:gd name="T20" fmla="*/ 0 60000 65536"/>
                  <a:gd name="T21" fmla="*/ 0 60000 65536"/>
                  <a:gd name="T22" fmla="*/ 0 60000 65536"/>
                  <a:gd name="T23" fmla="*/ 0 60000 65536"/>
                  <a:gd name="T24" fmla="*/ 0 w 1728"/>
                  <a:gd name="T25" fmla="*/ 0 h 801"/>
                  <a:gd name="T26" fmla="*/ 1728 w 1728"/>
                  <a:gd name="T27" fmla="*/ 801 h 8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8" h="801">
                    <a:moveTo>
                      <a:pt x="0" y="792"/>
                    </a:moveTo>
                    <a:lnTo>
                      <a:pt x="306" y="792"/>
                    </a:lnTo>
                    <a:lnTo>
                      <a:pt x="459" y="0"/>
                    </a:lnTo>
                    <a:lnTo>
                      <a:pt x="567" y="801"/>
                    </a:lnTo>
                    <a:lnTo>
                      <a:pt x="864" y="801"/>
                    </a:lnTo>
                    <a:lnTo>
                      <a:pt x="972" y="27"/>
                    </a:lnTo>
                    <a:lnTo>
                      <a:pt x="1089" y="801"/>
                    </a:lnTo>
                    <a:lnTo>
                      <a:pt x="1728" y="801"/>
                    </a:lnTo>
                  </a:path>
                </a:pathLst>
              </a:custGeom>
              <a:noFill/>
              <a:ln w="38100">
                <a:solidFill>
                  <a:schemeClr val="tx1"/>
                </a:solidFill>
                <a:round/>
                <a:headEnd/>
                <a:tailEnd/>
              </a:ln>
            </p:spPr>
            <p:txBody>
              <a:bodyPr/>
              <a:lstStyle/>
              <a:p>
                <a:endParaRPr lang="en-US"/>
              </a:p>
            </p:txBody>
          </p:sp>
          <p:sp>
            <p:nvSpPr>
              <p:cNvPr id="4115" name="Freeform 24"/>
              <p:cNvSpPr>
                <a:spLocks/>
              </p:cNvSpPr>
              <p:nvPr/>
            </p:nvSpPr>
            <p:spPr bwMode="auto">
              <a:xfrm>
                <a:off x="2749550" y="5764212"/>
                <a:ext cx="771525" cy="471488"/>
              </a:xfrm>
              <a:custGeom>
                <a:avLst/>
                <a:gdLst>
                  <a:gd name="T0" fmla="*/ 0 w 1728"/>
                  <a:gd name="T1" fmla="*/ 2147483647 h 801"/>
                  <a:gd name="T2" fmla="*/ 2147483647 w 1728"/>
                  <a:gd name="T3" fmla="*/ 2147483647 h 801"/>
                  <a:gd name="T4" fmla="*/ 2147483647 w 1728"/>
                  <a:gd name="T5" fmla="*/ 0 h 801"/>
                  <a:gd name="T6" fmla="*/ 2147483647 w 1728"/>
                  <a:gd name="T7" fmla="*/ 2147483647 h 801"/>
                  <a:gd name="T8" fmla="*/ 2147483647 w 1728"/>
                  <a:gd name="T9" fmla="*/ 2147483647 h 801"/>
                  <a:gd name="T10" fmla="*/ 2147483647 w 1728"/>
                  <a:gd name="T11" fmla="*/ 2147483647 h 801"/>
                  <a:gd name="T12" fmla="*/ 2147483647 w 1728"/>
                  <a:gd name="T13" fmla="*/ 2147483647 h 801"/>
                  <a:gd name="T14" fmla="*/ 2147483647 w 1728"/>
                  <a:gd name="T15" fmla="*/ 2147483647 h 801"/>
                  <a:gd name="T16" fmla="*/ 0 60000 65536"/>
                  <a:gd name="T17" fmla="*/ 0 60000 65536"/>
                  <a:gd name="T18" fmla="*/ 0 60000 65536"/>
                  <a:gd name="T19" fmla="*/ 0 60000 65536"/>
                  <a:gd name="T20" fmla="*/ 0 60000 65536"/>
                  <a:gd name="T21" fmla="*/ 0 60000 65536"/>
                  <a:gd name="T22" fmla="*/ 0 60000 65536"/>
                  <a:gd name="T23" fmla="*/ 0 60000 65536"/>
                  <a:gd name="T24" fmla="*/ 0 w 1728"/>
                  <a:gd name="T25" fmla="*/ 0 h 801"/>
                  <a:gd name="T26" fmla="*/ 1728 w 1728"/>
                  <a:gd name="T27" fmla="*/ 801 h 8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8" h="801">
                    <a:moveTo>
                      <a:pt x="0" y="792"/>
                    </a:moveTo>
                    <a:lnTo>
                      <a:pt x="306" y="792"/>
                    </a:lnTo>
                    <a:lnTo>
                      <a:pt x="459" y="0"/>
                    </a:lnTo>
                    <a:lnTo>
                      <a:pt x="567" y="801"/>
                    </a:lnTo>
                    <a:lnTo>
                      <a:pt x="864" y="801"/>
                    </a:lnTo>
                    <a:lnTo>
                      <a:pt x="972" y="27"/>
                    </a:lnTo>
                    <a:lnTo>
                      <a:pt x="1089" y="801"/>
                    </a:lnTo>
                    <a:lnTo>
                      <a:pt x="1728" y="801"/>
                    </a:lnTo>
                  </a:path>
                </a:pathLst>
              </a:custGeom>
              <a:noFill/>
              <a:ln w="38100">
                <a:solidFill>
                  <a:schemeClr val="tx1"/>
                </a:solidFill>
                <a:round/>
                <a:headEnd/>
                <a:tailEnd/>
              </a:ln>
            </p:spPr>
            <p:txBody>
              <a:bodyPr/>
              <a:lstStyle/>
              <a:p>
                <a:endParaRPr lang="en-US"/>
              </a:p>
            </p:txBody>
          </p:sp>
          <p:sp>
            <p:nvSpPr>
              <p:cNvPr id="4116" name="Text Box 25"/>
              <p:cNvSpPr txBox="1">
                <a:spLocks noChangeArrowheads="1"/>
              </p:cNvSpPr>
              <p:nvPr/>
            </p:nvSpPr>
            <p:spPr bwMode="auto">
              <a:xfrm>
                <a:off x="647700" y="6289675"/>
                <a:ext cx="1563688" cy="304800"/>
              </a:xfrm>
              <a:prstGeom prst="rect">
                <a:avLst/>
              </a:prstGeom>
              <a:noFill/>
              <a:ln w="9525">
                <a:noFill/>
                <a:miter lim="800000"/>
                <a:headEnd/>
                <a:tailEnd/>
              </a:ln>
            </p:spPr>
            <p:txBody>
              <a:bodyPr wrap="none">
                <a:spAutoFit/>
              </a:bodyPr>
              <a:lstStyle/>
              <a:p>
                <a:pPr algn="ctr"/>
                <a:r>
                  <a:rPr lang="en-US" sz="1400" b="1">
                    <a:solidFill>
                      <a:srgbClr val="3333FF"/>
                    </a:solidFill>
                  </a:rPr>
                  <a:t>Set 1 Amplicons</a:t>
                </a:r>
              </a:p>
            </p:txBody>
          </p:sp>
          <p:sp>
            <p:nvSpPr>
              <p:cNvPr id="4117" name="Text Box 26"/>
              <p:cNvSpPr txBox="1">
                <a:spLocks noChangeArrowheads="1"/>
              </p:cNvSpPr>
              <p:nvPr/>
            </p:nvSpPr>
            <p:spPr bwMode="auto">
              <a:xfrm>
                <a:off x="2300288" y="6289675"/>
                <a:ext cx="1563688" cy="304800"/>
              </a:xfrm>
              <a:prstGeom prst="rect">
                <a:avLst/>
              </a:prstGeom>
              <a:noFill/>
              <a:ln w="9525">
                <a:noFill/>
                <a:miter lim="800000"/>
                <a:headEnd/>
                <a:tailEnd/>
              </a:ln>
            </p:spPr>
            <p:txBody>
              <a:bodyPr wrap="none">
                <a:spAutoFit/>
              </a:bodyPr>
              <a:lstStyle/>
              <a:p>
                <a:pPr algn="ctr"/>
                <a:r>
                  <a:rPr lang="en-US" sz="1400" b="1"/>
                  <a:t>Set 2 Amplicons</a:t>
                </a:r>
              </a:p>
            </p:txBody>
          </p:sp>
          <p:sp>
            <p:nvSpPr>
              <p:cNvPr id="4118" name="Text Box 27"/>
              <p:cNvSpPr txBox="1">
                <a:spLocks noChangeArrowheads="1"/>
              </p:cNvSpPr>
              <p:nvPr/>
            </p:nvSpPr>
            <p:spPr bwMode="auto">
              <a:xfrm>
                <a:off x="304800" y="4573587"/>
                <a:ext cx="3541713" cy="346075"/>
              </a:xfrm>
              <a:prstGeom prst="rect">
                <a:avLst/>
              </a:prstGeom>
              <a:noFill/>
              <a:ln w="9525">
                <a:solidFill>
                  <a:schemeClr val="tx1"/>
                </a:solidFill>
                <a:miter lim="800000"/>
                <a:headEnd/>
                <a:tailEnd/>
              </a:ln>
            </p:spPr>
            <p:txBody>
              <a:bodyPr wrap="none">
                <a:spAutoFit/>
              </a:bodyPr>
              <a:lstStyle/>
              <a:p>
                <a:r>
                  <a:rPr lang="en-US" sz="1600" b="1" i="1"/>
                  <a:t>If no primer binding site mutations</a:t>
                </a:r>
              </a:p>
            </p:txBody>
          </p:sp>
          <p:sp>
            <p:nvSpPr>
              <p:cNvPr id="4119" name="Text Box 28"/>
              <p:cNvSpPr txBox="1">
                <a:spLocks noChangeArrowheads="1"/>
              </p:cNvSpPr>
              <p:nvPr/>
            </p:nvSpPr>
            <p:spPr bwMode="auto">
              <a:xfrm>
                <a:off x="2033588" y="5551487"/>
                <a:ext cx="511175" cy="762000"/>
              </a:xfrm>
              <a:prstGeom prst="rect">
                <a:avLst/>
              </a:prstGeom>
              <a:noFill/>
              <a:ln w="9525">
                <a:noFill/>
                <a:miter lim="800000"/>
                <a:headEnd/>
                <a:tailEnd/>
              </a:ln>
            </p:spPr>
            <p:txBody>
              <a:bodyPr wrap="none">
                <a:spAutoFit/>
              </a:bodyPr>
              <a:lstStyle/>
              <a:p>
                <a:r>
                  <a:rPr lang="en-US" sz="4400" b="1"/>
                  <a:t>=</a:t>
                </a:r>
              </a:p>
            </p:txBody>
          </p:sp>
          <p:sp>
            <p:nvSpPr>
              <p:cNvPr id="4120" name="TextBox 60"/>
              <p:cNvSpPr txBox="1">
                <a:spLocks noChangeArrowheads="1"/>
              </p:cNvSpPr>
              <p:nvPr/>
            </p:nvSpPr>
            <p:spPr bwMode="auto">
              <a:xfrm>
                <a:off x="1016000" y="5259387"/>
                <a:ext cx="327334" cy="400110"/>
              </a:xfrm>
              <a:prstGeom prst="rect">
                <a:avLst/>
              </a:prstGeom>
              <a:noFill/>
              <a:ln w="9525">
                <a:noFill/>
                <a:miter lim="800000"/>
                <a:headEnd/>
                <a:tailEnd/>
              </a:ln>
            </p:spPr>
            <p:txBody>
              <a:bodyPr wrap="none">
                <a:spAutoFit/>
              </a:bodyPr>
              <a:lstStyle/>
              <a:p>
                <a:r>
                  <a:rPr lang="en-US" sz="2000" b="1"/>
                  <a:t>a</a:t>
                </a:r>
              </a:p>
            </p:txBody>
          </p:sp>
          <p:sp>
            <p:nvSpPr>
              <p:cNvPr id="4121" name="TextBox 61"/>
              <p:cNvSpPr txBox="1">
                <a:spLocks noChangeArrowheads="1"/>
              </p:cNvSpPr>
              <p:nvPr/>
            </p:nvSpPr>
            <p:spPr bwMode="auto">
              <a:xfrm>
                <a:off x="1298266" y="5335587"/>
                <a:ext cx="341760" cy="400110"/>
              </a:xfrm>
              <a:prstGeom prst="rect">
                <a:avLst/>
              </a:prstGeom>
              <a:noFill/>
              <a:ln w="9525">
                <a:noFill/>
                <a:miter lim="800000"/>
                <a:headEnd/>
                <a:tailEnd/>
              </a:ln>
            </p:spPr>
            <p:txBody>
              <a:bodyPr wrap="none">
                <a:spAutoFit/>
              </a:bodyPr>
              <a:lstStyle/>
              <a:p>
                <a:r>
                  <a:rPr lang="en-US" sz="2000" b="1"/>
                  <a:t>b</a:t>
                </a:r>
              </a:p>
            </p:txBody>
          </p:sp>
          <p:sp>
            <p:nvSpPr>
              <p:cNvPr id="4122" name="TextBox 64"/>
              <p:cNvSpPr txBox="1">
                <a:spLocks noChangeArrowheads="1"/>
              </p:cNvSpPr>
              <p:nvPr/>
            </p:nvSpPr>
            <p:spPr bwMode="auto">
              <a:xfrm>
                <a:off x="2746066" y="5335587"/>
                <a:ext cx="327334" cy="400110"/>
              </a:xfrm>
              <a:prstGeom prst="rect">
                <a:avLst/>
              </a:prstGeom>
              <a:noFill/>
              <a:ln w="9525">
                <a:noFill/>
                <a:miter lim="800000"/>
                <a:headEnd/>
                <a:tailEnd/>
              </a:ln>
            </p:spPr>
            <p:txBody>
              <a:bodyPr wrap="none">
                <a:spAutoFit/>
              </a:bodyPr>
              <a:lstStyle/>
              <a:p>
                <a:r>
                  <a:rPr lang="en-US" sz="2000" b="1"/>
                  <a:t>a</a:t>
                </a:r>
              </a:p>
            </p:txBody>
          </p:sp>
          <p:sp>
            <p:nvSpPr>
              <p:cNvPr id="4123" name="TextBox 65"/>
              <p:cNvSpPr txBox="1">
                <a:spLocks noChangeArrowheads="1"/>
              </p:cNvSpPr>
              <p:nvPr/>
            </p:nvSpPr>
            <p:spPr bwMode="auto">
              <a:xfrm>
                <a:off x="3073400" y="5411787"/>
                <a:ext cx="341760" cy="400110"/>
              </a:xfrm>
              <a:prstGeom prst="rect">
                <a:avLst/>
              </a:prstGeom>
              <a:noFill/>
              <a:ln w="9525">
                <a:noFill/>
                <a:miter lim="800000"/>
                <a:headEnd/>
                <a:tailEnd/>
              </a:ln>
            </p:spPr>
            <p:txBody>
              <a:bodyPr wrap="none">
                <a:spAutoFit/>
              </a:bodyPr>
              <a:lstStyle/>
              <a:p>
                <a:r>
                  <a:rPr lang="en-US" sz="2000" b="1"/>
                  <a:t>b</a:t>
                </a:r>
              </a:p>
            </p:txBody>
          </p:sp>
        </p:grpSp>
        <p:grpSp>
          <p:nvGrpSpPr>
            <p:cNvPr id="6" name="Group 77"/>
            <p:cNvGrpSpPr>
              <a:grpSpLocks/>
            </p:cNvGrpSpPr>
            <p:nvPr/>
          </p:nvGrpSpPr>
          <p:grpSpPr bwMode="auto">
            <a:xfrm>
              <a:off x="4419600" y="4421187"/>
              <a:ext cx="4381328" cy="2168525"/>
              <a:chOff x="4600574" y="4421187"/>
              <a:chExt cx="4381328" cy="2168525"/>
            </a:xfrm>
          </p:grpSpPr>
          <p:sp>
            <p:nvSpPr>
              <p:cNvPr id="4103" name="Freeform 29"/>
              <p:cNvSpPr>
                <a:spLocks/>
              </p:cNvSpPr>
              <p:nvPr/>
            </p:nvSpPr>
            <p:spPr bwMode="auto">
              <a:xfrm>
                <a:off x="5376862" y="5664200"/>
                <a:ext cx="914400" cy="557213"/>
              </a:xfrm>
              <a:custGeom>
                <a:avLst/>
                <a:gdLst>
                  <a:gd name="T0" fmla="*/ 0 w 1728"/>
                  <a:gd name="T1" fmla="*/ 2147483647 h 801"/>
                  <a:gd name="T2" fmla="*/ 2147483647 w 1728"/>
                  <a:gd name="T3" fmla="*/ 2147483647 h 801"/>
                  <a:gd name="T4" fmla="*/ 2147483647 w 1728"/>
                  <a:gd name="T5" fmla="*/ 0 h 801"/>
                  <a:gd name="T6" fmla="*/ 2147483647 w 1728"/>
                  <a:gd name="T7" fmla="*/ 2147483647 h 801"/>
                  <a:gd name="T8" fmla="*/ 2147483647 w 1728"/>
                  <a:gd name="T9" fmla="*/ 2147483647 h 801"/>
                  <a:gd name="T10" fmla="*/ 2147483647 w 1728"/>
                  <a:gd name="T11" fmla="*/ 2147483647 h 801"/>
                  <a:gd name="T12" fmla="*/ 2147483647 w 1728"/>
                  <a:gd name="T13" fmla="*/ 2147483647 h 801"/>
                  <a:gd name="T14" fmla="*/ 2147483647 w 1728"/>
                  <a:gd name="T15" fmla="*/ 2147483647 h 801"/>
                  <a:gd name="T16" fmla="*/ 0 60000 65536"/>
                  <a:gd name="T17" fmla="*/ 0 60000 65536"/>
                  <a:gd name="T18" fmla="*/ 0 60000 65536"/>
                  <a:gd name="T19" fmla="*/ 0 60000 65536"/>
                  <a:gd name="T20" fmla="*/ 0 60000 65536"/>
                  <a:gd name="T21" fmla="*/ 0 60000 65536"/>
                  <a:gd name="T22" fmla="*/ 0 60000 65536"/>
                  <a:gd name="T23" fmla="*/ 0 60000 65536"/>
                  <a:gd name="T24" fmla="*/ 0 w 1728"/>
                  <a:gd name="T25" fmla="*/ 0 h 801"/>
                  <a:gd name="T26" fmla="*/ 1728 w 1728"/>
                  <a:gd name="T27" fmla="*/ 801 h 8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8" h="801">
                    <a:moveTo>
                      <a:pt x="0" y="792"/>
                    </a:moveTo>
                    <a:lnTo>
                      <a:pt x="306" y="792"/>
                    </a:lnTo>
                    <a:lnTo>
                      <a:pt x="459" y="0"/>
                    </a:lnTo>
                    <a:lnTo>
                      <a:pt x="567" y="801"/>
                    </a:lnTo>
                    <a:lnTo>
                      <a:pt x="864" y="801"/>
                    </a:lnTo>
                    <a:lnTo>
                      <a:pt x="972" y="27"/>
                    </a:lnTo>
                    <a:lnTo>
                      <a:pt x="1089" y="801"/>
                    </a:lnTo>
                    <a:lnTo>
                      <a:pt x="1728" y="801"/>
                    </a:lnTo>
                  </a:path>
                </a:pathLst>
              </a:custGeom>
              <a:noFill/>
              <a:ln w="38100">
                <a:solidFill>
                  <a:schemeClr val="tx1"/>
                </a:solidFill>
                <a:round/>
                <a:headEnd/>
                <a:tailEnd/>
              </a:ln>
            </p:spPr>
            <p:txBody>
              <a:bodyPr/>
              <a:lstStyle/>
              <a:p>
                <a:endParaRPr lang="en-US"/>
              </a:p>
            </p:txBody>
          </p:sp>
          <p:sp>
            <p:nvSpPr>
              <p:cNvPr id="4104" name="Freeform 30"/>
              <p:cNvSpPr>
                <a:spLocks/>
              </p:cNvSpPr>
              <p:nvPr/>
            </p:nvSpPr>
            <p:spPr bwMode="auto">
              <a:xfrm>
                <a:off x="7186612" y="5775325"/>
                <a:ext cx="771525" cy="455613"/>
              </a:xfrm>
              <a:custGeom>
                <a:avLst/>
                <a:gdLst>
                  <a:gd name="T0" fmla="*/ 0 w 486"/>
                  <a:gd name="T1" fmla="*/ 2147483647 h 287"/>
                  <a:gd name="T2" fmla="*/ 2147483647 w 486"/>
                  <a:gd name="T3" fmla="*/ 2147483647 h 287"/>
                  <a:gd name="T4" fmla="*/ 2147483647 w 486"/>
                  <a:gd name="T5" fmla="*/ 2147483647 h 287"/>
                  <a:gd name="T6" fmla="*/ 2147483647 w 486"/>
                  <a:gd name="T7" fmla="*/ 2147483647 h 287"/>
                  <a:gd name="T8" fmla="*/ 2147483647 w 486"/>
                  <a:gd name="T9" fmla="*/ 2147483647 h 287"/>
                  <a:gd name="T10" fmla="*/ 2147483647 w 486"/>
                  <a:gd name="T11" fmla="*/ 0 h 287"/>
                  <a:gd name="T12" fmla="*/ 2147483647 w 486"/>
                  <a:gd name="T13" fmla="*/ 2147483647 h 287"/>
                  <a:gd name="T14" fmla="*/ 2147483647 w 486"/>
                  <a:gd name="T15" fmla="*/ 2147483647 h 287"/>
                  <a:gd name="T16" fmla="*/ 0 60000 65536"/>
                  <a:gd name="T17" fmla="*/ 0 60000 65536"/>
                  <a:gd name="T18" fmla="*/ 0 60000 65536"/>
                  <a:gd name="T19" fmla="*/ 0 60000 65536"/>
                  <a:gd name="T20" fmla="*/ 0 60000 65536"/>
                  <a:gd name="T21" fmla="*/ 0 60000 65536"/>
                  <a:gd name="T22" fmla="*/ 0 60000 65536"/>
                  <a:gd name="T23" fmla="*/ 0 60000 65536"/>
                  <a:gd name="T24" fmla="*/ 0 w 486"/>
                  <a:gd name="T25" fmla="*/ 0 h 287"/>
                  <a:gd name="T26" fmla="*/ 486 w 486"/>
                  <a:gd name="T27" fmla="*/ 287 h 2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6" h="287">
                    <a:moveTo>
                      <a:pt x="0" y="284"/>
                    </a:moveTo>
                    <a:lnTo>
                      <a:pt x="86" y="284"/>
                    </a:lnTo>
                    <a:lnTo>
                      <a:pt x="123" y="275"/>
                    </a:lnTo>
                    <a:lnTo>
                      <a:pt x="159" y="287"/>
                    </a:lnTo>
                    <a:lnTo>
                      <a:pt x="243" y="287"/>
                    </a:lnTo>
                    <a:lnTo>
                      <a:pt x="273" y="0"/>
                    </a:lnTo>
                    <a:lnTo>
                      <a:pt x="306" y="287"/>
                    </a:lnTo>
                    <a:lnTo>
                      <a:pt x="486" y="287"/>
                    </a:lnTo>
                  </a:path>
                </a:pathLst>
              </a:custGeom>
              <a:noFill/>
              <a:ln w="38100">
                <a:solidFill>
                  <a:schemeClr val="tx1"/>
                </a:solidFill>
                <a:round/>
                <a:headEnd/>
                <a:tailEnd/>
              </a:ln>
            </p:spPr>
            <p:txBody>
              <a:bodyPr/>
              <a:lstStyle/>
              <a:p>
                <a:endParaRPr lang="en-US"/>
              </a:p>
            </p:txBody>
          </p:sp>
          <p:sp>
            <p:nvSpPr>
              <p:cNvPr id="4105" name="Text Box 31"/>
              <p:cNvSpPr txBox="1">
                <a:spLocks noChangeArrowheads="1"/>
              </p:cNvSpPr>
              <p:nvPr/>
            </p:nvSpPr>
            <p:spPr bwMode="auto">
              <a:xfrm>
                <a:off x="5084762" y="6275387"/>
                <a:ext cx="1563688" cy="304800"/>
              </a:xfrm>
              <a:prstGeom prst="rect">
                <a:avLst/>
              </a:prstGeom>
              <a:noFill/>
              <a:ln w="9525">
                <a:noFill/>
                <a:miter lim="800000"/>
                <a:headEnd/>
                <a:tailEnd/>
              </a:ln>
            </p:spPr>
            <p:txBody>
              <a:bodyPr wrap="none">
                <a:spAutoFit/>
              </a:bodyPr>
              <a:lstStyle/>
              <a:p>
                <a:pPr algn="ctr"/>
                <a:r>
                  <a:rPr lang="en-US" sz="1400" b="1">
                    <a:solidFill>
                      <a:srgbClr val="3333FF"/>
                    </a:solidFill>
                  </a:rPr>
                  <a:t>Set 1 Amplicons</a:t>
                </a:r>
              </a:p>
            </p:txBody>
          </p:sp>
          <p:sp>
            <p:nvSpPr>
              <p:cNvPr id="4106" name="Text Box 32"/>
              <p:cNvSpPr txBox="1">
                <a:spLocks noChangeArrowheads="1"/>
              </p:cNvSpPr>
              <p:nvPr/>
            </p:nvSpPr>
            <p:spPr bwMode="auto">
              <a:xfrm>
                <a:off x="6737350" y="6284912"/>
                <a:ext cx="1563688" cy="304800"/>
              </a:xfrm>
              <a:prstGeom prst="rect">
                <a:avLst/>
              </a:prstGeom>
              <a:noFill/>
              <a:ln w="9525">
                <a:noFill/>
                <a:miter lim="800000"/>
                <a:headEnd/>
                <a:tailEnd/>
              </a:ln>
            </p:spPr>
            <p:txBody>
              <a:bodyPr wrap="none">
                <a:spAutoFit/>
              </a:bodyPr>
              <a:lstStyle/>
              <a:p>
                <a:pPr algn="ctr"/>
                <a:r>
                  <a:rPr lang="en-US" sz="1400" b="1"/>
                  <a:t>Set 2 Amplicons</a:t>
                </a:r>
              </a:p>
            </p:txBody>
          </p:sp>
          <p:sp>
            <p:nvSpPr>
              <p:cNvPr id="4107" name="Text Box 34"/>
              <p:cNvSpPr txBox="1">
                <a:spLocks noChangeArrowheads="1"/>
              </p:cNvSpPr>
              <p:nvPr/>
            </p:nvSpPr>
            <p:spPr bwMode="auto">
              <a:xfrm>
                <a:off x="6470650" y="5546725"/>
                <a:ext cx="490538" cy="762000"/>
              </a:xfrm>
              <a:prstGeom prst="rect">
                <a:avLst/>
              </a:prstGeom>
              <a:noFill/>
              <a:ln w="9525">
                <a:noFill/>
                <a:miter lim="800000"/>
                <a:headEnd/>
                <a:tailEnd/>
              </a:ln>
            </p:spPr>
            <p:txBody>
              <a:bodyPr wrap="none">
                <a:spAutoFit/>
              </a:bodyPr>
              <a:lstStyle/>
              <a:p>
                <a:r>
                  <a:rPr lang="en-US" sz="4400" b="1">
                    <a:solidFill>
                      <a:srgbClr val="FF0000"/>
                    </a:solidFill>
                    <a:cs typeface="Arial" pitchFamily="34" charset="0"/>
                  </a:rPr>
                  <a:t>≠</a:t>
                </a:r>
              </a:p>
            </p:txBody>
          </p:sp>
          <p:sp>
            <p:nvSpPr>
              <p:cNvPr id="4108" name="TextBox 62"/>
              <p:cNvSpPr txBox="1">
                <a:spLocks noChangeArrowheads="1"/>
              </p:cNvSpPr>
              <p:nvPr/>
            </p:nvSpPr>
            <p:spPr bwMode="auto">
              <a:xfrm>
                <a:off x="5416240" y="5259387"/>
                <a:ext cx="327334" cy="400110"/>
              </a:xfrm>
              <a:prstGeom prst="rect">
                <a:avLst/>
              </a:prstGeom>
              <a:noFill/>
              <a:ln w="9525">
                <a:noFill/>
                <a:miter lim="800000"/>
                <a:headEnd/>
                <a:tailEnd/>
              </a:ln>
            </p:spPr>
            <p:txBody>
              <a:bodyPr wrap="none">
                <a:spAutoFit/>
              </a:bodyPr>
              <a:lstStyle/>
              <a:p>
                <a:r>
                  <a:rPr lang="en-US" sz="2000" b="1"/>
                  <a:t>a</a:t>
                </a:r>
              </a:p>
            </p:txBody>
          </p:sp>
          <p:sp>
            <p:nvSpPr>
              <p:cNvPr id="4109" name="TextBox 63"/>
              <p:cNvSpPr txBox="1">
                <a:spLocks noChangeArrowheads="1"/>
              </p:cNvSpPr>
              <p:nvPr/>
            </p:nvSpPr>
            <p:spPr bwMode="auto">
              <a:xfrm>
                <a:off x="5743574" y="5259387"/>
                <a:ext cx="341760" cy="400110"/>
              </a:xfrm>
              <a:prstGeom prst="rect">
                <a:avLst/>
              </a:prstGeom>
              <a:noFill/>
              <a:ln w="9525">
                <a:noFill/>
                <a:miter lim="800000"/>
                <a:headEnd/>
                <a:tailEnd/>
              </a:ln>
            </p:spPr>
            <p:txBody>
              <a:bodyPr wrap="none">
                <a:spAutoFit/>
              </a:bodyPr>
              <a:lstStyle/>
              <a:p>
                <a:r>
                  <a:rPr lang="en-US" sz="2000" b="1"/>
                  <a:t>b</a:t>
                </a:r>
              </a:p>
            </p:txBody>
          </p:sp>
          <p:sp>
            <p:nvSpPr>
              <p:cNvPr id="4110" name="TextBox 67"/>
              <p:cNvSpPr txBox="1">
                <a:spLocks noChangeArrowheads="1"/>
              </p:cNvSpPr>
              <p:nvPr/>
            </p:nvSpPr>
            <p:spPr bwMode="auto">
              <a:xfrm>
                <a:off x="7459214" y="5316477"/>
                <a:ext cx="341760" cy="400110"/>
              </a:xfrm>
              <a:prstGeom prst="rect">
                <a:avLst/>
              </a:prstGeom>
              <a:noFill/>
              <a:ln w="9525">
                <a:noFill/>
                <a:miter lim="800000"/>
                <a:headEnd/>
                <a:tailEnd/>
              </a:ln>
            </p:spPr>
            <p:txBody>
              <a:bodyPr wrap="none">
                <a:spAutoFit/>
              </a:bodyPr>
              <a:lstStyle/>
              <a:p>
                <a:r>
                  <a:rPr lang="en-US" sz="2000" b="1"/>
                  <a:t>b</a:t>
                </a:r>
              </a:p>
            </p:txBody>
          </p:sp>
          <p:grpSp>
            <p:nvGrpSpPr>
              <p:cNvPr id="7" name="Group 71"/>
              <p:cNvGrpSpPr>
                <a:grpSpLocks/>
              </p:cNvGrpSpPr>
              <p:nvPr/>
            </p:nvGrpSpPr>
            <p:grpSpPr bwMode="auto">
              <a:xfrm>
                <a:off x="4600574" y="4421187"/>
                <a:ext cx="4381328" cy="923330"/>
                <a:chOff x="4648200" y="4495800"/>
                <a:chExt cx="4381328" cy="923330"/>
              </a:xfrm>
            </p:grpSpPr>
            <p:sp>
              <p:nvSpPr>
                <p:cNvPr id="4112" name="Text Box 33"/>
                <p:cNvSpPr txBox="1">
                  <a:spLocks noChangeArrowheads="1"/>
                </p:cNvSpPr>
                <p:nvPr/>
              </p:nvSpPr>
              <p:spPr bwMode="auto">
                <a:xfrm>
                  <a:off x="4648200" y="4648200"/>
                  <a:ext cx="4381328" cy="338554"/>
                </a:xfrm>
                <a:prstGeom prst="rect">
                  <a:avLst/>
                </a:prstGeom>
                <a:noFill/>
                <a:ln w="9525">
                  <a:solidFill>
                    <a:srgbClr val="FF0000"/>
                  </a:solidFill>
                  <a:miter lim="800000"/>
                  <a:headEnd/>
                  <a:tailEnd/>
                </a:ln>
              </p:spPr>
              <p:txBody>
                <a:bodyPr wrap="none">
                  <a:spAutoFit/>
                </a:bodyPr>
                <a:lstStyle/>
                <a:p>
                  <a:r>
                    <a:rPr lang="en-US" sz="1600" b="1" i="1"/>
                    <a:t>If a primer binding site mutation (     )exists</a:t>
                  </a:r>
                </a:p>
              </p:txBody>
            </p:sp>
            <p:sp>
              <p:nvSpPr>
                <p:cNvPr id="4113" name="Rectangle 70"/>
                <p:cNvSpPr>
                  <a:spLocks noChangeArrowheads="1"/>
                </p:cNvSpPr>
                <p:nvPr/>
              </p:nvSpPr>
              <p:spPr bwMode="auto">
                <a:xfrm>
                  <a:off x="7924800" y="4495800"/>
                  <a:ext cx="453970" cy="923330"/>
                </a:xfrm>
                <a:prstGeom prst="rect">
                  <a:avLst/>
                </a:prstGeom>
                <a:noFill/>
                <a:ln w="9525">
                  <a:noFill/>
                  <a:miter lim="800000"/>
                  <a:headEnd/>
                  <a:tailEnd/>
                </a:ln>
              </p:spPr>
              <p:txBody>
                <a:bodyPr>
                  <a:spAutoFit/>
                </a:bodyPr>
                <a:lstStyle/>
                <a:p>
                  <a:r>
                    <a:rPr lang="en-US" sz="5400">
                      <a:solidFill>
                        <a:srgbClr val="FF0000"/>
                      </a:solidFill>
                    </a:rPr>
                    <a:t>*</a:t>
                  </a:r>
                </a:p>
              </p:txBody>
            </p:sp>
          </p:grpSp>
        </p:gr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Chapter 8 – DNA Databases</a:t>
            </a:r>
          </a:p>
        </p:txBody>
      </p:sp>
      <p:sp>
        <p:nvSpPr>
          <p:cNvPr id="3" name="Subtitle 2"/>
          <p:cNvSpPr>
            <a:spLocks noGrp="1"/>
          </p:cNvSpPr>
          <p:nvPr>
            <p:ph type="subTitle" idx="1"/>
          </p:nvPr>
        </p:nvSpPr>
        <p:spPr/>
        <p:txBody>
          <a:bodyPr rtlCol="0"/>
          <a:lstStyle/>
          <a:p>
            <a:pPr eaLnBrk="1" fontAlgn="auto" hangingPunct="1">
              <a:spcAft>
                <a:spcPts val="0"/>
              </a:spcAft>
              <a:defRPr/>
            </a:pPr>
            <a:endParaRPr 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0"/>
          <p:cNvGrpSpPr>
            <a:grpSpLocks/>
          </p:cNvGrpSpPr>
          <p:nvPr/>
        </p:nvGrpSpPr>
        <p:grpSpPr bwMode="auto">
          <a:xfrm>
            <a:off x="304800" y="1371600"/>
            <a:ext cx="8640763" cy="3962400"/>
            <a:chOff x="304800" y="1371600"/>
            <a:chExt cx="8641080" cy="3962400"/>
          </a:xfrm>
        </p:grpSpPr>
        <p:sp>
          <p:nvSpPr>
            <p:cNvPr id="6147" name="TextBox 1"/>
            <p:cNvSpPr txBox="1">
              <a:spLocks noChangeAspect="1"/>
            </p:cNvSpPr>
            <p:nvPr/>
          </p:nvSpPr>
          <p:spPr bwMode="auto">
            <a:xfrm>
              <a:off x="4648200" y="1371600"/>
              <a:ext cx="4297680" cy="738664"/>
            </a:xfrm>
            <a:prstGeom prst="rect">
              <a:avLst/>
            </a:prstGeom>
            <a:noFill/>
            <a:ln w="9525">
              <a:noFill/>
              <a:miter lim="800000"/>
              <a:headEnd/>
              <a:tailEnd/>
            </a:ln>
          </p:spPr>
          <p:txBody>
            <a:bodyPr>
              <a:spAutoFit/>
            </a:bodyPr>
            <a:lstStyle/>
            <a:p>
              <a:pPr algn="ctr"/>
              <a:r>
                <a:rPr lang="en-US" sz="2400" b="1"/>
                <a:t>Real-time PCR</a:t>
              </a:r>
            </a:p>
            <a:p>
              <a:pPr algn="ctr"/>
              <a:r>
                <a:rPr lang="en-US"/>
                <a:t>(for presence or absence of target gene)</a:t>
              </a:r>
            </a:p>
          </p:txBody>
        </p:sp>
        <p:sp>
          <p:nvSpPr>
            <p:cNvPr id="3" name="Down Arrow 2"/>
            <p:cNvSpPr/>
            <p:nvPr/>
          </p:nvSpPr>
          <p:spPr>
            <a:xfrm rot="16200000">
              <a:off x="1600255" y="2819387"/>
              <a:ext cx="381000" cy="685825"/>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9" name="TextBox 16"/>
            <p:cNvSpPr txBox="1">
              <a:spLocks noChangeArrowheads="1"/>
            </p:cNvSpPr>
            <p:nvPr/>
          </p:nvSpPr>
          <p:spPr bwMode="auto">
            <a:xfrm>
              <a:off x="304800" y="2819400"/>
              <a:ext cx="1074333" cy="584775"/>
            </a:xfrm>
            <a:prstGeom prst="rect">
              <a:avLst/>
            </a:prstGeom>
            <a:noFill/>
            <a:ln w="9525">
              <a:noFill/>
              <a:miter lim="800000"/>
              <a:headEnd/>
              <a:tailEnd/>
            </a:ln>
          </p:spPr>
          <p:txBody>
            <a:bodyPr wrap="none">
              <a:spAutoFit/>
            </a:bodyPr>
            <a:lstStyle/>
            <a:p>
              <a:r>
                <a:rPr lang="en-US" sz="3200" b="1"/>
                <a:t>RNA</a:t>
              </a:r>
            </a:p>
          </p:txBody>
        </p:sp>
        <p:sp>
          <p:nvSpPr>
            <p:cNvPr id="6150" name="TextBox 22"/>
            <p:cNvSpPr txBox="1">
              <a:spLocks noChangeArrowheads="1"/>
            </p:cNvSpPr>
            <p:nvPr/>
          </p:nvSpPr>
          <p:spPr bwMode="auto">
            <a:xfrm>
              <a:off x="838200" y="2133600"/>
              <a:ext cx="1752600" cy="646331"/>
            </a:xfrm>
            <a:prstGeom prst="rect">
              <a:avLst/>
            </a:prstGeom>
            <a:noFill/>
            <a:ln w="9525">
              <a:noFill/>
              <a:miter lim="800000"/>
              <a:headEnd/>
              <a:tailEnd/>
            </a:ln>
          </p:spPr>
          <p:txBody>
            <a:bodyPr>
              <a:spAutoFit/>
            </a:bodyPr>
            <a:lstStyle/>
            <a:p>
              <a:pPr algn="ctr"/>
              <a:r>
                <a:rPr lang="en-US" b="1" i="1"/>
                <a:t>Reverse transcriptase</a:t>
              </a:r>
            </a:p>
          </p:txBody>
        </p:sp>
        <p:sp>
          <p:nvSpPr>
            <p:cNvPr id="6151" name="TextBox 23"/>
            <p:cNvSpPr txBox="1">
              <a:spLocks noChangeArrowheads="1"/>
            </p:cNvSpPr>
            <p:nvPr/>
          </p:nvSpPr>
          <p:spPr bwMode="auto">
            <a:xfrm>
              <a:off x="3200400" y="2450068"/>
              <a:ext cx="1143000" cy="369332"/>
            </a:xfrm>
            <a:prstGeom prst="rect">
              <a:avLst/>
            </a:prstGeom>
            <a:noFill/>
            <a:ln w="9525">
              <a:noFill/>
              <a:miter lim="800000"/>
              <a:headEnd/>
              <a:tailEnd/>
            </a:ln>
          </p:spPr>
          <p:txBody>
            <a:bodyPr>
              <a:spAutoFit/>
            </a:bodyPr>
            <a:lstStyle/>
            <a:p>
              <a:pPr algn="ctr"/>
              <a:r>
                <a:rPr lang="en-US" b="1" i="1"/>
                <a:t>PCR</a:t>
              </a:r>
            </a:p>
          </p:txBody>
        </p:sp>
        <p:sp>
          <p:nvSpPr>
            <p:cNvPr id="25" name="Down Arrow 24"/>
            <p:cNvSpPr/>
            <p:nvPr/>
          </p:nvSpPr>
          <p:spPr>
            <a:xfrm rot="16200000">
              <a:off x="3657730" y="2819387"/>
              <a:ext cx="381000" cy="685825"/>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3" name="TextBox 25"/>
            <p:cNvSpPr txBox="1">
              <a:spLocks noChangeArrowheads="1"/>
            </p:cNvSpPr>
            <p:nvPr/>
          </p:nvSpPr>
          <p:spPr bwMode="auto">
            <a:xfrm>
              <a:off x="2133600" y="2844225"/>
              <a:ext cx="1301959" cy="584775"/>
            </a:xfrm>
            <a:prstGeom prst="rect">
              <a:avLst/>
            </a:prstGeom>
            <a:noFill/>
            <a:ln w="9525">
              <a:noFill/>
              <a:miter lim="800000"/>
              <a:headEnd/>
              <a:tailEnd/>
            </a:ln>
          </p:spPr>
          <p:txBody>
            <a:bodyPr wrap="none">
              <a:spAutoFit/>
            </a:bodyPr>
            <a:lstStyle/>
            <a:p>
              <a:r>
                <a:rPr lang="en-US" sz="3200" b="1"/>
                <a:t>cDNA</a:t>
              </a:r>
            </a:p>
          </p:txBody>
        </p:sp>
        <p:sp>
          <p:nvSpPr>
            <p:cNvPr id="28" name="Down Arrow 27"/>
            <p:cNvSpPr/>
            <p:nvPr/>
          </p:nvSpPr>
          <p:spPr>
            <a:xfrm rot="13963208">
              <a:off x="4464210" y="2270112"/>
              <a:ext cx="381000" cy="685825"/>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Down Arrow 28"/>
            <p:cNvSpPr/>
            <p:nvPr/>
          </p:nvSpPr>
          <p:spPr>
            <a:xfrm rot="19604169">
              <a:off x="4272109" y="3476625"/>
              <a:ext cx="381014" cy="6858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6" name="TextBox 29"/>
            <p:cNvSpPr txBox="1">
              <a:spLocks noChangeAspect="1"/>
            </p:cNvSpPr>
            <p:nvPr/>
          </p:nvSpPr>
          <p:spPr bwMode="auto">
            <a:xfrm>
              <a:off x="4343400" y="4226004"/>
              <a:ext cx="4297680" cy="1107996"/>
            </a:xfrm>
            <a:prstGeom prst="rect">
              <a:avLst/>
            </a:prstGeom>
            <a:noFill/>
            <a:ln w="9525">
              <a:noFill/>
              <a:miter lim="800000"/>
              <a:headEnd/>
              <a:tailEnd/>
            </a:ln>
          </p:spPr>
          <p:txBody>
            <a:bodyPr>
              <a:spAutoFit/>
            </a:bodyPr>
            <a:lstStyle/>
            <a:p>
              <a:pPr algn="ctr"/>
              <a:r>
                <a:rPr lang="en-US" sz="2400" b="1"/>
                <a:t>Capillary electrophoresis separation/detection</a:t>
              </a:r>
            </a:p>
            <a:p>
              <a:pPr algn="ctr"/>
              <a:r>
                <a:rPr lang="en-US"/>
                <a:t>(for presence or absence of target gene)</a:t>
              </a: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130300" y="1524000"/>
            <a:ext cx="1384300" cy="917575"/>
          </a:xfrm>
          <a:prstGeom prst="rect">
            <a:avLst/>
          </a:prstGeom>
          <a:solidFill>
            <a:srgbClr val="FFFFFF"/>
          </a:solidFill>
          <a:ln w="9525">
            <a:noFill/>
            <a:miter lim="800000"/>
            <a:headEnd/>
            <a:tailEnd/>
          </a:ln>
        </p:spPr>
        <p:txBody>
          <a:bodyPr/>
          <a:lstStyle/>
          <a:p>
            <a:r>
              <a:rPr lang="en-US" b="1"/>
              <a:t>National Level</a:t>
            </a:r>
            <a:endParaRPr lang="en-US" sz="2400" b="1"/>
          </a:p>
        </p:txBody>
      </p:sp>
      <p:grpSp>
        <p:nvGrpSpPr>
          <p:cNvPr id="2" name="Group 3"/>
          <p:cNvGrpSpPr>
            <a:grpSpLocks/>
          </p:cNvGrpSpPr>
          <p:nvPr/>
        </p:nvGrpSpPr>
        <p:grpSpPr bwMode="auto">
          <a:xfrm>
            <a:off x="2459038" y="1600200"/>
            <a:ext cx="5208587" cy="3529013"/>
            <a:chOff x="2718" y="3011"/>
            <a:chExt cx="6885" cy="5557"/>
          </a:xfrm>
        </p:grpSpPr>
        <p:sp>
          <p:nvSpPr>
            <p:cNvPr id="3078" name="Text Box 4"/>
            <p:cNvSpPr txBox="1">
              <a:spLocks noChangeArrowheads="1"/>
            </p:cNvSpPr>
            <p:nvPr/>
          </p:nvSpPr>
          <p:spPr bwMode="auto">
            <a:xfrm>
              <a:off x="4883" y="3011"/>
              <a:ext cx="2749" cy="877"/>
            </a:xfrm>
            <a:prstGeom prst="rect">
              <a:avLst/>
            </a:prstGeom>
            <a:solidFill>
              <a:srgbClr val="FFFFFF"/>
            </a:solidFill>
            <a:ln w="9525">
              <a:solidFill>
                <a:srgbClr val="000000"/>
              </a:solidFill>
              <a:miter lim="800000"/>
              <a:headEnd/>
              <a:tailEnd/>
            </a:ln>
          </p:spPr>
          <p:txBody>
            <a:bodyPr/>
            <a:lstStyle/>
            <a:p>
              <a:pPr algn="ctr"/>
              <a:r>
                <a:rPr lang="en-US" sz="1400"/>
                <a:t>NDIS</a:t>
              </a:r>
            </a:p>
            <a:p>
              <a:pPr algn="ctr"/>
              <a:r>
                <a:rPr lang="en-US" sz="1200"/>
                <a:t>(FBI Laboratory)</a:t>
              </a:r>
              <a:endParaRPr lang="en-US"/>
            </a:p>
          </p:txBody>
        </p:sp>
        <p:sp>
          <p:nvSpPr>
            <p:cNvPr id="3079" name="Text Box 5"/>
            <p:cNvSpPr txBox="1">
              <a:spLocks noChangeArrowheads="1"/>
            </p:cNvSpPr>
            <p:nvPr/>
          </p:nvSpPr>
          <p:spPr bwMode="auto">
            <a:xfrm>
              <a:off x="6671" y="4970"/>
              <a:ext cx="2749" cy="877"/>
            </a:xfrm>
            <a:prstGeom prst="rect">
              <a:avLst/>
            </a:prstGeom>
            <a:solidFill>
              <a:srgbClr val="FFFFFF"/>
            </a:solidFill>
            <a:ln w="9525">
              <a:solidFill>
                <a:srgbClr val="000000"/>
              </a:solidFill>
              <a:miter lim="800000"/>
              <a:headEnd/>
              <a:tailEnd/>
            </a:ln>
          </p:spPr>
          <p:txBody>
            <a:bodyPr/>
            <a:lstStyle/>
            <a:p>
              <a:pPr algn="ctr"/>
              <a:r>
                <a:rPr lang="en-US" sz="1400"/>
                <a:t>SDIS</a:t>
              </a:r>
            </a:p>
            <a:p>
              <a:pPr algn="ctr"/>
              <a:r>
                <a:rPr lang="en-US" sz="1200"/>
                <a:t>(Richmond, Virginia)</a:t>
              </a:r>
              <a:endParaRPr lang="en-US"/>
            </a:p>
          </p:txBody>
        </p:sp>
        <p:sp>
          <p:nvSpPr>
            <p:cNvPr id="3080" name="Text Box 6"/>
            <p:cNvSpPr txBox="1">
              <a:spLocks noChangeArrowheads="1"/>
            </p:cNvSpPr>
            <p:nvPr/>
          </p:nvSpPr>
          <p:spPr bwMode="auto">
            <a:xfrm>
              <a:off x="2884" y="4978"/>
              <a:ext cx="2749" cy="877"/>
            </a:xfrm>
            <a:prstGeom prst="rect">
              <a:avLst/>
            </a:prstGeom>
            <a:solidFill>
              <a:srgbClr val="FFFFFF"/>
            </a:solidFill>
            <a:ln w="9525">
              <a:solidFill>
                <a:srgbClr val="000000"/>
              </a:solidFill>
              <a:miter lim="800000"/>
              <a:headEnd/>
              <a:tailEnd/>
            </a:ln>
          </p:spPr>
          <p:txBody>
            <a:bodyPr/>
            <a:lstStyle/>
            <a:p>
              <a:pPr algn="ctr"/>
              <a:r>
                <a:rPr lang="en-US" sz="1400"/>
                <a:t>SDIS</a:t>
              </a:r>
            </a:p>
            <a:p>
              <a:pPr algn="ctr"/>
              <a:r>
                <a:rPr lang="en-US" sz="1200"/>
                <a:t>(Tallahassee, Florida)</a:t>
              </a:r>
              <a:endParaRPr lang="en-US"/>
            </a:p>
          </p:txBody>
        </p:sp>
        <p:sp>
          <p:nvSpPr>
            <p:cNvPr id="3081" name="Text Box 7"/>
            <p:cNvSpPr txBox="1">
              <a:spLocks noChangeArrowheads="1"/>
            </p:cNvSpPr>
            <p:nvPr/>
          </p:nvSpPr>
          <p:spPr bwMode="auto">
            <a:xfrm>
              <a:off x="2718" y="6568"/>
              <a:ext cx="1257" cy="877"/>
            </a:xfrm>
            <a:prstGeom prst="rect">
              <a:avLst/>
            </a:prstGeom>
            <a:solidFill>
              <a:srgbClr val="FFFFFF"/>
            </a:solidFill>
            <a:ln w="9525">
              <a:solidFill>
                <a:srgbClr val="000000"/>
              </a:solidFill>
              <a:miter lim="800000"/>
              <a:headEnd/>
              <a:tailEnd/>
            </a:ln>
          </p:spPr>
          <p:txBody>
            <a:bodyPr/>
            <a:lstStyle/>
            <a:p>
              <a:pPr algn="ctr"/>
              <a:r>
                <a:rPr lang="en-US" sz="1200"/>
                <a:t>LDIS</a:t>
              </a:r>
            </a:p>
            <a:p>
              <a:pPr algn="ctr"/>
              <a:r>
                <a:rPr lang="en-US" sz="1200"/>
                <a:t>(Tampa)</a:t>
              </a:r>
              <a:endParaRPr lang="en-US"/>
            </a:p>
          </p:txBody>
        </p:sp>
        <p:sp>
          <p:nvSpPr>
            <p:cNvPr id="3082" name="Text Box 8"/>
            <p:cNvSpPr txBox="1">
              <a:spLocks noChangeArrowheads="1"/>
            </p:cNvSpPr>
            <p:nvPr/>
          </p:nvSpPr>
          <p:spPr bwMode="auto">
            <a:xfrm>
              <a:off x="4528" y="6586"/>
              <a:ext cx="1257" cy="877"/>
            </a:xfrm>
            <a:prstGeom prst="rect">
              <a:avLst/>
            </a:prstGeom>
            <a:solidFill>
              <a:srgbClr val="FFFFFF"/>
            </a:solidFill>
            <a:ln w="9525">
              <a:solidFill>
                <a:srgbClr val="000000"/>
              </a:solidFill>
              <a:miter lim="800000"/>
              <a:headEnd/>
              <a:tailEnd/>
            </a:ln>
          </p:spPr>
          <p:txBody>
            <a:bodyPr/>
            <a:lstStyle/>
            <a:p>
              <a:pPr algn="ctr"/>
              <a:r>
                <a:rPr lang="en-US" sz="1200"/>
                <a:t>LDIS</a:t>
              </a:r>
            </a:p>
            <a:p>
              <a:pPr algn="ctr"/>
              <a:r>
                <a:rPr lang="en-US" sz="1200"/>
                <a:t>(Orlando)</a:t>
              </a:r>
              <a:endParaRPr lang="en-US"/>
            </a:p>
          </p:txBody>
        </p:sp>
        <p:sp>
          <p:nvSpPr>
            <p:cNvPr id="3083" name="Text Box 9"/>
            <p:cNvSpPr txBox="1">
              <a:spLocks noChangeArrowheads="1"/>
            </p:cNvSpPr>
            <p:nvPr/>
          </p:nvSpPr>
          <p:spPr bwMode="auto">
            <a:xfrm>
              <a:off x="3312" y="7691"/>
              <a:ext cx="1872" cy="877"/>
            </a:xfrm>
            <a:prstGeom prst="rect">
              <a:avLst/>
            </a:prstGeom>
            <a:solidFill>
              <a:srgbClr val="FFFFFF"/>
            </a:solidFill>
            <a:ln w="9525">
              <a:solidFill>
                <a:srgbClr val="000000"/>
              </a:solidFill>
              <a:miter lim="800000"/>
              <a:headEnd/>
              <a:tailEnd/>
            </a:ln>
          </p:spPr>
          <p:txBody>
            <a:bodyPr/>
            <a:lstStyle/>
            <a:p>
              <a:pPr algn="ctr"/>
              <a:r>
                <a:rPr lang="en-US" sz="1200"/>
                <a:t>LDIS</a:t>
              </a:r>
            </a:p>
            <a:p>
              <a:pPr algn="ctr"/>
              <a:r>
                <a:rPr lang="en-US" sz="1200"/>
                <a:t>(Broward County)</a:t>
              </a:r>
              <a:endParaRPr lang="en-US"/>
            </a:p>
          </p:txBody>
        </p:sp>
        <p:sp>
          <p:nvSpPr>
            <p:cNvPr id="3084" name="Line 10"/>
            <p:cNvSpPr>
              <a:spLocks noChangeShapeType="1"/>
            </p:cNvSpPr>
            <p:nvPr/>
          </p:nvSpPr>
          <p:spPr bwMode="auto">
            <a:xfrm flipV="1">
              <a:off x="4320" y="5840"/>
              <a:ext cx="0" cy="1872"/>
            </a:xfrm>
            <a:prstGeom prst="line">
              <a:avLst/>
            </a:prstGeom>
            <a:noFill/>
            <a:ln w="28575">
              <a:solidFill>
                <a:srgbClr val="000000"/>
              </a:solidFill>
              <a:round/>
              <a:headEnd/>
              <a:tailEnd type="triangle" w="med" len="med"/>
            </a:ln>
          </p:spPr>
          <p:txBody>
            <a:bodyPr/>
            <a:lstStyle/>
            <a:p>
              <a:endParaRPr lang="en-US"/>
            </a:p>
          </p:txBody>
        </p:sp>
        <p:sp>
          <p:nvSpPr>
            <p:cNvPr id="3085" name="Line 11"/>
            <p:cNvSpPr>
              <a:spLocks noChangeShapeType="1"/>
            </p:cNvSpPr>
            <p:nvPr/>
          </p:nvSpPr>
          <p:spPr bwMode="auto">
            <a:xfrm flipV="1">
              <a:off x="3325" y="5852"/>
              <a:ext cx="0" cy="733"/>
            </a:xfrm>
            <a:prstGeom prst="line">
              <a:avLst/>
            </a:prstGeom>
            <a:noFill/>
            <a:ln w="28575">
              <a:solidFill>
                <a:srgbClr val="000000"/>
              </a:solidFill>
              <a:round/>
              <a:headEnd/>
              <a:tailEnd type="triangle" w="med" len="med"/>
            </a:ln>
          </p:spPr>
          <p:txBody>
            <a:bodyPr/>
            <a:lstStyle/>
            <a:p>
              <a:endParaRPr lang="en-US"/>
            </a:p>
          </p:txBody>
        </p:sp>
        <p:sp>
          <p:nvSpPr>
            <p:cNvPr id="3086" name="Line 12"/>
            <p:cNvSpPr>
              <a:spLocks noChangeShapeType="1"/>
            </p:cNvSpPr>
            <p:nvPr/>
          </p:nvSpPr>
          <p:spPr bwMode="auto">
            <a:xfrm flipV="1">
              <a:off x="5188" y="5856"/>
              <a:ext cx="0" cy="733"/>
            </a:xfrm>
            <a:prstGeom prst="line">
              <a:avLst/>
            </a:prstGeom>
            <a:noFill/>
            <a:ln w="28575">
              <a:solidFill>
                <a:srgbClr val="000000"/>
              </a:solidFill>
              <a:round/>
              <a:headEnd/>
              <a:tailEnd type="triangle" w="med" len="med"/>
            </a:ln>
          </p:spPr>
          <p:txBody>
            <a:bodyPr/>
            <a:lstStyle/>
            <a:p>
              <a:endParaRPr lang="en-US"/>
            </a:p>
          </p:txBody>
        </p:sp>
        <p:sp>
          <p:nvSpPr>
            <p:cNvPr id="3087" name="Text Box 13"/>
            <p:cNvSpPr txBox="1">
              <a:spLocks noChangeArrowheads="1"/>
            </p:cNvSpPr>
            <p:nvPr/>
          </p:nvSpPr>
          <p:spPr bwMode="auto">
            <a:xfrm>
              <a:off x="6549" y="6578"/>
              <a:ext cx="1257" cy="877"/>
            </a:xfrm>
            <a:prstGeom prst="rect">
              <a:avLst/>
            </a:prstGeom>
            <a:solidFill>
              <a:srgbClr val="FFFFFF"/>
            </a:solidFill>
            <a:ln w="9525">
              <a:solidFill>
                <a:srgbClr val="000000"/>
              </a:solidFill>
              <a:miter lim="800000"/>
              <a:headEnd/>
              <a:tailEnd/>
            </a:ln>
          </p:spPr>
          <p:txBody>
            <a:bodyPr/>
            <a:lstStyle/>
            <a:p>
              <a:pPr algn="ctr"/>
              <a:r>
                <a:rPr lang="en-US" sz="1200"/>
                <a:t>LDIS</a:t>
              </a:r>
            </a:p>
            <a:p>
              <a:pPr algn="ctr"/>
              <a:r>
                <a:rPr lang="en-US" sz="1200"/>
                <a:t>(Roanoke)</a:t>
              </a:r>
              <a:endParaRPr lang="en-US"/>
            </a:p>
          </p:txBody>
        </p:sp>
        <p:sp>
          <p:nvSpPr>
            <p:cNvPr id="3088" name="Text Box 14"/>
            <p:cNvSpPr txBox="1">
              <a:spLocks noChangeArrowheads="1"/>
            </p:cNvSpPr>
            <p:nvPr/>
          </p:nvSpPr>
          <p:spPr bwMode="auto">
            <a:xfrm>
              <a:off x="8189" y="6582"/>
              <a:ext cx="1414" cy="877"/>
            </a:xfrm>
            <a:prstGeom prst="rect">
              <a:avLst/>
            </a:prstGeom>
            <a:solidFill>
              <a:srgbClr val="FFFFFF"/>
            </a:solidFill>
            <a:ln w="9525">
              <a:solidFill>
                <a:srgbClr val="000000"/>
              </a:solidFill>
              <a:miter lim="800000"/>
              <a:headEnd/>
              <a:tailEnd/>
            </a:ln>
          </p:spPr>
          <p:txBody>
            <a:bodyPr/>
            <a:lstStyle/>
            <a:p>
              <a:pPr algn="ctr"/>
              <a:r>
                <a:rPr lang="en-US" sz="1200"/>
                <a:t>LDIS</a:t>
              </a:r>
            </a:p>
            <a:p>
              <a:pPr algn="ctr"/>
              <a:r>
                <a:rPr lang="en-US" sz="1200"/>
                <a:t>(Norfolk)</a:t>
              </a:r>
              <a:endParaRPr lang="en-US"/>
            </a:p>
          </p:txBody>
        </p:sp>
        <p:sp>
          <p:nvSpPr>
            <p:cNvPr id="3089" name="Line 15"/>
            <p:cNvSpPr>
              <a:spLocks noChangeShapeType="1"/>
            </p:cNvSpPr>
            <p:nvPr/>
          </p:nvSpPr>
          <p:spPr bwMode="auto">
            <a:xfrm flipV="1">
              <a:off x="7221" y="5834"/>
              <a:ext cx="0" cy="733"/>
            </a:xfrm>
            <a:prstGeom prst="line">
              <a:avLst/>
            </a:prstGeom>
            <a:noFill/>
            <a:ln w="28575">
              <a:solidFill>
                <a:srgbClr val="000000"/>
              </a:solidFill>
              <a:round/>
              <a:headEnd/>
              <a:tailEnd type="triangle" w="med" len="med"/>
            </a:ln>
          </p:spPr>
          <p:txBody>
            <a:bodyPr/>
            <a:lstStyle/>
            <a:p>
              <a:endParaRPr lang="en-US"/>
            </a:p>
          </p:txBody>
        </p:sp>
        <p:sp>
          <p:nvSpPr>
            <p:cNvPr id="3090" name="Line 16"/>
            <p:cNvSpPr>
              <a:spLocks noChangeShapeType="1"/>
            </p:cNvSpPr>
            <p:nvPr/>
          </p:nvSpPr>
          <p:spPr bwMode="auto">
            <a:xfrm flipV="1">
              <a:off x="8822" y="5852"/>
              <a:ext cx="0" cy="733"/>
            </a:xfrm>
            <a:prstGeom prst="line">
              <a:avLst/>
            </a:prstGeom>
            <a:noFill/>
            <a:ln w="28575">
              <a:solidFill>
                <a:srgbClr val="000000"/>
              </a:solidFill>
              <a:round/>
              <a:headEnd/>
              <a:tailEnd type="triangle" w="med" len="med"/>
            </a:ln>
          </p:spPr>
          <p:txBody>
            <a:bodyPr/>
            <a:lstStyle/>
            <a:p>
              <a:endParaRPr lang="en-US"/>
            </a:p>
          </p:txBody>
        </p:sp>
        <p:sp>
          <p:nvSpPr>
            <p:cNvPr id="3091" name="Line 17"/>
            <p:cNvSpPr>
              <a:spLocks noChangeShapeType="1"/>
            </p:cNvSpPr>
            <p:nvPr/>
          </p:nvSpPr>
          <p:spPr bwMode="auto">
            <a:xfrm flipV="1">
              <a:off x="4202" y="3888"/>
              <a:ext cx="2029" cy="1087"/>
            </a:xfrm>
            <a:prstGeom prst="line">
              <a:avLst/>
            </a:prstGeom>
            <a:noFill/>
            <a:ln w="28575">
              <a:solidFill>
                <a:srgbClr val="000000"/>
              </a:solidFill>
              <a:round/>
              <a:headEnd/>
              <a:tailEnd type="triangle" w="med" len="med"/>
            </a:ln>
          </p:spPr>
          <p:txBody>
            <a:bodyPr/>
            <a:lstStyle/>
            <a:p>
              <a:endParaRPr lang="en-US"/>
            </a:p>
          </p:txBody>
        </p:sp>
        <p:sp>
          <p:nvSpPr>
            <p:cNvPr id="3092" name="Line 18"/>
            <p:cNvSpPr>
              <a:spLocks noChangeShapeType="1"/>
            </p:cNvSpPr>
            <p:nvPr/>
          </p:nvSpPr>
          <p:spPr bwMode="auto">
            <a:xfrm flipH="1" flipV="1">
              <a:off x="6218" y="3888"/>
              <a:ext cx="1899" cy="1061"/>
            </a:xfrm>
            <a:prstGeom prst="line">
              <a:avLst/>
            </a:prstGeom>
            <a:noFill/>
            <a:ln w="28575">
              <a:solidFill>
                <a:srgbClr val="000000"/>
              </a:solidFill>
              <a:round/>
              <a:headEnd/>
              <a:tailEnd type="triangle" w="med" len="med"/>
            </a:ln>
          </p:spPr>
          <p:txBody>
            <a:bodyPr/>
            <a:lstStyle/>
            <a:p>
              <a:endParaRPr lang="en-US"/>
            </a:p>
          </p:txBody>
        </p:sp>
        <p:sp>
          <p:nvSpPr>
            <p:cNvPr id="3093" name="Text Box 19"/>
            <p:cNvSpPr txBox="1">
              <a:spLocks noChangeArrowheads="1"/>
            </p:cNvSpPr>
            <p:nvPr/>
          </p:nvSpPr>
          <p:spPr bwMode="auto">
            <a:xfrm>
              <a:off x="7329" y="7662"/>
              <a:ext cx="1414" cy="877"/>
            </a:xfrm>
            <a:prstGeom prst="rect">
              <a:avLst/>
            </a:prstGeom>
            <a:solidFill>
              <a:srgbClr val="FFFFFF"/>
            </a:solidFill>
            <a:ln w="9525">
              <a:solidFill>
                <a:srgbClr val="000000"/>
              </a:solidFill>
              <a:miter lim="800000"/>
              <a:headEnd/>
              <a:tailEnd/>
            </a:ln>
          </p:spPr>
          <p:txBody>
            <a:bodyPr/>
            <a:lstStyle/>
            <a:p>
              <a:pPr algn="ctr"/>
              <a:r>
                <a:rPr lang="en-US" sz="1200"/>
                <a:t>LDIS</a:t>
              </a:r>
            </a:p>
            <a:p>
              <a:pPr algn="ctr"/>
              <a:r>
                <a:rPr lang="en-US" sz="1200"/>
                <a:t>(Fairfax)</a:t>
              </a:r>
              <a:endParaRPr lang="en-US"/>
            </a:p>
          </p:txBody>
        </p:sp>
        <p:sp>
          <p:nvSpPr>
            <p:cNvPr id="3094" name="Line 20"/>
            <p:cNvSpPr>
              <a:spLocks noChangeShapeType="1"/>
            </p:cNvSpPr>
            <p:nvPr/>
          </p:nvSpPr>
          <p:spPr bwMode="auto">
            <a:xfrm flipV="1">
              <a:off x="8020" y="5820"/>
              <a:ext cx="0" cy="1872"/>
            </a:xfrm>
            <a:prstGeom prst="line">
              <a:avLst/>
            </a:prstGeom>
            <a:noFill/>
            <a:ln w="28575">
              <a:solidFill>
                <a:srgbClr val="000000"/>
              </a:solidFill>
              <a:round/>
              <a:headEnd/>
              <a:tailEnd type="triangle" w="med" len="med"/>
            </a:ln>
          </p:spPr>
          <p:txBody>
            <a:bodyPr/>
            <a:lstStyle/>
            <a:p>
              <a:endParaRPr lang="en-US"/>
            </a:p>
          </p:txBody>
        </p:sp>
      </p:grpSp>
      <p:sp>
        <p:nvSpPr>
          <p:cNvPr id="3076" name="Text Box 21"/>
          <p:cNvSpPr txBox="1">
            <a:spLocks noChangeArrowheads="1"/>
          </p:cNvSpPr>
          <p:nvPr/>
        </p:nvSpPr>
        <p:spPr bwMode="auto">
          <a:xfrm>
            <a:off x="1130300" y="2717800"/>
            <a:ext cx="927100" cy="942975"/>
          </a:xfrm>
          <a:prstGeom prst="rect">
            <a:avLst/>
          </a:prstGeom>
          <a:solidFill>
            <a:srgbClr val="FFFFFF"/>
          </a:solidFill>
          <a:ln w="9525">
            <a:noFill/>
            <a:miter lim="800000"/>
            <a:headEnd/>
            <a:tailEnd/>
          </a:ln>
        </p:spPr>
        <p:txBody>
          <a:bodyPr/>
          <a:lstStyle/>
          <a:p>
            <a:r>
              <a:rPr lang="en-US" b="1"/>
              <a:t>State Level</a:t>
            </a:r>
            <a:endParaRPr lang="en-US" sz="2400" b="1"/>
          </a:p>
        </p:txBody>
      </p:sp>
      <p:sp>
        <p:nvSpPr>
          <p:cNvPr id="3077" name="Text Box 22"/>
          <p:cNvSpPr txBox="1">
            <a:spLocks noChangeArrowheads="1"/>
          </p:cNvSpPr>
          <p:nvPr/>
        </p:nvSpPr>
        <p:spPr bwMode="auto">
          <a:xfrm>
            <a:off x="1130300" y="3949700"/>
            <a:ext cx="1079500" cy="930275"/>
          </a:xfrm>
          <a:prstGeom prst="rect">
            <a:avLst/>
          </a:prstGeom>
          <a:solidFill>
            <a:srgbClr val="FFFFFF"/>
          </a:solidFill>
          <a:ln w="9525">
            <a:noFill/>
            <a:miter lim="800000"/>
            <a:headEnd/>
            <a:tailEnd/>
          </a:ln>
        </p:spPr>
        <p:txBody>
          <a:bodyPr/>
          <a:lstStyle/>
          <a:p>
            <a:r>
              <a:rPr lang="en-US" b="1"/>
              <a:t>Local </a:t>
            </a:r>
          </a:p>
          <a:p>
            <a:r>
              <a:rPr lang="en-US" b="1"/>
              <a:t>Level</a:t>
            </a:r>
            <a:endParaRPr lang="en-US" sz="2400" b="1"/>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09550" y="76200"/>
            <a:ext cx="184150" cy="366713"/>
          </a:xfrm>
          <a:prstGeom prst="rect">
            <a:avLst/>
          </a:prstGeom>
          <a:noFill/>
          <a:ln w="9525">
            <a:noFill/>
            <a:miter lim="800000"/>
            <a:headEnd/>
            <a:tailEnd/>
          </a:ln>
        </p:spPr>
        <p:txBody>
          <a:bodyPr wrap="none">
            <a:spAutoFit/>
          </a:bodyPr>
          <a:lstStyle/>
          <a:p>
            <a:endParaRPr lang="en-US"/>
          </a:p>
        </p:txBody>
      </p:sp>
      <p:sp>
        <p:nvSpPr>
          <p:cNvPr id="5123" name="Rectangle 19"/>
          <p:cNvSpPr>
            <a:spLocks noGrp="1" noChangeArrowheads="1"/>
          </p:cNvSpPr>
          <p:nvPr>
            <p:ph type="title"/>
          </p:nvPr>
        </p:nvSpPr>
        <p:spPr>
          <a:xfrm>
            <a:off x="381000" y="-1143000"/>
            <a:ext cx="8229600" cy="1020762"/>
          </a:xfrm>
        </p:spPr>
        <p:txBody>
          <a:bodyPr/>
          <a:lstStyle/>
          <a:p>
            <a:r>
              <a:rPr lang="en-US" smtClean="0"/>
              <a:t>Primary Searches Conducted</a:t>
            </a:r>
          </a:p>
        </p:txBody>
      </p:sp>
      <p:grpSp>
        <p:nvGrpSpPr>
          <p:cNvPr id="2" name="Group 20"/>
          <p:cNvGrpSpPr>
            <a:grpSpLocks/>
          </p:cNvGrpSpPr>
          <p:nvPr/>
        </p:nvGrpSpPr>
        <p:grpSpPr bwMode="auto">
          <a:xfrm>
            <a:off x="727075" y="1143000"/>
            <a:ext cx="7731125" cy="4572000"/>
            <a:chOff x="1011238" y="1219200"/>
            <a:chExt cx="7731125" cy="4572000"/>
          </a:xfrm>
        </p:grpSpPr>
        <p:sp>
          <p:nvSpPr>
            <p:cNvPr id="5125" name="Text Box 4"/>
            <p:cNvSpPr txBox="1">
              <a:spLocks noChangeArrowheads="1"/>
            </p:cNvSpPr>
            <p:nvPr/>
          </p:nvSpPr>
          <p:spPr bwMode="auto">
            <a:xfrm>
              <a:off x="1235075" y="4049713"/>
              <a:ext cx="1704975" cy="369887"/>
            </a:xfrm>
            <a:prstGeom prst="rect">
              <a:avLst/>
            </a:prstGeom>
            <a:noFill/>
            <a:ln w="9525">
              <a:noFill/>
              <a:miter lim="800000"/>
              <a:headEnd/>
              <a:tailEnd/>
            </a:ln>
          </p:spPr>
          <p:txBody>
            <a:bodyPr wrap="none">
              <a:spAutoFit/>
            </a:bodyPr>
            <a:lstStyle/>
            <a:p>
              <a:pPr algn="ctr"/>
              <a:r>
                <a:rPr lang="en-US">
                  <a:solidFill>
                    <a:srgbClr val="0000FF"/>
                  </a:solidFill>
                </a:rPr>
                <a:t>Offender Index</a:t>
              </a:r>
            </a:p>
          </p:txBody>
        </p:sp>
        <p:sp>
          <p:nvSpPr>
            <p:cNvPr id="5126" name="Text Box 5"/>
            <p:cNvSpPr txBox="1">
              <a:spLocks noChangeArrowheads="1"/>
            </p:cNvSpPr>
            <p:nvPr/>
          </p:nvSpPr>
          <p:spPr bwMode="auto">
            <a:xfrm>
              <a:off x="1011238" y="2819400"/>
              <a:ext cx="2209800" cy="2246769"/>
            </a:xfrm>
            <a:prstGeom prst="rect">
              <a:avLst/>
            </a:prstGeom>
            <a:noFill/>
            <a:ln w="38100">
              <a:solidFill>
                <a:schemeClr val="tx1"/>
              </a:solidFill>
              <a:miter lim="800000"/>
              <a:headEnd/>
              <a:tailEnd/>
            </a:ln>
          </p:spPr>
          <p:txBody>
            <a:bodyPr>
              <a:spAutoFit/>
            </a:bodyPr>
            <a:lstStyle/>
            <a:p>
              <a:pPr algn="ctr"/>
              <a:r>
                <a:rPr lang="en-US" sz="2000" b="1"/>
                <a:t>Offenders Profiles (N)</a:t>
              </a:r>
            </a:p>
            <a:p>
              <a:pPr algn="ctr"/>
              <a:endParaRPr lang="en-US" sz="2000" b="1"/>
            </a:p>
            <a:p>
              <a:pPr algn="ctr"/>
              <a:endParaRPr lang="en-US" sz="2000" b="1"/>
            </a:p>
            <a:p>
              <a:pPr algn="ctr"/>
              <a:endParaRPr lang="en-US" sz="2000" b="1"/>
            </a:p>
            <a:p>
              <a:pPr algn="ctr"/>
              <a:endParaRPr lang="en-US" sz="2000" b="1"/>
            </a:p>
            <a:p>
              <a:pPr algn="ctr"/>
              <a:endParaRPr lang="en-US" sz="2000" b="1"/>
            </a:p>
          </p:txBody>
        </p:sp>
        <p:sp>
          <p:nvSpPr>
            <p:cNvPr id="5127" name="Text Box 6"/>
            <p:cNvSpPr txBox="1">
              <a:spLocks noChangeArrowheads="1"/>
            </p:cNvSpPr>
            <p:nvPr/>
          </p:nvSpPr>
          <p:spPr bwMode="auto">
            <a:xfrm>
              <a:off x="3602038" y="2625804"/>
              <a:ext cx="2667000" cy="1107996"/>
            </a:xfrm>
            <a:prstGeom prst="rect">
              <a:avLst/>
            </a:prstGeom>
            <a:noFill/>
            <a:ln w="38100">
              <a:solidFill>
                <a:schemeClr val="tx1"/>
              </a:solidFill>
              <a:miter lim="800000"/>
              <a:headEnd/>
              <a:tailEnd/>
            </a:ln>
          </p:spPr>
          <p:txBody>
            <a:bodyPr>
              <a:spAutoFit/>
            </a:bodyPr>
            <a:lstStyle/>
            <a:p>
              <a:pPr algn="ctr"/>
              <a:r>
                <a:rPr lang="en-US" sz="2000" b="1"/>
                <a:t>Crime Profiles (C)</a:t>
              </a:r>
              <a:endParaRPr lang="en-US" sz="1600" b="1"/>
            </a:p>
            <a:p>
              <a:pPr algn="ctr"/>
              <a:endParaRPr lang="en-US" sz="1600" b="1"/>
            </a:p>
            <a:p>
              <a:pPr algn="ctr"/>
              <a:endParaRPr lang="en-US" sz="1600" b="1"/>
            </a:p>
            <a:p>
              <a:pPr algn="ctr"/>
              <a:endParaRPr lang="en-US" sz="1400" b="1"/>
            </a:p>
          </p:txBody>
        </p:sp>
        <p:sp>
          <p:nvSpPr>
            <p:cNvPr id="5128" name="Text Box 7"/>
            <p:cNvSpPr txBox="1">
              <a:spLocks noChangeArrowheads="1"/>
            </p:cNvSpPr>
            <p:nvPr/>
          </p:nvSpPr>
          <p:spPr bwMode="auto">
            <a:xfrm>
              <a:off x="4059238" y="3214687"/>
              <a:ext cx="1682750" cy="366713"/>
            </a:xfrm>
            <a:prstGeom prst="rect">
              <a:avLst/>
            </a:prstGeom>
            <a:noFill/>
            <a:ln w="9525">
              <a:noFill/>
              <a:miter lim="800000"/>
              <a:headEnd/>
              <a:tailEnd/>
            </a:ln>
          </p:spPr>
          <p:txBody>
            <a:bodyPr wrap="none">
              <a:spAutoFit/>
            </a:bodyPr>
            <a:lstStyle/>
            <a:p>
              <a:r>
                <a:rPr lang="en-US">
                  <a:solidFill>
                    <a:srgbClr val="FF0000"/>
                  </a:solidFill>
                </a:rPr>
                <a:t>Forensic Index</a:t>
              </a:r>
            </a:p>
          </p:txBody>
        </p:sp>
        <p:sp>
          <p:nvSpPr>
            <p:cNvPr id="5129" name="Freeform 11"/>
            <p:cNvSpPr>
              <a:spLocks/>
            </p:cNvSpPr>
            <p:nvPr/>
          </p:nvSpPr>
          <p:spPr bwMode="auto">
            <a:xfrm rot="5400000" flipV="1">
              <a:off x="6019800" y="3124200"/>
              <a:ext cx="1295400" cy="533400"/>
            </a:xfrm>
            <a:custGeom>
              <a:avLst/>
              <a:gdLst>
                <a:gd name="T0" fmla="*/ 0 w 1248"/>
                <a:gd name="T1" fmla="*/ 0 h 624"/>
                <a:gd name="T2" fmla="*/ 2147483647 w 1248"/>
                <a:gd name="T3" fmla="*/ 2147483647 h 624"/>
                <a:gd name="T4" fmla="*/ 2147483647 w 1248"/>
                <a:gd name="T5" fmla="*/ 0 h 624"/>
                <a:gd name="T6" fmla="*/ 0 60000 65536"/>
                <a:gd name="T7" fmla="*/ 0 60000 65536"/>
                <a:gd name="T8" fmla="*/ 0 60000 65536"/>
                <a:gd name="T9" fmla="*/ 0 w 1248"/>
                <a:gd name="T10" fmla="*/ 0 h 624"/>
                <a:gd name="T11" fmla="*/ 1248 w 1248"/>
                <a:gd name="T12" fmla="*/ 624 h 624"/>
              </a:gdLst>
              <a:ahLst/>
              <a:cxnLst>
                <a:cxn ang="T6">
                  <a:pos x="T0" y="T1"/>
                </a:cxn>
                <a:cxn ang="T7">
                  <a:pos x="T2" y="T3"/>
                </a:cxn>
                <a:cxn ang="T8">
                  <a:pos x="T4" y="T5"/>
                </a:cxn>
              </a:cxnLst>
              <a:rect l="T9" t="T10" r="T11" b="T12"/>
              <a:pathLst>
                <a:path w="1248" h="624">
                  <a:moveTo>
                    <a:pt x="0" y="0"/>
                  </a:moveTo>
                  <a:cubicBezTo>
                    <a:pt x="208" y="312"/>
                    <a:pt x="416" y="624"/>
                    <a:pt x="624" y="624"/>
                  </a:cubicBezTo>
                  <a:cubicBezTo>
                    <a:pt x="832" y="624"/>
                    <a:pt x="1040" y="312"/>
                    <a:pt x="1248" y="0"/>
                  </a:cubicBezTo>
                </a:path>
              </a:pathLst>
            </a:custGeom>
            <a:noFill/>
            <a:ln w="57150" cmpd="sng">
              <a:solidFill>
                <a:schemeClr val="tx1"/>
              </a:solidFill>
              <a:round/>
              <a:headEnd type="triangle" w="med" len="med"/>
              <a:tailEnd type="none" w="med" len="med"/>
            </a:ln>
          </p:spPr>
          <p:txBody>
            <a:bodyPr/>
            <a:lstStyle/>
            <a:p>
              <a:endParaRPr lang="en-US"/>
            </a:p>
          </p:txBody>
        </p:sp>
        <p:sp>
          <p:nvSpPr>
            <p:cNvPr id="5130" name="Freeform 12"/>
            <p:cNvSpPr>
              <a:spLocks/>
            </p:cNvSpPr>
            <p:nvPr/>
          </p:nvSpPr>
          <p:spPr bwMode="auto">
            <a:xfrm flipV="1">
              <a:off x="2819400" y="1549420"/>
              <a:ext cx="2057476" cy="888965"/>
            </a:xfrm>
            <a:custGeom>
              <a:avLst/>
              <a:gdLst>
                <a:gd name="T0" fmla="*/ 0 w 10385"/>
                <a:gd name="T1" fmla="*/ 304785 h 16666"/>
                <a:gd name="T2" fmla="*/ 990600 w 10385"/>
                <a:gd name="T3" fmla="*/ 838185 h 16666"/>
                <a:gd name="T4" fmla="*/ 2057476 w 10385"/>
                <a:gd name="T5" fmla="*/ 0 h 16666"/>
                <a:gd name="T6" fmla="*/ 0 60000 65536"/>
                <a:gd name="T7" fmla="*/ 0 60000 65536"/>
                <a:gd name="T8" fmla="*/ 0 60000 65536"/>
              </a:gdLst>
              <a:ahLst/>
              <a:cxnLst>
                <a:cxn ang="T6">
                  <a:pos x="T0" y="T1"/>
                </a:cxn>
                <a:cxn ang="T7">
                  <a:pos x="T2" y="T3"/>
                </a:cxn>
                <a:cxn ang="T8">
                  <a:pos x="T4" y="T5"/>
                </a:cxn>
              </a:cxnLst>
              <a:rect l="0" t="0" r="r" b="b"/>
              <a:pathLst>
                <a:path w="10385" h="16666">
                  <a:moveTo>
                    <a:pt x="0" y="5714"/>
                  </a:moveTo>
                  <a:cubicBezTo>
                    <a:pt x="1667" y="10714"/>
                    <a:pt x="3269" y="16666"/>
                    <a:pt x="5000" y="15714"/>
                  </a:cubicBezTo>
                  <a:cubicBezTo>
                    <a:pt x="6731" y="14762"/>
                    <a:pt x="8718" y="5000"/>
                    <a:pt x="10385" y="0"/>
                  </a:cubicBezTo>
                </a:path>
              </a:pathLst>
            </a:custGeom>
            <a:noFill/>
            <a:ln w="76200" cmpd="sng">
              <a:solidFill>
                <a:schemeClr val="tx1"/>
              </a:solidFill>
              <a:round/>
              <a:headEnd type="none" w="med" len="med"/>
              <a:tailEnd type="triangle" w="med" len="med"/>
            </a:ln>
          </p:spPr>
          <p:txBody>
            <a:bodyPr/>
            <a:lstStyle/>
            <a:p>
              <a:endParaRPr lang="en-US"/>
            </a:p>
          </p:txBody>
        </p:sp>
        <p:sp>
          <p:nvSpPr>
            <p:cNvPr id="5131" name="Oval 13"/>
            <p:cNvSpPr>
              <a:spLocks noChangeArrowheads="1"/>
            </p:cNvSpPr>
            <p:nvPr/>
          </p:nvSpPr>
          <p:spPr bwMode="auto">
            <a:xfrm>
              <a:off x="4090988" y="5105400"/>
              <a:ext cx="785812" cy="561975"/>
            </a:xfrm>
            <a:prstGeom prst="ellipse">
              <a:avLst/>
            </a:prstGeom>
            <a:noFill/>
            <a:ln w="28575">
              <a:solidFill>
                <a:schemeClr val="tx1"/>
              </a:solidFill>
              <a:round/>
              <a:headEnd/>
              <a:tailEnd/>
            </a:ln>
          </p:spPr>
          <p:txBody>
            <a:bodyPr>
              <a:spAutoFit/>
            </a:bodyPr>
            <a:lstStyle/>
            <a:p>
              <a:pPr algn="ctr"/>
              <a:r>
                <a:rPr lang="en-US" sz="2000" b="1"/>
                <a:t>1a</a:t>
              </a:r>
            </a:p>
          </p:txBody>
        </p:sp>
        <p:sp>
          <p:nvSpPr>
            <p:cNvPr id="5132" name="Text Box 16"/>
            <p:cNvSpPr txBox="1">
              <a:spLocks noChangeArrowheads="1"/>
            </p:cNvSpPr>
            <p:nvPr/>
          </p:nvSpPr>
          <p:spPr bwMode="auto">
            <a:xfrm>
              <a:off x="1316038" y="5334000"/>
              <a:ext cx="2286000" cy="457200"/>
            </a:xfrm>
            <a:prstGeom prst="rect">
              <a:avLst/>
            </a:prstGeom>
            <a:noFill/>
            <a:ln w="9525">
              <a:noFill/>
              <a:miter lim="800000"/>
              <a:headEnd/>
              <a:tailEnd/>
            </a:ln>
          </p:spPr>
          <p:txBody>
            <a:bodyPr>
              <a:spAutoFit/>
            </a:bodyPr>
            <a:lstStyle/>
            <a:p>
              <a:pPr algn="ctr"/>
              <a:r>
                <a:rPr lang="en-US" sz="2400" b="1"/>
                <a:t>‘Offender Hit’</a:t>
              </a:r>
            </a:p>
          </p:txBody>
        </p:sp>
        <p:sp>
          <p:nvSpPr>
            <p:cNvPr id="5133" name="Text Box 17"/>
            <p:cNvSpPr txBox="1">
              <a:spLocks noChangeArrowheads="1"/>
            </p:cNvSpPr>
            <p:nvPr/>
          </p:nvSpPr>
          <p:spPr bwMode="auto">
            <a:xfrm>
              <a:off x="6629400" y="4038600"/>
              <a:ext cx="2112963" cy="457200"/>
            </a:xfrm>
            <a:prstGeom prst="rect">
              <a:avLst/>
            </a:prstGeom>
            <a:noFill/>
            <a:ln w="9525">
              <a:noFill/>
              <a:miter lim="800000"/>
              <a:headEnd/>
              <a:tailEnd/>
            </a:ln>
          </p:spPr>
          <p:txBody>
            <a:bodyPr wrap="none">
              <a:spAutoFit/>
            </a:bodyPr>
            <a:lstStyle/>
            <a:p>
              <a:r>
                <a:rPr lang="en-US" sz="2400" b="1"/>
                <a:t>‘Forensic Hit’</a:t>
              </a:r>
            </a:p>
          </p:txBody>
        </p:sp>
        <p:sp>
          <p:nvSpPr>
            <p:cNvPr id="19" name="Rectangle 18"/>
            <p:cNvSpPr/>
            <p:nvPr/>
          </p:nvSpPr>
          <p:spPr>
            <a:xfrm>
              <a:off x="1011238" y="2286000"/>
              <a:ext cx="2209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latin typeface="Arial" pitchFamily="34" charset="0"/>
                  <a:cs typeface="Arial" pitchFamily="34" charset="0"/>
                </a:rPr>
                <a:t>New offender profiles</a:t>
              </a:r>
            </a:p>
          </p:txBody>
        </p:sp>
        <p:sp>
          <p:nvSpPr>
            <p:cNvPr id="20" name="Rectangle 19"/>
            <p:cNvSpPr/>
            <p:nvPr/>
          </p:nvSpPr>
          <p:spPr>
            <a:xfrm>
              <a:off x="3602038" y="3886200"/>
              <a:ext cx="2667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latin typeface="Arial" pitchFamily="34" charset="0"/>
                  <a:cs typeface="Arial" pitchFamily="34" charset="0"/>
                </a:rPr>
                <a:t>New crime profiles</a:t>
              </a:r>
            </a:p>
          </p:txBody>
        </p:sp>
        <p:sp>
          <p:nvSpPr>
            <p:cNvPr id="5136" name="Freeform 12"/>
            <p:cNvSpPr>
              <a:spLocks/>
            </p:cNvSpPr>
            <p:nvPr/>
          </p:nvSpPr>
          <p:spPr bwMode="auto">
            <a:xfrm>
              <a:off x="3297237" y="4343400"/>
              <a:ext cx="1731965" cy="546095"/>
            </a:xfrm>
            <a:custGeom>
              <a:avLst/>
              <a:gdLst>
                <a:gd name="T0" fmla="*/ 0 w 8742"/>
                <a:gd name="T1" fmla="*/ 0 h 10238"/>
                <a:gd name="T2" fmla="*/ 990600 w 8742"/>
                <a:gd name="T3" fmla="*/ 533400 h 10238"/>
                <a:gd name="T4" fmla="*/ 1731965 w 8742"/>
                <a:gd name="T5" fmla="*/ 76223 h 10238"/>
                <a:gd name="T6" fmla="*/ 0 60000 65536"/>
                <a:gd name="T7" fmla="*/ 0 60000 65536"/>
                <a:gd name="T8" fmla="*/ 0 60000 65536"/>
              </a:gdLst>
              <a:ahLst/>
              <a:cxnLst>
                <a:cxn ang="T6">
                  <a:pos x="T0" y="T1"/>
                </a:cxn>
                <a:cxn ang="T7">
                  <a:pos x="T2" y="T3"/>
                </a:cxn>
                <a:cxn ang="T8">
                  <a:pos x="T4" y="T5"/>
                </a:cxn>
              </a:cxnLst>
              <a:rect l="0" t="0" r="r" b="b"/>
              <a:pathLst>
                <a:path w="8742" h="10238">
                  <a:moveTo>
                    <a:pt x="0" y="0"/>
                  </a:moveTo>
                  <a:cubicBezTo>
                    <a:pt x="1667" y="5000"/>
                    <a:pt x="3543" y="9762"/>
                    <a:pt x="5000" y="10000"/>
                  </a:cubicBezTo>
                  <a:cubicBezTo>
                    <a:pt x="6457" y="10238"/>
                    <a:pt x="7075" y="6429"/>
                    <a:pt x="8742" y="1429"/>
                  </a:cubicBezTo>
                </a:path>
              </a:pathLst>
            </a:custGeom>
            <a:noFill/>
            <a:ln w="76200" cmpd="sng">
              <a:solidFill>
                <a:schemeClr val="tx1"/>
              </a:solidFill>
              <a:round/>
              <a:headEnd type="triangle" w="med" len="med"/>
              <a:tailEnd type="none" w="med" len="med"/>
            </a:ln>
          </p:spPr>
          <p:txBody>
            <a:bodyPr/>
            <a:lstStyle/>
            <a:p>
              <a:endParaRPr lang="en-US"/>
            </a:p>
          </p:txBody>
        </p:sp>
        <p:sp>
          <p:nvSpPr>
            <p:cNvPr id="5137" name="Oval 13"/>
            <p:cNvSpPr>
              <a:spLocks noChangeArrowheads="1"/>
            </p:cNvSpPr>
            <p:nvPr/>
          </p:nvSpPr>
          <p:spPr bwMode="auto">
            <a:xfrm>
              <a:off x="2001838" y="1219200"/>
              <a:ext cx="741362" cy="562630"/>
            </a:xfrm>
            <a:prstGeom prst="ellipse">
              <a:avLst/>
            </a:prstGeom>
            <a:noFill/>
            <a:ln w="28575">
              <a:solidFill>
                <a:schemeClr val="tx1"/>
              </a:solidFill>
              <a:round/>
              <a:headEnd/>
              <a:tailEnd/>
            </a:ln>
          </p:spPr>
          <p:txBody>
            <a:bodyPr>
              <a:spAutoFit/>
            </a:bodyPr>
            <a:lstStyle/>
            <a:p>
              <a:pPr algn="ctr"/>
              <a:r>
                <a:rPr lang="en-US" sz="2000" b="1"/>
                <a:t>1b</a:t>
              </a:r>
            </a:p>
          </p:txBody>
        </p:sp>
        <p:sp>
          <p:nvSpPr>
            <p:cNvPr id="5138" name="Oval 13"/>
            <p:cNvSpPr>
              <a:spLocks noChangeArrowheads="1"/>
            </p:cNvSpPr>
            <p:nvPr/>
          </p:nvSpPr>
          <p:spPr bwMode="auto">
            <a:xfrm>
              <a:off x="7162800" y="3095625"/>
              <a:ext cx="533400" cy="561975"/>
            </a:xfrm>
            <a:prstGeom prst="ellipse">
              <a:avLst/>
            </a:prstGeom>
            <a:noFill/>
            <a:ln w="28575">
              <a:solidFill>
                <a:schemeClr val="tx1"/>
              </a:solidFill>
              <a:round/>
              <a:headEnd/>
              <a:tailEnd/>
            </a:ln>
          </p:spPr>
          <p:txBody>
            <a:bodyPr>
              <a:spAutoFit/>
            </a:bodyPr>
            <a:lstStyle/>
            <a:p>
              <a:pPr algn="ctr"/>
              <a:r>
                <a:rPr lang="en-US" sz="2000" b="1"/>
                <a:t>2</a:t>
              </a:r>
            </a:p>
          </p:txBody>
        </p:sp>
        <p:sp>
          <p:nvSpPr>
            <p:cNvPr id="5139" name="Text Box 16"/>
            <p:cNvSpPr txBox="1">
              <a:spLocks noChangeArrowheads="1"/>
            </p:cNvSpPr>
            <p:nvPr/>
          </p:nvSpPr>
          <p:spPr bwMode="auto">
            <a:xfrm>
              <a:off x="4419600" y="1295400"/>
              <a:ext cx="2286000" cy="457200"/>
            </a:xfrm>
            <a:prstGeom prst="rect">
              <a:avLst/>
            </a:prstGeom>
            <a:noFill/>
            <a:ln w="9525">
              <a:noFill/>
              <a:miter lim="800000"/>
              <a:headEnd/>
              <a:tailEnd/>
            </a:ln>
          </p:spPr>
          <p:txBody>
            <a:bodyPr>
              <a:spAutoFit/>
            </a:bodyPr>
            <a:lstStyle/>
            <a:p>
              <a:pPr algn="ctr"/>
              <a:r>
                <a:rPr lang="en-US" sz="2400" b="1"/>
                <a:t>‘Offender Hit’</a:t>
              </a: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94"/>
          <p:cNvSpPr txBox="1">
            <a:spLocks noChangeArrowheads="1"/>
          </p:cNvSpPr>
          <p:nvPr/>
        </p:nvSpPr>
        <p:spPr bwMode="auto">
          <a:xfrm>
            <a:off x="2087563" y="792163"/>
            <a:ext cx="1300162" cy="369887"/>
          </a:xfrm>
          <a:prstGeom prst="rect">
            <a:avLst/>
          </a:prstGeom>
          <a:noFill/>
          <a:ln w="9525">
            <a:noFill/>
            <a:miter lim="800000"/>
            <a:headEnd/>
            <a:tailEnd/>
          </a:ln>
        </p:spPr>
        <p:txBody>
          <a:bodyPr wrap="none">
            <a:spAutoFit/>
          </a:bodyPr>
          <a:lstStyle/>
          <a:p>
            <a:r>
              <a:rPr lang="en-US"/>
              <a:t>one-to-one</a:t>
            </a:r>
          </a:p>
        </p:txBody>
      </p:sp>
      <p:sp>
        <p:nvSpPr>
          <p:cNvPr id="6147" name="TextBox 95"/>
          <p:cNvSpPr txBox="1">
            <a:spLocks noChangeArrowheads="1"/>
          </p:cNvSpPr>
          <p:nvPr/>
        </p:nvSpPr>
        <p:spPr bwMode="auto">
          <a:xfrm>
            <a:off x="1997075" y="2305050"/>
            <a:ext cx="1481138" cy="369888"/>
          </a:xfrm>
          <a:prstGeom prst="rect">
            <a:avLst/>
          </a:prstGeom>
          <a:noFill/>
          <a:ln w="9525">
            <a:noFill/>
            <a:miter lim="800000"/>
            <a:headEnd/>
            <a:tailEnd/>
          </a:ln>
        </p:spPr>
        <p:txBody>
          <a:bodyPr wrap="none">
            <a:spAutoFit/>
          </a:bodyPr>
          <a:lstStyle/>
          <a:p>
            <a:r>
              <a:rPr lang="en-US"/>
              <a:t>one-to-many</a:t>
            </a:r>
          </a:p>
        </p:txBody>
      </p:sp>
      <p:sp>
        <p:nvSpPr>
          <p:cNvPr id="6148" name="TextBox 96"/>
          <p:cNvSpPr txBox="1">
            <a:spLocks noChangeArrowheads="1"/>
          </p:cNvSpPr>
          <p:nvPr/>
        </p:nvSpPr>
        <p:spPr bwMode="auto">
          <a:xfrm>
            <a:off x="1741488" y="3865563"/>
            <a:ext cx="1992312" cy="646112"/>
          </a:xfrm>
          <a:prstGeom prst="rect">
            <a:avLst/>
          </a:prstGeom>
          <a:noFill/>
          <a:ln w="9525">
            <a:noFill/>
            <a:miter lim="800000"/>
            <a:headEnd/>
            <a:tailEnd/>
          </a:ln>
        </p:spPr>
        <p:txBody>
          <a:bodyPr wrap="none">
            <a:spAutoFit/>
          </a:bodyPr>
          <a:lstStyle/>
          <a:p>
            <a:pPr algn="ctr"/>
            <a:r>
              <a:rPr lang="en-US"/>
              <a:t>many-to-many</a:t>
            </a:r>
          </a:p>
          <a:p>
            <a:pPr algn="ctr"/>
            <a:r>
              <a:rPr lang="en-US"/>
              <a:t>(between indices)</a:t>
            </a:r>
          </a:p>
        </p:txBody>
      </p:sp>
      <p:sp>
        <p:nvSpPr>
          <p:cNvPr id="6149" name="TextBox 97"/>
          <p:cNvSpPr txBox="1">
            <a:spLocks noChangeArrowheads="1"/>
          </p:cNvSpPr>
          <p:nvPr/>
        </p:nvSpPr>
        <p:spPr bwMode="auto">
          <a:xfrm>
            <a:off x="976313" y="700088"/>
            <a:ext cx="561975" cy="461962"/>
          </a:xfrm>
          <a:prstGeom prst="rect">
            <a:avLst/>
          </a:prstGeom>
          <a:noFill/>
          <a:ln w="9525">
            <a:noFill/>
            <a:miter lim="800000"/>
            <a:headEnd/>
            <a:tailEnd/>
          </a:ln>
        </p:spPr>
        <p:txBody>
          <a:bodyPr wrap="none">
            <a:spAutoFit/>
          </a:bodyPr>
          <a:lstStyle/>
          <a:p>
            <a:r>
              <a:rPr lang="en-US" sz="2400" b="1"/>
              <a:t>(a)</a:t>
            </a:r>
          </a:p>
        </p:txBody>
      </p:sp>
      <p:sp>
        <p:nvSpPr>
          <p:cNvPr id="6150" name="TextBox 98"/>
          <p:cNvSpPr txBox="1">
            <a:spLocks noChangeArrowheads="1"/>
          </p:cNvSpPr>
          <p:nvPr/>
        </p:nvSpPr>
        <p:spPr bwMode="auto">
          <a:xfrm>
            <a:off x="968375" y="1995488"/>
            <a:ext cx="577850" cy="461962"/>
          </a:xfrm>
          <a:prstGeom prst="rect">
            <a:avLst/>
          </a:prstGeom>
          <a:noFill/>
          <a:ln w="9525">
            <a:noFill/>
            <a:miter lim="800000"/>
            <a:headEnd/>
            <a:tailEnd/>
          </a:ln>
        </p:spPr>
        <p:txBody>
          <a:bodyPr wrap="none">
            <a:spAutoFit/>
          </a:bodyPr>
          <a:lstStyle/>
          <a:p>
            <a:r>
              <a:rPr lang="en-US" sz="2400" b="1"/>
              <a:t>(b)</a:t>
            </a:r>
          </a:p>
        </p:txBody>
      </p:sp>
      <p:sp>
        <p:nvSpPr>
          <p:cNvPr id="6151" name="TextBox 99"/>
          <p:cNvSpPr txBox="1">
            <a:spLocks noChangeArrowheads="1"/>
          </p:cNvSpPr>
          <p:nvPr/>
        </p:nvSpPr>
        <p:spPr bwMode="auto">
          <a:xfrm>
            <a:off x="976313" y="3621088"/>
            <a:ext cx="561975" cy="461962"/>
          </a:xfrm>
          <a:prstGeom prst="rect">
            <a:avLst/>
          </a:prstGeom>
          <a:noFill/>
          <a:ln w="9525">
            <a:noFill/>
            <a:miter lim="800000"/>
            <a:headEnd/>
            <a:tailEnd/>
          </a:ln>
        </p:spPr>
        <p:txBody>
          <a:bodyPr wrap="none">
            <a:spAutoFit/>
          </a:bodyPr>
          <a:lstStyle/>
          <a:p>
            <a:r>
              <a:rPr lang="en-US" sz="2400" b="1"/>
              <a:t>(c)</a:t>
            </a:r>
          </a:p>
        </p:txBody>
      </p:sp>
      <p:sp>
        <p:nvSpPr>
          <p:cNvPr id="6152" name="TextBox 100"/>
          <p:cNvSpPr txBox="1">
            <a:spLocks noChangeArrowheads="1"/>
          </p:cNvSpPr>
          <p:nvPr/>
        </p:nvSpPr>
        <p:spPr bwMode="auto">
          <a:xfrm>
            <a:off x="5943600" y="87313"/>
            <a:ext cx="2878138" cy="369887"/>
          </a:xfrm>
          <a:prstGeom prst="rect">
            <a:avLst/>
          </a:prstGeom>
          <a:noFill/>
          <a:ln w="9525">
            <a:noFill/>
            <a:miter lim="800000"/>
            <a:headEnd/>
            <a:tailEnd/>
          </a:ln>
        </p:spPr>
        <p:txBody>
          <a:bodyPr wrap="none">
            <a:spAutoFit/>
          </a:bodyPr>
          <a:lstStyle/>
          <a:p>
            <a:r>
              <a:rPr lang="en-US" b="1" u="sng"/>
              <a:t>Number of Comparisons</a:t>
            </a:r>
          </a:p>
        </p:txBody>
      </p:sp>
      <p:sp>
        <p:nvSpPr>
          <p:cNvPr id="6153" name="TextBox 101"/>
          <p:cNvSpPr txBox="1">
            <a:spLocks noChangeArrowheads="1"/>
          </p:cNvSpPr>
          <p:nvPr/>
        </p:nvSpPr>
        <p:spPr bwMode="auto">
          <a:xfrm>
            <a:off x="7226300" y="792163"/>
            <a:ext cx="312738" cy="369887"/>
          </a:xfrm>
          <a:prstGeom prst="rect">
            <a:avLst/>
          </a:prstGeom>
          <a:noFill/>
          <a:ln w="9525">
            <a:noFill/>
            <a:miter lim="800000"/>
            <a:headEnd/>
            <a:tailEnd/>
          </a:ln>
        </p:spPr>
        <p:txBody>
          <a:bodyPr wrap="none">
            <a:spAutoFit/>
          </a:bodyPr>
          <a:lstStyle/>
          <a:p>
            <a:r>
              <a:rPr lang="en-US" b="1"/>
              <a:t>1</a:t>
            </a:r>
          </a:p>
        </p:txBody>
      </p:sp>
      <p:sp>
        <p:nvSpPr>
          <p:cNvPr id="6154" name="TextBox 102"/>
          <p:cNvSpPr txBox="1">
            <a:spLocks noChangeArrowheads="1"/>
          </p:cNvSpPr>
          <p:nvPr/>
        </p:nvSpPr>
        <p:spPr bwMode="auto">
          <a:xfrm>
            <a:off x="7207250" y="2305050"/>
            <a:ext cx="350838" cy="369888"/>
          </a:xfrm>
          <a:prstGeom prst="rect">
            <a:avLst/>
          </a:prstGeom>
          <a:noFill/>
          <a:ln w="9525">
            <a:noFill/>
            <a:miter lim="800000"/>
            <a:headEnd/>
            <a:tailEnd/>
          </a:ln>
        </p:spPr>
        <p:txBody>
          <a:bodyPr wrap="none">
            <a:spAutoFit/>
          </a:bodyPr>
          <a:lstStyle/>
          <a:p>
            <a:r>
              <a:rPr lang="en-US" b="1"/>
              <a:t>N</a:t>
            </a:r>
          </a:p>
        </p:txBody>
      </p:sp>
      <p:sp>
        <p:nvSpPr>
          <p:cNvPr id="6155" name="TextBox 103"/>
          <p:cNvSpPr txBox="1">
            <a:spLocks noChangeArrowheads="1"/>
          </p:cNvSpPr>
          <p:nvPr/>
        </p:nvSpPr>
        <p:spPr bwMode="auto">
          <a:xfrm>
            <a:off x="6994525" y="3752850"/>
            <a:ext cx="774700" cy="369888"/>
          </a:xfrm>
          <a:prstGeom prst="rect">
            <a:avLst/>
          </a:prstGeom>
          <a:noFill/>
          <a:ln w="9525">
            <a:noFill/>
            <a:miter lim="800000"/>
            <a:headEnd/>
            <a:tailEnd/>
          </a:ln>
        </p:spPr>
        <p:txBody>
          <a:bodyPr wrap="none">
            <a:spAutoFit/>
          </a:bodyPr>
          <a:lstStyle/>
          <a:p>
            <a:pPr algn="ctr"/>
            <a:r>
              <a:rPr lang="en-US" b="1"/>
              <a:t>C x N</a:t>
            </a:r>
          </a:p>
        </p:txBody>
      </p:sp>
      <p:sp>
        <p:nvSpPr>
          <p:cNvPr id="6156" name="TextBox 96"/>
          <p:cNvSpPr txBox="1">
            <a:spLocks noChangeArrowheads="1"/>
          </p:cNvSpPr>
          <p:nvPr/>
        </p:nvSpPr>
        <p:spPr bwMode="auto">
          <a:xfrm>
            <a:off x="1882775" y="5276850"/>
            <a:ext cx="1709738" cy="646113"/>
          </a:xfrm>
          <a:prstGeom prst="rect">
            <a:avLst/>
          </a:prstGeom>
          <a:noFill/>
          <a:ln w="9525">
            <a:noFill/>
            <a:miter lim="800000"/>
            <a:headEnd/>
            <a:tailEnd/>
          </a:ln>
        </p:spPr>
        <p:txBody>
          <a:bodyPr wrap="none">
            <a:spAutoFit/>
          </a:bodyPr>
          <a:lstStyle/>
          <a:p>
            <a:pPr algn="ctr"/>
            <a:r>
              <a:rPr lang="en-US"/>
              <a:t>all-to-all</a:t>
            </a:r>
          </a:p>
          <a:p>
            <a:pPr algn="ctr"/>
            <a:r>
              <a:rPr lang="en-US"/>
              <a:t>(within indices)</a:t>
            </a:r>
          </a:p>
        </p:txBody>
      </p:sp>
      <p:sp>
        <p:nvSpPr>
          <p:cNvPr id="6157" name="TextBox 99"/>
          <p:cNvSpPr txBox="1">
            <a:spLocks noChangeArrowheads="1"/>
          </p:cNvSpPr>
          <p:nvPr/>
        </p:nvSpPr>
        <p:spPr bwMode="auto">
          <a:xfrm>
            <a:off x="968375" y="5195888"/>
            <a:ext cx="577850" cy="461962"/>
          </a:xfrm>
          <a:prstGeom prst="rect">
            <a:avLst/>
          </a:prstGeom>
          <a:noFill/>
          <a:ln w="9525">
            <a:noFill/>
            <a:miter lim="800000"/>
            <a:headEnd/>
            <a:tailEnd/>
          </a:ln>
        </p:spPr>
        <p:txBody>
          <a:bodyPr wrap="none">
            <a:spAutoFit/>
          </a:bodyPr>
          <a:lstStyle/>
          <a:p>
            <a:r>
              <a:rPr lang="en-US" sz="2400" b="1"/>
              <a:t>(d)</a:t>
            </a:r>
          </a:p>
        </p:txBody>
      </p:sp>
      <p:grpSp>
        <p:nvGrpSpPr>
          <p:cNvPr id="2" name="Group 107"/>
          <p:cNvGrpSpPr>
            <a:grpSpLocks/>
          </p:cNvGrpSpPr>
          <p:nvPr/>
        </p:nvGrpSpPr>
        <p:grpSpPr bwMode="auto">
          <a:xfrm>
            <a:off x="6807200" y="5581650"/>
            <a:ext cx="1133475" cy="646113"/>
            <a:chOff x="6858000" y="4800600"/>
            <a:chExt cx="1133644" cy="646331"/>
          </a:xfrm>
        </p:grpSpPr>
        <p:sp>
          <p:nvSpPr>
            <p:cNvPr id="6276" name="TextBox 103"/>
            <p:cNvSpPr txBox="1">
              <a:spLocks noChangeArrowheads="1"/>
            </p:cNvSpPr>
            <p:nvPr/>
          </p:nvSpPr>
          <p:spPr bwMode="auto">
            <a:xfrm>
              <a:off x="6858000" y="4800600"/>
              <a:ext cx="1133644" cy="646331"/>
            </a:xfrm>
            <a:prstGeom prst="rect">
              <a:avLst/>
            </a:prstGeom>
            <a:noFill/>
            <a:ln w="9525">
              <a:noFill/>
              <a:miter lim="800000"/>
              <a:headEnd/>
              <a:tailEnd/>
            </a:ln>
          </p:spPr>
          <p:txBody>
            <a:bodyPr wrap="none">
              <a:spAutoFit/>
            </a:bodyPr>
            <a:lstStyle/>
            <a:p>
              <a:pPr algn="ctr"/>
              <a:r>
                <a:rPr lang="en-US" b="1"/>
                <a:t>N x (N-1)</a:t>
              </a:r>
            </a:p>
            <a:p>
              <a:pPr algn="ctr"/>
              <a:r>
                <a:rPr lang="en-US" b="1"/>
                <a:t>2</a:t>
              </a:r>
            </a:p>
          </p:txBody>
        </p:sp>
        <p:cxnSp>
          <p:nvCxnSpPr>
            <p:cNvPr id="144" name="Straight Connector 143"/>
            <p:cNvCxnSpPr>
              <a:stCxn id="6276" idx="1"/>
              <a:endCxn id="6276" idx="3"/>
            </p:cNvCxnSpPr>
            <p:nvPr/>
          </p:nvCxnSpPr>
          <p:spPr>
            <a:xfrm rot="10800000" flipH="1">
              <a:off x="6858000" y="5124559"/>
              <a:ext cx="11336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31"/>
          <p:cNvGrpSpPr>
            <a:grpSpLocks/>
          </p:cNvGrpSpPr>
          <p:nvPr/>
        </p:nvGrpSpPr>
        <p:grpSpPr bwMode="auto">
          <a:xfrm>
            <a:off x="4029075" y="4922838"/>
            <a:ext cx="1946275" cy="1878012"/>
            <a:chOff x="3352800" y="4675187"/>
            <a:chExt cx="1946275" cy="1878013"/>
          </a:xfrm>
        </p:grpSpPr>
        <p:sp>
          <p:nvSpPr>
            <p:cNvPr id="145" name="Oval 144"/>
            <p:cNvSpPr/>
            <p:nvPr/>
          </p:nvSpPr>
          <p:spPr bwMode="auto">
            <a:xfrm>
              <a:off x="4572000" y="495299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Oval 145"/>
            <p:cNvSpPr/>
            <p:nvPr/>
          </p:nvSpPr>
          <p:spPr bwMode="auto">
            <a:xfrm>
              <a:off x="4953000" y="533399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Oval 146"/>
            <p:cNvSpPr/>
            <p:nvPr/>
          </p:nvSpPr>
          <p:spPr bwMode="auto">
            <a:xfrm>
              <a:off x="3657600" y="5791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Oval 147"/>
            <p:cNvSpPr/>
            <p:nvPr/>
          </p:nvSpPr>
          <p:spPr bwMode="auto">
            <a:xfrm>
              <a:off x="4038600" y="6172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Oval 148"/>
            <p:cNvSpPr/>
            <p:nvPr/>
          </p:nvSpPr>
          <p:spPr bwMode="auto">
            <a:xfrm>
              <a:off x="4572000" y="6172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TextBox 149"/>
            <p:cNvSpPr txBox="1"/>
            <p:nvPr/>
          </p:nvSpPr>
          <p:spPr bwMode="auto">
            <a:xfrm>
              <a:off x="5029200" y="5257799"/>
              <a:ext cx="269875" cy="277813"/>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1</a:t>
              </a:r>
            </a:p>
          </p:txBody>
        </p:sp>
        <p:sp>
          <p:nvSpPr>
            <p:cNvPr id="151" name="TextBox 150"/>
            <p:cNvSpPr txBox="1"/>
            <p:nvPr/>
          </p:nvSpPr>
          <p:spPr bwMode="auto">
            <a:xfrm>
              <a:off x="4987925" y="5818188"/>
              <a:ext cx="269875" cy="277812"/>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2</a:t>
              </a:r>
            </a:p>
          </p:txBody>
        </p:sp>
        <p:sp>
          <p:nvSpPr>
            <p:cNvPr id="152" name="TextBox 151"/>
            <p:cNvSpPr txBox="1"/>
            <p:nvPr/>
          </p:nvSpPr>
          <p:spPr bwMode="auto">
            <a:xfrm>
              <a:off x="4419600" y="6275388"/>
              <a:ext cx="269875" cy="277812"/>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3</a:t>
              </a:r>
            </a:p>
          </p:txBody>
        </p:sp>
        <p:sp>
          <p:nvSpPr>
            <p:cNvPr id="153" name="TextBox 152"/>
            <p:cNvSpPr txBox="1"/>
            <p:nvPr/>
          </p:nvSpPr>
          <p:spPr bwMode="auto">
            <a:xfrm>
              <a:off x="3810000" y="6199188"/>
              <a:ext cx="269875" cy="277812"/>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4</a:t>
              </a:r>
            </a:p>
          </p:txBody>
        </p:sp>
        <p:sp>
          <p:nvSpPr>
            <p:cNvPr id="154" name="TextBox 153"/>
            <p:cNvSpPr txBox="1"/>
            <p:nvPr/>
          </p:nvSpPr>
          <p:spPr bwMode="auto">
            <a:xfrm>
              <a:off x="4648200" y="4724399"/>
              <a:ext cx="314325" cy="307975"/>
            </a:xfrm>
            <a:prstGeom prst="rect">
              <a:avLst/>
            </a:prstGeom>
            <a:noFill/>
          </p:spPr>
          <p:txBody>
            <a:bodyPr wrap="none">
              <a:spAutoFit/>
            </a:bodyPr>
            <a:lstStyle/>
            <a:p>
              <a:pPr fontAlgn="auto">
                <a:spcBef>
                  <a:spcPts val="0"/>
                </a:spcBef>
                <a:spcAft>
                  <a:spcPts val="0"/>
                </a:spcAft>
                <a:defRPr/>
              </a:pPr>
              <a:r>
                <a:rPr lang="en-US" sz="1400" b="1" dirty="0">
                  <a:solidFill>
                    <a:schemeClr val="bg1">
                      <a:lumMod val="50000"/>
                    </a:schemeClr>
                  </a:solidFill>
                  <a:cs typeface="Arial" pitchFamily="34" charset="0"/>
                </a:rPr>
                <a:t>N</a:t>
              </a:r>
            </a:p>
          </p:txBody>
        </p:sp>
        <p:sp>
          <p:nvSpPr>
            <p:cNvPr id="155" name="Oval 154"/>
            <p:cNvSpPr/>
            <p:nvPr/>
          </p:nvSpPr>
          <p:spPr bwMode="auto">
            <a:xfrm>
              <a:off x="4038600" y="495299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Oval 155"/>
            <p:cNvSpPr/>
            <p:nvPr/>
          </p:nvSpPr>
          <p:spPr bwMode="auto">
            <a:xfrm>
              <a:off x="3657600" y="533399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Oval 159"/>
            <p:cNvSpPr/>
            <p:nvPr/>
          </p:nvSpPr>
          <p:spPr bwMode="auto">
            <a:xfrm>
              <a:off x="4953000" y="5791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2" name="Straight Arrow Connector 161"/>
            <p:cNvCxnSpPr/>
            <p:nvPr/>
          </p:nvCxnSpPr>
          <p:spPr>
            <a:xfrm flipV="1">
              <a:off x="3810000" y="5410199"/>
              <a:ext cx="1066800" cy="3810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3810000" y="5410199"/>
              <a:ext cx="1066800" cy="3810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5400000" flipH="1" flipV="1">
              <a:off x="3848100" y="5372099"/>
              <a:ext cx="990601" cy="4572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16200000" flipH="1">
              <a:off x="3848100" y="5372099"/>
              <a:ext cx="990601" cy="4572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3810000" y="5410199"/>
              <a:ext cx="1066800" cy="1588"/>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4114800" y="5410199"/>
              <a:ext cx="762000" cy="6858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16200000" flipV="1">
              <a:off x="3619500" y="5600700"/>
              <a:ext cx="685800" cy="3048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4148138" y="6221413"/>
              <a:ext cx="392112" cy="11112"/>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49" idx="7"/>
            </p:cNvCxnSpPr>
            <p:nvPr/>
          </p:nvCxnSpPr>
          <p:spPr>
            <a:xfrm rot="5400000" flipH="1" flipV="1">
              <a:off x="4637087" y="5867401"/>
              <a:ext cx="315913" cy="315912"/>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V="1">
              <a:off x="4156075" y="4994274"/>
              <a:ext cx="392113" cy="11113"/>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16200000" flipH="1">
              <a:off x="4826000" y="5597525"/>
              <a:ext cx="344487" cy="11112"/>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rot="16200000" flipH="1">
              <a:off x="4656138" y="5029199"/>
              <a:ext cx="304800" cy="3048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rot="5400000" flipH="1" flipV="1">
              <a:off x="3725863" y="5021262"/>
              <a:ext cx="315912" cy="315912"/>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16200000" flipV="1">
              <a:off x="4381500" y="5295899"/>
              <a:ext cx="685800" cy="3048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rot="10800000" flipV="1">
              <a:off x="4114800" y="5791200"/>
              <a:ext cx="762000" cy="3048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10800000" flipV="1">
              <a:off x="3810000" y="5105399"/>
              <a:ext cx="762000" cy="3048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rot="5400000" flipH="1" flipV="1">
              <a:off x="3619501" y="5600699"/>
              <a:ext cx="990601" cy="3175"/>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4114800" y="5105399"/>
              <a:ext cx="762000" cy="3048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10800000">
              <a:off x="3811588" y="5791200"/>
              <a:ext cx="1065212" cy="1588"/>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flipH="1" flipV="1">
              <a:off x="4075907" y="5599905"/>
              <a:ext cx="990601" cy="1587"/>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10800000">
              <a:off x="3810000" y="5410199"/>
              <a:ext cx="760413" cy="6858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V="1">
              <a:off x="3810000" y="5105399"/>
              <a:ext cx="762000" cy="6858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3619500" y="5295899"/>
              <a:ext cx="685800" cy="3048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810000" y="5791200"/>
              <a:ext cx="762000" cy="3048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5400000">
              <a:off x="4381500" y="5600700"/>
              <a:ext cx="685800" cy="3048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bwMode="auto">
            <a:xfrm>
              <a:off x="3352800" y="5638800"/>
              <a:ext cx="269875" cy="277813"/>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5</a:t>
              </a:r>
            </a:p>
          </p:txBody>
        </p:sp>
        <p:sp>
          <p:nvSpPr>
            <p:cNvPr id="219" name="TextBox 218"/>
            <p:cNvSpPr txBox="1"/>
            <p:nvPr/>
          </p:nvSpPr>
          <p:spPr bwMode="auto">
            <a:xfrm>
              <a:off x="3429000" y="5105399"/>
              <a:ext cx="269875" cy="277813"/>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6</a:t>
              </a:r>
            </a:p>
          </p:txBody>
        </p:sp>
        <p:sp>
          <p:nvSpPr>
            <p:cNvPr id="220" name="TextBox 219"/>
            <p:cNvSpPr txBox="1"/>
            <p:nvPr/>
          </p:nvSpPr>
          <p:spPr bwMode="auto">
            <a:xfrm>
              <a:off x="3921125" y="4675187"/>
              <a:ext cx="269875" cy="277812"/>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7</a:t>
              </a:r>
            </a:p>
          </p:txBody>
        </p:sp>
        <p:cxnSp>
          <p:nvCxnSpPr>
            <p:cNvPr id="230" name="Straight Arrow Connector 229"/>
            <p:cNvCxnSpPr/>
            <p:nvPr/>
          </p:nvCxnSpPr>
          <p:spPr>
            <a:xfrm rot="16200000" flipH="1">
              <a:off x="3727450" y="5881688"/>
              <a:ext cx="304800" cy="304800"/>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16200000" flipH="1">
              <a:off x="3531394" y="5599905"/>
              <a:ext cx="344488" cy="9525"/>
            </a:xfrm>
            <a:prstGeom prst="straightConnector1">
              <a:avLst/>
            </a:prstGeom>
            <a:ln w="2857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34" name="Rounded Rectangle 233"/>
          <p:cNvSpPr/>
          <p:nvPr/>
        </p:nvSpPr>
        <p:spPr>
          <a:xfrm>
            <a:off x="914400" y="3143250"/>
            <a:ext cx="7086600" cy="1676400"/>
          </a:xfrm>
          <a:prstGeom prst="round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43"/>
          <p:cNvGrpSpPr>
            <a:grpSpLocks/>
          </p:cNvGrpSpPr>
          <p:nvPr/>
        </p:nvGrpSpPr>
        <p:grpSpPr bwMode="auto">
          <a:xfrm>
            <a:off x="3876675" y="381000"/>
            <a:ext cx="2219325" cy="708025"/>
            <a:chOff x="3876675" y="590490"/>
            <a:chExt cx="2219325" cy="708085"/>
          </a:xfrm>
        </p:grpSpPr>
        <p:grpSp>
          <p:nvGrpSpPr>
            <p:cNvPr id="21" name="Group 93"/>
            <p:cNvGrpSpPr>
              <a:grpSpLocks/>
            </p:cNvGrpSpPr>
            <p:nvPr/>
          </p:nvGrpSpPr>
          <p:grpSpPr bwMode="auto">
            <a:xfrm>
              <a:off x="3876675" y="987425"/>
              <a:ext cx="2133600" cy="311150"/>
              <a:chOff x="3200400" y="911423"/>
              <a:chExt cx="2133600" cy="310754"/>
            </a:xfrm>
          </p:grpSpPr>
          <p:sp>
            <p:nvSpPr>
              <p:cNvPr id="71" name="Oval 70"/>
              <p:cNvSpPr/>
              <p:nvPr/>
            </p:nvSpPr>
            <p:spPr>
              <a:xfrm>
                <a:off x="3581400" y="990678"/>
                <a:ext cx="152400" cy="1522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4876800" y="990678"/>
                <a:ext cx="152400" cy="1522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3" name="Straight Arrow Connector 72"/>
              <p:cNvCxnSpPr/>
              <p:nvPr/>
            </p:nvCxnSpPr>
            <p:spPr>
              <a:xfrm>
                <a:off x="3886200" y="1065202"/>
                <a:ext cx="914400" cy="15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200400" y="914568"/>
                <a:ext cx="284163" cy="307609"/>
              </a:xfrm>
              <a:prstGeom prst="rect">
                <a:avLst/>
              </a:prstGeom>
              <a:noFill/>
            </p:spPr>
            <p:txBody>
              <a:bodyPr wrap="none">
                <a:spAutoFit/>
              </a:bodyPr>
              <a:lstStyle/>
              <a:p>
                <a:pPr fontAlgn="auto">
                  <a:spcBef>
                    <a:spcPts val="0"/>
                  </a:spcBef>
                  <a:spcAft>
                    <a:spcPts val="0"/>
                  </a:spcAft>
                  <a:defRPr/>
                </a:pPr>
                <a:r>
                  <a:rPr lang="en-US" sz="1400" b="1" dirty="0">
                    <a:solidFill>
                      <a:schemeClr val="bg1">
                        <a:lumMod val="50000"/>
                      </a:schemeClr>
                    </a:solidFill>
                    <a:cs typeface="Arial" pitchFamily="34" charset="0"/>
                  </a:rPr>
                  <a:t>1</a:t>
                </a:r>
              </a:p>
            </p:txBody>
          </p:sp>
          <p:sp>
            <p:nvSpPr>
              <p:cNvPr id="81" name="TextBox 80"/>
              <p:cNvSpPr txBox="1"/>
              <p:nvPr/>
            </p:nvSpPr>
            <p:spPr>
              <a:xfrm>
                <a:off x="5049838" y="911397"/>
                <a:ext cx="284162" cy="307609"/>
              </a:xfrm>
              <a:prstGeom prst="rect">
                <a:avLst/>
              </a:prstGeom>
              <a:noFill/>
            </p:spPr>
            <p:txBody>
              <a:bodyPr wrap="none">
                <a:spAutoFit/>
              </a:bodyPr>
              <a:lstStyle/>
              <a:p>
                <a:pPr fontAlgn="auto">
                  <a:spcBef>
                    <a:spcPts val="0"/>
                  </a:spcBef>
                  <a:spcAft>
                    <a:spcPts val="0"/>
                  </a:spcAft>
                  <a:defRPr/>
                </a:pPr>
                <a:r>
                  <a:rPr lang="en-US" sz="1400" b="1" dirty="0">
                    <a:solidFill>
                      <a:schemeClr val="bg1">
                        <a:lumMod val="50000"/>
                      </a:schemeClr>
                    </a:solidFill>
                    <a:cs typeface="Arial" pitchFamily="34" charset="0"/>
                  </a:rPr>
                  <a:t>1</a:t>
                </a:r>
              </a:p>
            </p:txBody>
          </p:sp>
        </p:grpSp>
        <p:sp>
          <p:nvSpPr>
            <p:cNvPr id="6226" name="TextBox 234"/>
            <p:cNvSpPr txBox="1">
              <a:spLocks noChangeArrowheads="1"/>
            </p:cNvSpPr>
            <p:nvPr/>
          </p:nvSpPr>
          <p:spPr bwMode="auto">
            <a:xfrm>
              <a:off x="3886200" y="590490"/>
              <a:ext cx="914400" cy="400110"/>
            </a:xfrm>
            <a:prstGeom prst="rect">
              <a:avLst/>
            </a:prstGeom>
            <a:noFill/>
            <a:ln w="9525">
              <a:noFill/>
              <a:miter lim="800000"/>
              <a:headEnd/>
              <a:tailEnd/>
            </a:ln>
          </p:spPr>
          <p:txBody>
            <a:bodyPr>
              <a:spAutoFit/>
            </a:bodyPr>
            <a:lstStyle/>
            <a:p>
              <a:pPr algn="ctr"/>
              <a:r>
                <a:rPr lang="en-US" sz="1000"/>
                <a:t>Crime scene</a:t>
              </a:r>
            </a:p>
            <a:p>
              <a:pPr algn="ctr"/>
              <a:r>
                <a:rPr lang="en-US" sz="1000"/>
                <a:t>profile</a:t>
              </a:r>
            </a:p>
          </p:txBody>
        </p:sp>
        <p:sp>
          <p:nvSpPr>
            <p:cNvPr id="6227" name="TextBox 235"/>
            <p:cNvSpPr txBox="1">
              <a:spLocks noChangeArrowheads="1"/>
            </p:cNvSpPr>
            <p:nvPr/>
          </p:nvSpPr>
          <p:spPr bwMode="auto">
            <a:xfrm>
              <a:off x="5181600" y="609600"/>
              <a:ext cx="914400" cy="400110"/>
            </a:xfrm>
            <a:prstGeom prst="rect">
              <a:avLst/>
            </a:prstGeom>
            <a:noFill/>
            <a:ln w="9525">
              <a:noFill/>
              <a:miter lim="800000"/>
              <a:headEnd/>
              <a:tailEnd/>
            </a:ln>
          </p:spPr>
          <p:txBody>
            <a:bodyPr>
              <a:spAutoFit/>
            </a:bodyPr>
            <a:lstStyle/>
            <a:p>
              <a:pPr algn="ctr"/>
              <a:r>
                <a:rPr lang="en-US" sz="1000"/>
                <a:t>Suspect</a:t>
              </a:r>
            </a:p>
            <a:p>
              <a:pPr algn="ctr"/>
              <a:r>
                <a:rPr lang="en-US" sz="1000"/>
                <a:t>profile</a:t>
              </a:r>
            </a:p>
          </p:txBody>
        </p:sp>
      </p:grpSp>
      <p:grpSp>
        <p:nvGrpSpPr>
          <p:cNvPr id="22" name="Group 242"/>
          <p:cNvGrpSpPr>
            <a:grpSpLocks/>
          </p:cNvGrpSpPr>
          <p:nvPr/>
        </p:nvGrpSpPr>
        <p:grpSpPr bwMode="auto">
          <a:xfrm>
            <a:off x="3886200" y="1447800"/>
            <a:ext cx="2209800" cy="1622425"/>
            <a:chOff x="3886200" y="1352490"/>
            <a:chExt cx="2209800" cy="1622485"/>
          </a:xfrm>
        </p:grpSpPr>
        <p:grpSp>
          <p:nvGrpSpPr>
            <p:cNvPr id="23" name="Group 92"/>
            <p:cNvGrpSpPr>
              <a:grpSpLocks/>
            </p:cNvGrpSpPr>
            <p:nvPr/>
          </p:nvGrpSpPr>
          <p:grpSpPr bwMode="auto">
            <a:xfrm>
              <a:off x="3887788" y="1752600"/>
              <a:ext cx="2198687" cy="1222375"/>
              <a:chOff x="3211438" y="2667000"/>
              <a:chExt cx="2198762" cy="1222177"/>
            </a:xfrm>
          </p:grpSpPr>
          <p:sp>
            <p:nvSpPr>
              <p:cNvPr id="4" name="Oval 3"/>
              <p:cNvSpPr/>
              <p:nvPr/>
            </p:nvSpPr>
            <p:spPr>
              <a:xfrm>
                <a:off x="4943459" y="2743145"/>
                <a:ext cx="76203" cy="76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3571812" y="2743145"/>
                <a:ext cx="152405" cy="1523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Arrow Connector 6"/>
              <p:cNvCxnSpPr/>
              <p:nvPr/>
            </p:nvCxnSpPr>
            <p:spPr>
              <a:xfrm>
                <a:off x="3876623" y="2817749"/>
                <a:ext cx="914431" cy="15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943459" y="2971717"/>
                <a:ext cx="76203" cy="76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943459" y="3200288"/>
                <a:ext cx="76203" cy="76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4943459" y="3428860"/>
                <a:ext cx="76203" cy="76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a:xfrm>
                <a:off x="3211438" y="2666955"/>
                <a:ext cx="284172" cy="307936"/>
              </a:xfrm>
              <a:prstGeom prst="rect">
                <a:avLst/>
              </a:prstGeom>
              <a:noFill/>
            </p:spPr>
            <p:txBody>
              <a:bodyPr wrap="none">
                <a:spAutoFit/>
              </a:bodyPr>
              <a:lstStyle/>
              <a:p>
                <a:pPr fontAlgn="auto">
                  <a:spcBef>
                    <a:spcPts val="0"/>
                  </a:spcBef>
                  <a:spcAft>
                    <a:spcPts val="0"/>
                  </a:spcAft>
                  <a:defRPr/>
                </a:pPr>
                <a:r>
                  <a:rPr lang="en-US" sz="1400" b="1" dirty="0">
                    <a:solidFill>
                      <a:schemeClr val="bg1">
                        <a:lumMod val="50000"/>
                      </a:schemeClr>
                    </a:solidFill>
                    <a:cs typeface="Arial" pitchFamily="34" charset="0"/>
                  </a:rPr>
                  <a:t>1</a:t>
                </a:r>
              </a:p>
            </p:txBody>
          </p:sp>
          <p:cxnSp>
            <p:nvCxnSpPr>
              <p:cNvPr id="62" name="Straight Arrow Connector 61"/>
              <p:cNvCxnSpPr/>
              <p:nvPr/>
            </p:nvCxnSpPr>
            <p:spPr>
              <a:xfrm>
                <a:off x="3876623" y="2819336"/>
                <a:ext cx="914431" cy="22857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876623" y="2819336"/>
                <a:ext cx="914431" cy="45714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876623" y="2819336"/>
                <a:ext cx="914431" cy="68571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4943459" y="3657431"/>
                <a:ext cx="76203" cy="761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9" name="Straight Arrow Connector 68"/>
              <p:cNvCxnSpPr/>
              <p:nvPr/>
            </p:nvCxnSpPr>
            <p:spPr>
              <a:xfrm rot="16200000" flipH="1">
                <a:off x="3876696" y="2819263"/>
                <a:ext cx="914286" cy="9144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095864" y="2666955"/>
                <a:ext cx="269884" cy="277778"/>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1</a:t>
                </a:r>
              </a:p>
            </p:txBody>
          </p:sp>
          <p:sp>
            <p:nvSpPr>
              <p:cNvPr id="75" name="TextBox 74"/>
              <p:cNvSpPr txBox="1"/>
              <p:nvPr/>
            </p:nvSpPr>
            <p:spPr>
              <a:xfrm>
                <a:off x="5095864" y="2895526"/>
                <a:ext cx="269884" cy="277778"/>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2</a:t>
                </a:r>
              </a:p>
            </p:txBody>
          </p:sp>
          <p:sp>
            <p:nvSpPr>
              <p:cNvPr id="76" name="TextBox 75"/>
              <p:cNvSpPr txBox="1"/>
              <p:nvPr/>
            </p:nvSpPr>
            <p:spPr>
              <a:xfrm>
                <a:off x="5095864" y="3124098"/>
                <a:ext cx="269884" cy="277778"/>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3</a:t>
                </a:r>
              </a:p>
            </p:txBody>
          </p:sp>
          <p:sp>
            <p:nvSpPr>
              <p:cNvPr id="77" name="TextBox 76"/>
              <p:cNvSpPr txBox="1"/>
              <p:nvPr/>
            </p:nvSpPr>
            <p:spPr>
              <a:xfrm>
                <a:off x="5095864" y="3352669"/>
                <a:ext cx="269884" cy="277778"/>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4</a:t>
                </a:r>
              </a:p>
            </p:txBody>
          </p:sp>
          <p:sp>
            <p:nvSpPr>
              <p:cNvPr id="78" name="TextBox 77"/>
              <p:cNvSpPr txBox="1"/>
              <p:nvPr/>
            </p:nvSpPr>
            <p:spPr>
              <a:xfrm>
                <a:off x="5095864" y="3581241"/>
                <a:ext cx="314336" cy="307936"/>
              </a:xfrm>
              <a:prstGeom prst="rect">
                <a:avLst/>
              </a:prstGeom>
              <a:noFill/>
            </p:spPr>
            <p:txBody>
              <a:bodyPr wrap="none">
                <a:spAutoFit/>
              </a:bodyPr>
              <a:lstStyle/>
              <a:p>
                <a:pPr fontAlgn="auto">
                  <a:spcBef>
                    <a:spcPts val="0"/>
                  </a:spcBef>
                  <a:spcAft>
                    <a:spcPts val="0"/>
                  </a:spcAft>
                  <a:defRPr/>
                </a:pPr>
                <a:r>
                  <a:rPr lang="en-US" sz="1400" b="1" dirty="0">
                    <a:solidFill>
                      <a:schemeClr val="bg1">
                        <a:lumMod val="50000"/>
                      </a:schemeClr>
                    </a:solidFill>
                    <a:cs typeface="Arial" pitchFamily="34" charset="0"/>
                  </a:rPr>
                  <a:t>N</a:t>
                </a:r>
              </a:p>
            </p:txBody>
          </p:sp>
        </p:grpSp>
        <p:sp>
          <p:nvSpPr>
            <p:cNvPr id="6206" name="TextBox 236"/>
            <p:cNvSpPr txBox="1">
              <a:spLocks noChangeArrowheads="1"/>
            </p:cNvSpPr>
            <p:nvPr/>
          </p:nvSpPr>
          <p:spPr bwMode="auto">
            <a:xfrm>
              <a:off x="3886200" y="1371600"/>
              <a:ext cx="914400" cy="400110"/>
            </a:xfrm>
            <a:prstGeom prst="rect">
              <a:avLst/>
            </a:prstGeom>
            <a:noFill/>
            <a:ln w="9525">
              <a:noFill/>
              <a:miter lim="800000"/>
              <a:headEnd/>
              <a:tailEnd/>
            </a:ln>
          </p:spPr>
          <p:txBody>
            <a:bodyPr>
              <a:spAutoFit/>
            </a:bodyPr>
            <a:lstStyle/>
            <a:p>
              <a:pPr algn="ctr"/>
              <a:r>
                <a:rPr lang="en-US" sz="1000"/>
                <a:t>Crime scene</a:t>
              </a:r>
            </a:p>
            <a:p>
              <a:pPr algn="ctr"/>
              <a:r>
                <a:rPr lang="en-US" sz="1000"/>
                <a:t>profile</a:t>
              </a:r>
            </a:p>
          </p:txBody>
        </p:sp>
        <p:sp>
          <p:nvSpPr>
            <p:cNvPr id="6207" name="TextBox 237"/>
            <p:cNvSpPr txBox="1">
              <a:spLocks noChangeArrowheads="1"/>
            </p:cNvSpPr>
            <p:nvPr/>
          </p:nvSpPr>
          <p:spPr bwMode="auto">
            <a:xfrm>
              <a:off x="5181600" y="1352490"/>
              <a:ext cx="914400" cy="400110"/>
            </a:xfrm>
            <a:prstGeom prst="rect">
              <a:avLst/>
            </a:prstGeom>
            <a:noFill/>
            <a:ln w="9525">
              <a:noFill/>
              <a:miter lim="800000"/>
              <a:headEnd/>
              <a:tailEnd/>
            </a:ln>
          </p:spPr>
          <p:txBody>
            <a:bodyPr>
              <a:spAutoFit/>
            </a:bodyPr>
            <a:lstStyle/>
            <a:p>
              <a:pPr algn="ctr"/>
              <a:r>
                <a:rPr lang="en-US" sz="1000"/>
                <a:t>Offender index</a:t>
              </a:r>
            </a:p>
          </p:txBody>
        </p:sp>
      </p:grpSp>
      <p:grpSp>
        <p:nvGrpSpPr>
          <p:cNvPr id="24" name="Group 241"/>
          <p:cNvGrpSpPr>
            <a:grpSpLocks/>
          </p:cNvGrpSpPr>
          <p:nvPr/>
        </p:nvGrpSpPr>
        <p:grpSpPr bwMode="auto">
          <a:xfrm>
            <a:off x="3810000" y="3143250"/>
            <a:ext cx="2286000" cy="1622425"/>
            <a:chOff x="3810000" y="3048000"/>
            <a:chExt cx="2286000" cy="1622485"/>
          </a:xfrm>
        </p:grpSpPr>
        <p:sp>
          <p:nvSpPr>
            <p:cNvPr id="12" name="Oval 11"/>
            <p:cNvSpPr/>
            <p:nvPr/>
          </p:nvSpPr>
          <p:spPr bwMode="auto">
            <a:xfrm>
              <a:off x="4257675" y="3575069"/>
              <a:ext cx="76200" cy="76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bwMode="auto">
            <a:xfrm>
              <a:off x="4257675" y="3803678"/>
              <a:ext cx="76200" cy="76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bwMode="auto">
            <a:xfrm>
              <a:off x="4257675" y="4032286"/>
              <a:ext cx="76200" cy="76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bwMode="auto">
            <a:xfrm>
              <a:off x="4257675" y="4260895"/>
              <a:ext cx="76200" cy="76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bwMode="auto">
            <a:xfrm>
              <a:off x="5629275" y="3527443"/>
              <a:ext cx="76200" cy="76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bwMode="auto">
            <a:xfrm>
              <a:off x="5629275" y="3756051"/>
              <a:ext cx="76200" cy="76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bwMode="auto">
            <a:xfrm>
              <a:off x="5629275" y="3984660"/>
              <a:ext cx="76200" cy="76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bwMode="auto">
            <a:xfrm>
              <a:off x="5629275" y="4213268"/>
              <a:ext cx="76200" cy="76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bwMode="auto">
            <a:xfrm>
              <a:off x="5629275" y="4441877"/>
              <a:ext cx="76200" cy="76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Arrow Connector 25"/>
            <p:cNvCxnSpPr/>
            <p:nvPr/>
          </p:nvCxnSpPr>
          <p:spPr bwMode="auto">
            <a:xfrm>
              <a:off x="4562475" y="3603646"/>
              <a:ext cx="91440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bwMode="auto">
            <a:xfrm>
              <a:off x="4562475" y="3603646"/>
              <a:ext cx="914400" cy="2286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a:off x="4562475" y="3603646"/>
              <a:ext cx="914400" cy="45721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auto">
            <a:xfrm>
              <a:off x="4562475" y="3603646"/>
              <a:ext cx="914400" cy="6858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rot="16200000" flipH="1">
              <a:off x="4562458" y="3603662"/>
              <a:ext cx="914434" cy="91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bwMode="auto">
            <a:xfrm>
              <a:off x="4562475" y="3832254"/>
              <a:ext cx="914400" cy="1588"/>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bwMode="auto">
            <a:xfrm>
              <a:off x="4562475" y="3832254"/>
              <a:ext cx="914400" cy="228608"/>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bwMode="auto">
            <a:xfrm>
              <a:off x="4562475" y="3832254"/>
              <a:ext cx="914400" cy="457217"/>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bwMode="auto">
            <a:xfrm>
              <a:off x="4562475" y="3832254"/>
              <a:ext cx="914400" cy="685825"/>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bwMode="auto">
            <a:xfrm flipV="1">
              <a:off x="4562475" y="3603646"/>
              <a:ext cx="914400" cy="228608"/>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bwMode="auto">
            <a:xfrm>
              <a:off x="4562475" y="4060862"/>
              <a:ext cx="914400" cy="1588"/>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a:off x="4562475" y="4060862"/>
              <a:ext cx="914400" cy="228608"/>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bwMode="auto">
            <a:xfrm>
              <a:off x="4562475" y="4060862"/>
              <a:ext cx="914400" cy="45721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bwMode="auto">
            <a:xfrm flipV="1">
              <a:off x="4562475" y="3603646"/>
              <a:ext cx="914400" cy="45721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flipV="1">
              <a:off x="4562475" y="3832254"/>
              <a:ext cx="914400" cy="228608"/>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bwMode="auto">
            <a:xfrm>
              <a:off x="4562475" y="4289471"/>
              <a:ext cx="914400" cy="1588"/>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bwMode="auto">
            <a:xfrm>
              <a:off x="4562475" y="4289471"/>
              <a:ext cx="914400" cy="228608"/>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bwMode="auto">
            <a:xfrm flipV="1">
              <a:off x="4562475" y="3832254"/>
              <a:ext cx="914400" cy="457217"/>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bwMode="auto">
            <a:xfrm flipV="1">
              <a:off x="4562475" y="3603646"/>
              <a:ext cx="914400" cy="685825"/>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bwMode="auto">
            <a:xfrm flipV="1">
              <a:off x="4562475" y="4060862"/>
              <a:ext cx="914400" cy="228608"/>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bwMode="auto">
            <a:xfrm>
              <a:off x="5781675" y="3448065"/>
              <a:ext cx="269875" cy="277823"/>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1</a:t>
              </a:r>
            </a:p>
          </p:txBody>
        </p:sp>
        <p:sp>
          <p:nvSpPr>
            <p:cNvPr id="83" name="TextBox 82"/>
            <p:cNvSpPr txBox="1"/>
            <p:nvPr/>
          </p:nvSpPr>
          <p:spPr bwMode="auto">
            <a:xfrm>
              <a:off x="5781675" y="3676673"/>
              <a:ext cx="269875" cy="277823"/>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2</a:t>
              </a:r>
            </a:p>
          </p:txBody>
        </p:sp>
        <p:sp>
          <p:nvSpPr>
            <p:cNvPr id="84" name="TextBox 83"/>
            <p:cNvSpPr txBox="1"/>
            <p:nvPr/>
          </p:nvSpPr>
          <p:spPr bwMode="auto">
            <a:xfrm>
              <a:off x="5781675" y="3905282"/>
              <a:ext cx="269875" cy="277823"/>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3</a:t>
              </a:r>
            </a:p>
          </p:txBody>
        </p:sp>
        <p:sp>
          <p:nvSpPr>
            <p:cNvPr id="85" name="TextBox 84"/>
            <p:cNvSpPr txBox="1"/>
            <p:nvPr/>
          </p:nvSpPr>
          <p:spPr bwMode="auto">
            <a:xfrm>
              <a:off x="5781675" y="4133890"/>
              <a:ext cx="269875" cy="277823"/>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4</a:t>
              </a:r>
            </a:p>
          </p:txBody>
        </p:sp>
        <p:sp>
          <p:nvSpPr>
            <p:cNvPr id="86" name="TextBox 85"/>
            <p:cNvSpPr txBox="1"/>
            <p:nvPr/>
          </p:nvSpPr>
          <p:spPr bwMode="auto">
            <a:xfrm>
              <a:off x="5781675" y="4362499"/>
              <a:ext cx="314325" cy="307986"/>
            </a:xfrm>
            <a:prstGeom prst="rect">
              <a:avLst/>
            </a:prstGeom>
            <a:noFill/>
          </p:spPr>
          <p:txBody>
            <a:bodyPr wrap="none">
              <a:spAutoFit/>
            </a:bodyPr>
            <a:lstStyle/>
            <a:p>
              <a:pPr fontAlgn="auto">
                <a:spcBef>
                  <a:spcPts val="0"/>
                </a:spcBef>
                <a:spcAft>
                  <a:spcPts val="0"/>
                </a:spcAft>
                <a:defRPr/>
              </a:pPr>
              <a:r>
                <a:rPr lang="en-US" sz="1400" b="1" dirty="0">
                  <a:solidFill>
                    <a:schemeClr val="bg1">
                      <a:lumMod val="50000"/>
                    </a:schemeClr>
                  </a:solidFill>
                  <a:cs typeface="Arial" pitchFamily="34" charset="0"/>
                </a:rPr>
                <a:t>N</a:t>
              </a:r>
            </a:p>
          </p:txBody>
        </p:sp>
        <p:sp>
          <p:nvSpPr>
            <p:cNvPr id="87" name="TextBox 86"/>
            <p:cNvSpPr txBox="1"/>
            <p:nvPr/>
          </p:nvSpPr>
          <p:spPr bwMode="auto">
            <a:xfrm>
              <a:off x="3943350" y="3498867"/>
              <a:ext cx="269875" cy="276235"/>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1</a:t>
              </a:r>
            </a:p>
          </p:txBody>
        </p:sp>
        <p:sp>
          <p:nvSpPr>
            <p:cNvPr id="88" name="TextBox 87"/>
            <p:cNvSpPr txBox="1"/>
            <p:nvPr/>
          </p:nvSpPr>
          <p:spPr bwMode="auto">
            <a:xfrm>
              <a:off x="3943350" y="3727475"/>
              <a:ext cx="269875" cy="276235"/>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2</a:t>
              </a:r>
            </a:p>
          </p:txBody>
        </p:sp>
        <p:sp>
          <p:nvSpPr>
            <p:cNvPr id="89" name="TextBox 88"/>
            <p:cNvSpPr txBox="1"/>
            <p:nvPr/>
          </p:nvSpPr>
          <p:spPr bwMode="auto">
            <a:xfrm>
              <a:off x="3943350" y="3956084"/>
              <a:ext cx="269875" cy="277823"/>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cs typeface="Arial" pitchFamily="34" charset="0"/>
                </a:rPr>
                <a:t>3</a:t>
              </a:r>
            </a:p>
          </p:txBody>
        </p:sp>
        <p:sp>
          <p:nvSpPr>
            <p:cNvPr id="91" name="TextBox 90"/>
            <p:cNvSpPr txBox="1"/>
            <p:nvPr/>
          </p:nvSpPr>
          <p:spPr bwMode="auto">
            <a:xfrm>
              <a:off x="3876675" y="4187867"/>
              <a:ext cx="314325" cy="307986"/>
            </a:xfrm>
            <a:prstGeom prst="rect">
              <a:avLst/>
            </a:prstGeom>
            <a:noFill/>
          </p:spPr>
          <p:txBody>
            <a:bodyPr wrap="none">
              <a:spAutoFit/>
            </a:bodyPr>
            <a:lstStyle/>
            <a:p>
              <a:pPr fontAlgn="auto">
                <a:spcBef>
                  <a:spcPts val="0"/>
                </a:spcBef>
                <a:spcAft>
                  <a:spcPts val="0"/>
                </a:spcAft>
                <a:defRPr/>
              </a:pPr>
              <a:r>
                <a:rPr lang="en-US" sz="1400" b="1" dirty="0">
                  <a:solidFill>
                    <a:schemeClr val="bg1">
                      <a:lumMod val="50000"/>
                    </a:schemeClr>
                  </a:solidFill>
                  <a:cs typeface="Arial" pitchFamily="34" charset="0"/>
                </a:rPr>
                <a:t>C</a:t>
              </a:r>
            </a:p>
          </p:txBody>
        </p:sp>
        <p:sp>
          <p:nvSpPr>
            <p:cNvPr id="6203" name="TextBox 238"/>
            <p:cNvSpPr txBox="1">
              <a:spLocks noChangeArrowheads="1"/>
            </p:cNvSpPr>
            <p:nvPr/>
          </p:nvSpPr>
          <p:spPr bwMode="auto">
            <a:xfrm>
              <a:off x="5181600" y="3124200"/>
              <a:ext cx="914400" cy="400110"/>
            </a:xfrm>
            <a:prstGeom prst="rect">
              <a:avLst/>
            </a:prstGeom>
            <a:noFill/>
            <a:ln w="9525">
              <a:noFill/>
              <a:miter lim="800000"/>
              <a:headEnd/>
              <a:tailEnd/>
            </a:ln>
          </p:spPr>
          <p:txBody>
            <a:bodyPr>
              <a:spAutoFit/>
            </a:bodyPr>
            <a:lstStyle/>
            <a:p>
              <a:pPr algn="ctr"/>
              <a:r>
                <a:rPr lang="en-US" sz="1000"/>
                <a:t>Offender index</a:t>
              </a:r>
            </a:p>
          </p:txBody>
        </p:sp>
        <p:sp>
          <p:nvSpPr>
            <p:cNvPr id="6204" name="TextBox 239"/>
            <p:cNvSpPr txBox="1">
              <a:spLocks noChangeArrowheads="1"/>
            </p:cNvSpPr>
            <p:nvPr/>
          </p:nvSpPr>
          <p:spPr bwMode="auto">
            <a:xfrm>
              <a:off x="3810000" y="3048000"/>
              <a:ext cx="914400" cy="400110"/>
            </a:xfrm>
            <a:prstGeom prst="rect">
              <a:avLst/>
            </a:prstGeom>
            <a:noFill/>
            <a:ln w="9525">
              <a:noFill/>
              <a:miter lim="800000"/>
              <a:headEnd/>
              <a:tailEnd/>
            </a:ln>
          </p:spPr>
          <p:txBody>
            <a:bodyPr>
              <a:spAutoFit/>
            </a:bodyPr>
            <a:lstStyle/>
            <a:p>
              <a:pPr algn="ctr"/>
              <a:r>
                <a:rPr lang="en-US" sz="1000"/>
                <a:t>Forensic index</a:t>
              </a:r>
            </a:p>
          </p:txBody>
        </p:sp>
      </p:grpSp>
      <p:sp>
        <p:nvSpPr>
          <p:cNvPr id="6164" name="TextBox 240"/>
          <p:cNvSpPr txBox="1">
            <a:spLocks noChangeArrowheads="1"/>
          </p:cNvSpPr>
          <p:nvPr/>
        </p:nvSpPr>
        <p:spPr bwMode="auto">
          <a:xfrm>
            <a:off x="5486400" y="5029200"/>
            <a:ext cx="914400" cy="400050"/>
          </a:xfrm>
          <a:prstGeom prst="rect">
            <a:avLst/>
          </a:prstGeom>
          <a:noFill/>
          <a:ln w="9525">
            <a:noFill/>
            <a:miter lim="800000"/>
            <a:headEnd/>
            <a:tailEnd/>
          </a:ln>
        </p:spPr>
        <p:txBody>
          <a:bodyPr>
            <a:spAutoFit/>
          </a:bodyPr>
          <a:lstStyle/>
          <a:p>
            <a:pPr algn="ctr"/>
            <a:r>
              <a:rPr lang="en-US" sz="1000"/>
              <a:t>Offender index</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2690813" y="1525588"/>
            <a:ext cx="0" cy="3752850"/>
          </a:xfrm>
          <a:prstGeom prst="line">
            <a:avLst/>
          </a:prstGeom>
          <a:noFill/>
          <a:ln w="9525">
            <a:solidFill>
              <a:srgbClr val="3333FF"/>
            </a:solidFill>
            <a:prstDash val="dash"/>
            <a:round/>
            <a:headEnd/>
            <a:tailEnd/>
          </a:ln>
        </p:spPr>
        <p:txBody>
          <a:bodyPr/>
          <a:lstStyle/>
          <a:p>
            <a:endParaRPr lang="en-US"/>
          </a:p>
        </p:txBody>
      </p:sp>
      <p:sp>
        <p:nvSpPr>
          <p:cNvPr id="7171" name="Line 3"/>
          <p:cNvSpPr>
            <a:spLocks noChangeShapeType="1"/>
          </p:cNvSpPr>
          <p:nvPr/>
        </p:nvSpPr>
        <p:spPr bwMode="auto">
          <a:xfrm>
            <a:off x="5006975" y="1487488"/>
            <a:ext cx="0" cy="3846512"/>
          </a:xfrm>
          <a:prstGeom prst="line">
            <a:avLst/>
          </a:prstGeom>
          <a:noFill/>
          <a:ln w="9525">
            <a:solidFill>
              <a:srgbClr val="3333FF"/>
            </a:solidFill>
            <a:prstDash val="dash"/>
            <a:round/>
            <a:headEnd/>
            <a:tailEnd/>
          </a:ln>
        </p:spPr>
        <p:txBody>
          <a:bodyPr/>
          <a:lstStyle/>
          <a:p>
            <a:endParaRPr lang="en-US"/>
          </a:p>
        </p:txBody>
      </p:sp>
      <p:sp>
        <p:nvSpPr>
          <p:cNvPr id="7172" name="Line 4"/>
          <p:cNvSpPr>
            <a:spLocks noChangeShapeType="1"/>
          </p:cNvSpPr>
          <p:nvPr/>
        </p:nvSpPr>
        <p:spPr bwMode="auto">
          <a:xfrm>
            <a:off x="2692400" y="3817938"/>
            <a:ext cx="3294063" cy="0"/>
          </a:xfrm>
          <a:prstGeom prst="line">
            <a:avLst/>
          </a:prstGeom>
          <a:noFill/>
          <a:ln w="76200">
            <a:solidFill>
              <a:schemeClr val="tx1"/>
            </a:solidFill>
            <a:round/>
            <a:headEnd/>
            <a:tailEnd type="triangle" w="med" len="med"/>
          </a:ln>
        </p:spPr>
        <p:txBody>
          <a:bodyPr/>
          <a:lstStyle/>
          <a:p>
            <a:endParaRPr lang="en-US"/>
          </a:p>
        </p:txBody>
      </p:sp>
      <p:sp>
        <p:nvSpPr>
          <p:cNvPr id="7173" name="Text Box 5"/>
          <p:cNvSpPr txBox="1">
            <a:spLocks noChangeArrowheads="1"/>
          </p:cNvSpPr>
          <p:nvPr/>
        </p:nvSpPr>
        <p:spPr bwMode="auto">
          <a:xfrm>
            <a:off x="2532063" y="838200"/>
            <a:ext cx="2566987" cy="641350"/>
          </a:xfrm>
          <a:prstGeom prst="rect">
            <a:avLst/>
          </a:prstGeom>
          <a:noFill/>
          <a:ln w="9525">
            <a:noFill/>
            <a:miter lim="800000"/>
            <a:headEnd/>
            <a:tailEnd/>
          </a:ln>
        </p:spPr>
        <p:txBody>
          <a:bodyPr wrap="none">
            <a:spAutoFit/>
          </a:bodyPr>
          <a:lstStyle/>
          <a:p>
            <a:pPr algn="ctr"/>
            <a:r>
              <a:rPr lang="en-US" sz="2000" b="1">
                <a:solidFill>
                  <a:srgbClr val="3333FF"/>
                </a:solidFill>
              </a:rPr>
              <a:t>Core set of markers</a:t>
            </a:r>
          </a:p>
          <a:p>
            <a:pPr algn="ctr"/>
            <a:r>
              <a:rPr lang="en-US" sz="1600">
                <a:solidFill>
                  <a:srgbClr val="3333FF"/>
                </a:solidFill>
              </a:rPr>
              <a:t>(e.g., CODIS 13 STRs)</a:t>
            </a:r>
          </a:p>
        </p:txBody>
      </p:sp>
      <p:sp>
        <p:nvSpPr>
          <p:cNvPr id="7174" name="Line 6"/>
          <p:cNvSpPr>
            <a:spLocks noChangeShapeType="1"/>
          </p:cNvSpPr>
          <p:nvPr/>
        </p:nvSpPr>
        <p:spPr bwMode="auto">
          <a:xfrm flipV="1">
            <a:off x="2717800" y="2481263"/>
            <a:ext cx="2270125" cy="0"/>
          </a:xfrm>
          <a:prstGeom prst="line">
            <a:avLst/>
          </a:prstGeom>
          <a:noFill/>
          <a:ln w="76200">
            <a:solidFill>
              <a:schemeClr val="tx1"/>
            </a:solidFill>
            <a:round/>
            <a:headEnd/>
            <a:tailEnd type="triangle" w="med" len="med"/>
          </a:ln>
        </p:spPr>
        <p:txBody>
          <a:bodyPr/>
          <a:lstStyle/>
          <a:p>
            <a:endParaRPr lang="en-US"/>
          </a:p>
        </p:txBody>
      </p:sp>
      <p:sp>
        <p:nvSpPr>
          <p:cNvPr id="7175" name="Text Box 7"/>
          <p:cNvSpPr txBox="1">
            <a:spLocks noChangeArrowheads="1"/>
          </p:cNvSpPr>
          <p:nvPr/>
        </p:nvSpPr>
        <p:spPr bwMode="auto">
          <a:xfrm>
            <a:off x="1257300" y="2184400"/>
            <a:ext cx="1282700" cy="641350"/>
          </a:xfrm>
          <a:prstGeom prst="rect">
            <a:avLst/>
          </a:prstGeom>
          <a:noFill/>
          <a:ln w="9525">
            <a:noFill/>
            <a:miter lim="800000"/>
            <a:headEnd/>
            <a:tailEnd/>
          </a:ln>
        </p:spPr>
        <p:txBody>
          <a:bodyPr>
            <a:spAutoFit/>
          </a:bodyPr>
          <a:lstStyle/>
          <a:p>
            <a:pPr algn="ctr"/>
            <a:r>
              <a:rPr lang="en-US" b="1"/>
              <a:t>Past and Present</a:t>
            </a:r>
          </a:p>
        </p:txBody>
      </p:sp>
      <p:sp>
        <p:nvSpPr>
          <p:cNvPr id="7176" name="Text Box 8"/>
          <p:cNvSpPr txBox="1">
            <a:spLocks noChangeArrowheads="1"/>
          </p:cNvSpPr>
          <p:nvPr/>
        </p:nvSpPr>
        <p:spPr bwMode="auto">
          <a:xfrm>
            <a:off x="1543050" y="3683000"/>
            <a:ext cx="895350" cy="366713"/>
          </a:xfrm>
          <a:prstGeom prst="rect">
            <a:avLst/>
          </a:prstGeom>
          <a:noFill/>
          <a:ln w="9525">
            <a:noFill/>
            <a:miter lim="800000"/>
            <a:headEnd/>
            <a:tailEnd/>
          </a:ln>
        </p:spPr>
        <p:txBody>
          <a:bodyPr wrap="none">
            <a:spAutoFit/>
          </a:bodyPr>
          <a:lstStyle/>
          <a:p>
            <a:r>
              <a:rPr lang="en-US" b="1"/>
              <a:t>Future</a:t>
            </a:r>
          </a:p>
        </p:txBody>
      </p:sp>
      <p:sp>
        <p:nvSpPr>
          <p:cNvPr id="7177" name="Line 9"/>
          <p:cNvSpPr>
            <a:spLocks noChangeShapeType="1"/>
          </p:cNvSpPr>
          <p:nvPr/>
        </p:nvSpPr>
        <p:spPr bwMode="auto">
          <a:xfrm>
            <a:off x="3689350" y="4310063"/>
            <a:ext cx="3186113" cy="0"/>
          </a:xfrm>
          <a:prstGeom prst="line">
            <a:avLst/>
          </a:prstGeom>
          <a:noFill/>
          <a:ln w="57150">
            <a:solidFill>
              <a:schemeClr val="tx1"/>
            </a:solidFill>
            <a:round/>
            <a:headEnd/>
            <a:tailEnd type="triangle" w="med" len="med"/>
          </a:ln>
        </p:spPr>
        <p:txBody>
          <a:bodyPr/>
          <a:lstStyle/>
          <a:p>
            <a:endParaRPr lang="en-US"/>
          </a:p>
        </p:txBody>
      </p:sp>
      <p:sp>
        <p:nvSpPr>
          <p:cNvPr id="7178" name="Line 10"/>
          <p:cNvSpPr>
            <a:spLocks noChangeShapeType="1"/>
          </p:cNvSpPr>
          <p:nvPr/>
        </p:nvSpPr>
        <p:spPr bwMode="auto">
          <a:xfrm>
            <a:off x="2722563" y="1652588"/>
            <a:ext cx="2270125" cy="0"/>
          </a:xfrm>
          <a:prstGeom prst="line">
            <a:avLst/>
          </a:prstGeom>
          <a:noFill/>
          <a:ln w="38100">
            <a:solidFill>
              <a:srgbClr val="3333FF"/>
            </a:solidFill>
            <a:round/>
            <a:headEnd type="triangle" w="med" len="med"/>
            <a:tailEnd type="triangle" w="med" len="med"/>
          </a:ln>
        </p:spPr>
        <p:txBody>
          <a:bodyPr/>
          <a:lstStyle/>
          <a:p>
            <a:endParaRPr lang="en-US"/>
          </a:p>
        </p:txBody>
      </p:sp>
      <p:sp>
        <p:nvSpPr>
          <p:cNvPr id="7179" name="Text Box 11"/>
          <p:cNvSpPr txBox="1">
            <a:spLocks noChangeArrowheads="1"/>
          </p:cNvSpPr>
          <p:nvPr/>
        </p:nvSpPr>
        <p:spPr bwMode="auto">
          <a:xfrm>
            <a:off x="2803525" y="2093913"/>
            <a:ext cx="463550" cy="366712"/>
          </a:xfrm>
          <a:prstGeom prst="rect">
            <a:avLst/>
          </a:prstGeom>
          <a:noFill/>
          <a:ln w="9525">
            <a:noFill/>
            <a:miter lim="800000"/>
            <a:headEnd/>
            <a:tailEnd/>
          </a:ln>
        </p:spPr>
        <p:txBody>
          <a:bodyPr wrap="none">
            <a:spAutoFit/>
          </a:bodyPr>
          <a:lstStyle/>
          <a:p>
            <a:r>
              <a:rPr lang="en-US" b="1"/>
              <a:t>(a)</a:t>
            </a:r>
          </a:p>
        </p:txBody>
      </p:sp>
      <p:sp>
        <p:nvSpPr>
          <p:cNvPr id="7180" name="Text Box 12"/>
          <p:cNvSpPr txBox="1">
            <a:spLocks noChangeArrowheads="1"/>
          </p:cNvSpPr>
          <p:nvPr/>
        </p:nvSpPr>
        <p:spPr bwMode="auto">
          <a:xfrm>
            <a:off x="2735263" y="3395663"/>
            <a:ext cx="476250" cy="366712"/>
          </a:xfrm>
          <a:prstGeom prst="rect">
            <a:avLst/>
          </a:prstGeom>
          <a:noFill/>
          <a:ln w="9525">
            <a:noFill/>
            <a:miter lim="800000"/>
            <a:headEnd/>
            <a:tailEnd/>
          </a:ln>
        </p:spPr>
        <p:txBody>
          <a:bodyPr wrap="none">
            <a:spAutoFit/>
          </a:bodyPr>
          <a:lstStyle/>
          <a:p>
            <a:r>
              <a:rPr lang="en-US" b="1"/>
              <a:t>(b)</a:t>
            </a:r>
          </a:p>
        </p:txBody>
      </p:sp>
      <p:sp>
        <p:nvSpPr>
          <p:cNvPr id="7181" name="Text Box 13"/>
          <p:cNvSpPr txBox="1">
            <a:spLocks noChangeArrowheads="1"/>
          </p:cNvSpPr>
          <p:nvPr/>
        </p:nvSpPr>
        <p:spPr bwMode="auto">
          <a:xfrm>
            <a:off x="3697288" y="3910013"/>
            <a:ext cx="463550" cy="366712"/>
          </a:xfrm>
          <a:prstGeom prst="rect">
            <a:avLst/>
          </a:prstGeom>
          <a:noFill/>
          <a:ln w="9525">
            <a:noFill/>
            <a:miter lim="800000"/>
            <a:headEnd/>
            <a:tailEnd/>
          </a:ln>
        </p:spPr>
        <p:txBody>
          <a:bodyPr wrap="none">
            <a:spAutoFit/>
          </a:bodyPr>
          <a:lstStyle/>
          <a:p>
            <a:r>
              <a:rPr lang="en-US" b="1"/>
              <a:t>(c)</a:t>
            </a:r>
          </a:p>
        </p:txBody>
      </p:sp>
      <p:sp>
        <p:nvSpPr>
          <p:cNvPr id="7182" name="Text Box 14"/>
          <p:cNvSpPr txBox="1">
            <a:spLocks noChangeArrowheads="1"/>
          </p:cNvSpPr>
          <p:nvPr/>
        </p:nvSpPr>
        <p:spPr bwMode="auto">
          <a:xfrm>
            <a:off x="5153025" y="4625975"/>
            <a:ext cx="476250" cy="366713"/>
          </a:xfrm>
          <a:prstGeom prst="rect">
            <a:avLst/>
          </a:prstGeom>
          <a:noFill/>
          <a:ln w="9525">
            <a:noFill/>
            <a:miter lim="800000"/>
            <a:headEnd/>
            <a:tailEnd/>
          </a:ln>
        </p:spPr>
        <p:txBody>
          <a:bodyPr wrap="none">
            <a:spAutoFit/>
          </a:bodyPr>
          <a:lstStyle/>
          <a:p>
            <a:r>
              <a:rPr lang="en-US" b="1"/>
              <a:t>(d)</a:t>
            </a:r>
          </a:p>
        </p:txBody>
      </p:sp>
      <p:sp>
        <p:nvSpPr>
          <p:cNvPr id="7183" name="Line 15"/>
          <p:cNvSpPr>
            <a:spLocks noChangeShapeType="1"/>
          </p:cNvSpPr>
          <p:nvPr/>
        </p:nvSpPr>
        <p:spPr bwMode="auto">
          <a:xfrm>
            <a:off x="5119688" y="5033963"/>
            <a:ext cx="3186112" cy="0"/>
          </a:xfrm>
          <a:prstGeom prst="line">
            <a:avLst/>
          </a:prstGeom>
          <a:noFill/>
          <a:ln w="57150">
            <a:solidFill>
              <a:schemeClr val="tx1"/>
            </a:solidFill>
            <a:round/>
            <a:headEnd/>
            <a:tailEnd type="triangle" w="med" len="med"/>
          </a:ln>
        </p:spPr>
        <p:txBody>
          <a:bodyPr/>
          <a:lstStyle/>
          <a:p>
            <a:endParaRPr lang="en-US"/>
          </a:p>
        </p:txBody>
      </p:sp>
      <p:sp>
        <p:nvSpPr>
          <p:cNvPr id="44048" name="Rectangle 16"/>
          <p:cNvSpPr>
            <a:spLocks noGrp="1" noChangeArrowheads="1"/>
          </p:cNvSpPr>
          <p:nvPr>
            <p:ph type="title"/>
          </p:nvPr>
        </p:nvSpPr>
        <p:spPr>
          <a:xfrm>
            <a:off x="533400" y="-1143000"/>
            <a:ext cx="8229600" cy="944562"/>
          </a:xfrm>
        </p:spPr>
        <p:txBody>
          <a:bodyPr>
            <a:normAutofit fontScale="90000"/>
          </a:bodyPr>
          <a:lstStyle/>
          <a:p>
            <a:pPr>
              <a:defRPr/>
            </a:pPr>
            <a:r>
              <a:rPr lang="en-US" sz="2800" dirty="0"/>
              <a:t>Possible scenarios for extending sets of genetic markers to be used in national DNA databases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smtClean="0"/>
              <a:t>Chapter 9 – Missing persons &amp; mass disasters</a:t>
            </a:r>
          </a:p>
        </p:txBody>
      </p:sp>
      <p:sp>
        <p:nvSpPr>
          <p:cNvPr id="3" name="Subtitle 2"/>
          <p:cNvSpPr>
            <a:spLocks noGrp="1"/>
          </p:cNvSpPr>
          <p:nvPr>
            <p:ph type="subTitle" idx="1"/>
          </p:nvPr>
        </p:nvSpPr>
        <p:spPr/>
        <p:txBody>
          <a:bodyPr rtlCol="0"/>
          <a:lstStyle/>
          <a:p>
            <a:pPr eaLnBrk="1" fontAlgn="auto" hangingPunct="1">
              <a:spcAft>
                <a:spcPts val="0"/>
              </a:spcAft>
              <a:defRPr/>
            </a:pPr>
            <a:endParaRPr lang="en-US"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371600" y="2336800"/>
            <a:ext cx="1149350" cy="366713"/>
          </a:xfrm>
          <a:prstGeom prst="rect">
            <a:avLst/>
          </a:prstGeom>
          <a:noFill/>
          <a:ln w="9525">
            <a:noFill/>
            <a:miter lim="800000"/>
            <a:headEnd/>
            <a:tailEnd/>
          </a:ln>
        </p:spPr>
        <p:txBody>
          <a:bodyPr wrap="none">
            <a:spAutoFit/>
          </a:bodyPr>
          <a:lstStyle/>
          <a:p>
            <a:r>
              <a:rPr lang="en-US"/>
              <a:t>MP Index</a:t>
            </a:r>
          </a:p>
        </p:txBody>
      </p:sp>
      <p:sp>
        <p:nvSpPr>
          <p:cNvPr id="4099" name="Text Box 4"/>
          <p:cNvSpPr txBox="1">
            <a:spLocks noChangeArrowheads="1"/>
          </p:cNvSpPr>
          <p:nvPr/>
        </p:nvSpPr>
        <p:spPr bwMode="auto">
          <a:xfrm>
            <a:off x="304800" y="2757488"/>
            <a:ext cx="2895600" cy="739775"/>
          </a:xfrm>
          <a:prstGeom prst="rect">
            <a:avLst/>
          </a:prstGeom>
          <a:noFill/>
          <a:ln w="38100">
            <a:solidFill>
              <a:schemeClr val="tx1"/>
            </a:solidFill>
            <a:miter lim="800000"/>
            <a:headEnd/>
            <a:tailEnd/>
          </a:ln>
        </p:spPr>
        <p:txBody>
          <a:bodyPr>
            <a:spAutoFit/>
          </a:bodyPr>
          <a:lstStyle/>
          <a:p>
            <a:pPr algn="ctr"/>
            <a:r>
              <a:rPr lang="en-US" sz="2000" b="1"/>
              <a:t>Personal Effects from Missing Persons (MP)</a:t>
            </a:r>
          </a:p>
        </p:txBody>
      </p:sp>
      <p:sp>
        <p:nvSpPr>
          <p:cNvPr id="4100" name="Text Box 5"/>
          <p:cNvSpPr txBox="1">
            <a:spLocks noChangeArrowheads="1"/>
          </p:cNvSpPr>
          <p:nvPr/>
        </p:nvSpPr>
        <p:spPr bwMode="auto">
          <a:xfrm>
            <a:off x="3352800" y="2757488"/>
            <a:ext cx="2667000" cy="739775"/>
          </a:xfrm>
          <a:prstGeom prst="rect">
            <a:avLst/>
          </a:prstGeom>
          <a:noFill/>
          <a:ln w="38100">
            <a:solidFill>
              <a:schemeClr val="tx1"/>
            </a:solidFill>
            <a:miter lim="800000"/>
            <a:headEnd/>
            <a:tailEnd/>
          </a:ln>
        </p:spPr>
        <p:txBody>
          <a:bodyPr>
            <a:spAutoFit/>
          </a:bodyPr>
          <a:lstStyle/>
          <a:p>
            <a:pPr algn="ctr"/>
            <a:r>
              <a:rPr lang="en-US" sz="2000" b="1"/>
              <a:t>Unidentified Human Remains (UHR)</a:t>
            </a:r>
          </a:p>
        </p:txBody>
      </p:sp>
      <p:sp>
        <p:nvSpPr>
          <p:cNvPr id="4101" name="Text Box 6"/>
          <p:cNvSpPr txBox="1">
            <a:spLocks noChangeArrowheads="1"/>
          </p:cNvSpPr>
          <p:nvPr/>
        </p:nvSpPr>
        <p:spPr bwMode="auto">
          <a:xfrm>
            <a:off x="4108450" y="2376488"/>
            <a:ext cx="1301750" cy="366712"/>
          </a:xfrm>
          <a:prstGeom prst="rect">
            <a:avLst/>
          </a:prstGeom>
          <a:noFill/>
          <a:ln w="9525">
            <a:noFill/>
            <a:miter lim="800000"/>
            <a:headEnd/>
            <a:tailEnd/>
          </a:ln>
        </p:spPr>
        <p:txBody>
          <a:bodyPr wrap="none">
            <a:spAutoFit/>
          </a:bodyPr>
          <a:lstStyle/>
          <a:p>
            <a:r>
              <a:rPr lang="en-US"/>
              <a:t>UHR Index</a:t>
            </a:r>
          </a:p>
        </p:txBody>
      </p:sp>
      <p:sp>
        <p:nvSpPr>
          <p:cNvPr id="4102" name="Text Box 7"/>
          <p:cNvSpPr txBox="1">
            <a:spLocks noChangeArrowheads="1"/>
          </p:cNvSpPr>
          <p:nvPr/>
        </p:nvSpPr>
        <p:spPr bwMode="auto">
          <a:xfrm>
            <a:off x="6711950" y="2390775"/>
            <a:ext cx="1746250" cy="366713"/>
          </a:xfrm>
          <a:prstGeom prst="rect">
            <a:avLst/>
          </a:prstGeom>
          <a:noFill/>
          <a:ln w="9525">
            <a:noFill/>
            <a:miter lim="800000"/>
            <a:headEnd/>
            <a:tailEnd/>
          </a:ln>
        </p:spPr>
        <p:txBody>
          <a:bodyPr wrap="none">
            <a:spAutoFit/>
          </a:bodyPr>
          <a:lstStyle/>
          <a:p>
            <a:r>
              <a:rPr lang="en-US"/>
              <a:t>Relatives Index</a:t>
            </a:r>
          </a:p>
        </p:txBody>
      </p:sp>
      <p:sp>
        <p:nvSpPr>
          <p:cNvPr id="4103" name="Text Box 8"/>
          <p:cNvSpPr txBox="1">
            <a:spLocks noChangeArrowheads="1"/>
          </p:cNvSpPr>
          <p:nvPr/>
        </p:nvSpPr>
        <p:spPr bwMode="auto">
          <a:xfrm>
            <a:off x="6172200" y="2757488"/>
            <a:ext cx="2819400" cy="739775"/>
          </a:xfrm>
          <a:prstGeom prst="rect">
            <a:avLst/>
          </a:prstGeom>
          <a:noFill/>
          <a:ln w="38100">
            <a:solidFill>
              <a:schemeClr val="tx1"/>
            </a:solidFill>
            <a:miter lim="800000"/>
            <a:headEnd/>
            <a:tailEnd/>
          </a:ln>
        </p:spPr>
        <p:txBody>
          <a:bodyPr>
            <a:spAutoFit/>
          </a:bodyPr>
          <a:lstStyle/>
          <a:p>
            <a:pPr algn="ctr"/>
            <a:r>
              <a:rPr lang="en-US" sz="2000" b="1"/>
              <a:t>Biological Relatives of Missing Persons</a:t>
            </a:r>
          </a:p>
        </p:txBody>
      </p:sp>
      <p:sp>
        <p:nvSpPr>
          <p:cNvPr id="4104" name="Freeform 9"/>
          <p:cNvSpPr>
            <a:spLocks/>
          </p:cNvSpPr>
          <p:nvPr/>
        </p:nvSpPr>
        <p:spPr bwMode="auto">
          <a:xfrm>
            <a:off x="5562600" y="3581400"/>
            <a:ext cx="1981200" cy="533400"/>
          </a:xfrm>
          <a:custGeom>
            <a:avLst/>
            <a:gdLst>
              <a:gd name="T0" fmla="*/ 0 w 1248"/>
              <a:gd name="T1" fmla="*/ 0 h 624"/>
              <a:gd name="T2" fmla="*/ 2147483647 w 1248"/>
              <a:gd name="T3" fmla="*/ 2147483647 h 624"/>
              <a:gd name="T4" fmla="*/ 2147483647 w 1248"/>
              <a:gd name="T5" fmla="*/ 0 h 624"/>
              <a:gd name="T6" fmla="*/ 0 60000 65536"/>
              <a:gd name="T7" fmla="*/ 0 60000 65536"/>
              <a:gd name="T8" fmla="*/ 0 60000 65536"/>
              <a:gd name="T9" fmla="*/ 0 w 1248"/>
              <a:gd name="T10" fmla="*/ 0 h 624"/>
              <a:gd name="T11" fmla="*/ 1248 w 1248"/>
              <a:gd name="T12" fmla="*/ 624 h 624"/>
            </a:gdLst>
            <a:ahLst/>
            <a:cxnLst>
              <a:cxn ang="T6">
                <a:pos x="T0" y="T1"/>
              </a:cxn>
              <a:cxn ang="T7">
                <a:pos x="T2" y="T3"/>
              </a:cxn>
              <a:cxn ang="T8">
                <a:pos x="T4" y="T5"/>
              </a:cxn>
            </a:cxnLst>
            <a:rect l="T9" t="T10" r="T11" b="T12"/>
            <a:pathLst>
              <a:path w="1248" h="624">
                <a:moveTo>
                  <a:pt x="0" y="0"/>
                </a:moveTo>
                <a:cubicBezTo>
                  <a:pt x="208" y="312"/>
                  <a:pt x="416" y="624"/>
                  <a:pt x="624" y="624"/>
                </a:cubicBezTo>
                <a:cubicBezTo>
                  <a:pt x="832" y="624"/>
                  <a:pt x="1040" y="312"/>
                  <a:pt x="1248" y="0"/>
                </a:cubicBezTo>
              </a:path>
            </a:pathLst>
          </a:custGeom>
          <a:noFill/>
          <a:ln w="38100" cmpd="sng">
            <a:solidFill>
              <a:schemeClr val="tx1"/>
            </a:solidFill>
            <a:round/>
            <a:headEnd type="triangle" w="med" len="med"/>
            <a:tailEnd type="none" w="med" len="med"/>
          </a:ln>
        </p:spPr>
        <p:txBody>
          <a:bodyPr/>
          <a:lstStyle/>
          <a:p>
            <a:endParaRPr lang="en-US"/>
          </a:p>
        </p:txBody>
      </p:sp>
      <p:sp>
        <p:nvSpPr>
          <p:cNvPr id="4105" name="Freeform 10"/>
          <p:cNvSpPr>
            <a:spLocks/>
          </p:cNvSpPr>
          <p:nvPr/>
        </p:nvSpPr>
        <p:spPr bwMode="auto">
          <a:xfrm>
            <a:off x="4343400" y="3581400"/>
            <a:ext cx="762000" cy="533400"/>
          </a:xfrm>
          <a:custGeom>
            <a:avLst/>
            <a:gdLst>
              <a:gd name="T0" fmla="*/ 0 w 1248"/>
              <a:gd name="T1" fmla="*/ 0 h 624"/>
              <a:gd name="T2" fmla="*/ 2147483647 w 1248"/>
              <a:gd name="T3" fmla="*/ 2147483647 h 624"/>
              <a:gd name="T4" fmla="*/ 2147483647 w 1248"/>
              <a:gd name="T5" fmla="*/ 0 h 624"/>
              <a:gd name="T6" fmla="*/ 0 60000 65536"/>
              <a:gd name="T7" fmla="*/ 0 60000 65536"/>
              <a:gd name="T8" fmla="*/ 0 60000 65536"/>
              <a:gd name="T9" fmla="*/ 0 w 1248"/>
              <a:gd name="T10" fmla="*/ 0 h 624"/>
              <a:gd name="T11" fmla="*/ 1248 w 1248"/>
              <a:gd name="T12" fmla="*/ 624 h 624"/>
            </a:gdLst>
            <a:ahLst/>
            <a:cxnLst>
              <a:cxn ang="T6">
                <a:pos x="T0" y="T1"/>
              </a:cxn>
              <a:cxn ang="T7">
                <a:pos x="T2" y="T3"/>
              </a:cxn>
              <a:cxn ang="T8">
                <a:pos x="T4" y="T5"/>
              </a:cxn>
            </a:cxnLst>
            <a:rect l="T9" t="T10" r="T11" b="T12"/>
            <a:pathLst>
              <a:path w="1248" h="624">
                <a:moveTo>
                  <a:pt x="0" y="0"/>
                </a:moveTo>
                <a:cubicBezTo>
                  <a:pt x="208" y="312"/>
                  <a:pt x="416" y="624"/>
                  <a:pt x="624" y="624"/>
                </a:cubicBezTo>
                <a:cubicBezTo>
                  <a:pt x="832" y="624"/>
                  <a:pt x="1040" y="312"/>
                  <a:pt x="1248" y="0"/>
                </a:cubicBezTo>
              </a:path>
            </a:pathLst>
          </a:custGeom>
          <a:noFill/>
          <a:ln w="38100" cmpd="sng">
            <a:solidFill>
              <a:schemeClr val="tx1"/>
            </a:solidFill>
            <a:round/>
            <a:headEnd type="triangle" w="med" len="med"/>
            <a:tailEnd type="triangle" w="med" len="med"/>
          </a:ln>
        </p:spPr>
        <p:txBody>
          <a:bodyPr/>
          <a:lstStyle/>
          <a:p>
            <a:endParaRPr lang="en-US"/>
          </a:p>
        </p:txBody>
      </p:sp>
      <p:sp>
        <p:nvSpPr>
          <p:cNvPr id="4106" name="Freeform 11"/>
          <p:cNvSpPr>
            <a:spLocks/>
          </p:cNvSpPr>
          <p:nvPr/>
        </p:nvSpPr>
        <p:spPr bwMode="auto">
          <a:xfrm>
            <a:off x="1828800" y="3657600"/>
            <a:ext cx="1981200" cy="533400"/>
          </a:xfrm>
          <a:custGeom>
            <a:avLst/>
            <a:gdLst>
              <a:gd name="T0" fmla="*/ 0 w 1248"/>
              <a:gd name="T1" fmla="*/ 0 h 624"/>
              <a:gd name="T2" fmla="*/ 2147483647 w 1248"/>
              <a:gd name="T3" fmla="*/ 2147483647 h 624"/>
              <a:gd name="T4" fmla="*/ 2147483647 w 1248"/>
              <a:gd name="T5" fmla="*/ 0 h 624"/>
              <a:gd name="T6" fmla="*/ 0 60000 65536"/>
              <a:gd name="T7" fmla="*/ 0 60000 65536"/>
              <a:gd name="T8" fmla="*/ 0 60000 65536"/>
              <a:gd name="T9" fmla="*/ 0 w 1248"/>
              <a:gd name="T10" fmla="*/ 0 h 624"/>
              <a:gd name="T11" fmla="*/ 1248 w 1248"/>
              <a:gd name="T12" fmla="*/ 624 h 624"/>
            </a:gdLst>
            <a:ahLst/>
            <a:cxnLst>
              <a:cxn ang="T6">
                <a:pos x="T0" y="T1"/>
              </a:cxn>
              <a:cxn ang="T7">
                <a:pos x="T2" y="T3"/>
              </a:cxn>
              <a:cxn ang="T8">
                <a:pos x="T4" y="T5"/>
              </a:cxn>
            </a:cxnLst>
            <a:rect l="T9" t="T10" r="T11" b="T12"/>
            <a:pathLst>
              <a:path w="1248" h="624">
                <a:moveTo>
                  <a:pt x="0" y="0"/>
                </a:moveTo>
                <a:cubicBezTo>
                  <a:pt x="208" y="312"/>
                  <a:pt x="416" y="624"/>
                  <a:pt x="624" y="624"/>
                </a:cubicBezTo>
                <a:cubicBezTo>
                  <a:pt x="832" y="624"/>
                  <a:pt x="1040" y="312"/>
                  <a:pt x="1248" y="0"/>
                </a:cubicBezTo>
              </a:path>
            </a:pathLst>
          </a:custGeom>
          <a:noFill/>
          <a:ln w="38100" cmpd="sng">
            <a:solidFill>
              <a:schemeClr val="tx1"/>
            </a:solidFill>
            <a:round/>
            <a:headEnd type="none" w="med" len="med"/>
            <a:tailEnd type="triangle" w="med" len="med"/>
          </a:ln>
        </p:spPr>
        <p:txBody>
          <a:bodyPr/>
          <a:lstStyle/>
          <a:p>
            <a:endParaRPr lang="en-US"/>
          </a:p>
        </p:txBody>
      </p:sp>
      <p:sp>
        <p:nvSpPr>
          <p:cNvPr id="4107" name="Oval 13"/>
          <p:cNvSpPr>
            <a:spLocks noChangeArrowheads="1"/>
          </p:cNvSpPr>
          <p:nvPr/>
        </p:nvSpPr>
        <p:spPr bwMode="auto">
          <a:xfrm>
            <a:off x="2590800" y="4386263"/>
            <a:ext cx="425450" cy="490537"/>
          </a:xfrm>
          <a:prstGeom prst="ellipse">
            <a:avLst/>
          </a:prstGeom>
          <a:noFill/>
          <a:ln w="9525">
            <a:solidFill>
              <a:schemeClr val="tx1"/>
            </a:solidFill>
            <a:round/>
            <a:headEnd/>
            <a:tailEnd/>
          </a:ln>
        </p:spPr>
        <p:txBody>
          <a:bodyPr>
            <a:spAutoFit/>
          </a:bodyPr>
          <a:lstStyle/>
          <a:p>
            <a:pPr algn="ctr"/>
            <a:r>
              <a:rPr lang="en-US"/>
              <a:t>1</a:t>
            </a:r>
          </a:p>
        </p:txBody>
      </p:sp>
      <p:sp>
        <p:nvSpPr>
          <p:cNvPr id="4108" name="Oval 14"/>
          <p:cNvSpPr>
            <a:spLocks noChangeArrowheads="1"/>
          </p:cNvSpPr>
          <p:nvPr/>
        </p:nvSpPr>
        <p:spPr bwMode="auto">
          <a:xfrm>
            <a:off x="4495800" y="4310063"/>
            <a:ext cx="425450" cy="490537"/>
          </a:xfrm>
          <a:prstGeom prst="ellipse">
            <a:avLst/>
          </a:prstGeom>
          <a:noFill/>
          <a:ln w="9525">
            <a:solidFill>
              <a:schemeClr val="tx1"/>
            </a:solidFill>
            <a:round/>
            <a:headEnd/>
            <a:tailEnd/>
          </a:ln>
        </p:spPr>
        <p:txBody>
          <a:bodyPr>
            <a:spAutoFit/>
          </a:bodyPr>
          <a:lstStyle/>
          <a:p>
            <a:pPr algn="ctr"/>
            <a:r>
              <a:rPr lang="en-US"/>
              <a:t>2</a:t>
            </a:r>
          </a:p>
        </p:txBody>
      </p:sp>
      <p:sp>
        <p:nvSpPr>
          <p:cNvPr id="4109" name="Oval 15"/>
          <p:cNvSpPr>
            <a:spLocks noChangeArrowheads="1"/>
          </p:cNvSpPr>
          <p:nvPr/>
        </p:nvSpPr>
        <p:spPr bwMode="auto">
          <a:xfrm>
            <a:off x="6324600" y="4310063"/>
            <a:ext cx="425450" cy="490537"/>
          </a:xfrm>
          <a:prstGeom prst="ellipse">
            <a:avLst/>
          </a:prstGeom>
          <a:noFill/>
          <a:ln w="9525">
            <a:solidFill>
              <a:schemeClr val="tx1"/>
            </a:solidFill>
            <a:round/>
            <a:headEnd/>
            <a:tailEnd/>
          </a:ln>
        </p:spPr>
        <p:txBody>
          <a:bodyPr>
            <a:spAutoFit/>
          </a:bodyPr>
          <a:lstStyle/>
          <a:p>
            <a:pPr algn="ctr"/>
            <a:r>
              <a:rPr lang="en-US"/>
              <a:t>3</a:t>
            </a:r>
          </a:p>
        </p:txBody>
      </p:sp>
      <p:sp>
        <p:nvSpPr>
          <p:cNvPr id="4110" name="Text Box 20"/>
          <p:cNvSpPr txBox="1">
            <a:spLocks noChangeArrowheads="1"/>
          </p:cNvSpPr>
          <p:nvPr/>
        </p:nvSpPr>
        <p:spPr bwMode="auto">
          <a:xfrm>
            <a:off x="3962400" y="4892675"/>
            <a:ext cx="1463675" cy="517525"/>
          </a:xfrm>
          <a:prstGeom prst="rect">
            <a:avLst/>
          </a:prstGeom>
          <a:noFill/>
          <a:ln w="9525">
            <a:noFill/>
            <a:miter lim="800000"/>
            <a:headEnd/>
            <a:tailEnd/>
          </a:ln>
        </p:spPr>
        <p:txBody>
          <a:bodyPr>
            <a:spAutoFit/>
          </a:bodyPr>
          <a:lstStyle/>
          <a:p>
            <a:pPr algn="ctr"/>
            <a:r>
              <a:rPr lang="en-US" sz="1400"/>
              <a:t>Re-association of remains</a:t>
            </a:r>
          </a:p>
        </p:txBody>
      </p:sp>
      <p:sp>
        <p:nvSpPr>
          <p:cNvPr id="4111" name="Freeform 21"/>
          <p:cNvSpPr>
            <a:spLocks/>
          </p:cNvSpPr>
          <p:nvPr/>
        </p:nvSpPr>
        <p:spPr bwMode="auto">
          <a:xfrm flipV="1">
            <a:off x="2133600" y="914400"/>
            <a:ext cx="5029200" cy="1371600"/>
          </a:xfrm>
          <a:custGeom>
            <a:avLst/>
            <a:gdLst>
              <a:gd name="T0" fmla="*/ 0 w 1248"/>
              <a:gd name="T1" fmla="*/ 0 h 624"/>
              <a:gd name="T2" fmla="*/ 2147483647 w 1248"/>
              <a:gd name="T3" fmla="*/ 2147483647 h 624"/>
              <a:gd name="T4" fmla="*/ 2147483647 w 1248"/>
              <a:gd name="T5" fmla="*/ 0 h 624"/>
              <a:gd name="T6" fmla="*/ 0 60000 65536"/>
              <a:gd name="T7" fmla="*/ 0 60000 65536"/>
              <a:gd name="T8" fmla="*/ 0 60000 65536"/>
              <a:gd name="T9" fmla="*/ 0 w 1248"/>
              <a:gd name="T10" fmla="*/ 0 h 624"/>
              <a:gd name="T11" fmla="*/ 1248 w 1248"/>
              <a:gd name="T12" fmla="*/ 624 h 624"/>
            </a:gdLst>
            <a:ahLst/>
            <a:cxnLst>
              <a:cxn ang="T6">
                <a:pos x="T0" y="T1"/>
              </a:cxn>
              <a:cxn ang="T7">
                <a:pos x="T2" y="T3"/>
              </a:cxn>
              <a:cxn ang="T8">
                <a:pos x="T4" y="T5"/>
              </a:cxn>
            </a:cxnLst>
            <a:rect l="T9" t="T10" r="T11" b="T12"/>
            <a:pathLst>
              <a:path w="1248" h="624">
                <a:moveTo>
                  <a:pt x="0" y="0"/>
                </a:moveTo>
                <a:cubicBezTo>
                  <a:pt x="208" y="312"/>
                  <a:pt x="416" y="624"/>
                  <a:pt x="624" y="624"/>
                </a:cubicBezTo>
                <a:cubicBezTo>
                  <a:pt x="832" y="624"/>
                  <a:pt x="1040" y="312"/>
                  <a:pt x="1248" y="0"/>
                </a:cubicBezTo>
              </a:path>
            </a:pathLst>
          </a:custGeom>
          <a:noFill/>
          <a:ln w="38100" cap="flat" cmpd="sng">
            <a:solidFill>
              <a:schemeClr val="tx1"/>
            </a:solidFill>
            <a:prstDash val="sysDot"/>
            <a:round/>
            <a:headEnd type="triangle" w="med" len="med"/>
            <a:tailEnd type="triangle" w="med" len="med"/>
          </a:ln>
        </p:spPr>
        <p:txBody>
          <a:bodyPr/>
          <a:lstStyle/>
          <a:p>
            <a:endParaRPr lang="en-US"/>
          </a:p>
        </p:txBody>
      </p:sp>
      <p:sp>
        <p:nvSpPr>
          <p:cNvPr id="4112" name="Oval 22"/>
          <p:cNvSpPr>
            <a:spLocks noChangeArrowheads="1"/>
          </p:cNvSpPr>
          <p:nvPr/>
        </p:nvSpPr>
        <p:spPr bwMode="auto">
          <a:xfrm>
            <a:off x="4419600" y="990600"/>
            <a:ext cx="425450" cy="490538"/>
          </a:xfrm>
          <a:prstGeom prst="ellipse">
            <a:avLst/>
          </a:prstGeom>
          <a:noFill/>
          <a:ln w="9525">
            <a:solidFill>
              <a:schemeClr val="tx1"/>
            </a:solidFill>
            <a:round/>
            <a:headEnd/>
            <a:tailEnd/>
          </a:ln>
        </p:spPr>
        <p:txBody>
          <a:bodyPr>
            <a:spAutoFit/>
          </a:bodyPr>
          <a:lstStyle/>
          <a:p>
            <a:pPr algn="ctr"/>
            <a:r>
              <a:rPr lang="en-US"/>
              <a:t>4</a:t>
            </a:r>
          </a:p>
        </p:txBody>
      </p:sp>
      <p:sp>
        <p:nvSpPr>
          <p:cNvPr id="4113" name="Text Box 23"/>
          <p:cNvSpPr txBox="1">
            <a:spLocks noChangeArrowheads="1"/>
          </p:cNvSpPr>
          <p:nvPr/>
        </p:nvSpPr>
        <p:spPr bwMode="auto">
          <a:xfrm>
            <a:off x="3505200" y="1539875"/>
            <a:ext cx="2286000" cy="517525"/>
          </a:xfrm>
          <a:prstGeom prst="rect">
            <a:avLst/>
          </a:prstGeom>
          <a:noFill/>
          <a:ln w="9525">
            <a:noFill/>
            <a:miter lim="800000"/>
            <a:headEnd/>
            <a:tailEnd/>
          </a:ln>
        </p:spPr>
        <p:txBody>
          <a:bodyPr>
            <a:spAutoFit/>
          </a:bodyPr>
          <a:lstStyle/>
          <a:p>
            <a:pPr algn="ctr"/>
            <a:r>
              <a:rPr lang="en-US" sz="1400"/>
              <a:t>Confirmation of relatives and MP relationship</a:t>
            </a:r>
          </a:p>
        </p:txBody>
      </p:sp>
      <p:sp>
        <p:nvSpPr>
          <p:cNvPr id="4114" name="Text Box 24"/>
          <p:cNvSpPr txBox="1">
            <a:spLocks noChangeArrowheads="1"/>
          </p:cNvSpPr>
          <p:nvPr/>
        </p:nvSpPr>
        <p:spPr bwMode="auto">
          <a:xfrm>
            <a:off x="2057400" y="5029200"/>
            <a:ext cx="1463675" cy="517525"/>
          </a:xfrm>
          <a:prstGeom prst="rect">
            <a:avLst/>
          </a:prstGeom>
          <a:noFill/>
          <a:ln w="9525">
            <a:noFill/>
            <a:miter lim="800000"/>
            <a:headEnd/>
            <a:tailEnd/>
          </a:ln>
        </p:spPr>
        <p:txBody>
          <a:bodyPr>
            <a:spAutoFit/>
          </a:bodyPr>
          <a:lstStyle/>
          <a:p>
            <a:pPr algn="ctr"/>
            <a:r>
              <a:rPr lang="en-US" sz="1400" b="1"/>
              <a:t>Searching for Direct Match</a:t>
            </a:r>
          </a:p>
        </p:txBody>
      </p:sp>
      <p:sp>
        <p:nvSpPr>
          <p:cNvPr id="4115" name="Text Box 25"/>
          <p:cNvSpPr txBox="1">
            <a:spLocks noChangeArrowheads="1"/>
          </p:cNvSpPr>
          <p:nvPr/>
        </p:nvSpPr>
        <p:spPr bwMode="auto">
          <a:xfrm>
            <a:off x="5791200" y="4876800"/>
            <a:ext cx="1463675" cy="730250"/>
          </a:xfrm>
          <a:prstGeom prst="rect">
            <a:avLst/>
          </a:prstGeom>
          <a:noFill/>
          <a:ln w="9525">
            <a:noFill/>
            <a:miter lim="800000"/>
            <a:headEnd/>
            <a:tailEnd/>
          </a:ln>
        </p:spPr>
        <p:txBody>
          <a:bodyPr>
            <a:spAutoFit/>
          </a:bodyPr>
          <a:lstStyle/>
          <a:p>
            <a:pPr algn="ctr"/>
            <a:r>
              <a:rPr lang="en-US" sz="1400" b="1"/>
              <a:t>Searching for Kinship Association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6363" y="76200"/>
            <a:ext cx="9037637" cy="6397625"/>
            <a:chOff x="67" y="96"/>
            <a:chExt cx="5693" cy="4030"/>
          </a:xfrm>
        </p:grpSpPr>
        <p:sp>
          <p:nvSpPr>
            <p:cNvPr id="1029" name="Text Box 3"/>
            <p:cNvSpPr txBox="1">
              <a:spLocks noChangeArrowheads="1"/>
            </p:cNvSpPr>
            <p:nvPr/>
          </p:nvSpPr>
          <p:spPr bwMode="auto">
            <a:xfrm>
              <a:off x="96" y="483"/>
              <a:ext cx="1632" cy="366"/>
            </a:xfrm>
            <a:prstGeom prst="rect">
              <a:avLst/>
            </a:prstGeom>
            <a:noFill/>
            <a:ln w="9525">
              <a:noFill/>
              <a:miter lim="800000"/>
              <a:headEnd/>
              <a:tailEnd/>
            </a:ln>
          </p:spPr>
          <p:txBody>
            <a:bodyPr>
              <a:spAutoFit/>
            </a:bodyPr>
            <a:lstStyle/>
            <a:p>
              <a:pPr algn="ctr"/>
              <a:r>
                <a:rPr lang="en-US" sz="1600"/>
                <a:t>DNA profile from </a:t>
              </a:r>
            </a:p>
            <a:p>
              <a:pPr algn="ctr"/>
              <a:r>
                <a:rPr lang="en-US" sz="1600" b="1"/>
                <a:t>mass disaster victim</a:t>
              </a:r>
            </a:p>
          </p:txBody>
        </p:sp>
        <p:sp>
          <p:nvSpPr>
            <p:cNvPr id="1030" name="Text Box 4"/>
            <p:cNvSpPr txBox="1">
              <a:spLocks noChangeArrowheads="1"/>
            </p:cNvSpPr>
            <p:nvPr/>
          </p:nvSpPr>
          <p:spPr bwMode="auto">
            <a:xfrm>
              <a:off x="67" y="1077"/>
              <a:ext cx="1584" cy="634"/>
            </a:xfrm>
            <a:prstGeom prst="rect">
              <a:avLst/>
            </a:prstGeom>
            <a:noFill/>
            <a:ln w="9525">
              <a:noFill/>
              <a:miter lim="800000"/>
              <a:headEnd/>
              <a:tailEnd/>
            </a:ln>
          </p:spPr>
          <p:txBody>
            <a:bodyPr>
              <a:spAutoFit/>
            </a:bodyPr>
            <a:lstStyle/>
            <a:p>
              <a:pPr algn="ctr"/>
              <a:r>
                <a:rPr lang="en-US" sz="1600"/>
                <a:t>DNA profile from </a:t>
              </a:r>
            </a:p>
            <a:p>
              <a:pPr algn="ctr"/>
              <a:r>
                <a:rPr lang="en-US" sz="1600" b="1"/>
                <a:t>direct reference</a:t>
              </a:r>
              <a:r>
                <a:rPr lang="en-US" sz="1600"/>
                <a:t> </a:t>
              </a:r>
            </a:p>
            <a:p>
              <a:pPr algn="ctr"/>
              <a:r>
                <a:rPr lang="en-US" sz="1400"/>
                <a:t>(toothbrush believed to have belonged to the victim)</a:t>
              </a:r>
            </a:p>
          </p:txBody>
        </p:sp>
        <p:sp>
          <p:nvSpPr>
            <p:cNvPr id="1031" name="Text Box 5"/>
            <p:cNvSpPr txBox="1">
              <a:spLocks noChangeArrowheads="1"/>
            </p:cNvSpPr>
            <p:nvPr/>
          </p:nvSpPr>
          <p:spPr bwMode="auto">
            <a:xfrm>
              <a:off x="84" y="96"/>
              <a:ext cx="1620" cy="231"/>
            </a:xfrm>
            <a:prstGeom prst="rect">
              <a:avLst/>
            </a:prstGeom>
            <a:noFill/>
            <a:ln w="9525">
              <a:noFill/>
              <a:miter lim="800000"/>
              <a:headEnd/>
              <a:tailEnd/>
            </a:ln>
          </p:spPr>
          <p:txBody>
            <a:bodyPr wrap="none">
              <a:spAutoFit/>
            </a:bodyPr>
            <a:lstStyle/>
            <a:p>
              <a:r>
                <a:rPr lang="en-US" b="1"/>
                <a:t>(a) Direct comparison</a:t>
              </a:r>
            </a:p>
          </p:txBody>
        </p:sp>
        <p:sp>
          <p:nvSpPr>
            <p:cNvPr id="1032" name="Text Box 6"/>
            <p:cNvSpPr txBox="1">
              <a:spLocks noChangeArrowheads="1"/>
            </p:cNvSpPr>
            <p:nvPr/>
          </p:nvSpPr>
          <p:spPr bwMode="auto">
            <a:xfrm>
              <a:off x="84" y="2016"/>
              <a:ext cx="1492" cy="231"/>
            </a:xfrm>
            <a:prstGeom prst="rect">
              <a:avLst/>
            </a:prstGeom>
            <a:noFill/>
            <a:ln w="9525">
              <a:noFill/>
              <a:miter lim="800000"/>
              <a:headEnd/>
              <a:tailEnd/>
            </a:ln>
          </p:spPr>
          <p:txBody>
            <a:bodyPr wrap="none">
              <a:spAutoFit/>
            </a:bodyPr>
            <a:lstStyle/>
            <a:p>
              <a:r>
                <a:rPr lang="en-US" b="1"/>
                <a:t>(b) Kinship analysis</a:t>
              </a:r>
            </a:p>
          </p:txBody>
        </p:sp>
        <p:grpSp>
          <p:nvGrpSpPr>
            <p:cNvPr id="3" name="Group 7"/>
            <p:cNvGrpSpPr>
              <a:grpSpLocks/>
            </p:cNvGrpSpPr>
            <p:nvPr/>
          </p:nvGrpSpPr>
          <p:grpSpPr bwMode="auto">
            <a:xfrm>
              <a:off x="1632" y="300"/>
              <a:ext cx="4061" cy="1680"/>
              <a:chOff x="144" y="432"/>
              <a:chExt cx="4061" cy="1680"/>
            </a:xfrm>
          </p:grpSpPr>
          <p:graphicFrame>
            <p:nvGraphicFramePr>
              <p:cNvPr id="1026" name="Object 2"/>
              <p:cNvGraphicFramePr>
                <a:graphicFrameLocks noChangeAspect="1"/>
              </p:cNvGraphicFramePr>
              <p:nvPr/>
            </p:nvGraphicFramePr>
            <p:xfrm>
              <a:off x="144" y="1414"/>
              <a:ext cx="3936" cy="698"/>
            </p:xfrm>
            <a:graphic>
              <a:graphicData uri="http://schemas.openxmlformats.org/presentationml/2006/ole">
                <mc:AlternateContent xmlns:mc="http://schemas.openxmlformats.org/markup-compatibility/2006">
                  <mc:Choice xmlns:v="urn:schemas-microsoft-com:vml" Requires="v">
                    <p:oleObj spid="_x0000_s26627" name="Bitmap Image" r:id="rId4" imgW="7973538" imgH="1504762" progId="Paint.Picture">
                      <p:embed/>
                    </p:oleObj>
                  </mc:Choice>
                  <mc:Fallback>
                    <p:oleObj name="Bitmap Image" r:id="rId4" imgW="7973538" imgH="1504762"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414"/>
                            <a:ext cx="3936"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87" name="Picture 9"/>
              <p:cNvPicPr>
                <a:picLocks noChangeAspect="1" noChangeArrowheads="1"/>
              </p:cNvPicPr>
              <p:nvPr/>
            </p:nvPicPr>
            <p:blipFill>
              <a:blip r:embed="rId6" cstate="print"/>
              <a:srcRect/>
              <a:stretch>
                <a:fillRect/>
              </a:stretch>
            </p:blipFill>
            <p:spPr bwMode="auto">
              <a:xfrm>
                <a:off x="144" y="601"/>
                <a:ext cx="3936" cy="743"/>
              </a:xfrm>
              <a:prstGeom prst="rect">
                <a:avLst/>
              </a:prstGeom>
              <a:noFill/>
              <a:ln w="9525">
                <a:noFill/>
                <a:miter lim="800000"/>
                <a:headEnd/>
                <a:tailEnd/>
              </a:ln>
            </p:spPr>
          </p:pic>
          <p:grpSp>
            <p:nvGrpSpPr>
              <p:cNvPr id="4" name="Group 10"/>
              <p:cNvGrpSpPr>
                <a:grpSpLocks/>
              </p:cNvGrpSpPr>
              <p:nvPr/>
            </p:nvGrpSpPr>
            <p:grpSpPr bwMode="auto">
              <a:xfrm>
                <a:off x="664" y="1200"/>
                <a:ext cx="3224" cy="331"/>
                <a:chOff x="960" y="2088"/>
                <a:chExt cx="4120" cy="424"/>
              </a:xfrm>
            </p:grpSpPr>
            <p:sp>
              <p:nvSpPr>
                <p:cNvPr id="1095" name="Line 11"/>
                <p:cNvSpPr>
                  <a:spLocks noChangeShapeType="1"/>
                </p:cNvSpPr>
                <p:nvPr/>
              </p:nvSpPr>
              <p:spPr bwMode="auto">
                <a:xfrm>
                  <a:off x="960" y="2208"/>
                  <a:ext cx="0" cy="256"/>
                </a:xfrm>
                <a:prstGeom prst="line">
                  <a:avLst/>
                </a:prstGeom>
                <a:noFill/>
                <a:ln w="38100">
                  <a:solidFill>
                    <a:schemeClr val="tx1"/>
                  </a:solidFill>
                  <a:round/>
                  <a:headEnd/>
                  <a:tailEnd type="triangle" w="med" len="med"/>
                </a:ln>
              </p:spPr>
              <p:txBody>
                <a:bodyPr/>
                <a:lstStyle/>
                <a:p>
                  <a:endParaRPr lang="en-US"/>
                </a:p>
              </p:txBody>
            </p:sp>
            <p:sp>
              <p:nvSpPr>
                <p:cNvPr id="1096" name="Line 12"/>
                <p:cNvSpPr>
                  <a:spLocks noChangeShapeType="1"/>
                </p:cNvSpPr>
                <p:nvPr/>
              </p:nvSpPr>
              <p:spPr bwMode="auto">
                <a:xfrm>
                  <a:off x="1056" y="2208"/>
                  <a:ext cx="0" cy="256"/>
                </a:xfrm>
                <a:prstGeom prst="line">
                  <a:avLst/>
                </a:prstGeom>
                <a:noFill/>
                <a:ln w="38100">
                  <a:solidFill>
                    <a:schemeClr val="tx1"/>
                  </a:solidFill>
                  <a:round/>
                  <a:headEnd/>
                  <a:tailEnd type="triangle" w="med" len="med"/>
                </a:ln>
              </p:spPr>
              <p:txBody>
                <a:bodyPr/>
                <a:lstStyle/>
                <a:p>
                  <a:endParaRPr lang="en-US"/>
                </a:p>
              </p:txBody>
            </p:sp>
            <p:sp>
              <p:nvSpPr>
                <p:cNvPr id="1097" name="Line 13"/>
                <p:cNvSpPr>
                  <a:spLocks noChangeShapeType="1"/>
                </p:cNvSpPr>
                <p:nvPr/>
              </p:nvSpPr>
              <p:spPr bwMode="auto">
                <a:xfrm>
                  <a:off x="1768" y="2256"/>
                  <a:ext cx="0" cy="256"/>
                </a:xfrm>
                <a:prstGeom prst="line">
                  <a:avLst/>
                </a:prstGeom>
                <a:noFill/>
                <a:ln w="38100">
                  <a:solidFill>
                    <a:schemeClr val="tx1"/>
                  </a:solidFill>
                  <a:round/>
                  <a:headEnd/>
                  <a:tailEnd type="triangle" w="med" len="med"/>
                </a:ln>
              </p:spPr>
              <p:txBody>
                <a:bodyPr/>
                <a:lstStyle/>
                <a:p>
                  <a:endParaRPr lang="en-US"/>
                </a:p>
              </p:txBody>
            </p:sp>
            <p:sp>
              <p:nvSpPr>
                <p:cNvPr id="1098" name="Line 14"/>
                <p:cNvSpPr>
                  <a:spLocks noChangeShapeType="1"/>
                </p:cNvSpPr>
                <p:nvPr/>
              </p:nvSpPr>
              <p:spPr bwMode="auto">
                <a:xfrm>
                  <a:off x="1944" y="2256"/>
                  <a:ext cx="0" cy="256"/>
                </a:xfrm>
                <a:prstGeom prst="line">
                  <a:avLst/>
                </a:prstGeom>
                <a:noFill/>
                <a:ln w="38100">
                  <a:solidFill>
                    <a:schemeClr val="tx1"/>
                  </a:solidFill>
                  <a:round/>
                  <a:headEnd/>
                  <a:tailEnd type="triangle" w="med" len="med"/>
                </a:ln>
              </p:spPr>
              <p:txBody>
                <a:bodyPr/>
                <a:lstStyle/>
                <a:p>
                  <a:endParaRPr lang="en-US"/>
                </a:p>
              </p:txBody>
            </p:sp>
            <p:sp>
              <p:nvSpPr>
                <p:cNvPr id="1099" name="Line 15"/>
                <p:cNvSpPr>
                  <a:spLocks noChangeShapeType="1"/>
                </p:cNvSpPr>
                <p:nvPr/>
              </p:nvSpPr>
              <p:spPr bwMode="auto">
                <a:xfrm>
                  <a:off x="3216" y="2184"/>
                  <a:ext cx="0" cy="256"/>
                </a:xfrm>
                <a:prstGeom prst="line">
                  <a:avLst/>
                </a:prstGeom>
                <a:noFill/>
                <a:ln w="38100">
                  <a:solidFill>
                    <a:schemeClr val="tx1"/>
                  </a:solidFill>
                  <a:round/>
                  <a:headEnd/>
                  <a:tailEnd type="triangle" w="med" len="med"/>
                </a:ln>
              </p:spPr>
              <p:txBody>
                <a:bodyPr/>
                <a:lstStyle/>
                <a:p>
                  <a:endParaRPr lang="en-US"/>
                </a:p>
              </p:txBody>
            </p:sp>
            <p:sp>
              <p:nvSpPr>
                <p:cNvPr id="1100" name="Line 16"/>
                <p:cNvSpPr>
                  <a:spLocks noChangeShapeType="1"/>
                </p:cNvSpPr>
                <p:nvPr/>
              </p:nvSpPr>
              <p:spPr bwMode="auto">
                <a:xfrm>
                  <a:off x="3336" y="2184"/>
                  <a:ext cx="0" cy="256"/>
                </a:xfrm>
                <a:prstGeom prst="line">
                  <a:avLst/>
                </a:prstGeom>
                <a:noFill/>
                <a:ln w="38100">
                  <a:solidFill>
                    <a:schemeClr val="tx1"/>
                  </a:solidFill>
                  <a:round/>
                  <a:headEnd/>
                  <a:tailEnd type="triangle" w="med" len="med"/>
                </a:ln>
              </p:spPr>
              <p:txBody>
                <a:bodyPr/>
                <a:lstStyle/>
                <a:p>
                  <a:endParaRPr lang="en-US"/>
                </a:p>
              </p:txBody>
            </p:sp>
            <p:sp>
              <p:nvSpPr>
                <p:cNvPr id="1101" name="Line 17"/>
                <p:cNvSpPr>
                  <a:spLocks noChangeShapeType="1"/>
                </p:cNvSpPr>
                <p:nvPr/>
              </p:nvSpPr>
              <p:spPr bwMode="auto">
                <a:xfrm>
                  <a:off x="4856" y="2200"/>
                  <a:ext cx="0" cy="256"/>
                </a:xfrm>
                <a:prstGeom prst="line">
                  <a:avLst/>
                </a:prstGeom>
                <a:noFill/>
                <a:ln w="38100">
                  <a:solidFill>
                    <a:schemeClr val="tx1"/>
                  </a:solidFill>
                  <a:round/>
                  <a:headEnd/>
                  <a:tailEnd type="triangle" w="med" len="med"/>
                </a:ln>
              </p:spPr>
              <p:txBody>
                <a:bodyPr/>
                <a:lstStyle/>
                <a:p>
                  <a:endParaRPr lang="en-US"/>
                </a:p>
              </p:txBody>
            </p:sp>
            <p:sp>
              <p:nvSpPr>
                <p:cNvPr id="1102" name="Line 18"/>
                <p:cNvSpPr>
                  <a:spLocks noChangeShapeType="1"/>
                </p:cNvSpPr>
                <p:nvPr/>
              </p:nvSpPr>
              <p:spPr bwMode="auto">
                <a:xfrm>
                  <a:off x="5080" y="2200"/>
                  <a:ext cx="0" cy="256"/>
                </a:xfrm>
                <a:prstGeom prst="line">
                  <a:avLst/>
                </a:prstGeom>
                <a:noFill/>
                <a:ln w="38100">
                  <a:solidFill>
                    <a:schemeClr val="tx1"/>
                  </a:solidFill>
                  <a:round/>
                  <a:headEnd/>
                  <a:tailEnd type="triangle" w="med" len="med"/>
                </a:ln>
              </p:spPr>
              <p:txBody>
                <a:bodyPr/>
                <a:lstStyle/>
                <a:p>
                  <a:endParaRPr lang="en-US"/>
                </a:p>
              </p:txBody>
            </p:sp>
            <p:sp>
              <p:nvSpPr>
                <p:cNvPr id="1103" name="Line 19"/>
                <p:cNvSpPr>
                  <a:spLocks noChangeShapeType="1"/>
                </p:cNvSpPr>
                <p:nvPr/>
              </p:nvSpPr>
              <p:spPr bwMode="auto">
                <a:xfrm>
                  <a:off x="2288" y="2168"/>
                  <a:ext cx="0" cy="256"/>
                </a:xfrm>
                <a:prstGeom prst="line">
                  <a:avLst/>
                </a:prstGeom>
                <a:noFill/>
                <a:ln w="38100">
                  <a:solidFill>
                    <a:schemeClr val="tx1"/>
                  </a:solidFill>
                  <a:round/>
                  <a:headEnd/>
                  <a:tailEnd type="triangle" w="med" len="med"/>
                </a:ln>
              </p:spPr>
              <p:txBody>
                <a:bodyPr/>
                <a:lstStyle/>
                <a:p>
                  <a:endParaRPr lang="en-US"/>
                </a:p>
              </p:txBody>
            </p:sp>
            <p:sp>
              <p:nvSpPr>
                <p:cNvPr id="1104" name="Line 20"/>
                <p:cNvSpPr>
                  <a:spLocks noChangeShapeType="1"/>
                </p:cNvSpPr>
                <p:nvPr/>
              </p:nvSpPr>
              <p:spPr bwMode="auto">
                <a:xfrm>
                  <a:off x="3896" y="2088"/>
                  <a:ext cx="0" cy="256"/>
                </a:xfrm>
                <a:prstGeom prst="line">
                  <a:avLst/>
                </a:prstGeom>
                <a:noFill/>
                <a:ln w="38100">
                  <a:solidFill>
                    <a:schemeClr val="tx1"/>
                  </a:solidFill>
                  <a:round/>
                  <a:headEnd/>
                  <a:tailEnd type="triangle" w="med" len="med"/>
                </a:ln>
              </p:spPr>
              <p:txBody>
                <a:bodyPr/>
                <a:lstStyle/>
                <a:p>
                  <a:endParaRPr lang="en-US"/>
                </a:p>
              </p:txBody>
            </p:sp>
          </p:grpSp>
          <p:sp>
            <p:nvSpPr>
              <p:cNvPr id="1089" name="Text Box 21"/>
              <p:cNvSpPr txBox="1">
                <a:spLocks noChangeArrowheads="1"/>
              </p:cNvSpPr>
              <p:nvPr/>
            </p:nvSpPr>
            <p:spPr bwMode="auto">
              <a:xfrm>
                <a:off x="371" y="585"/>
                <a:ext cx="685" cy="192"/>
              </a:xfrm>
              <a:prstGeom prst="rect">
                <a:avLst/>
              </a:prstGeom>
              <a:noFill/>
              <a:ln w="12700">
                <a:noFill/>
                <a:miter lim="800000"/>
                <a:headEnd/>
                <a:tailEnd/>
              </a:ln>
            </p:spPr>
            <p:txBody>
              <a:bodyPr>
                <a:spAutoFit/>
              </a:bodyPr>
              <a:lstStyle/>
              <a:p>
                <a:pPr algn="ctr" eaLnBrk="0" hangingPunct="0">
                  <a:spcBef>
                    <a:spcPct val="50000"/>
                  </a:spcBef>
                </a:pPr>
                <a:r>
                  <a:rPr lang="en-US" sz="1400" b="1"/>
                  <a:t>D5S818</a:t>
                </a:r>
              </a:p>
            </p:txBody>
          </p:sp>
          <p:sp>
            <p:nvSpPr>
              <p:cNvPr id="1090" name="Text Box 22"/>
              <p:cNvSpPr txBox="1">
                <a:spLocks noChangeArrowheads="1"/>
              </p:cNvSpPr>
              <p:nvPr/>
            </p:nvSpPr>
            <p:spPr bwMode="auto">
              <a:xfrm>
                <a:off x="960" y="585"/>
                <a:ext cx="701" cy="192"/>
              </a:xfrm>
              <a:prstGeom prst="rect">
                <a:avLst/>
              </a:prstGeom>
              <a:noFill/>
              <a:ln w="12700">
                <a:noFill/>
                <a:miter lim="800000"/>
                <a:headEnd/>
                <a:tailEnd/>
              </a:ln>
            </p:spPr>
            <p:txBody>
              <a:bodyPr>
                <a:spAutoFit/>
              </a:bodyPr>
              <a:lstStyle/>
              <a:p>
                <a:pPr algn="ctr" eaLnBrk="0" hangingPunct="0">
                  <a:spcBef>
                    <a:spcPct val="50000"/>
                  </a:spcBef>
                </a:pPr>
                <a:r>
                  <a:rPr lang="en-US" sz="1400" b="1"/>
                  <a:t>D13S317</a:t>
                </a:r>
              </a:p>
            </p:txBody>
          </p:sp>
          <p:sp>
            <p:nvSpPr>
              <p:cNvPr id="1091" name="Text Box 23"/>
              <p:cNvSpPr txBox="1">
                <a:spLocks noChangeArrowheads="1"/>
              </p:cNvSpPr>
              <p:nvPr/>
            </p:nvSpPr>
            <p:spPr bwMode="auto">
              <a:xfrm>
                <a:off x="1296" y="441"/>
                <a:ext cx="797" cy="192"/>
              </a:xfrm>
              <a:prstGeom prst="rect">
                <a:avLst/>
              </a:prstGeom>
              <a:noFill/>
              <a:ln w="12700">
                <a:noFill/>
                <a:miter lim="800000"/>
                <a:headEnd/>
                <a:tailEnd/>
              </a:ln>
            </p:spPr>
            <p:txBody>
              <a:bodyPr>
                <a:spAutoFit/>
              </a:bodyPr>
              <a:lstStyle/>
              <a:p>
                <a:pPr algn="ctr" eaLnBrk="0" hangingPunct="0">
                  <a:spcBef>
                    <a:spcPct val="50000"/>
                  </a:spcBef>
                </a:pPr>
                <a:r>
                  <a:rPr lang="en-US" sz="1400" b="1"/>
                  <a:t>D7S820</a:t>
                </a:r>
              </a:p>
            </p:txBody>
          </p:sp>
          <p:sp>
            <p:nvSpPr>
              <p:cNvPr id="1092" name="Text Box 24"/>
              <p:cNvSpPr txBox="1">
                <a:spLocks noChangeArrowheads="1"/>
              </p:cNvSpPr>
              <p:nvPr/>
            </p:nvSpPr>
            <p:spPr bwMode="auto">
              <a:xfrm>
                <a:off x="2064" y="550"/>
                <a:ext cx="797" cy="192"/>
              </a:xfrm>
              <a:prstGeom prst="rect">
                <a:avLst/>
              </a:prstGeom>
              <a:noFill/>
              <a:ln w="12700">
                <a:noFill/>
                <a:miter lim="800000"/>
                <a:headEnd/>
                <a:tailEnd/>
              </a:ln>
            </p:spPr>
            <p:txBody>
              <a:bodyPr>
                <a:spAutoFit/>
              </a:bodyPr>
              <a:lstStyle/>
              <a:p>
                <a:pPr algn="ctr" eaLnBrk="0" hangingPunct="0">
                  <a:spcBef>
                    <a:spcPct val="50000"/>
                  </a:spcBef>
                </a:pPr>
                <a:r>
                  <a:rPr lang="en-US" sz="1400" b="1"/>
                  <a:t>D16S539</a:t>
                </a:r>
              </a:p>
            </p:txBody>
          </p:sp>
          <p:sp>
            <p:nvSpPr>
              <p:cNvPr id="1093" name="Text Box 25"/>
              <p:cNvSpPr txBox="1">
                <a:spLocks noChangeArrowheads="1"/>
              </p:cNvSpPr>
              <p:nvPr/>
            </p:nvSpPr>
            <p:spPr bwMode="auto">
              <a:xfrm>
                <a:off x="2544" y="432"/>
                <a:ext cx="797" cy="192"/>
              </a:xfrm>
              <a:prstGeom prst="rect">
                <a:avLst/>
              </a:prstGeom>
              <a:noFill/>
              <a:ln w="12700">
                <a:noFill/>
                <a:miter lim="800000"/>
                <a:headEnd/>
                <a:tailEnd/>
              </a:ln>
            </p:spPr>
            <p:txBody>
              <a:bodyPr>
                <a:spAutoFit/>
              </a:bodyPr>
              <a:lstStyle/>
              <a:p>
                <a:pPr algn="ctr" eaLnBrk="0" hangingPunct="0">
                  <a:spcBef>
                    <a:spcPct val="50000"/>
                  </a:spcBef>
                </a:pPr>
                <a:r>
                  <a:rPr lang="en-US" sz="1400" b="1"/>
                  <a:t>CSF1PO</a:t>
                </a:r>
              </a:p>
            </p:txBody>
          </p:sp>
          <p:sp>
            <p:nvSpPr>
              <p:cNvPr id="1094" name="Text Box 26"/>
              <p:cNvSpPr txBox="1">
                <a:spLocks noChangeArrowheads="1"/>
              </p:cNvSpPr>
              <p:nvPr/>
            </p:nvSpPr>
            <p:spPr bwMode="auto">
              <a:xfrm>
                <a:off x="3408" y="633"/>
                <a:ext cx="797" cy="192"/>
              </a:xfrm>
              <a:prstGeom prst="rect">
                <a:avLst/>
              </a:prstGeom>
              <a:noFill/>
              <a:ln w="12700">
                <a:noFill/>
                <a:miter lim="800000"/>
                <a:headEnd/>
                <a:tailEnd/>
              </a:ln>
            </p:spPr>
            <p:txBody>
              <a:bodyPr>
                <a:spAutoFit/>
              </a:bodyPr>
              <a:lstStyle/>
              <a:p>
                <a:pPr algn="ctr" eaLnBrk="0" hangingPunct="0">
                  <a:spcBef>
                    <a:spcPct val="50000"/>
                  </a:spcBef>
                </a:pPr>
                <a:r>
                  <a:rPr lang="en-US" sz="1400" b="1"/>
                  <a:t>Penta D</a:t>
                </a:r>
              </a:p>
            </p:txBody>
          </p:sp>
        </p:grpSp>
        <p:grpSp>
          <p:nvGrpSpPr>
            <p:cNvPr id="5" name="Group 27"/>
            <p:cNvGrpSpPr>
              <a:grpSpLocks/>
            </p:cNvGrpSpPr>
            <p:nvPr/>
          </p:nvGrpSpPr>
          <p:grpSpPr bwMode="auto">
            <a:xfrm>
              <a:off x="143" y="2333"/>
              <a:ext cx="1108" cy="1033"/>
              <a:chOff x="107" y="2501"/>
              <a:chExt cx="1108" cy="1033"/>
            </a:xfrm>
          </p:grpSpPr>
          <p:sp>
            <p:nvSpPr>
              <p:cNvPr id="1076" name="Rectangle 28"/>
              <p:cNvSpPr>
                <a:spLocks noChangeArrowheads="1"/>
              </p:cNvSpPr>
              <p:nvPr/>
            </p:nvSpPr>
            <p:spPr bwMode="auto">
              <a:xfrm>
                <a:off x="863" y="3214"/>
                <a:ext cx="352" cy="320"/>
              </a:xfrm>
              <a:prstGeom prst="rect">
                <a:avLst/>
              </a:prstGeom>
              <a:noFill/>
              <a:ln w="9525">
                <a:solidFill>
                  <a:schemeClr val="tx1"/>
                </a:solidFill>
                <a:miter lim="800000"/>
                <a:headEnd/>
                <a:tailEnd/>
              </a:ln>
            </p:spPr>
            <p:txBody>
              <a:bodyPr wrap="none" anchor="ctr"/>
              <a:lstStyle/>
              <a:p>
                <a:endParaRPr lang="en-US"/>
              </a:p>
            </p:txBody>
          </p:sp>
          <p:sp>
            <p:nvSpPr>
              <p:cNvPr id="1077" name="Line 29"/>
              <p:cNvSpPr>
                <a:spLocks noChangeShapeType="1"/>
              </p:cNvSpPr>
              <p:nvPr/>
            </p:nvSpPr>
            <p:spPr bwMode="auto">
              <a:xfrm flipV="1">
                <a:off x="579" y="3142"/>
                <a:ext cx="470" cy="0"/>
              </a:xfrm>
              <a:prstGeom prst="line">
                <a:avLst/>
              </a:prstGeom>
              <a:noFill/>
              <a:ln w="28575">
                <a:solidFill>
                  <a:schemeClr val="tx1"/>
                </a:solidFill>
                <a:round/>
                <a:headEnd/>
                <a:tailEnd/>
              </a:ln>
            </p:spPr>
            <p:txBody>
              <a:bodyPr/>
              <a:lstStyle/>
              <a:p>
                <a:endParaRPr lang="en-US"/>
              </a:p>
            </p:txBody>
          </p:sp>
          <p:sp>
            <p:nvSpPr>
              <p:cNvPr id="1078" name="Line 30"/>
              <p:cNvSpPr>
                <a:spLocks noChangeShapeType="1"/>
              </p:cNvSpPr>
              <p:nvPr/>
            </p:nvSpPr>
            <p:spPr bwMode="auto">
              <a:xfrm>
                <a:off x="1039" y="3140"/>
                <a:ext cx="0" cy="68"/>
              </a:xfrm>
              <a:prstGeom prst="line">
                <a:avLst/>
              </a:prstGeom>
              <a:noFill/>
              <a:ln w="28575">
                <a:solidFill>
                  <a:schemeClr val="tx1"/>
                </a:solidFill>
                <a:round/>
                <a:headEnd/>
                <a:tailEnd/>
              </a:ln>
            </p:spPr>
            <p:txBody>
              <a:bodyPr/>
              <a:lstStyle/>
              <a:p>
                <a:endParaRPr lang="en-US"/>
              </a:p>
            </p:txBody>
          </p:sp>
          <p:sp>
            <p:nvSpPr>
              <p:cNvPr id="1079" name="Rectangle 31"/>
              <p:cNvSpPr>
                <a:spLocks noChangeArrowheads="1"/>
              </p:cNvSpPr>
              <p:nvPr/>
            </p:nvSpPr>
            <p:spPr bwMode="auto">
              <a:xfrm>
                <a:off x="173" y="2726"/>
                <a:ext cx="352" cy="320"/>
              </a:xfrm>
              <a:prstGeom prst="rect">
                <a:avLst/>
              </a:prstGeom>
              <a:noFill/>
              <a:ln w="38100">
                <a:solidFill>
                  <a:schemeClr val="tx1"/>
                </a:solidFill>
                <a:miter lim="800000"/>
                <a:headEnd/>
                <a:tailEnd/>
              </a:ln>
            </p:spPr>
            <p:txBody>
              <a:bodyPr wrap="none" anchor="ctr"/>
              <a:lstStyle/>
              <a:p>
                <a:endParaRPr lang="en-US"/>
              </a:p>
            </p:txBody>
          </p:sp>
          <p:sp>
            <p:nvSpPr>
              <p:cNvPr id="1080" name="Oval 32"/>
              <p:cNvSpPr>
                <a:spLocks noChangeArrowheads="1"/>
              </p:cNvSpPr>
              <p:nvPr/>
            </p:nvSpPr>
            <p:spPr bwMode="auto">
              <a:xfrm>
                <a:off x="757" y="2702"/>
                <a:ext cx="352" cy="344"/>
              </a:xfrm>
              <a:prstGeom prst="ellipse">
                <a:avLst/>
              </a:prstGeom>
              <a:noFill/>
              <a:ln w="9525">
                <a:solidFill>
                  <a:schemeClr val="tx1"/>
                </a:solidFill>
                <a:round/>
                <a:headEnd/>
                <a:tailEnd/>
              </a:ln>
            </p:spPr>
            <p:txBody>
              <a:bodyPr wrap="none" anchor="ctr"/>
              <a:lstStyle/>
              <a:p>
                <a:endParaRPr lang="en-US"/>
              </a:p>
            </p:txBody>
          </p:sp>
          <p:sp>
            <p:nvSpPr>
              <p:cNvPr id="1081" name="Text Box 33"/>
              <p:cNvSpPr txBox="1">
                <a:spLocks noChangeArrowheads="1"/>
              </p:cNvSpPr>
              <p:nvPr/>
            </p:nvSpPr>
            <p:spPr bwMode="auto">
              <a:xfrm>
                <a:off x="243" y="2765"/>
                <a:ext cx="214" cy="250"/>
              </a:xfrm>
              <a:prstGeom prst="rect">
                <a:avLst/>
              </a:prstGeom>
              <a:noFill/>
              <a:ln w="9525">
                <a:noFill/>
                <a:miter lim="800000"/>
                <a:headEnd/>
                <a:tailEnd/>
              </a:ln>
            </p:spPr>
            <p:txBody>
              <a:bodyPr wrap="none">
                <a:spAutoFit/>
              </a:bodyPr>
              <a:lstStyle/>
              <a:p>
                <a:r>
                  <a:rPr lang="en-US" sz="2000" b="1"/>
                  <a:t>?</a:t>
                </a:r>
              </a:p>
            </p:txBody>
          </p:sp>
          <p:sp>
            <p:nvSpPr>
              <p:cNvPr id="1082" name="Line 34"/>
              <p:cNvSpPr>
                <a:spLocks noChangeShapeType="1"/>
              </p:cNvSpPr>
              <p:nvPr/>
            </p:nvSpPr>
            <p:spPr bwMode="auto">
              <a:xfrm>
                <a:off x="529" y="2882"/>
                <a:ext cx="228" cy="0"/>
              </a:xfrm>
              <a:prstGeom prst="line">
                <a:avLst/>
              </a:prstGeom>
              <a:noFill/>
              <a:ln w="28575">
                <a:solidFill>
                  <a:schemeClr val="tx1"/>
                </a:solidFill>
                <a:round/>
                <a:headEnd/>
                <a:tailEnd/>
              </a:ln>
            </p:spPr>
            <p:txBody>
              <a:bodyPr/>
              <a:lstStyle/>
              <a:p>
                <a:endParaRPr lang="en-US"/>
              </a:p>
            </p:txBody>
          </p:sp>
          <p:sp>
            <p:nvSpPr>
              <p:cNvPr id="1083" name="Line 35"/>
              <p:cNvSpPr>
                <a:spLocks noChangeShapeType="1"/>
              </p:cNvSpPr>
              <p:nvPr/>
            </p:nvSpPr>
            <p:spPr bwMode="auto">
              <a:xfrm>
                <a:off x="669" y="2886"/>
                <a:ext cx="0" cy="246"/>
              </a:xfrm>
              <a:prstGeom prst="line">
                <a:avLst/>
              </a:prstGeom>
              <a:noFill/>
              <a:ln w="28575">
                <a:solidFill>
                  <a:schemeClr val="tx1"/>
                </a:solidFill>
                <a:round/>
                <a:headEnd/>
                <a:tailEnd/>
              </a:ln>
            </p:spPr>
            <p:txBody>
              <a:bodyPr/>
              <a:lstStyle/>
              <a:p>
                <a:endParaRPr lang="en-US"/>
              </a:p>
            </p:txBody>
          </p:sp>
          <p:sp>
            <p:nvSpPr>
              <p:cNvPr id="1084" name="Text Box 36"/>
              <p:cNvSpPr txBox="1">
                <a:spLocks noChangeArrowheads="1"/>
              </p:cNvSpPr>
              <p:nvPr/>
            </p:nvSpPr>
            <p:spPr bwMode="auto">
              <a:xfrm>
                <a:off x="867" y="3243"/>
                <a:ext cx="348" cy="231"/>
              </a:xfrm>
              <a:prstGeom prst="rect">
                <a:avLst/>
              </a:prstGeom>
              <a:noFill/>
              <a:ln w="9525">
                <a:noFill/>
                <a:miter lim="800000"/>
                <a:headEnd/>
                <a:tailEnd/>
              </a:ln>
            </p:spPr>
            <p:txBody>
              <a:bodyPr wrap="none">
                <a:spAutoFit/>
              </a:bodyPr>
              <a:lstStyle/>
              <a:p>
                <a:r>
                  <a:rPr lang="en-US"/>
                  <a:t>son</a:t>
                </a:r>
              </a:p>
            </p:txBody>
          </p:sp>
          <p:sp>
            <p:nvSpPr>
              <p:cNvPr id="1085" name="Text Box 37"/>
              <p:cNvSpPr txBox="1">
                <a:spLocks noChangeArrowheads="1"/>
              </p:cNvSpPr>
              <p:nvPr/>
            </p:nvSpPr>
            <p:spPr bwMode="auto">
              <a:xfrm>
                <a:off x="755" y="2745"/>
                <a:ext cx="372" cy="231"/>
              </a:xfrm>
              <a:prstGeom prst="rect">
                <a:avLst/>
              </a:prstGeom>
              <a:noFill/>
              <a:ln w="9525">
                <a:noFill/>
                <a:miter lim="800000"/>
                <a:headEnd/>
                <a:tailEnd/>
              </a:ln>
            </p:spPr>
            <p:txBody>
              <a:bodyPr wrap="none">
                <a:spAutoFit/>
              </a:bodyPr>
              <a:lstStyle/>
              <a:p>
                <a:r>
                  <a:rPr lang="en-US"/>
                  <a:t>wife</a:t>
                </a:r>
              </a:p>
            </p:txBody>
          </p:sp>
          <p:sp>
            <p:nvSpPr>
              <p:cNvPr id="1086" name="Text Box 38"/>
              <p:cNvSpPr txBox="1">
                <a:spLocks noChangeArrowheads="1"/>
              </p:cNvSpPr>
              <p:nvPr/>
            </p:nvSpPr>
            <p:spPr bwMode="auto">
              <a:xfrm>
                <a:off x="107" y="2501"/>
                <a:ext cx="484" cy="231"/>
              </a:xfrm>
              <a:prstGeom prst="rect">
                <a:avLst/>
              </a:prstGeom>
              <a:noFill/>
              <a:ln w="9525">
                <a:noFill/>
                <a:miter lim="800000"/>
                <a:headEnd/>
                <a:tailEnd/>
              </a:ln>
            </p:spPr>
            <p:txBody>
              <a:bodyPr wrap="none">
                <a:spAutoFit/>
              </a:bodyPr>
              <a:lstStyle/>
              <a:p>
                <a:r>
                  <a:rPr lang="en-US"/>
                  <a:t>victim</a:t>
                </a:r>
              </a:p>
            </p:txBody>
          </p:sp>
        </p:grpSp>
        <p:grpSp>
          <p:nvGrpSpPr>
            <p:cNvPr id="6" name="Group 39"/>
            <p:cNvGrpSpPr>
              <a:grpSpLocks/>
            </p:cNvGrpSpPr>
            <p:nvPr/>
          </p:nvGrpSpPr>
          <p:grpSpPr bwMode="auto">
            <a:xfrm>
              <a:off x="1239" y="2412"/>
              <a:ext cx="4026" cy="193"/>
              <a:chOff x="1275" y="2652"/>
              <a:chExt cx="4026" cy="193"/>
            </a:xfrm>
          </p:grpSpPr>
          <p:sp>
            <p:nvSpPr>
              <p:cNvPr id="1070" name="Text Box 40"/>
              <p:cNvSpPr txBox="1">
                <a:spLocks noChangeArrowheads="1"/>
              </p:cNvSpPr>
              <p:nvPr/>
            </p:nvSpPr>
            <p:spPr bwMode="auto">
              <a:xfrm>
                <a:off x="1275" y="2652"/>
                <a:ext cx="685" cy="192"/>
              </a:xfrm>
              <a:prstGeom prst="rect">
                <a:avLst/>
              </a:prstGeom>
              <a:noFill/>
              <a:ln w="12700">
                <a:noFill/>
                <a:miter lim="800000"/>
                <a:headEnd/>
                <a:tailEnd/>
              </a:ln>
            </p:spPr>
            <p:txBody>
              <a:bodyPr>
                <a:spAutoFit/>
              </a:bodyPr>
              <a:lstStyle/>
              <a:p>
                <a:pPr algn="ctr" eaLnBrk="0" hangingPunct="0">
                  <a:spcBef>
                    <a:spcPct val="50000"/>
                  </a:spcBef>
                </a:pPr>
                <a:r>
                  <a:rPr lang="en-US" sz="1400" b="1" u="sng"/>
                  <a:t>D5S818</a:t>
                </a:r>
              </a:p>
            </p:txBody>
          </p:sp>
          <p:sp>
            <p:nvSpPr>
              <p:cNvPr id="1071" name="Text Box 41"/>
              <p:cNvSpPr txBox="1">
                <a:spLocks noChangeArrowheads="1"/>
              </p:cNvSpPr>
              <p:nvPr/>
            </p:nvSpPr>
            <p:spPr bwMode="auto">
              <a:xfrm>
                <a:off x="1899" y="2652"/>
                <a:ext cx="701" cy="192"/>
              </a:xfrm>
              <a:prstGeom prst="rect">
                <a:avLst/>
              </a:prstGeom>
              <a:noFill/>
              <a:ln w="12700">
                <a:noFill/>
                <a:miter lim="800000"/>
                <a:headEnd/>
                <a:tailEnd/>
              </a:ln>
            </p:spPr>
            <p:txBody>
              <a:bodyPr>
                <a:spAutoFit/>
              </a:bodyPr>
              <a:lstStyle/>
              <a:p>
                <a:pPr algn="ctr" eaLnBrk="0" hangingPunct="0">
                  <a:spcBef>
                    <a:spcPct val="50000"/>
                  </a:spcBef>
                </a:pPr>
                <a:r>
                  <a:rPr lang="en-US" sz="1400" b="1" u="sng"/>
                  <a:t>D13S317</a:t>
                </a:r>
              </a:p>
            </p:txBody>
          </p:sp>
          <p:sp>
            <p:nvSpPr>
              <p:cNvPr id="1072" name="Text Box 42"/>
              <p:cNvSpPr txBox="1">
                <a:spLocks noChangeArrowheads="1"/>
              </p:cNvSpPr>
              <p:nvPr/>
            </p:nvSpPr>
            <p:spPr bwMode="auto">
              <a:xfrm>
                <a:off x="2490" y="2652"/>
                <a:ext cx="797" cy="192"/>
              </a:xfrm>
              <a:prstGeom prst="rect">
                <a:avLst/>
              </a:prstGeom>
              <a:noFill/>
              <a:ln w="12700">
                <a:noFill/>
                <a:miter lim="800000"/>
                <a:headEnd/>
                <a:tailEnd/>
              </a:ln>
            </p:spPr>
            <p:txBody>
              <a:bodyPr>
                <a:spAutoFit/>
              </a:bodyPr>
              <a:lstStyle/>
              <a:p>
                <a:pPr algn="ctr" eaLnBrk="0" hangingPunct="0">
                  <a:spcBef>
                    <a:spcPct val="50000"/>
                  </a:spcBef>
                </a:pPr>
                <a:r>
                  <a:rPr lang="en-US" sz="1400" b="1" u="sng"/>
                  <a:t>D7S820</a:t>
                </a:r>
              </a:p>
            </p:txBody>
          </p:sp>
          <p:sp>
            <p:nvSpPr>
              <p:cNvPr id="1073" name="Text Box 43"/>
              <p:cNvSpPr txBox="1">
                <a:spLocks noChangeArrowheads="1"/>
              </p:cNvSpPr>
              <p:nvPr/>
            </p:nvSpPr>
            <p:spPr bwMode="auto">
              <a:xfrm>
                <a:off x="3130" y="2653"/>
                <a:ext cx="797" cy="192"/>
              </a:xfrm>
              <a:prstGeom prst="rect">
                <a:avLst/>
              </a:prstGeom>
              <a:noFill/>
              <a:ln w="12700">
                <a:noFill/>
                <a:miter lim="800000"/>
                <a:headEnd/>
                <a:tailEnd/>
              </a:ln>
            </p:spPr>
            <p:txBody>
              <a:bodyPr>
                <a:spAutoFit/>
              </a:bodyPr>
              <a:lstStyle/>
              <a:p>
                <a:pPr algn="ctr" eaLnBrk="0" hangingPunct="0">
                  <a:spcBef>
                    <a:spcPct val="50000"/>
                  </a:spcBef>
                </a:pPr>
                <a:r>
                  <a:rPr lang="en-US" sz="1400" b="1" u="sng"/>
                  <a:t>D16S539</a:t>
                </a:r>
              </a:p>
            </p:txBody>
          </p:sp>
          <p:sp>
            <p:nvSpPr>
              <p:cNvPr id="1074" name="Text Box 44"/>
              <p:cNvSpPr txBox="1">
                <a:spLocks noChangeArrowheads="1"/>
              </p:cNvSpPr>
              <p:nvPr/>
            </p:nvSpPr>
            <p:spPr bwMode="auto">
              <a:xfrm>
                <a:off x="3817" y="2653"/>
                <a:ext cx="797" cy="192"/>
              </a:xfrm>
              <a:prstGeom prst="rect">
                <a:avLst/>
              </a:prstGeom>
              <a:noFill/>
              <a:ln w="12700">
                <a:noFill/>
                <a:miter lim="800000"/>
                <a:headEnd/>
                <a:tailEnd/>
              </a:ln>
            </p:spPr>
            <p:txBody>
              <a:bodyPr>
                <a:spAutoFit/>
              </a:bodyPr>
              <a:lstStyle/>
              <a:p>
                <a:pPr algn="ctr" eaLnBrk="0" hangingPunct="0">
                  <a:spcBef>
                    <a:spcPct val="50000"/>
                  </a:spcBef>
                </a:pPr>
                <a:r>
                  <a:rPr lang="en-US" sz="1400" b="1" u="sng"/>
                  <a:t>CSF1PO</a:t>
                </a:r>
              </a:p>
            </p:txBody>
          </p:sp>
          <p:sp>
            <p:nvSpPr>
              <p:cNvPr id="1075" name="Text Box 45"/>
              <p:cNvSpPr txBox="1">
                <a:spLocks noChangeArrowheads="1"/>
              </p:cNvSpPr>
              <p:nvPr/>
            </p:nvSpPr>
            <p:spPr bwMode="auto">
              <a:xfrm>
                <a:off x="4504" y="2653"/>
                <a:ext cx="797" cy="192"/>
              </a:xfrm>
              <a:prstGeom prst="rect">
                <a:avLst/>
              </a:prstGeom>
              <a:noFill/>
              <a:ln w="12700">
                <a:noFill/>
                <a:miter lim="800000"/>
                <a:headEnd/>
                <a:tailEnd/>
              </a:ln>
            </p:spPr>
            <p:txBody>
              <a:bodyPr>
                <a:spAutoFit/>
              </a:bodyPr>
              <a:lstStyle/>
              <a:p>
                <a:pPr algn="ctr" eaLnBrk="0" hangingPunct="0">
                  <a:spcBef>
                    <a:spcPct val="50000"/>
                  </a:spcBef>
                </a:pPr>
                <a:r>
                  <a:rPr lang="en-US" sz="1400" b="1" u="sng"/>
                  <a:t>Penta D</a:t>
                </a:r>
              </a:p>
            </p:txBody>
          </p:sp>
        </p:grpSp>
        <p:sp>
          <p:nvSpPr>
            <p:cNvPr id="1036" name="Rectangle 46"/>
            <p:cNvSpPr>
              <a:spLocks noChangeArrowheads="1"/>
            </p:cNvSpPr>
            <p:nvPr/>
          </p:nvSpPr>
          <p:spPr bwMode="auto">
            <a:xfrm>
              <a:off x="1373" y="3290"/>
              <a:ext cx="3767" cy="27"/>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7" name="Group 47"/>
            <p:cNvGrpSpPr>
              <a:grpSpLocks/>
            </p:cNvGrpSpPr>
            <p:nvPr/>
          </p:nvGrpSpPr>
          <p:grpSpPr bwMode="auto">
            <a:xfrm>
              <a:off x="1378" y="2999"/>
              <a:ext cx="4086" cy="231"/>
              <a:chOff x="1378" y="3107"/>
              <a:chExt cx="4086" cy="231"/>
            </a:xfrm>
          </p:grpSpPr>
          <p:sp>
            <p:nvSpPr>
              <p:cNvPr id="1063" name="Text Box 48"/>
              <p:cNvSpPr txBox="1">
                <a:spLocks noChangeArrowheads="1"/>
              </p:cNvSpPr>
              <p:nvPr/>
            </p:nvSpPr>
            <p:spPr bwMode="auto">
              <a:xfrm>
                <a:off x="3946" y="3132"/>
                <a:ext cx="395" cy="192"/>
              </a:xfrm>
              <a:prstGeom prst="rect">
                <a:avLst/>
              </a:prstGeom>
              <a:noFill/>
              <a:ln w="9525">
                <a:noFill/>
                <a:miter lim="800000"/>
                <a:headEnd/>
                <a:tailEnd/>
              </a:ln>
            </p:spPr>
            <p:txBody>
              <a:bodyPr wrap="none">
                <a:spAutoFit/>
              </a:bodyPr>
              <a:lstStyle/>
              <a:p>
                <a:r>
                  <a:rPr lang="en-US" sz="1400"/>
                  <a:t>10,10</a:t>
                </a:r>
              </a:p>
            </p:txBody>
          </p:sp>
          <p:sp>
            <p:nvSpPr>
              <p:cNvPr id="1064" name="Text Box 49"/>
              <p:cNvSpPr txBox="1">
                <a:spLocks noChangeArrowheads="1"/>
              </p:cNvSpPr>
              <p:nvPr/>
            </p:nvSpPr>
            <p:spPr bwMode="auto">
              <a:xfrm>
                <a:off x="4658" y="3132"/>
                <a:ext cx="333" cy="192"/>
              </a:xfrm>
              <a:prstGeom prst="rect">
                <a:avLst/>
              </a:prstGeom>
              <a:noFill/>
              <a:ln w="9525">
                <a:noFill/>
                <a:miter lim="800000"/>
                <a:headEnd/>
                <a:tailEnd/>
              </a:ln>
            </p:spPr>
            <p:txBody>
              <a:bodyPr wrap="none">
                <a:spAutoFit/>
              </a:bodyPr>
              <a:lstStyle/>
              <a:p>
                <a:r>
                  <a:rPr lang="en-US" sz="1400"/>
                  <a:t>9,10</a:t>
                </a:r>
              </a:p>
            </p:txBody>
          </p:sp>
          <p:sp>
            <p:nvSpPr>
              <p:cNvPr id="1065" name="Text Box 50"/>
              <p:cNvSpPr txBox="1">
                <a:spLocks noChangeArrowheads="1"/>
              </p:cNvSpPr>
              <p:nvPr/>
            </p:nvSpPr>
            <p:spPr bwMode="auto">
              <a:xfrm>
                <a:off x="3377" y="3132"/>
                <a:ext cx="333" cy="192"/>
              </a:xfrm>
              <a:prstGeom prst="rect">
                <a:avLst/>
              </a:prstGeom>
              <a:noFill/>
              <a:ln w="9525">
                <a:noFill/>
                <a:miter lim="800000"/>
                <a:headEnd/>
                <a:tailEnd/>
              </a:ln>
            </p:spPr>
            <p:txBody>
              <a:bodyPr wrap="none">
                <a:spAutoFit/>
              </a:bodyPr>
              <a:lstStyle/>
              <a:p>
                <a:r>
                  <a:rPr lang="en-US" sz="1400"/>
                  <a:t>9,13</a:t>
                </a:r>
              </a:p>
            </p:txBody>
          </p:sp>
          <p:sp>
            <p:nvSpPr>
              <p:cNvPr id="1066" name="Text Box 51"/>
              <p:cNvSpPr txBox="1">
                <a:spLocks noChangeArrowheads="1"/>
              </p:cNvSpPr>
              <p:nvPr/>
            </p:nvSpPr>
            <p:spPr bwMode="auto">
              <a:xfrm>
                <a:off x="2730" y="3132"/>
                <a:ext cx="271" cy="192"/>
              </a:xfrm>
              <a:prstGeom prst="rect">
                <a:avLst/>
              </a:prstGeom>
              <a:noFill/>
              <a:ln w="9525">
                <a:noFill/>
                <a:miter lim="800000"/>
                <a:headEnd/>
                <a:tailEnd/>
              </a:ln>
            </p:spPr>
            <p:txBody>
              <a:bodyPr wrap="none">
                <a:spAutoFit/>
              </a:bodyPr>
              <a:lstStyle/>
              <a:p>
                <a:r>
                  <a:rPr lang="en-US" sz="1400"/>
                  <a:t>8,9</a:t>
                </a:r>
              </a:p>
            </p:txBody>
          </p:sp>
          <p:sp>
            <p:nvSpPr>
              <p:cNvPr id="1067" name="Text Box 52"/>
              <p:cNvSpPr txBox="1">
                <a:spLocks noChangeArrowheads="1"/>
              </p:cNvSpPr>
              <p:nvPr/>
            </p:nvSpPr>
            <p:spPr bwMode="auto">
              <a:xfrm>
                <a:off x="2053" y="3132"/>
                <a:ext cx="333" cy="192"/>
              </a:xfrm>
              <a:prstGeom prst="rect">
                <a:avLst/>
              </a:prstGeom>
              <a:noFill/>
              <a:ln w="9525">
                <a:noFill/>
                <a:miter lim="800000"/>
                <a:headEnd/>
                <a:tailEnd/>
              </a:ln>
            </p:spPr>
            <p:txBody>
              <a:bodyPr wrap="none">
                <a:spAutoFit/>
              </a:bodyPr>
              <a:lstStyle/>
              <a:p>
                <a:r>
                  <a:rPr lang="en-US" sz="1400"/>
                  <a:t>8,14</a:t>
                </a:r>
              </a:p>
            </p:txBody>
          </p:sp>
          <p:sp>
            <p:nvSpPr>
              <p:cNvPr id="1068" name="Text Box 53"/>
              <p:cNvSpPr txBox="1">
                <a:spLocks noChangeArrowheads="1"/>
              </p:cNvSpPr>
              <p:nvPr/>
            </p:nvSpPr>
            <p:spPr bwMode="auto">
              <a:xfrm>
                <a:off x="1378" y="3132"/>
                <a:ext cx="395" cy="192"/>
              </a:xfrm>
              <a:prstGeom prst="rect">
                <a:avLst/>
              </a:prstGeom>
              <a:noFill/>
              <a:ln w="9525">
                <a:noFill/>
                <a:miter lim="800000"/>
                <a:headEnd/>
                <a:tailEnd/>
              </a:ln>
            </p:spPr>
            <p:txBody>
              <a:bodyPr wrap="none">
                <a:spAutoFit/>
              </a:bodyPr>
              <a:lstStyle/>
              <a:p>
                <a:r>
                  <a:rPr lang="en-US" sz="1400"/>
                  <a:t>11,13</a:t>
                </a:r>
              </a:p>
            </p:txBody>
          </p:sp>
          <p:sp>
            <p:nvSpPr>
              <p:cNvPr id="1069" name="Text Box 54"/>
              <p:cNvSpPr txBox="1">
                <a:spLocks noChangeArrowheads="1"/>
              </p:cNvSpPr>
              <p:nvPr/>
            </p:nvSpPr>
            <p:spPr bwMode="auto">
              <a:xfrm>
                <a:off x="5116" y="3107"/>
                <a:ext cx="348" cy="231"/>
              </a:xfrm>
              <a:prstGeom prst="rect">
                <a:avLst/>
              </a:prstGeom>
              <a:noFill/>
              <a:ln w="9525">
                <a:noFill/>
                <a:miter lim="800000"/>
                <a:headEnd/>
                <a:tailEnd/>
              </a:ln>
            </p:spPr>
            <p:txBody>
              <a:bodyPr wrap="none">
                <a:spAutoFit/>
              </a:bodyPr>
              <a:lstStyle/>
              <a:p>
                <a:r>
                  <a:rPr lang="en-US"/>
                  <a:t>son</a:t>
                </a:r>
              </a:p>
            </p:txBody>
          </p:sp>
        </p:grpSp>
        <p:grpSp>
          <p:nvGrpSpPr>
            <p:cNvPr id="8" name="Group 55"/>
            <p:cNvGrpSpPr>
              <a:grpSpLocks/>
            </p:cNvGrpSpPr>
            <p:nvPr/>
          </p:nvGrpSpPr>
          <p:grpSpPr bwMode="auto">
            <a:xfrm>
              <a:off x="1370" y="2677"/>
              <a:ext cx="4100" cy="231"/>
              <a:chOff x="1462" y="3939"/>
              <a:chExt cx="4100" cy="231"/>
            </a:xfrm>
          </p:grpSpPr>
          <p:sp>
            <p:nvSpPr>
              <p:cNvPr id="1056" name="Text Box 56"/>
              <p:cNvSpPr txBox="1">
                <a:spLocks noChangeArrowheads="1"/>
              </p:cNvSpPr>
              <p:nvPr/>
            </p:nvSpPr>
            <p:spPr bwMode="auto">
              <a:xfrm>
                <a:off x="5190" y="3939"/>
                <a:ext cx="372" cy="231"/>
              </a:xfrm>
              <a:prstGeom prst="rect">
                <a:avLst/>
              </a:prstGeom>
              <a:noFill/>
              <a:ln w="9525">
                <a:noFill/>
                <a:miter lim="800000"/>
                <a:headEnd/>
                <a:tailEnd/>
              </a:ln>
            </p:spPr>
            <p:txBody>
              <a:bodyPr wrap="none">
                <a:spAutoFit/>
              </a:bodyPr>
              <a:lstStyle/>
              <a:p>
                <a:r>
                  <a:rPr lang="en-US"/>
                  <a:t>wife</a:t>
                </a:r>
              </a:p>
            </p:txBody>
          </p:sp>
          <p:sp>
            <p:nvSpPr>
              <p:cNvPr id="1057" name="Text Box 57"/>
              <p:cNvSpPr txBox="1">
                <a:spLocks noChangeArrowheads="1"/>
              </p:cNvSpPr>
              <p:nvPr/>
            </p:nvSpPr>
            <p:spPr bwMode="auto">
              <a:xfrm>
                <a:off x="4042" y="3971"/>
                <a:ext cx="395" cy="192"/>
              </a:xfrm>
              <a:prstGeom prst="rect">
                <a:avLst/>
              </a:prstGeom>
              <a:noFill/>
              <a:ln w="9525">
                <a:noFill/>
                <a:miter lim="800000"/>
                <a:headEnd/>
                <a:tailEnd/>
              </a:ln>
            </p:spPr>
            <p:txBody>
              <a:bodyPr wrap="none">
                <a:spAutoFit/>
              </a:bodyPr>
              <a:lstStyle/>
              <a:p>
                <a:r>
                  <a:rPr lang="en-US" sz="1400"/>
                  <a:t>10,12</a:t>
                </a:r>
              </a:p>
            </p:txBody>
          </p:sp>
          <p:sp>
            <p:nvSpPr>
              <p:cNvPr id="1058" name="Text Box 58"/>
              <p:cNvSpPr txBox="1">
                <a:spLocks noChangeArrowheads="1"/>
              </p:cNvSpPr>
              <p:nvPr/>
            </p:nvSpPr>
            <p:spPr bwMode="auto">
              <a:xfrm>
                <a:off x="4734" y="3971"/>
                <a:ext cx="333" cy="192"/>
              </a:xfrm>
              <a:prstGeom prst="rect">
                <a:avLst/>
              </a:prstGeom>
              <a:noFill/>
              <a:ln w="9525">
                <a:noFill/>
                <a:miter lim="800000"/>
                <a:headEnd/>
                <a:tailEnd/>
              </a:ln>
            </p:spPr>
            <p:txBody>
              <a:bodyPr wrap="none">
                <a:spAutoFit/>
              </a:bodyPr>
              <a:lstStyle/>
              <a:p>
                <a:r>
                  <a:rPr lang="en-US" sz="1400"/>
                  <a:t>8,10</a:t>
                </a:r>
              </a:p>
            </p:txBody>
          </p:sp>
          <p:sp>
            <p:nvSpPr>
              <p:cNvPr id="1059" name="Text Box 59"/>
              <p:cNvSpPr txBox="1">
                <a:spLocks noChangeArrowheads="1"/>
              </p:cNvSpPr>
              <p:nvPr/>
            </p:nvSpPr>
            <p:spPr bwMode="auto">
              <a:xfrm>
                <a:off x="3469" y="3971"/>
                <a:ext cx="271" cy="192"/>
              </a:xfrm>
              <a:prstGeom prst="rect">
                <a:avLst/>
              </a:prstGeom>
              <a:noFill/>
              <a:ln w="9525">
                <a:noFill/>
                <a:miter lim="800000"/>
                <a:headEnd/>
                <a:tailEnd/>
              </a:ln>
            </p:spPr>
            <p:txBody>
              <a:bodyPr wrap="none">
                <a:spAutoFit/>
              </a:bodyPr>
              <a:lstStyle/>
              <a:p>
                <a:r>
                  <a:rPr lang="en-US" sz="1400"/>
                  <a:t>8,9</a:t>
                </a:r>
              </a:p>
            </p:txBody>
          </p:sp>
          <p:sp>
            <p:nvSpPr>
              <p:cNvPr id="1060" name="Text Box 60"/>
              <p:cNvSpPr txBox="1">
                <a:spLocks noChangeArrowheads="1"/>
              </p:cNvSpPr>
              <p:nvPr/>
            </p:nvSpPr>
            <p:spPr bwMode="auto">
              <a:xfrm>
                <a:off x="2814" y="3971"/>
                <a:ext cx="333" cy="192"/>
              </a:xfrm>
              <a:prstGeom prst="rect">
                <a:avLst/>
              </a:prstGeom>
              <a:noFill/>
              <a:ln w="9525">
                <a:noFill/>
                <a:miter lim="800000"/>
                <a:headEnd/>
                <a:tailEnd/>
              </a:ln>
            </p:spPr>
            <p:txBody>
              <a:bodyPr wrap="none">
                <a:spAutoFit/>
              </a:bodyPr>
              <a:lstStyle/>
              <a:p>
                <a:r>
                  <a:rPr lang="en-US" sz="1400"/>
                  <a:t>8,12</a:t>
                </a:r>
              </a:p>
            </p:txBody>
          </p:sp>
          <p:sp>
            <p:nvSpPr>
              <p:cNvPr id="1061" name="Text Box 61"/>
              <p:cNvSpPr txBox="1">
                <a:spLocks noChangeArrowheads="1"/>
              </p:cNvSpPr>
              <p:nvPr/>
            </p:nvSpPr>
            <p:spPr bwMode="auto">
              <a:xfrm>
                <a:off x="2137" y="3971"/>
                <a:ext cx="333" cy="192"/>
              </a:xfrm>
              <a:prstGeom prst="rect">
                <a:avLst/>
              </a:prstGeom>
              <a:noFill/>
              <a:ln w="9525">
                <a:noFill/>
                <a:miter lim="800000"/>
                <a:headEnd/>
                <a:tailEnd/>
              </a:ln>
            </p:spPr>
            <p:txBody>
              <a:bodyPr wrap="none">
                <a:spAutoFit/>
              </a:bodyPr>
              <a:lstStyle/>
              <a:p>
                <a:r>
                  <a:rPr lang="en-US" sz="1400"/>
                  <a:t>8,12</a:t>
                </a:r>
              </a:p>
            </p:txBody>
          </p:sp>
          <p:sp>
            <p:nvSpPr>
              <p:cNvPr id="1062" name="Text Box 62"/>
              <p:cNvSpPr txBox="1">
                <a:spLocks noChangeArrowheads="1"/>
              </p:cNvSpPr>
              <p:nvPr/>
            </p:nvSpPr>
            <p:spPr bwMode="auto">
              <a:xfrm>
                <a:off x="1462" y="3971"/>
                <a:ext cx="395" cy="192"/>
              </a:xfrm>
              <a:prstGeom prst="rect">
                <a:avLst/>
              </a:prstGeom>
              <a:noFill/>
              <a:ln w="9525">
                <a:noFill/>
                <a:miter lim="800000"/>
                <a:headEnd/>
                <a:tailEnd/>
              </a:ln>
            </p:spPr>
            <p:txBody>
              <a:bodyPr wrap="none">
                <a:spAutoFit/>
              </a:bodyPr>
              <a:lstStyle/>
              <a:p>
                <a:r>
                  <a:rPr lang="en-US" sz="1400"/>
                  <a:t>11,13</a:t>
                </a:r>
              </a:p>
            </p:txBody>
          </p:sp>
        </p:grpSp>
        <p:grpSp>
          <p:nvGrpSpPr>
            <p:cNvPr id="9" name="Group 63"/>
            <p:cNvGrpSpPr>
              <a:grpSpLocks/>
            </p:cNvGrpSpPr>
            <p:nvPr/>
          </p:nvGrpSpPr>
          <p:grpSpPr bwMode="auto">
            <a:xfrm>
              <a:off x="1367" y="3844"/>
              <a:ext cx="3637" cy="192"/>
              <a:chOff x="1391" y="3528"/>
              <a:chExt cx="3637" cy="192"/>
            </a:xfrm>
          </p:grpSpPr>
          <p:sp>
            <p:nvSpPr>
              <p:cNvPr id="1050" name="Text Box 64"/>
              <p:cNvSpPr txBox="1">
                <a:spLocks noChangeArrowheads="1"/>
              </p:cNvSpPr>
              <p:nvPr/>
            </p:nvSpPr>
            <p:spPr bwMode="auto">
              <a:xfrm>
                <a:off x="3971" y="3528"/>
                <a:ext cx="395" cy="192"/>
              </a:xfrm>
              <a:prstGeom prst="rect">
                <a:avLst/>
              </a:prstGeom>
              <a:noFill/>
              <a:ln w="9525">
                <a:noFill/>
                <a:miter lim="800000"/>
                <a:headEnd/>
                <a:tailEnd/>
              </a:ln>
            </p:spPr>
            <p:txBody>
              <a:bodyPr wrap="none">
                <a:spAutoFit/>
              </a:bodyPr>
              <a:lstStyle/>
              <a:p>
                <a:r>
                  <a:rPr lang="en-US" sz="1400"/>
                  <a:t>10,10</a:t>
                </a:r>
              </a:p>
            </p:txBody>
          </p:sp>
          <p:sp>
            <p:nvSpPr>
              <p:cNvPr id="1051" name="Text Box 65"/>
              <p:cNvSpPr txBox="1">
                <a:spLocks noChangeArrowheads="1"/>
              </p:cNvSpPr>
              <p:nvPr/>
            </p:nvSpPr>
            <p:spPr bwMode="auto">
              <a:xfrm>
                <a:off x="4695" y="3528"/>
                <a:ext cx="333" cy="192"/>
              </a:xfrm>
              <a:prstGeom prst="rect">
                <a:avLst/>
              </a:prstGeom>
              <a:noFill/>
              <a:ln w="9525">
                <a:noFill/>
                <a:miter lim="800000"/>
                <a:headEnd/>
                <a:tailEnd/>
              </a:ln>
            </p:spPr>
            <p:txBody>
              <a:bodyPr wrap="none">
                <a:spAutoFit/>
              </a:bodyPr>
              <a:lstStyle/>
              <a:p>
                <a:r>
                  <a:rPr lang="en-US" sz="1400"/>
                  <a:t>9,12</a:t>
                </a:r>
              </a:p>
            </p:txBody>
          </p:sp>
          <p:sp>
            <p:nvSpPr>
              <p:cNvPr id="1052" name="Text Box 66"/>
              <p:cNvSpPr txBox="1">
                <a:spLocks noChangeArrowheads="1"/>
              </p:cNvSpPr>
              <p:nvPr/>
            </p:nvSpPr>
            <p:spPr bwMode="auto">
              <a:xfrm>
                <a:off x="3342" y="3528"/>
                <a:ext cx="395" cy="192"/>
              </a:xfrm>
              <a:prstGeom prst="rect">
                <a:avLst/>
              </a:prstGeom>
              <a:noFill/>
              <a:ln w="9525">
                <a:noFill/>
                <a:miter lim="800000"/>
                <a:headEnd/>
                <a:tailEnd/>
              </a:ln>
            </p:spPr>
            <p:txBody>
              <a:bodyPr wrap="none">
                <a:spAutoFit/>
              </a:bodyPr>
              <a:lstStyle/>
              <a:p>
                <a:r>
                  <a:rPr lang="en-US" sz="1400"/>
                  <a:t>11,13</a:t>
                </a:r>
              </a:p>
            </p:txBody>
          </p:sp>
          <p:sp>
            <p:nvSpPr>
              <p:cNvPr id="1053" name="Text Box 67"/>
              <p:cNvSpPr txBox="1">
                <a:spLocks noChangeArrowheads="1"/>
              </p:cNvSpPr>
              <p:nvPr/>
            </p:nvSpPr>
            <p:spPr bwMode="auto">
              <a:xfrm>
                <a:off x="2743" y="3528"/>
                <a:ext cx="271" cy="192"/>
              </a:xfrm>
              <a:prstGeom prst="rect">
                <a:avLst/>
              </a:prstGeom>
              <a:noFill/>
              <a:ln w="9525">
                <a:noFill/>
                <a:miter lim="800000"/>
                <a:headEnd/>
                <a:tailEnd/>
              </a:ln>
            </p:spPr>
            <p:txBody>
              <a:bodyPr wrap="none">
                <a:spAutoFit/>
              </a:bodyPr>
              <a:lstStyle/>
              <a:p>
                <a:r>
                  <a:rPr lang="en-US" sz="1400"/>
                  <a:t>9,9</a:t>
                </a:r>
              </a:p>
            </p:txBody>
          </p:sp>
          <p:sp>
            <p:nvSpPr>
              <p:cNvPr id="1054" name="Text Box 68"/>
              <p:cNvSpPr txBox="1">
                <a:spLocks noChangeArrowheads="1"/>
              </p:cNvSpPr>
              <p:nvPr/>
            </p:nvSpPr>
            <p:spPr bwMode="auto">
              <a:xfrm>
                <a:off x="2066" y="3528"/>
                <a:ext cx="395" cy="192"/>
              </a:xfrm>
              <a:prstGeom prst="rect">
                <a:avLst/>
              </a:prstGeom>
              <a:noFill/>
              <a:ln w="9525">
                <a:noFill/>
                <a:miter lim="800000"/>
                <a:headEnd/>
                <a:tailEnd/>
              </a:ln>
            </p:spPr>
            <p:txBody>
              <a:bodyPr wrap="none">
                <a:spAutoFit/>
              </a:bodyPr>
              <a:lstStyle/>
              <a:p>
                <a:r>
                  <a:rPr lang="en-US" sz="1400"/>
                  <a:t>11,14</a:t>
                </a:r>
              </a:p>
            </p:txBody>
          </p:sp>
          <p:sp>
            <p:nvSpPr>
              <p:cNvPr id="1055" name="Text Box 69"/>
              <p:cNvSpPr txBox="1">
                <a:spLocks noChangeArrowheads="1"/>
              </p:cNvSpPr>
              <p:nvPr/>
            </p:nvSpPr>
            <p:spPr bwMode="auto">
              <a:xfrm>
                <a:off x="1391" y="3528"/>
                <a:ext cx="395" cy="192"/>
              </a:xfrm>
              <a:prstGeom prst="rect">
                <a:avLst/>
              </a:prstGeom>
              <a:noFill/>
              <a:ln w="9525">
                <a:noFill/>
                <a:miter lim="800000"/>
                <a:headEnd/>
                <a:tailEnd/>
              </a:ln>
            </p:spPr>
            <p:txBody>
              <a:bodyPr wrap="none">
                <a:spAutoFit/>
              </a:bodyPr>
              <a:lstStyle/>
              <a:p>
                <a:r>
                  <a:rPr lang="en-US" sz="1400"/>
                  <a:t>12,13</a:t>
                </a:r>
              </a:p>
            </p:txBody>
          </p:sp>
        </p:grpSp>
        <p:sp>
          <p:nvSpPr>
            <p:cNvPr id="1040" name="Text Box 70"/>
            <p:cNvSpPr txBox="1">
              <a:spLocks noChangeArrowheads="1"/>
            </p:cNvSpPr>
            <p:nvPr/>
          </p:nvSpPr>
          <p:spPr bwMode="auto">
            <a:xfrm>
              <a:off x="3975" y="3458"/>
              <a:ext cx="371" cy="192"/>
            </a:xfrm>
            <a:prstGeom prst="rect">
              <a:avLst/>
            </a:prstGeom>
            <a:noFill/>
            <a:ln w="9525">
              <a:noFill/>
              <a:miter lim="800000"/>
              <a:headEnd/>
              <a:tailEnd/>
            </a:ln>
          </p:spPr>
          <p:txBody>
            <a:bodyPr>
              <a:spAutoFit/>
            </a:bodyPr>
            <a:lstStyle/>
            <a:p>
              <a:r>
                <a:rPr lang="en-US" sz="1400" b="1"/>
                <a:t>?</a:t>
              </a:r>
              <a:r>
                <a:rPr lang="en-US" sz="1400"/>
                <a:t>,10</a:t>
              </a:r>
            </a:p>
          </p:txBody>
        </p:sp>
        <p:sp>
          <p:nvSpPr>
            <p:cNvPr id="1041" name="Text Box 71"/>
            <p:cNvSpPr txBox="1">
              <a:spLocks noChangeArrowheads="1"/>
            </p:cNvSpPr>
            <p:nvPr/>
          </p:nvSpPr>
          <p:spPr bwMode="auto">
            <a:xfrm>
              <a:off x="4675" y="3458"/>
              <a:ext cx="277" cy="192"/>
            </a:xfrm>
            <a:prstGeom prst="rect">
              <a:avLst/>
            </a:prstGeom>
            <a:noFill/>
            <a:ln w="9525">
              <a:noFill/>
              <a:miter lim="800000"/>
              <a:headEnd/>
              <a:tailEnd/>
            </a:ln>
          </p:spPr>
          <p:txBody>
            <a:bodyPr wrap="none">
              <a:spAutoFit/>
            </a:bodyPr>
            <a:lstStyle/>
            <a:p>
              <a:r>
                <a:rPr lang="en-US" sz="1400"/>
                <a:t>9,</a:t>
              </a:r>
              <a:r>
                <a:rPr lang="en-US" sz="1400" b="1"/>
                <a:t>?</a:t>
              </a:r>
            </a:p>
          </p:txBody>
        </p:sp>
        <p:sp>
          <p:nvSpPr>
            <p:cNvPr id="1042" name="Text Box 72"/>
            <p:cNvSpPr txBox="1">
              <a:spLocks noChangeArrowheads="1"/>
            </p:cNvSpPr>
            <p:nvPr/>
          </p:nvSpPr>
          <p:spPr bwMode="auto">
            <a:xfrm>
              <a:off x="3346" y="3458"/>
              <a:ext cx="339" cy="192"/>
            </a:xfrm>
            <a:prstGeom prst="rect">
              <a:avLst/>
            </a:prstGeom>
            <a:noFill/>
            <a:ln w="9525">
              <a:noFill/>
              <a:miter lim="800000"/>
              <a:headEnd/>
              <a:tailEnd/>
            </a:ln>
          </p:spPr>
          <p:txBody>
            <a:bodyPr wrap="none">
              <a:spAutoFit/>
            </a:bodyPr>
            <a:lstStyle/>
            <a:p>
              <a:r>
                <a:rPr lang="en-US" sz="1400" b="1"/>
                <a:t>?</a:t>
              </a:r>
              <a:r>
                <a:rPr lang="en-US" sz="1400"/>
                <a:t>,13</a:t>
              </a:r>
            </a:p>
          </p:txBody>
        </p:sp>
        <p:sp>
          <p:nvSpPr>
            <p:cNvPr id="1043" name="Text Box 73"/>
            <p:cNvSpPr txBox="1">
              <a:spLocks noChangeArrowheads="1"/>
            </p:cNvSpPr>
            <p:nvPr/>
          </p:nvSpPr>
          <p:spPr bwMode="auto">
            <a:xfrm>
              <a:off x="2735" y="3452"/>
              <a:ext cx="277" cy="192"/>
            </a:xfrm>
            <a:prstGeom prst="rect">
              <a:avLst/>
            </a:prstGeom>
            <a:noFill/>
            <a:ln w="9525">
              <a:noFill/>
              <a:miter lim="800000"/>
              <a:headEnd/>
              <a:tailEnd/>
            </a:ln>
          </p:spPr>
          <p:txBody>
            <a:bodyPr wrap="none">
              <a:spAutoFit/>
            </a:bodyPr>
            <a:lstStyle/>
            <a:p>
              <a:r>
                <a:rPr lang="en-US" sz="1400"/>
                <a:t>9,</a:t>
              </a:r>
              <a:r>
                <a:rPr lang="en-US" sz="1400" b="1"/>
                <a:t>?</a:t>
              </a:r>
            </a:p>
          </p:txBody>
        </p:sp>
        <p:sp>
          <p:nvSpPr>
            <p:cNvPr id="1044" name="Text Box 74"/>
            <p:cNvSpPr txBox="1">
              <a:spLocks noChangeArrowheads="1"/>
            </p:cNvSpPr>
            <p:nvPr/>
          </p:nvSpPr>
          <p:spPr bwMode="auto">
            <a:xfrm>
              <a:off x="2034" y="3446"/>
              <a:ext cx="339" cy="192"/>
            </a:xfrm>
            <a:prstGeom prst="rect">
              <a:avLst/>
            </a:prstGeom>
            <a:noFill/>
            <a:ln w="9525">
              <a:noFill/>
              <a:miter lim="800000"/>
              <a:headEnd/>
              <a:tailEnd/>
            </a:ln>
          </p:spPr>
          <p:txBody>
            <a:bodyPr wrap="none">
              <a:spAutoFit/>
            </a:bodyPr>
            <a:lstStyle/>
            <a:p>
              <a:r>
                <a:rPr lang="en-US" sz="1400" b="1"/>
                <a:t>?</a:t>
              </a:r>
              <a:r>
                <a:rPr lang="en-US" sz="1400"/>
                <a:t>,14</a:t>
              </a:r>
            </a:p>
          </p:txBody>
        </p:sp>
        <p:sp>
          <p:nvSpPr>
            <p:cNvPr id="1045" name="Text Box 75"/>
            <p:cNvSpPr txBox="1">
              <a:spLocks noChangeArrowheads="1"/>
            </p:cNvSpPr>
            <p:nvPr/>
          </p:nvSpPr>
          <p:spPr bwMode="auto">
            <a:xfrm>
              <a:off x="1277" y="3458"/>
              <a:ext cx="529" cy="326"/>
            </a:xfrm>
            <a:prstGeom prst="rect">
              <a:avLst/>
            </a:prstGeom>
            <a:noFill/>
            <a:ln w="9525">
              <a:noFill/>
              <a:miter lim="800000"/>
              <a:headEnd/>
              <a:tailEnd/>
            </a:ln>
          </p:spPr>
          <p:txBody>
            <a:bodyPr>
              <a:spAutoFit/>
            </a:bodyPr>
            <a:lstStyle/>
            <a:p>
              <a:pPr algn="ctr"/>
              <a:r>
                <a:rPr lang="en-US" sz="1400"/>
                <a:t>11,</a:t>
              </a:r>
              <a:r>
                <a:rPr lang="en-US" sz="1400" b="1"/>
                <a:t>? </a:t>
              </a:r>
              <a:r>
                <a:rPr lang="en-US" sz="1400" i="1"/>
                <a:t>or </a:t>
              </a:r>
              <a:r>
                <a:rPr lang="en-US" sz="1400" b="1"/>
                <a:t>?</a:t>
              </a:r>
              <a:r>
                <a:rPr lang="en-US" sz="1400"/>
                <a:t>,13</a:t>
              </a:r>
              <a:endParaRPr lang="en-US" sz="1400" b="1"/>
            </a:p>
          </p:txBody>
        </p:sp>
        <p:sp>
          <p:nvSpPr>
            <p:cNvPr id="1046" name="Text Box 76"/>
            <p:cNvSpPr txBox="1">
              <a:spLocks noChangeArrowheads="1"/>
            </p:cNvSpPr>
            <p:nvPr/>
          </p:nvSpPr>
          <p:spPr bwMode="auto">
            <a:xfrm>
              <a:off x="4995" y="3348"/>
              <a:ext cx="657" cy="404"/>
            </a:xfrm>
            <a:prstGeom prst="rect">
              <a:avLst/>
            </a:prstGeom>
            <a:noFill/>
            <a:ln w="9525">
              <a:noFill/>
              <a:miter lim="800000"/>
              <a:headEnd/>
              <a:tailEnd/>
            </a:ln>
          </p:spPr>
          <p:txBody>
            <a:bodyPr>
              <a:spAutoFit/>
            </a:bodyPr>
            <a:lstStyle/>
            <a:p>
              <a:pPr algn="ctr"/>
              <a:r>
                <a:rPr lang="en-US" b="1"/>
                <a:t>victim</a:t>
              </a:r>
              <a:r>
                <a:rPr lang="en-US"/>
                <a:t> (father)</a:t>
              </a:r>
            </a:p>
          </p:txBody>
        </p:sp>
        <p:sp>
          <p:nvSpPr>
            <p:cNvPr id="1047" name="Text Box 77"/>
            <p:cNvSpPr txBox="1">
              <a:spLocks noChangeArrowheads="1"/>
            </p:cNvSpPr>
            <p:nvPr/>
          </p:nvSpPr>
          <p:spPr bwMode="auto">
            <a:xfrm>
              <a:off x="5114" y="3800"/>
              <a:ext cx="646" cy="326"/>
            </a:xfrm>
            <a:prstGeom prst="rect">
              <a:avLst/>
            </a:prstGeom>
            <a:noFill/>
            <a:ln w="9525">
              <a:noFill/>
              <a:miter lim="800000"/>
              <a:headEnd/>
              <a:tailEnd/>
            </a:ln>
          </p:spPr>
          <p:txBody>
            <a:bodyPr>
              <a:spAutoFit/>
            </a:bodyPr>
            <a:lstStyle/>
            <a:p>
              <a:r>
                <a:rPr lang="en-US" sz="1400" i="1"/>
                <a:t>actual profile</a:t>
              </a:r>
            </a:p>
          </p:txBody>
        </p:sp>
        <p:sp>
          <p:nvSpPr>
            <p:cNvPr id="1048" name="Text Box 78"/>
            <p:cNvSpPr txBox="1">
              <a:spLocks noChangeArrowheads="1"/>
            </p:cNvSpPr>
            <p:nvPr/>
          </p:nvSpPr>
          <p:spPr bwMode="auto">
            <a:xfrm>
              <a:off x="460" y="3426"/>
              <a:ext cx="856" cy="326"/>
            </a:xfrm>
            <a:prstGeom prst="rect">
              <a:avLst/>
            </a:prstGeom>
            <a:noFill/>
            <a:ln w="9525">
              <a:noFill/>
              <a:miter lim="800000"/>
              <a:headEnd/>
              <a:tailEnd/>
            </a:ln>
          </p:spPr>
          <p:txBody>
            <a:bodyPr>
              <a:spAutoFit/>
            </a:bodyPr>
            <a:lstStyle/>
            <a:p>
              <a:r>
                <a:rPr lang="en-US" sz="1400" b="1"/>
                <a:t>Predicted victim profile</a:t>
              </a:r>
            </a:p>
          </p:txBody>
        </p:sp>
        <p:sp>
          <p:nvSpPr>
            <p:cNvPr id="1049" name="Rectangle 79"/>
            <p:cNvSpPr>
              <a:spLocks noChangeArrowheads="1"/>
            </p:cNvSpPr>
            <p:nvPr/>
          </p:nvSpPr>
          <p:spPr bwMode="auto">
            <a:xfrm>
              <a:off x="435" y="3799"/>
              <a:ext cx="885" cy="326"/>
            </a:xfrm>
            <a:prstGeom prst="rect">
              <a:avLst/>
            </a:prstGeom>
            <a:noFill/>
            <a:ln w="9525">
              <a:noFill/>
              <a:miter lim="800000"/>
              <a:headEnd/>
              <a:tailEnd/>
            </a:ln>
          </p:spPr>
          <p:txBody>
            <a:bodyPr>
              <a:spAutoFit/>
            </a:bodyPr>
            <a:lstStyle/>
            <a:p>
              <a:r>
                <a:rPr lang="en-US" sz="1400" b="1"/>
                <a:t>mass disaster victim profile</a:t>
              </a:r>
            </a:p>
          </p:txBody>
        </p:sp>
      </p:grpSp>
      <p:sp>
        <p:nvSpPr>
          <p:cNvPr id="1028" name="Text Box 80"/>
          <p:cNvSpPr txBox="1">
            <a:spLocks noChangeArrowheads="1"/>
          </p:cNvSpPr>
          <p:nvPr/>
        </p:nvSpPr>
        <p:spPr bwMode="auto">
          <a:xfrm>
            <a:off x="1265238" y="7040563"/>
            <a:ext cx="6784975" cy="274637"/>
          </a:xfrm>
          <a:prstGeom prst="rect">
            <a:avLst/>
          </a:prstGeom>
          <a:noFill/>
          <a:ln w="9525">
            <a:noFill/>
            <a:miter lim="800000"/>
            <a:headEnd/>
            <a:tailEnd/>
          </a:ln>
        </p:spPr>
        <p:txBody>
          <a:bodyPr wrap="none">
            <a:spAutoFit/>
          </a:bodyPr>
          <a:lstStyle/>
          <a:p>
            <a:r>
              <a:rPr lang="en-US" sz="1200"/>
              <a:t>Figure 24.1, J.M. Butler (2005) </a:t>
            </a:r>
            <a:r>
              <a:rPr lang="en-US" sz="1200" i="1"/>
              <a:t>Forensic DNA Typing</a:t>
            </a:r>
            <a:r>
              <a:rPr lang="en-US" sz="1200"/>
              <a:t>, 2</a:t>
            </a:r>
            <a:r>
              <a:rPr lang="en-US" sz="1200" baseline="30000"/>
              <a:t>nd</a:t>
            </a:r>
            <a:r>
              <a:rPr lang="en-US" sz="1200"/>
              <a:t> Edition © 2005 Elsevier Academic Press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74663" y="849313"/>
            <a:ext cx="7974012" cy="3798887"/>
            <a:chOff x="299" y="535"/>
            <a:chExt cx="5023" cy="2393"/>
          </a:xfrm>
        </p:grpSpPr>
        <p:sp>
          <p:nvSpPr>
            <p:cNvPr id="5124" name="Oval 3"/>
            <p:cNvSpPr>
              <a:spLocks noChangeArrowheads="1"/>
            </p:cNvSpPr>
            <p:nvPr/>
          </p:nvSpPr>
          <p:spPr bwMode="auto">
            <a:xfrm>
              <a:off x="2330" y="1822"/>
              <a:ext cx="1900" cy="321"/>
            </a:xfrm>
            <a:prstGeom prst="ellipse">
              <a:avLst/>
            </a:prstGeom>
            <a:noFill/>
            <a:ln w="28575">
              <a:solidFill>
                <a:schemeClr val="tx1"/>
              </a:solidFill>
              <a:round/>
              <a:headEnd/>
              <a:tailEnd/>
            </a:ln>
          </p:spPr>
          <p:txBody>
            <a:bodyPr wrap="none">
              <a:spAutoFit/>
            </a:bodyPr>
            <a:lstStyle/>
            <a:p>
              <a:r>
                <a:rPr lang="en-US" b="1"/>
                <a:t>Missing Individual</a:t>
              </a:r>
            </a:p>
          </p:txBody>
        </p:sp>
        <p:sp>
          <p:nvSpPr>
            <p:cNvPr id="5125" name="Text Box 4"/>
            <p:cNvSpPr txBox="1">
              <a:spLocks noChangeArrowheads="1"/>
            </p:cNvSpPr>
            <p:nvPr/>
          </p:nvSpPr>
          <p:spPr bwMode="auto">
            <a:xfrm>
              <a:off x="4608" y="1491"/>
              <a:ext cx="610" cy="237"/>
            </a:xfrm>
            <a:prstGeom prst="rect">
              <a:avLst/>
            </a:prstGeom>
            <a:noFill/>
            <a:ln w="9525">
              <a:solidFill>
                <a:schemeClr val="tx1"/>
              </a:solidFill>
              <a:miter lim="800000"/>
              <a:headEnd/>
              <a:tailEnd/>
            </a:ln>
          </p:spPr>
          <p:txBody>
            <a:bodyPr wrap="none">
              <a:spAutoFit/>
            </a:bodyPr>
            <a:lstStyle/>
            <a:p>
              <a:r>
                <a:rPr lang="en-US"/>
                <a:t>Spouse</a:t>
              </a:r>
            </a:p>
          </p:txBody>
        </p:sp>
        <p:cxnSp>
          <p:nvCxnSpPr>
            <p:cNvPr id="5126" name="AutoShape 5"/>
            <p:cNvCxnSpPr>
              <a:cxnSpLocks noChangeShapeType="1"/>
              <a:stCxn id="5124" idx="6"/>
              <a:endCxn id="5125" idx="2"/>
            </p:cNvCxnSpPr>
            <p:nvPr/>
          </p:nvCxnSpPr>
          <p:spPr bwMode="auto">
            <a:xfrm flipV="1">
              <a:off x="4239" y="1728"/>
              <a:ext cx="674" cy="255"/>
            </a:xfrm>
            <a:prstGeom prst="bentConnector2">
              <a:avLst/>
            </a:prstGeom>
            <a:noFill/>
            <a:ln w="9525">
              <a:solidFill>
                <a:schemeClr val="tx1"/>
              </a:solidFill>
              <a:miter lim="800000"/>
              <a:headEnd/>
              <a:tailEnd/>
            </a:ln>
          </p:spPr>
        </p:cxnSp>
        <p:sp>
          <p:nvSpPr>
            <p:cNvPr id="5127" name="Text Box 6"/>
            <p:cNvSpPr txBox="1">
              <a:spLocks noChangeArrowheads="1"/>
            </p:cNvSpPr>
            <p:nvPr/>
          </p:nvSpPr>
          <p:spPr bwMode="auto">
            <a:xfrm>
              <a:off x="3888" y="2691"/>
              <a:ext cx="378" cy="237"/>
            </a:xfrm>
            <a:prstGeom prst="rect">
              <a:avLst/>
            </a:prstGeom>
            <a:noFill/>
            <a:ln w="9525">
              <a:solidFill>
                <a:schemeClr val="tx1"/>
              </a:solidFill>
              <a:miter lim="800000"/>
              <a:headEnd/>
              <a:tailEnd/>
            </a:ln>
          </p:spPr>
          <p:txBody>
            <a:bodyPr wrap="none">
              <a:spAutoFit/>
            </a:bodyPr>
            <a:lstStyle/>
            <a:p>
              <a:r>
                <a:rPr lang="en-US"/>
                <a:t>Son</a:t>
              </a:r>
            </a:p>
          </p:txBody>
        </p:sp>
        <p:sp>
          <p:nvSpPr>
            <p:cNvPr id="5128" name="Text Box 7"/>
            <p:cNvSpPr txBox="1">
              <a:spLocks noChangeArrowheads="1"/>
            </p:cNvSpPr>
            <p:nvPr/>
          </p:nvSpPr>
          <p:spPr bwMode="auto">
            <a:xfrm>
              <a:off x="4608" y="2691"/>
              <a:ext cx="714" cy="237"/>
            </a:xfrm>
            <a:prstGeom prst="rect">
              <a:avLst/>
            </a:prstGeom>
            <a:noFill/>
            <a:ln w="9525">
              <a:solidFill>
                <a:schemeClr val="tx1"/>
              </a:solidFill>
              <a:miter lim="800000"/>
              <a:headEnd/>
              <a:tailEnd/>
            </a:ln>
          </p:spPr>
          <p:txBody>
            <a:bodyPr wrap="none">
              <a:spAutoFit/>
            </a:bodyPr>
            <a:lstStyle/>
            <a:p>
              <a:r>
                <a:rPr lang="en-US"/>
                <a:t>Daughter</a:t>
              </a:r>
            </a:p>
          </p:txBody>
        </p:sp>
        <p:cxnSp>
          <p:nvCxnSpPr>
            <p:cNvPr id="5129" name="AutoShape 8"/>
            <p:cNvCxnSpPr>
              <a:cxnSpLocks noChangeShapeType="1"/>
              <a:stCxn id="5127" idx="0"/>
              <a:endCxn id="5128" idx="0"/>
            </p:cNvCxnSpPr>
            <p:nvPr/>
          </p:nvCxnSpPr>
          <p:spPr bwMode="auto">
            <a:xfrm rot="5400000" flipV="1">
              <a:off x="4520" y="2248"/>
              <a:ext cx="1" cy="888"/>
            </a:xfrm>
            <a:prstGeom prst="bentConnector3">
              <a:avLst>
                <a:gd name="adj1" fmla="val -14400005"/>
              </a:avLst>
            </a:prstGeom>
            <a:noFill/>
            <a:ln w="9525">
              <a:solidFill>
                <a:schemeClr val="tx1"/>
              </a:solidFill>
              <a:miter lim="800000"/>
              <a:headEnd/>
              <a:tailEnd/>
            </a:ln>
          </p:spPr>
        </p:cxnSp>
        <p:cxnSp>
          <p:nvCxnSpPr>
            <p:cNvPr id="5130" name="AutoShape 9"/>
            <p:cNvCxnSpPr>
              <a:cxnSpLocks noChangeShapeType="1"/>
            </p:cNvCxnSpPr>
            <p:nvPr/>
          </p:nvCxnSpPr>
          <p:spPr bwMode="auto">
            <a:xfrm rot="-5400000">
              <a:off x="4238" y="2268"/>
              <a:ext cx="550" cy="1"/>
            </a:xfrm>
            <a:prstGeom prst="bentConnector3">
              <a:avLst>
                <a:gd name="adj1" fmla="val 50000"/>
              </a:avLst>
            </a:prstGeom>
            <a:noFill/>
            <a:ln w="9525">
              <a:solidFill>
                <a:schemeClr val="tx1"/>
              </a:solidFill>
              <a:miter lim="800000"/>
              <a:headEnd/>
              <a:tailEnd/>
            </a:ln>
          </p:spPr>
        </p:cxnSp>
        <p:sp>
          <p:nvSpPr>
            <p:cNvPr id="5131" name="Text Box 10"/>
            <p:cNvSpPr txBox="1">
              <a:spLocks noChangeArrowheads="1"/>
            </p:cNvSpPr>
            <p:nvPr/>
          </p:nvSpPr>
          <p:spPr bwMode="auto">
            <a:xfrm>
              <a:off x="1632" y="1872"/>
              <a:ext cx="594" cy="237"/>
            </a:xfrm>
            <a:prstGeom prst="rect">
              <a:avLst/>
            </a:prstGeom>
            <a:noFill/>
            <a:ln w="9525">
              <a:solidFill>
                <a:schemeClr val="tx1"/>
              </a:solidFill>
              <a:prstDash val="dash"/>
              <a:miter lim="800000"/>
              <a:headEnd/>
              <a:tailEnd/>
            </a:ln>
          </p:spPr>
          <p:txBody>
            <a:bodyPr wrap="none">
              <a:spAutoFit/>
            </a:bodyPr>
            <a:lstStyle/>
            <a:p>
              <a:r>
                <a:rPr lang="en-US"/>
                <a:t>Brother</a:t>
              </a:r>
            </a:p>
          </p:txBody>
        </p:sp>
        <p:sp>
          <p:nvSpPr>
            <p:cNvPr id="5132" name="Text Box 11"/>
            <p:cNvSpPr txBox="1">
              <a:spLocks noChangeArrowheads="1"/>
            </p:cNvSpPr>
            <p:nvPr/>
          </p:nvSpPr>
          <p:spPr bwMode="auto">
            <a:xfrm>
              <a:off x="912" y="1872"/>
              <a:ext cx="490" cy="237"/>
            </a:xfrm>
            <a:prstGeom prst="rect">
              <a:avLst/>
            </a:prstGeom>
            <a:noFill/>
            <a:ln w="9525">
              <a:solidFill>
                <a:schemeClr val="tx1"/>
              </a:solidFill>
              <a:prstDash val="dash"/>
              <a:miter lim="800000"/>
              <a:headEnd/>
              <a:tailEnd/>
            </a:ln>
          </p:spPr>
          <p:txBody>
            <a:bodyPr wrap="none">
              <a:spAutoFit/>
            </a:bodyPr>
            <a:lstStyle/>
            <a:p>
              <a:r>
                <a:rPr lang="en-US"/>
                <a:t>Sister</a:t>
              </a:r>
            </a:p>
          </p:txBody>
        </p:sp>
        <p:sp>
          <p:nvSpPr>
            <p:cNvPr id="5133" name="Text Box 12"/>
            <p:cNvSpPr txBox="1">
              <a:spLocks noChangeArrowheads="1"/>
            </p:cNvSpPr>
            <p:nvPr/>
          </p:nvSpPr>
          <p:spPr bwMode="auto">
            <a:xfrm>
              <a:off x="2832" y="1117"/>
              <a:ext cx="538" cy="237"/>
            </a:xfrm>
            <a:prstGeom prst="rect">
              <a:avLst/>
            </a:prstGeom>
            <a:noFill/>
            <a:ln w="9525">
              <a:solidFill>
                <a:schemeClr val="tx1"/>
              </a:solidFill>
              <a:miter lim="800000"/>
              <a:headEnd/>
              <a:tailEnd/>
            </a:ln>
          </p:spPr>
          <p:txBody>
            <a:bodyPr wrap="none">
              <a:spAutoFit/>
            </a:bodyPr>
            <a:lstStyle/>
            <a:p>
              <a:r>
                <a:rPr lang="en-US"/>
                <a:t>Father</a:t>
              </a:r>
            </a:p>
          </p:txBody>
        </p:sp>
        <p:sp>
          <p:nvSpPr>
            <p:cNvPr id="5134" name="Text Box 13"/>
            <p:cNvSpPr txBox="1">
              <a:spLocks noChangeArrowheads="1"/>
            </p:cNvSpPr>
            <p:nvPr/>
          </p:nvSpPr>
          <p:spPr bwMode="auto">
            <a:xfrm>
              <a:off x="1824" y="1117"/>
              <a:ext cx="570" cy="237"/>
            </a:xfrm>
            <a:prstGeom prst="rect">
              <a:avLst/>
            </a:prstGeom>
            <a:noFill/>
            <a:ln w="9525">
              <a:solidFill>
                <a:schemeClr val="tx1"/>
              </a:solidFill>
              <a:prstDash val="dash"/>
              <a:miter lim="800000"/>
              <a:headEnd/>
              <a:tailEnd/>
            </a:ln>
          </p:spPr>
          <p:txBody>
            <a:bodyPr wrap="none">
              <a:spAutoFit/>
            </a:bodyPr>
            <a:lstStyle/>
            <a:p>
              <a:r>
                <a:rPr lang="en-US"/>
                <a:t>Mother</a:t>
              </a:r>
            </a:p>
          </p:txBody>
        </p:sp>
        <p:cxnSp>
          <p:nvCxnSpPr>
            <p:cNvPr id="5135" name="AutoShape 14"/>
            <p:cNvCxnSpPr>
              <a:cxnSpLocks noChangeShapeType="1"/>
              <a:stCxn id="5132" idx="0"/>
              <a:endCxn id="5124" idx="0"/>
            </p:cNvCxnSpPr>
            <p:nvPr/>
          </p:nvCxnSpPr>
          <p:spPr bwMode="auto">
            <a:xfrm rot="-5400000">
              <a:off x="2189" y="781"/>
              <a:ext cx="59" cy="2123"/>
            </a:xfrm>
            <a:prstGeom prst="bentConnector3">
              <a:avLst>
                <a:gd name="adj1" fmla="val 328815"/>
              </a:avLst>
            </a:prstGeom>
            <a:noFill/>
            <a:ln w="9525">
              <a:solidFill>
                <a:schemeClr val="tx1"/>
              </a:solidFill>
              <a:miter lim="800000"/>
              <a:headEnd/>
              <a:tailEnd/>
            </a:ln>
          </p:spPr>
        </p:cxnSp>
        <p:cxnSp>
          <p:nvCxnSpPr>
            <p:cNvPr id="5136" name="AutoShape 15"/>
            <p:cNvCxnSpPr>
              <a:cxnSpLocks noChangeShapeType="1"/>
              <a:stCxn id="5131" idx="0"/>
            </p:cNvCxnSpPr>
            <p:nvPr/>
          </p:nvCxnSpPr>
          <p:spPr bwMode="auto">
            <a:xfrm flipV="1">
              <a:off x="1929" y="1675"/>
              <a:ext cx="5" cy="197"/>
            </a:xfrm>
            <a:prstGeom prst="straightConnector1">
              <a:avLst/>
            </a:prstGeom>
            <a:noFill/>
            <a:ln w="9525">
              <a:solidFill>
                <a:schemeClr val="tx1"/>
              </a:solidFill>
              <a:round/>
              <a:headEnd/>
              <a:tailEnd/>
            </a:ln>
          </p:spPr>
        </p:cxnSp>
        <p:cxnSp>
          <p:nvCxnSpPr>
            <p:cNvPr id="5137" name="AutoShape 16"/>
            <p:cNvCxnSpPr>
              <a:cxnSpLocks noChangeShapeType="1"/>
            </p:cNvCxnSpPr>
            <p:nvPr/>
          </p:nvCxnSpPr>
          <p:spPr bwMode="auto">
            <a:xfrm rot="5400000">
              <a:off x="2424" y="1464"/>
              <a:ext cx="432" cy="0"/>
            </a:xfrm>
            <a:prstGeom prst="straightConnector1">
              <a:avLst/>
            </a:prstGeom>
            <a:noFill/>
            <a:ln w="9525">
              <a:solidFill>
                <a:schemeClr val="tx1"/>
              </a:solidFill>
              <a:round/>
              <a:headEnd/>
              <a:tailEnd/>
            </a:ln>
          </p:spPr>
        </p:cxnSp>
        <p:cxnSp>
          <p:nvCxnSpPr>
            <p:cNvPr id="5138" name="AutoShape 17"/>
            <p:cNvCxnSpPr>
              <a:cxnSpLocks noChangeShapeType="1"/>
              <a:stCxn id="5134" idx="3"/>
              <a:endCxn id="5133" idx="1"/>
            </p:cNvCxnSpPr>
            <p:nvPr/>
          </p:nvCxnSpPr>
          <p:spPr bwMode="auto">
            <a:xfrm>
              <a:off x="2394" y="1236"/>
              <a:ext cx="438" cy="0"/>
            </a:xfrm>
            <a:prstGeom prst="straightConnector1">
              <a:avLst/>
            </a:prstGeom>
            <a:noFill/>
            <a:ln w="9525">
              <a:solidFill>
                <a:schemeClr val="tx1"/>
              </a:solidFill>
              <a:round/>
              <a:headEnd/>
              <a:tailEnd/>
            </a:ln>
          </p:spPr>
        </p:cxnSp>
        <p:sp>
          <p:nvSpPr>
            <p:cNvPr id="5139" name="Text Box 18"/>
            <p:cNvSpPr txBox="1">
              <a:spLocks noChangeArrowheads="1"/>
            </p:cNvSpPr>
            <p:nvPr/>
          </p:nvSpPr>
          <p:spPr bwMode="auto">
            <a:xfrm>
              <a:off x="531" y="2560"/>
              <a:ext cx="490" cy="237"/>
            </a:xfrm>
            <a:prstGeom prst="rect">
              <a:avLst/>
            </a:prstGeom>
            <a:noFill/>
            <a:ln w="9525">
              <a:solidFill>
                <a:schemeClr val="tx1"/>
              </a:solidFill>
              <a:prstDash val="dash"/>
              <a:miter lim="800000"/>
              <a:headEnd/>
              <a:tailEnd/>
            </a:ln>
          </p:spPr>
          <p:txBody>
            <a:bodyPr wrap="none">
              <a:spAutoFit/>
            </a:bodyPr>
            <a:lstStyle/>
            <a:p>
              <a:r>
                <a:rPr lang="en-US"/>
                <a:t>Niece</a:t>
              </a:r>
            </a:p>
          </p:txBody>
        </p:sp>
        <p:sp>
          <p:nvSpPr>
            <p:cNvPr id="5140" name="Text Box 19"/>
            <p:cNvSpPr txBox="1">
              <a:spLocks noChangeArrowheads="1"/>
            </p:cNvSpPr>
            <p:nvPr/>
          </p:nvSpPr>
          <p:spPr bwMode="auto">
            <a:xfrm>
              <a:off x="1235" y="2560"/>
              <a:ext cx="650" cy="237"/>
            </a:xfrm>
            <a:prstGeom prst="rect">
              <a:avLst/>
            </a:prstGeom>
            <a:noFill/>
            <a:ln w="9525">
              <a:solidFill>
                <a:schemeClr val="tx1"/>
              </a:solidFill>
              <a:prstDash val="dash"/>
              <a:miter lim="800000"/>
              <a:headEnd/>
              <a:tailEnd/>
            </a:ln>
          </p:spPr>
          <p:txBody>
            <a:bodyPr wrap="none">
              <a:spAutoFit/>
            </a:bodyPr>
            <a:lstStyle/>
            <a:p>
              <a:r>
                <a:rPr lang="en-US"/>
                <a:t>Nephew</a:t>
              </a:r>
            </a:p>
          </p:txBody>
        </p:sp>
        <p:cxnSp>
          <p:nvCxnSpPr>
            <p:cNvPr id="5141" name="AutoShape 20"/>
            <p:cNvCxnSpPr>
              <a:cxnSpLocks noChangeShapeType="1"/>
              <a:stCxn id="5139" idx="0"/>
              <a:endCxn id="5140" idx="0"/>
            </p:cNvCxnSpPr>
            <p:nvPr/>
          </p:nvCxnSpPr>
          <p:spPr bwMode="auto">
            <a:xfrm rot="5400000" flipV="1">
              <a:off x="1167" y="2169"/>
              <a:ext cx="1" cy="784"/>
            </a:xfrm>
            <a:prstGeom prst="bentConnector3">
              <a:avLst>
                <a:gd name="adj1" fmla="val -14400005"/>
              </a:avLst>
            </a:prstGeom>
            <a:noFill/>
            <a:ln w="9525">
              <a:solidFill>
                <a:schemeClr val="tx1"/>
              </a:solidFill>
              <a:prstDash val="dash"/>
              <a:miter lim="800000"/>
              <a:headEnd/>
              <a:tailEnd/>
            </a:ln>
          </p:spPr>
        </p:cxnSp>
        <p:cxnSp>
          <p:nvCxnSpPr>
            <p:cNvPr id="5142" name="AutoShape 21"/>
            <p:cNvCxnSpPr>
              <a:cxnSpLocks noChangeShapeType="1"/>
              <a:stCxn id="5132" idx="2"/>
            </p:cNvCxnSpPr>
            <p:nvPr/>
          </p:nvCxnSpPr>
          <p:spPr bwMode="auto">
            <a:xfrm flipH="1">
              <a:off x="1152" y="2109"/>
              <a:ext cx="5" cy="310"/>
            </a:xfrm>
            <a:prstGeom prst="straightConnector1">
              <a:avLst/>
            </a:prstGeom>
            <a:noFill/>
            <a:ln w="9525">
              <a:solidFill>
                <a:schemeClr val="tx1"/>
              </a:solidFill>
              <a:prstDash val="dash"/>
              <a:round/>
              <a:headEnd/>
              <a:tailEnd/>
            </a:ln>
          </p:spPr>
        </p:cxnSp>
        <p:sp>
          <p:nvSpPr>
            <p:cNvPr id="5143" name="Text Box 22"/>
            <p:cNvSpPr txBox="1">
              <a:spLocks noChangeArrowheads="1"/>
            </p:cNvSpPr>
            <p:nvPr/>
          </p:nvSpPr>
          <p:spPr bwMode="auto">
            <a:xfrm>
              <a:off x="299" y="535"/>
              <a:ext cx="970" cy="237"/>
            </a:xfrm>
            <a:prstGeom prst="rect">
              <a:avLst/>
            </a:prstGeom>
            <a:noFill/>
            <a:ln w="9525">
              <a:solidFill>
                <a:schemeClr val="tx1"/>
              </a:solidFill>
              <a:prstDash val="dash"/>
              <a:miter lim="800000"/>
              <a:headEnd/>
              <a:tailEnd/>
            </a:ln>
          </p:spPr>
          <p:txBody>
            <a:bodyPr wrap="none">
              <a:spAutoFit/>
            </a:bodyPr>
            <a:lstStyle/>
            <a:p>
              <a:r>
                <a:rPr lang="en-US"/>
                <a:t>Grandmother</a:t>
              </a:r>
            </a:p>
          </p:txBody>
        </p:sp>
        <p:sp>
          <p:nvSpPr>
            <p:cNvPr id="5144" name="Text Box 23"/>
            <p:cNvSpPr txBox="1">
              <a:spLocks noChangeArrowheads="1"/>
            </p:cNvSpPr>
            <p:nvPr/>
          </p:nvSpPr>
          <p:spPr bwMode="auto">
            <a:xfrm>
              <a:off x="1120" y="1112"/>
              <a:ext cx="490" cy="237"/>
            </a:xfrm>
            <a:prstGeom prst="rect">
              <a:avLst/>
            </a:prstGeom>
            <a:noFill/>
            <a:ln w="9525">
              <a:solidFill>
                <a:schemeClr val="tx1"/>
              </a:solidFill>
              <a:prstDash val="dash"/>
              <a:miter lim="800000"/>
              <a:headEnd/>
              <a:tailEnd/>
            </a:ln>
          </p:spPr>
          <p:txBody>
            <a:bodyPr wrap="none">
              <a:spAutoFit/>
            </a:bodyPr>
            <a:lstStyle/>
            <a:p>
              <a:r>
                <a:rPr lang="en-US"/>
                <a:t>Uncle</a:t>
              </a:r>
            </a:p>
          </p:txBody>
        </p:sp>
        <p:sp>
          <p:nvSpPr>
            <p:cNvPr id="5145" name="Text Box 24"/>
            <p:cNvSpPr txBox="1">
              <a:spLocks noChangeArrowheads="1"/>
            </p:cNvSpPr>
            <p:nvPr/>
          </p:nvSpPr>
          <p:spPr bwMode="auto">
            <a:xfrm>
              <a:off x="470" y="1125"/>
              <a:ext cx="418" cy="237"/>
            </a:xfrm>
            <a:prstGeom prst="rect">
              <a:avLst/>
            </a:prstGeom>
            <a:noFill/>
            <a:ln w="9525">
              <a:solidFill>
                <a:schemeClr val="tx1"/>
              </a:solidFill>
              <a:prstDash val="dash"/>
              <a:miter lim="800000"/>
              <a:headEnd/>
              <a:tailEnd/>
            </a:ln>
          </p:spPr>
          <p:txBody>
            <a:bodyPr wrap="none">
              <a:spAutoFit/>
            </a:bodyPr>
            <a:lstStyle/>
            <a:p>
              <a:r>
                <a:rPr lang="en-US"/>
                <a:t>Aunt</a:t>
              </a:r>
            </a:p>
          </p:txBody>
        </p:sp>
        <p:sp>
          <p:nvSpPr>
            <p:cNvPr id="5146" name="Text Box 25"/>
            <p:cNvSpPr txBox="1">
              <a:spLocks noChangeArrowheads="1"/>
            </p:cNvSpPr>
            <p:nvPr/>
          </p:nvSpPr>
          <p:spPr bwMode="auto">
            <a:xfrm>
              <a:off x="390" y="1534"/>
              <a:ext cx="570" cy="237"/>
            </a:xfrm>
            <a:prstGeom prst="rect">
              <a:avLst/>
            </a:prstGeom>
            <a:noFill/>
            <a:ln w="9525">
              <a:solidFill>
                <a:schemeClr val="tx1"/>
              </a:solidFill>
              <a:prstDash val="dash"/>
              <a:miter lim="800000"/>
              <a:headEnd/>
              <a:tailEnd/>
            </a:ln>
          </p:spPr>
          <p:txBody>
            <a:bodyPr wrap="none">
              <a:spAutoFit/>
            </a:bodyPr>
            <a:lstStyle/>
            <a:p>
              <a:r>
                <a:rPr lang="en-US"/>
                <a:t>Cousin</a:t>
              </a:r>
            </a:p>
          </p:txBody>
        </p:sp>
        <p:cxnSp>
          <p:nvCxnSpPr>
            <p:cNvPr id="5147" name="AutoShape 26"/>
            <p:cNvCxnSpPr>
              <a:cxnSpLocks noChangeShapeType="1"/>
              <a:stCxn id="5143" idx="3"/>
            </p:cNvCxnSpPr>
            <p:nvPr/>
          </p:nvCxnSpPr>
          <p:spPr bwMode="auto">
            <a:xfrm>
              <a:off x="1269" y="654"/>
              <a:ext cx="339" cy="0"/>
            </a:xfrm>
            <a:prstGeom prst="straightConnector1">
              <a:avLst/>
            </a:prstGeom>
            <a:noFill/>
            <a:ln w="9525">
              <a:solidFill>
                <a:schemeClr val="tx1"/>
              </a:solidFill>
              <a:round/>
              <a:headEnd/>
              <a:tailEnd/>
            </a:ln>
          </p:spPr>
        </p:cxnSp>
        <p:cxnSp>
          <p:nvCxnSpPr>
            <p:cNvPr id="5148" name="AutoShape 27"/>
            <p:cNvCxnSpPr>
              <a:cxnSpLocks noChangeShapeType="1"/>
              <a:stCxn id="5145" idx="0"/>
              <a:endCxn id="5134" idx="0"/>
            </p:cNvCxnSpPr>
            <p:nvPr/>
          </p:nvCxnSpPr>
          <p:spPr bwMode="auto">
            <a:xfrm rot="-5400000">
              <a:off x="1390" y="406"/>
              <a:ext cx="8" cy="1430"/>
            </a:xfrm>
            <a:prstGeom prst="bentConnector3">
              <a:avLst>
                <a:gd name="adj1" fmla="val 1900000"/>
              </a:avLst>
            </a:prstGeom>
            <a:noFill/>
            <a:ln w="9525">
              <a:solidFill>
                <a:schemeClr val="tx1"/>
              </a:solidFill>
              <a:miter lim="800000"/>
              <a:headEnd/>
              <a:tailEnd/>
            </a:ln>
          </p:spPr>
        </p:cxnSp>
        <p:cxnSp>
          <p:nvCxnSpPr>
            <p:cNvPr id="5149" name="AutoShape 28"/>
            <p:cNvCxnSpPr>
              <a:cxnSpLocks noChangeShapeType="1"/>
              <a:stCxn id="5144" idx="0"/>
            </p:cNvCxnSpPr>
            <p:nvPr/>
          </p:nvCxnSpPr>
          <p:spPr bwMode="auto">
            <a:xfrm flipH="1" flipV="1">
              <a:off x="1361" y="973"/>
              <a:ext cx="4" cy="139"/>
            </a:xfrm>
            <a:prstGeom prst="straightConnector1">
              <a:avLst/>
            </a:prstGeom>
            <a:noFill/>
            <a:ln w="9525">
              <a:solidFill>
                <a:schemeClr val="tx1"/>
              </a:solidFill>
              <a:round/>
              <a:headEnd/>
              <a:tailEnd/>
            </a:ln>
          </p:spPr>
        </p:cxnSp>
        <p:cxnSp>
          <p:nvCxnSpPr>
            <p:cNvPr id="5150" name="AutoShape 29"/>
            <p:cNvCxnSpPr>
              <a:cxnSpLocks noChangeShapeType="1"/>
              <a:stCxn id="5145" idx="2"/>
              <a:endCxn id="5146" idx="0"/>
            </p:cNvCxnSpPr>
            <p:nvPr/>
          </p:nvCxnSpPr>
          <p:spPr bwMode="auto">
            <a:xfrm flipH="1">
              <a:off x="675" y="1362"/>
              <a:ext cx="4" cy="172"/>
            </a:xfrm>
            <a:prstGeom prst="straightConnector1">
              <a:avLst/>
            </a:prstGeom>
            <a:noFill/>
            <a:ln w="9525">
              <a:solidFill>
                <a:schemeClr val="tx1"/>
              </a:solidFill>
              <a:round/>
              <a:headEnd/>
              <a:tailEnd/>
            </a:ln>
          </p:spPr>
        </p:cxnSp>
        <p:cxnSp>
          <p:nvCxnSpPr>
            <p:cNvPr id="5151" name="AutoShape 30"/>
            <p:cNvCxnSpPr>
              <a:cxnSpLocks noChangeShapeType="1"/>
            </p:cNvCxnSpPr>
            <p:nvPr/>
          </p:nvCxnSpPr>
          <p:spPr bwMode="auto">
            <a:xfrm>
              <a:off x="1434" y="653"/>
              <a:ext cx="0" cy="320"/>
            </a:xfrm>
            <a:prstGeom prst="straightConnector1">
              <a:avLst/>
            </a:prstGeom>
            <a:noFill/>
            <a:ln w="9525">
              <a:solidFill>
                <a:schemeClr val="tx1"/>
              </a:solidFill>
              <a:round/>
              <a:headEnd/>
              <a:tailEnd/>
            </a:ln>
          </p:spPr>
        </p:cxnSp>
      </p:grpSp>
      <p:sp>
        <p:nvSpPr>
          <p:cNvPr id="5123" name="Text Box 31"/>
          <p:cNvSpPr txBox="1">
            <a:spLocks noChangeArrowheads="1"/>
          </p:cNvSpPr>
          <p:nvPr/>
        </p:nvSpPr>
        <p:spPr bwMode="auto">
          <a:xfrm>
            <a:off x="1295400" y="7040563"/>
            <a:ext cx="6784975" cy="274637"/>
          </a:xfrm>
          <a:prstGeom prst="rect">
            <a:avLst/>
          </a:prstGeom>
          <a:noFill/>
          <a:ln w="9525">
            <a:noFill/>
            <a:miter lim="800000"/>
            <a:headEnd/>
            <a:tailEnd/>
          </a:ln>
        </p:spPr>
        <p:txBody>
          <a:bodyPr wrap="none">
            <a:spAutoFit/>
          </a:bodyPr>
          <a:lstStyle/>
          <a:p>
            <a:r>
              <a:rPr lang="en-US" sz="1200"/>
              <a:t>Figure 24.2, J.M. Butler (2005) </a:t>
            </a:r>
            <a:r>
              <a:rPr lang="en-US" sz="1200" i="1"/>
              <a:t>Forensic DNA Typing</a:t>
            </a:r>
            <a:r>
              <a:rPr lang="en-US" sz="1200"/>
              <a:t>, 2</a:t>
            </a:r>
            <a:r>
              <a:rPr lang="en-US" sz="1200" baseline="30000"/>
              <a:t>nd</a:t>
            </a:r>
            <a:r>
              <a:rPr lang="en-US" sz="1200"/>
              <a:t> Edition © 2005 Elsevier Academic Press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14400" y="228600"/>
            <a:ext cx="6934200" cy="5972175"/>
            <a:chOff x="1995" y="4263"/>
            <a:chExt cx="8340" cy="9405"/>
          </a:xfrm>
        </p:grpSpPr>
        <p:sp>
          <p:nvSpPr>
            <p:cNvPr id="6148" name="Text Box 3"/>
            <p:cNvSpPr txBox="1">
              <a:spLocks noChangeArrowheads="1"/>
            </p:cNvSpPr>
            <p:nvPr/>
          </p:nvSpPr>
          <p:spPr bwMode="auto">
            <a:xfrm>
              <a:off x="1995" y="7278"/>
              <a:ext cx="2025" cy="855"/>
            </a:xfrm>
            <a:prstGeom prst="rect">
              <a:avLst/>
            </a:prstGeom>
            <a:solidFill>
              <a:srgbClr val="FFFFFF"/>
            </a:solidFill>
            <a:ln w="9525">
              <a:solidFill>
                <a:srgbClr val="000000"/>
              </a:solidFill>
              <a:miter lim="800000"/>
              <a:headEnd/>
              <a:tailEnd/>
            </a:ln>
          </p:spPr>
          <p:txBody>
            <a:bodyPr/>
            <a:lstStyle/>
            <a:p>
              <a:pPr algn="ctr"/>
              <a:r>
                <a:rPr lang="en-US" sz="1200"/>
                <a:t>1277 crash scene samples</a:t>
              </a:r>
              <a:endParaRPr lang="en-US"/>
            </a:p>
          </p:txBody>
        </p:sp>
        <p:sp>
          <p:nvSpPr>
            <p:cNvPr id="6149" name="Text Box 4"/>
            <p:cNvSpPr txBox="1">
              <a:spLocks noChangeArrowheads="1"/>
            </p:cNvSpPr>
            <p:nvPr/>
          </p:nvSpPr>
          <p:spPr bwMode="auto">
            <a:xfrm>
              <a:off x="2070" y="4908"/>
              <a:ext cx="2025" cy="540"/>
            </a:xfrm>
            <a:prstGeom prst="rect">
              <a:avLst/>
            </a:prstGeom>
            <a:solidFill>
              <a:srgbClr val="FFFFFF"/>
            </a:solidFill>
            <a:ln w="9525">
              <a:solidFill>
                <a:srgbClr val="000000"/>
              </a:solidFill>
              <a:miter lim="800000"/>
              <a:headEnd/>
              <a:tailEnd/>
            </a:ln>
          </p:spPr>
          <p:txBody>
            <a:bodyPr/>
            <a:lstStyle/>
            <a:p>
              <a:pPr algn="ctr"/>
              <a:r>
                <a:rPr lang="en-US" sz="1200"/>
                <a:t>229 VICTIMS</a:t>
              </a:r>
              <a:endParaRPr lang="en-US"/>
            </a:p>
          </p:txBody>
        </p:sp>
        <p:sp>
          <p:nvSpPr>
            <p:cNvPr id="6150" name="Text Box 5"/>
            <p:cNvSpPr txBox="1">
              <a:spLocks noChangeArrowheads="1"/>
            </p:cNvSpPr>
            <p:nvPr/>
          </p:nvSpPr>
          <p:spPr bwMode="auto">
            <a:xfrm>
              <a:off x="7185" y="5868"/>
              <a:ext cx="2505" cy="855"/>
            </a:xfrm>
            <a:prstGeom prst="rect">
              <a:avLst/>
            </a:prstGeom>
            <a:solidFill>
              <a:srgbClr val="FFFFFF"/>
            </a:solidFill>
            <a:ln w="9525">
              <a:solidFill>
                <a:srgbClr val="000000"/>
              </a:solidFill>
              <a:miter lim="800000"/>
              <a:headEnd/>
              <a:tailEnd/>
            </a:ln>
          </p:spPr>
          <p:txBody>
            <a:bodyPr/>
            <a:lstStyle/>
            <a:p>
              <a:pPr algn="ctr"/>
              <a:r>
                <a:rPr lang="en-US" sz="1200"/>
                <a:t>310 Relative Reference Samples</a:t>
              </a:r>
              <a:endParaRPr lang="en-US"/>
            </a:p>
          </p:txBody>
        </p:sp>
        <p:sp>
          <p:nvSpPr>
            <p:cNvPr id="6151" name="Text Box 6"/>
            <p:cNvSpPr txBox="1">
              <a:spLocks noChangeArrowheads="1"/>
            </p:cNvSpPr>
            <p:nvPr/>
          </p:nvSpPr>
          <p:spPr bwMode="auto">
            <a:xfrm>
              <a:off x="8310" y="7533"/>
              <a:ext cx="2025" cy="855"/>
            </a:xfrm>
            <a:prstGeom prst="rect">
              <a:avLst/>
            </a:prstGeom>
            <a:solidFill>
              <a:srgbClr val="FFFFFF"/>
            </a:solidFill>
            <a:ln w="9525">
              <a:solidFill>
                <a:srgbClr val="000000"/>
              </a:solidFill>
              <a:miter lim="800000"/>
              <a:headEnd/>
              <a:tailEnd/>
            </a:ln>
          </p:spPr>
          <p:txBody>
            <a:bodyPr/>
            <a:lstStyle/>
            <a:p>
              <a:pPr algn="ctr"/>
              <a:r>
                <a:rPr lang="en-US" sz="1200"/>
                <a:t>89 Personal Effects</a:t>
              </a:r>
              <a:endParaRPr lang="en-US"/>
            </a:p>
          </p:txBody>
        </p:sp>
        <p:sp>
          <p:nvSpPr>
            <p:cNvPr id="6152" name="Line 7"/>
            <p:cNvSpPr>
              <a:spLocks noChangeShapeType="1"/>
            </p:cNvSpPr>
            <p:nvPr/>
          </p:nvSpPr>
          <p:spPr bwMode="auto">
            <a:xfrm>
              <a:off x="7035" y="4713"/>
              <a:ext cx="315" cy="915"/>
            </a:xfrm>
            <a:prstGeom prst="line">
              <a:avLst/>
            </a:prstGeom>
            <a:noFill/>
            <a:ln w="9525">
              <a:solidFill>
                <a:srgbClr val="000000"/>
              </a:solidFill>
              <a:round/>
              <a:headEnd/>
              <a:tailEnd type="triangle" w="med" len="med"/>
            </a:ln>
          </p:spPr>
          <p:txBody>
            <a:bodyPr/>
            <a:lstStyle/>
            <a:p>
              <a:endParaRPr lang="en-US"/>
            </a:p>
          </p:txBody>
        </p:sp>
        <p:sp>
          <p:nvSpPr>
            <p:cNvPr id="6153" name="Line 8"/>
            <p:cNvSpPr>
              <a:spLocks noChangeShapeType="1"/>
            </p:cNvSpPr>
            <p:nvPr/>
          </p:nvSpPr>
          <p:spPr bwMode="auto">
            <a:xfrm>
              <a:off x="7515" y="4983"/>
              <a:ext cx="0" cy="690"/>
            </a:xfrm>
            <a:prstGeom prst="line">
              <a:avLst/>
            </a:prstGeom>
            <a:noFill/>
            <a:ln w="9525">
              <a:solidFill>
                <a:srgbClr val="000000"/>
              </a:solidFill>
              <a:round/>
              <a:headEnd/>
              <a:tailEnd type="triangle" w="med" len="med"/>
            </a:ln>
          </p:spPr>
          <p:txBody>
            <a:bodyPr/>
            <a:lstStyle/>
            <a:p>
              <a:endParaRPr lang="en-US"/>
            </a:p>
          </p:txBody>
        </p:sp>
        <p:sp>
          <p:nvSpPr>
            <p:cNvPr id="6154" name="Line 9"/>
            <p:cNvSpPr>
              <a:spLocks noChangeShapeType="1"/>
            </p:cNvSpPr>
            <p:nvPr/>
          </p:nvSpPr>
          <p:spPr bwMode="auto">
            <a:xfrm>
              <a:off x="7770" y="4998"/>
              <a:ext cx="0" cy="690"/>
            </a:xfrm>
            <a:prstGeom prst="line">
              <a:avLst/>
            </a:prstGeom>
            <a:noFill/>
            <a:ln w="9525">
              <a:solidFill>
                <a:srgbClr val="000000"/>
              </a:solidFill>
              <a:round/>
              <a:headEnd/>
              <a:tailEnd type="triangle" w="med" len="med"/>
            </a:ln>
          </p:spPr>
          <p:txBody>
            <a:bodyPr/>
            <a:lstStyle/>
            <a:p>
              <a:endParaRPr lang="en-US"/>
            </a:p>
          </p:txBody>
        </p:sp>
        <p:sp>
          <p:nvSpPr>
            <p:cNvPr id="6155" name="Line 10"/>
            <p:cNvSpPr>
              <a:spLocks noChangeShapeType="1"/>
            </p:cNvSpPr>
            <p:nvPr/>
          </p:nvSpPr>
          <p:spPr bwMode="auto">
            <a:xfrm>
              <a:off x="7995" y="5103"/>
              <a:ext cx="0" cy="690"/>
            </a:xfrm>
            <a:prstGeom prst="line">
              <a:avLst/>
            </a:prstGeom>
            <a:noFill/>
            <a:ln w="9525">
              <a:solidFill>
                <a:srgbClr val="000000"/>
              </a:solidFill>
              <a:round/>
              <a:headEnd/>
              <a:tailEnd type="triangle" w="med" len="med"/>
            </a:ln>
          </p:spPr>
          <p:txBody>
            <a:bodyPr/>
            <a:lstStyle/>
            <a:p>
              <a:endParaRPr lang="en-US"/>
            </a:p>
          </p:txBody>
        </p:sp>
        <p:sp>
          <p:nvSpPr>
            <p:cNvPr id="6156" name="Line 11"/>
            <p:cNvSpPr>
              <a:spLocks noChangeShapeType="1"/>
            </p:cNvSpPr>
            <p:nvPr/>
          </p:nvSpPr>
          <p:spPr bwMode="auto">
            <a:xfrm>
              <a:off x="8235" y="5043"/>
              <a:ext cx="0" cy="690"/>
            </a:xfrm>
            <a:prstGeom prst="line">
              <a:avLst/>
            </a:prstGeom>
            <a:noFill/>
            <a:ln w="9525">
              <a:solidFill>
                <a:srgbClr val="000000"/>
              </a:solidFill>
              <a:round/>
              <a:headEnd/>
              <a:tailEnd type="triangle" w="med" len="med"/>
            </a:ln>
          </p:spPr>
          <p:txBody>
            <a:bodyPr/>
            <a:lstStyle/>
            <a:p>
              <a:endParaRPr lang="en-US"/>
            </a:p>
          </p:txBody>
        </p:sp>
        <p:sp>
          <p:nvSpPr>
            <p:cNvPr id="6157" name="Line 12"/>
            <p:cNvSpPr>
              <a:spLocks noChangeShapeType="1"/>
            </p:cNvSpPr>
            <p:nvPr/>
          </p:nvSpPr>
          <p:spPr bwMode="auto">
            <a:xfrm>
              <a:off x="8505" y="5088"/>
              <a:ext cx="0" cy="690"/>
            </a:xfrm>
            <a:prstGeom prst="line">
              <a:avLst/>
            </a:prstGeom>
            <a:noFill/>
            <a:ln w="9525">
              <a:solidFill>
                <a:srgbClr val="000000"/>
              </a:solidFill>
              <a:round/>
              <a:headEnd/>
              <a:tailEnd type="triangle" w="med" len="med"/>
            </a:ln>
          </p:spPr>
          <p:txBody>
            <a:bodyPr/>
            <a:lstStyle/>
            <a:p>
              <a:endParaRPr lang="en-US"/>
            </a:p>
          </p:txBody>
        </p:sp>
        <p:sp>
          <p:nvSpPr>
            <p:cNvPr id="6158" name="Line 13"/>
            <p:cNvSpPr>
              <a:spLocks noChangeShapeType="1"/>
            </p:cNvSpPr>
            <p:nvPr/>
          </p:nvSpPr>
          <p:spPr bwMode="auto">
            <a:xfrm flipH="1">
              <a:off x="9180" y="4698"/>
              <a:ext cx="345" cy="1050"/>
            </a:xfrm>
            <a:prstGeom prst="line">
              <a:avLst/>
            </a:prstGeom>
            <a:noFill/>
            <a:ln w="9525">
              <a:solidFill>
                <a:srgbClr val="000000"/>
              </a:solidFill>
              <a:round/>
              <a:headEnd/>
              <a:tailEnd type="triangle" w="med" len="med"/>
            </a:ln>
          </p:spPr>
          <p:txBody>
            <a:bodyPr/>
            <a:lstStyle/>
            <a:p>
              <a:endParaRPr lang="en-US"/>
            </a:p>
          </p:txBody>
        </p:sp>
        <p:sp>
          <p:nvSpPr>
            <p:cNvPr id="6159" name="Line 14"/>
            <p:cNvSpPr>
              <a:spLocks noChangeShapeType="1"/>
            </p:cNvSpPr>
            <p:nvPr/>
          </p:nvSpPr>
          <p:spPr bwMode="auto">
            <a:xfrm>
              <a:off x="8730" y="5028"/>
              <a:ext cx="0" cy="690"/>
            </a:xfrm>
            <a:prstGeom prst="line">
              <a:avLst/>
            </a:prstGeom>
            <a:noFill/>
            <a:ln w="9525">
              <a:solidFill>
                <a:srgbClr val="000000"/>
              </a:solidFill>
              <a:round/>
              <a:headEnd/>
              <a:tailEnd type="triangle" w="med" len="med"/>
            </a:ln>
          </p:spPr>
          <p:txBody>
            <a:bodyPr/>
            <a:lstStyle/>
            <a:p>
              <a:endParaRPr lang="en-US"/>
            </a:p>
          </p:txBody>
        </p:sp>
        <p:sp>
          <p:nvSpPr>
            <p:cNvPr id="6160" name="Line 15"/>
            <p:cNvSpPr>
              <a:spLocks noChangeShapeType="1"/>
            </p:cNvSpPr>
            <p:nvPr/>
          </p:nvSpPr>
          <p:spPr bwMode="auto">
            <a:xfrm>
              <a:off x="8985" y="5028"/>
              <a:ext cx="0" cy="690"/>
            </a:xfrm>
            <a:prstGeom prst="line">
              <a:avLst/>
            </a:prstGeom>
            <a:noFill/>
            <a:ln w="9525">
              <a:solidFill>
                <a:srgbClr val="000000"/>
              </a:solidFill>
              <a:round/>
              <a:headEnd/>
              <a:tailEnd type="triangle" w="med" len="med"/>
            </a:ln>
          </p:spPr>
          <p:txBody>
            <a:bodyPr/>
            <a:lstStyle/>
            <a:p>
              <a:endParaRPr lang="en-US"/>
            </a:p>
          </p:txBody>
        </p:sp>
        <p:sp>
          <p:nvSpPr>
            <p:cNvPr id="6161" name="Text Box 16"/>
            <p:cNvSpPr txBox="1">
              <a:spLocks noChangeArrowheads="1"/>
            </p:cNvSpPr>
            <p:nvPr/>
          </p:nvSpPr>
          <p:spPr bwMode="auto">
            <a:xfrm>
              <a:off x="6555" y="4263"/>
              <a:ext cx="3375" cy="855"/>
            </a:xfrm>
            <a:prstGeom prst="rect">
              <a:avLst/>
            </a:prstGeom>
            <a:noFill/>
            <a:ln w="9525">
              <a:noFill/>
              <a:miter lim="800000"/>
              <a:headEnd/>
              <a:tailEnd/>
            </a:ln>
          </p:spPr>
          <p:txBody>
            <a:bodyPr/>
            <a:lstStyle/>
            <a:p>
              <a:pPr algn="ctr"/>
              <a:r>
                <a:rPr lang="en-US" sz="1200"/>
                <a:t>Collections using FTA paper</a:t>
              </a:r>
            </a:p>
            <a:p>
              <a:pPr algn="ctr"/>
              <a:r>
                <a:rPr lang="en-US" sz="1200"/>
                <a:t>(from 22 countries)</a:t>
              </a:r>
              <a:endParaRPr lang="en-US"/>
            </a:p>
          </p:txBody>
        </p:sp>
        <p:sp>
          <p:nvSpPr>
            <p:cNvPr id="13329" name="AutoShape 17"/>
            <p:cNvSpPr>
              <a:spLocks noChangeArrowheads="1"/>
            </p:cNvSpPr>
            <p:nvPr/>
          </p:nvSpPr>
          <p:spPr bwMode="auto">
            <a:xfrm>
              <a:off x="5896" y="9708"/>
              <a:ext cx="2264" cy="1365"/>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p>
              <a:pPr algn="ctr">
                <a:defRPr/>
              </a:pPr>
              <a:endParaRPr lang="en-US" sz="1200">
                <a:latin typeface="Arial" charset="0"/>
              </a:endParaRPr>
            </a:p>
            <a:p>
              <a:pPr algn="ctr">
                <a:defRPr/>
              </a:pPr>
              <a:r>
                <a:rPr lang="en-US" sz="1400">
                  <a:latin typeface="Arial" charset="0"/>
                </a:rPr>
                <a:t>RELATIONAL DATABASE</a:t>
              </a:r>
              <a:endParaRPr lang="en-US">
                <a:latin typeface="Arial" charset="0"/>
              </a:endParaRPr>
            </a:p>
          </p:txBody>
        </p:sp>
        <p:sp>
          <p:nvSpPr>
            <p:cNvPr id="6163" name="Line 18"/>
            <p:cNvSpPr>
              <a:spLocks noChangeShapeType="1"/>
            </p:cNvSpPr>
            <p:nvPr/>
          </p:nvSpPr>
          <p:spPr bwMode="auto">
            <a:xfrm flipH="1">
              <a:off x="6915" y="6798"/>
              <a:ext cx="1230" cy="2805"/>
            </a:xfrm>
            <a:prstGeom prst="line">
              <a:avLst/>
            </a:prstGeom>
            <a:noFill/>
            <a:ln w="9525">
              <a:solidFill>
                <a:srgbClr val="000000"/>
              </a:solidFill>
              <a:round/>
              <a:headEnd/>
              <a:tailEnd type="triangle" w="med" len="med"/>
            </a:ln>
          </p:spPr>
          <p:txBody>
            <a:bodyPr/>
            <a:lstStyle/>
            <a:p>
              <a:endParaRPr lang="en-US"/>
            </a:p>
          </p:txBody>
        </p:sp>
        <p:sp>
          <p:nvSpPr>
            <p:cNvPr id="6164" name="Line 19"/>
            <p:cNvSpPr>
              <a:spLocks noChangeShapeType="1"/>
            </p:cNvSpPr>
            <p:nvPr/>
          </p:nvSpPr>
          <p:spPr bwMode="auto">
            <a:xfrm flipH="1">
              <a:off x="7005" y="7848"/>
              <a:ext cx="1230" cy="1770"/>
            </a:xfrm>
            <a:prstGeom prst="line">
              <a:avLst/>
            </a:prstGeom>
            <a:noFill/>
            <a:ln w="9525">
              <a:solidFill>
                <a:srgbClr val="000000"/>
              </a:solidFill>
              <a:round/>
              <a:headEnd/>
              <a:tailEnd type="triangle" w="med" len="med"/>
            </a:ln>
          </p:spPr>
          <p:txBody>
            <a:bodyPr/>
            <a:lstStyle/>
            <a:p>
              <a:endParaRPr lang="en-US"/>
            </a:p>
          </p:txBody>
        </p:sp>
        <p:sp>
          <p:nvSpPr>
            <p:cNvPr id="6165" name="Text Box 20"/>
            <p:cNvSpPr txBox="1">
              <a:spLocks noChangeArrowheads="1"/>
            </p:cNvSpPr>
            <p:nvPr/>
          </p:nvSpPr>
          <p:spPr bwMode="auto">
            <a:xfrm>
              <a:off x="5790" y="7683"/>
              <a:ext cx="1920" cy="765"/>
            </a:xfrm>
            <a:prstGeom prst="rect">
              <a:avLst/>
            </a:prstGeom>
            <a:noFill/>
            <a:ln w="9525">
              <a:noFill/>
              <a:miter lim="800000"/>
              <a:headEnd/>
              <a:tailEnd/>
            </a:ln>
          </p:spPr>
          <p:txBody>
            <a:bodyPr/>
            <a:lstStyle/>
            <a:p>
              <a:pPr algn="ctr"/>
              <a:r>
                <a:rPr lang="en-US" sz="1200" b="1"/>
                <a:t>9 STR loci typed (Profiler Plus)</a:t>
              </a:r>
              <a:endParaRPr lang="en-US"/>
            </a:p>
          </p:txBody>
        </p:sp>
        <p:sp>
          <p:nvSpPr>
            <p:cNvPr id="6166" name="Line 21"/>
            <p:cNvSpPr>
              <a:spLocks noChangeShapeType="1"/>
            </p:cNvSpPr>
            <p:nvPr/>
          </p:nvSpPr>
          <p:spPr bwMode="auto">
            <a:xfrm>
              <a:off x="2400" y="5538"/>
              <a:ext cx="0" cy="870"/>
            </a:xfrm>
            <a:prstGeom prst="line">
              <a:avLst/>
            </a:prstGeom>
            <a:noFill/>
            <a:ln w="9525">
              <a:solidFill>
                <a:srgbClr val="000000"/>
              </a:solidFill>
              <a:round/>
              <a:headEnd/>
              <a:tailEnd type="triangle" w="med" len="med"/>
            </a:ln>
          </p:spPr>
          <p:txBody>
            <a:bodyPr/>
            <a:lstStyle/>
            <a:p>
              <a:endParaRPr lang="en-US"/>
            </a:p>
          </p:txBody>
        </p:sp>
        <p:sp>
          <p:nvSpPr>
            <p:cNvPr id="6167" name="Line 22"/>
            <p:cNvSpPr>
              <a:spLocks noChangeShapeType="1"/>
            </p:cNvSpPr>
            <p:nvPr/>
          </p:nvSpPr>
          <p:spPr bwMode="auto">
            <a:xfrm flipH="1">
              <a:off x="2715" y="5703"/>
              <a:ext cx="0" cy="930"/>
            </a:xfrm>
            <a:prstGeom prst="line">
              <a:avLst/>
            </a:prstGeom>
            <a:noFill/>
            <a:ln w="9525">
              <a:solidFill>
                <a:srgbClr val="000000"/>
              </a:solidFill>
              <a:round/>
              <a:headEnd/>
              <a:tailEnd type="triangle" w="med" len="med"/>
            </a:ln>
          </p:spPr>
          <p:txBody>
            <a:bodyPr/>
            <a:lstStyle/>
            <a:p>
              <a:endParaRPr lang="en-US"/>
            </a:p>
          </p:txBody>
        </p:sp>
        <p:sp>
          <p:nvSpPr>
            <p:cNvPr id="6168" name="Line 23"/>
            <p:cNvSpPr>
              <a:spLocks noChangeShapeType="1"/>
            </p:cNvSpPr>
            <p:nvPr/>
          </p:nvSpPr>
          <p:spPr bwMode="auto">
            <a:xfrm>
              <a:off x="3060" y="6078"/>
              <a:ext cx="0" cy="990"/>
            </a:xfrm>
            <a:prstGeom prst="line">
              <a:avLst/>
            </a:prstGeom>
            <a:noFill/>
            <a:ln w="9525">
              <a:solidFill>
                <a:srgbClr val="000000"/>
              </a:solidFill>
              <a:round/>
              <a:headEnd/>
              <a:tailEnd type="triangle" w="med" len="med"/>
            </a:ln>
          </p:spPr>
          <p:txBody>
            <a:bodyPr/>
            <a:lstStyle/>
            <a:p>
              <a:endParaRPr lang="en-US"/>
            </a:p>
          </p:txBody>
        </p:sp>
        <p:sp>
          <p:nvSpPr>
            <p:cNvPr id="6169" name="Line 24"/>
            <p:cNvSpPr>
              <a:spLocks noChangeShapeType="1"/>
            </p:cNvSpPr>
            <p:nvPr/>
          </p:nvSpPr>
          <p:spPr bwMode="auto">
            <a:xfrm>
              <a:off x="3390" y="5973"/>
              <a:ext cx="0" cy="945"/>
            </a:xfrm>
            <a:prstGeom prst="line">
              <a:avLst/>
            </a:prstGeom>
            <a:noFill/>
            <a:ln w="9525">
              <a:solidFill>
                <a:srgbClr val="000000"/>
              </a:solidFill>
              <a:round/>
              <a:headEnd/>
              <a:tailEnd type="triangle" w="med" len="med"/>
            </a:ln>
          </p:spPr>
          <p:txBody>
            <a:bodyPr/>
            <a:lstStyle/>
            <a:p>
              <a:endParaRPr lang="en-US"/>
            </a:p>
          </p:txBody>
        </p:sp>
        <p:sp>
          <p:nvSpPr>
            <p:cNvPr id="6170" name="Line 25"/>
            <p:cNvSpPr>
              <a:spLocks noChangeShapeType="1"/>
            </p:cNvSpPr>
            <p:nvPr/>
          </p:nvSpPr>
          <p:spPr bwMode="auto">
            <a:xfrm>
              <a:off x="3705" y="5613"/>
              <a:ext cx="0" cy="930"/>
            </a:xfrm>
            <a:prstGeom prst="line">
              <a:avLst/>
            </a:prstGeom>
            <a:noFill/>
            <a:ln w="9525">
              <a:solidFill>
                <a:srgbClr val="000000"/>
              </a:solidFill>
              <a:round/>
              <a:headEnd/>
              <a:tailEnd type="triangle" w="med" len="med"/>
            </a:ln>
          </p:spPr>
          <p:txBody>
            <a:bodyPr/>
            <a:lstStyle/>
            <a:p>
              <a:endParaRPr lang="en-US"/>
            </a:p>
          </p:txBody>
        </p:sp>
        <p:sp>
          <p:nvSpPr>
            <p:cNvPr id="6171" name="Text Box 26"/>
            <p:cNvSpPr txBox="1">
              <a:spLocks noChangeArrowheads="1"/>
            </p:cNvSpPr>
            <p:nvPr/>
          </p:nvSpPr>
          <p:spPr bwMode="auto">
            <a:xfrm>
              <a:off x="2100" y="9333"/>
              <a:ext cx="2025" cy="585"/>
            </a:xfrm>
            <a:prstGeom prst="rect">
              <a:avLst/>
            </a:prstGeom>
            <a:solidFill>
              <a:srgbClr val="FFFFFF"/>
            </a:solidFill>
            <a:ln w="9525">
              <a:solidFill>
                <a:srgbClr val="000000"/>
              </a:solidFill>
              <a:miter lim="800000"/>
              <a:headEnd/>
              <a:tailEnd/>
            </a:ln>
          </p:spPr>
          <p:txBody>
            <a:bodyPr/>
            <a:lstStyle/>
            <a:p>
              <a:pPr algn="ctr"/>
              <a:r>
                <a:rPr lang="en-US" sz="1200"/>
                <a:t>Sorted groups</a:t>
              </a:r>
              <a:endParaRPr lang="en-US"/>
            </a:p>
          </p:txBody>
        </p:sp>
        <p:sp>
          <p:nvSpPr>
            <p:cNvPr id="6172" name="Line 27"/>
            <p:cNvSpPr>
              <a:spLocks noChangeShapeType="1"/>
            </p:cNvSpPr>
            <p:nvPr/>
          </p:nvSpPr>
          <p:spPr bwMode="auto">
            <a:xfrm>
              <a:off x="3030" y="8268"/>
              <a:ext cx="0" cy="945"/>
            </a:xfrm>
            <a:prstGeom prst="line">
              <a:avLst/>
            </a:prstGeom>
            <a:noFill/>
            <a:ln w="9525">
              <a:solidFill>
                <a:srgbClr val="000000"/>
              </a:solidFill>
              <a:round/>
              <a:headEnd/>
              <a:tailEnd type="triangle" w="med" len="med"/>
            </a:ln>
          </p:spPr>
          <p:txBody>
            <a:bodyPr/>
            <a:lstStyle/>
            <a:p>
              <a:endParaRPr lang="en-US"/>
            </a:p>
          </p:txBody>
        </p:sp>
        <p:sp>
          <p:nvSpPr>
            <p:cNvPr id="6173" name="Text Box 28"/>
            <p:cNvSpPr txBox="1">
              <a:spLocks noChangeArrowheads="1"/>
            </p:cNvSpPr>
            <p:nvPr/>
          </p:nvSpPr>
          <p:spPr bwMode="auto">
            <a:xfrm>
              <a:off x="3045" y="8373"/>
              <a:ext cx="1920" cy="765"/>
            </a:xfrm>
            <a:prstGeom prst="rect">
              <a:avLst/>
            </a:prstGeom>
            <a:noFill/>
            <a:ln w="9525">
              <a:noFill/>
              <a:miter lim="800000"/>
              <a:headEnd/>
              <a:tailEnd/>
            </a:ln>
          </p:spPr>
          <p:txBody>
            <a:bodyPr/>
            <a:lstStyle/>
            <a:p>
              <a:pPr algn="ctr"/>
              <a:r>
                <a:rPr lang="en-US" sz="1200" b="1"/>
                <a:t>9 STR loci tested (Profiler Plus)</a:t>
              </a:r>
              <a:endParaRPr lang="en-US"/>
            </a:p>
          </p:txBody>
        </p:sp>
        <p:sp>
          <p:nvSpPr>
            <p:cNvPr id="6174" name="Text Box 29"/>
            <p:cNvSpPr txBox="1">
              <a:spLocks noChangeArrowheads="1"/>
            </p:cNvSpPr>
            <p:nvPr/>
          </p:nvSpPr>
          <p:spPr bwMode="auto">
            <a:xfrm>
              <a:off x="2205" y="10413"/>
              <a:ext cx="1815" cy="885"/>
            </a:xfrm>
            <a:prstGeom prst="rect">
              <a:avLst/>
            </a:prstGeom>
            <a:noFill/>
            <a:ln w="9525">
              <a:noFill/>
              <a:miter lim="800000"/>
              <a:headEnd/>
              <a:tailEnd/>
            </a:ln>
          </p:spPr>
          <p:txBody>
            <a:bodyPr/>
            <a:lstStyle/>
            <a:p>
              <a:pPr algn="ctr"/>
              <a:r>
                <a:rPr lang="en-US" sz="1200" b="1" i="1"/>
                <a:t>4 additional </a:t>
              </a:r>
            </a:p>
            <a:p>
              <a:pPr algn="ctr"/>
              <a:r>
                <a:rPr lang="en-US" sz="1200" b="1" i="1"/>
                <a:t>STR loci tested (COfiler)</a:t>
              </a:r>
              <a:endParaRPr lang="en-US"/>
            </a:p>
          </p:txBody>
        </p:sp>
        <p:sp>
          <p:nvSpPr>
            <p:cNvPr id="6175" name="Text Box 30"/>
            <p:cNvSpPr txBox="1">
              <a:spLocks noChangeArrowheads="1"/>
            </p:cNvSpPr>
            <p:nvPr/>
          </p:nvSpPr>
          <p:spPr bwMode="auto">
            <a:xfrm>
              <a:off x="7680" y="8733"/>
              <a:ext cx="2280" cy="885"/>
            </a:xfrm>
            <a:prstGeom prst="rect">
              <a:avLst/>
            </a:prstGeom>
            <a:noFill/>
            <a:ln w="9525">
              <a:noFill/>
              <a:miter lim="800000"/>
              <a:headEnd/>
              <a:tailEnd/>
            </a:ln>
          </p:spPr>
          <p:txBody>
            <a:bodyPr/>
            <a:lstStyle/>
            <a:p>
              <a:pPr algn="ctr"/>
              <a:r>
                <a:rPr lang="en-US" sz="1200" b="1"/>
                <a:t>4 additional STR loci tested (COfiler)</a:t>
              </a:r>
            </a:p>
          </p:txBody>
        </p:sp>
        <p:sp>
          <p:nvSpPr>
            <p:cNvPr id="6176" name="Line 31"/>
            <p:cNvSpPr>
              <a:spLocks noChangeShapeType="1"/>
            </p:cNvSpPr>
            <p:nvPr/>
          </p:nvSpPr>
          <p:spPr bwMode="auto">
            <a:xfrm>
              <a:off x="4230" y="9693"/>
              <a:ext cx="1515" cy="585"/>
            </a:xfrm>
            <a:prstGeom prst="line">
              <a:avLst/>
            </a:prstGeom>
            <a:noFill/>
            <a:ln w="28575">
              <a:solidFill>
                <a:srgbClr val="000000"/>
              </a:solidFill>
              <a:prstDash val="dash"/>
              <a:round/>
              <a:headEnd/>
              <a:tailEnd type="triangle" w="med" len="med"/>
            </a:ln>
          </p:spPr>
          <p:txBody>
            <a:bodyPr/>
            <a:lstStyle/>
            <a:p>
              <a:endParaRPr lang="en-US"/>
            </a:p>
          </p:txBody>
        </p:sp>
        <p:sp>
          <p:nvSpPr>
            <p:cNvPr id="6177" name="Line 32"/>
            <p:cNvSpPr>
              <a:spLocks noChangeShapeType="1"/>
            </p:cNvSpPr>
            <p:nvPr/>
          </p:nvSpPr>
          <p:spPr bwMode="auto">
            <a:xfrm flipV="1">
              <a:off x="3720" y="10563"/>
              <a:ext cx="2025" cy="570"/>
            </a:xfrm>
            <a:prstGeom prst="line">
              <a:avLst/>
            </a:prstGeom>
            <a:noFill/>
            <a:ln w="28575">
              <a:solidFill>
                <a:srgbClr val="000000"/>
              </a:solidFill>
              <a:prstDash val="dash"/>
              <a:round/>
              <a:headEnd/>
              <a:tailEnd type="triangle" w="med" len="med"/>
            </a:ln>
          </p:spPr>
          <p:txBody>
            <a:bodyPr/>
            <a:lstStyle/>
            <a:p>
              <a:endParaRPr lang="en-US"/>
            </a:p>
          </p:txBody>
        </p:sp>
        <p:sp>
          <p:nvSpPr>
            <p:cNvPr id="6178" name="Line 33"/>
            <p:cNvSpPr>
              <a:spLocks noChangeShapeType="1"/>
            </p:cNvSpPr>
            <p:nvPr/>
          </p:nvSpPr>
          <p:spPr bwMode="auto">
            <a:xfrm>
              <a:off x="6945" y="11253"/>
              <a:ext cx="0" cy="1260"/>
            </a:xfrm>
            <a:prstGeom prst="line">
              <a:avLst/>
            </a:prstGeom>
            <a:noFill/>
            <a:ln w="57150">
              <a:solidFill>
                <a:srgbClr val="000000"/>
              </a:solidFill>
              <a:round/>
              <a:headEnd/>
              <a:tailEnd type="triangle" w="med" len="med"/>
            </a:ln>
          </p:spPr>
          <p:txBody>
            <a:bodyPr/>
            <a:lstStyle/>
            <a:p>
              <a:endParaRPr lang="en-US"/>
            </a:p>
          </p:txBody>
        </p:sp>
        <p:sp>
          <p:nvSpPr>
            <p:cNvPr id="6179" name="Text Box 34"/>
            <p:cNvSpPr txBox="1">
              <a:spLocks noChangeArrowheads="1"/>
            </p:cNvSpPr>
            <p:nvPr/>
          </p:nvSpPr>
          <p:spPr bwMode="auto">
            <a:xfrm>
              <a:off x="5685" y="12708"/>
              <a:ext cx="2475" cy="960"/>
            </a:xfrm>
            <a:prstGeom prst="rect">
              <a:avLst/>
            </a:prstGeom>
            <a:solidFill>
              <a:srgbClr val="FFFFFF"/>
            </a:solidFill>
            <a:ln w="9525">
              <a:solidFill>
                <a:srgbClr val="000000"/>
              </a:solidFill>
              <a:miter lim="800000"/>
              <a:headEnd/>
              <a:tailEnd/>
            </a:ln>
          </p:spPr>
          <p:txBody>
            <a:bodyPr/>
            <a:lstStyle/>
            <a:p>
              <a:pPr algn="ctr"/>
              <a:r>
                <a:rPr lang="en-US" sz="1600" b="1"/>
                <a:t>Identification of 229 victims</a:t>
              </a:r>
              <a:endParaRPr lang="en-US" sz="2000"/>
            </a:p>
          </p:txBody>
        </p:sp>
        <p:sp>
          <p:nvSpPr>
            <p:cNvPr id="6180" name="Text Box 35"/>
            <p:cNvSpPr txBox="1">
              <a:spLocks noChangeArrowheads="1"/>
            </p:cNvSpPr>
            <p:nvPr/>
          </p:nvSpPr>
          <p:spPr bwMode="auto">
            <a:xfrm>
              <a:off x="3945" y="10113"/>
              <a:ext cx="1920" cy="765"/>
            </a:xfrm>
            <a:prstGeom prst="rect">
              <a:avLst/>
            </a:prstGeom>
            <a:noFill/>
            <a:ln w="9525">
              <a:noFill/>
              <a:miter lim="800000"/>
              <a:headEnd/>
              <a:tailEnd/>
            </a:ln>
          </p:spPr>
          <p:txBody>
            <a:bodyPr/>
            <a:lstStyle/>
            <a:p>
              <a:pPr algn="ctr"/>
              <a:r>
                <a:rPr lang="en-US" sz="1200" b="1"/>
                <a:t>Database query</a:t>
              </a:r>
              <a:endParaRPr lang="en-US"/>
            </a:p>
          </p:txBody>
        </p:sp>
      </p:grpSp>
      <p:sp>
        <p:nvSpPr>
          <p:cNvPr id="6147" name="Text Box 36"/>
          <p:cNvSpPr txBox="1">
            <a:spLocks noChangeArrowheads="1"/>
          </p:cNvSpPr>
          <p:nvPr/>
        </p:nvSpPr>
        <p:spPr bwMode="auto">
          <a:xfrm>
            <a:off x="1265238" y="7086600"/>
            <a:ext cx="6784975" cy="274638"/>
          </a:xfrm>
          <a:prstGeom prst="rect">
            <a:avLst/>
          </a:prstGeom>
          <a:noFill/>
          <a:ln w="9525">
            <a:noFill/>
            <a:miter lim="800000"/>
            <a:headEnd/>
            <a:tailEnd/>
          </a:ln>
        </p:spPr>
        <p:txBody>
          <a:bodyPr wrap="none">
            <a:spAutoFit/>
          </a:bodyPr>
          <a:lstStyle/>
          <a:p>
            <a:r>
              <a:rPr lang="en-US" sz="1200"/>
              <a:t>Figure 24.3, J.M. Butler (2005) </a:t>
            </a:r>
            <a:r>
              <a:rPr lang="en-US" sz="1200" i="1"/>
              <a:t>Forensic DNA Typing</a:t>
            </a:r>
            <a:r>
              <a:rPr lang="en-US" sz="1200"/>
              <a:t>, 2</a:t>
            </a:r>
            <a:r>
              <a:rPr lang="en-US" sz="1200" baseline="30000"/>
              <a:t>nd</a:t>
            </a:r>
            <a:r>
              <a:rPr lang="en-US" sz="1200"/>
              <a:t> Edition © 2005 Elsevier Academic Press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62000" y="1600200"/>
            <a:ext cx="1066800" cy="762000"/>
          </a:xfrm>
          <a:prstGeom prst="rect">
            <a:avLst/>
          </a:prstGeom>
          <a:solidFill>
            <a:srgbClr val="FFFF00"/>
          </a:solidFill>
          <a:ln w="9525">
            <a:solidFill>
              <a:schemeClr val="tx1"/>
            </a:solidFill>
            <a:miter lim="800000"/>
            <a:headEnd/>
            <a:tailEnd/>
          </a:ln>
        </p:spPr>
        <p:txBody>
          <a:bodyPr wrap="none" anchor="ctr"/>
          <a:lstStyle/>
          <a:p>
            <a:pPr algn="ctr"/>
            <a:r>
              <a:rPr lang="en-US">
                <a:cs typeface="Arial" pitchFamily="34" charset="0"/>
              </a:rPr>
              <a:t>NYSP</a:t>
            </a:r>
          </a:p>
          <a:p>
            <a:pPr algn="ctr"/>
            <a:r>
              <a:rPr lang="en-US">
                <a:cs typeface="Arial" pitchFamily="34" charset="0"/>
              </a:rPr>
              <a:t>(Albany)</a:t>
            </a:r>
          </a:p>
        </p:txBody>
      </p:sp>
      <p:sp>
        <p:nvSpPr>
          <p:cNvPr id="7171" name="Rectangle 3"/>
          <p:cNvSpPr>
            <a:spLocks noChangeArrowheads="1"/>
          </p:cNvSpPr>
          <p:nvPr/>
        </p:nvSpPr>
        <p:spPr bwMode="auto">
          <a:xfrm>
            <a:off x="7391400" y="1600200"/>
            <a:ext cx="1066800" cy="762000"/>
          </a:xfrm>
          <a:prstGeom prst="rect">
            <a:avLst/>
          </a:prstGeom>
          <a:solidFill>
            <a:srgbClr val="FFFF00"/>
          </a:solidFill>
          <a:ln w="9525">
            <a:solidFill>
              <a:schemeClr val="tx1"/>
            </a:solidFill>
            <a:miter lim="800000"/>
            <a:headEnd/>
            <a:tailEnd/>
          </a:ln>
        </p:spPr>
        <p:txBody>
          <a:bodyPr wrap="none" anchor="ctr"/>
          <a:lstStyle/>
          <a:p>
            <a:pPr algn="ctr"/>
            <a:r>
              <a:rPr lang="en-US">
                <a:cs typeface="Arial" pitchFamily="34" charset="0"/>
              </a:rPr>
              <a:t>OCME</a:t>
            </a:r>
          </a:p>
        </p:txBody>
      </p:sp>
      <p:sp>
        <p:nvSpPr>
          <p:cNvPr id="7172" name="Rectangle 4"/>
          <p:cNvSpPr>
            <a:spLocks noChangeArrowheads="1"/>
          </p:cNvSpPr>
          <p:nvPr/>
        </p:nvSpPr>
        <p:spPr bwMode="auto">
          <a:xfrm>
            <a:off x="6096000" y="2819400"/>
            <a:ext cx="1066800" cy="762000"/>
          </a:xfrm>
          <a:prstGeom prst="rect">
            <a:avLst/>
          </a:prstGeom>
          <a:solidFill>
            <a:srgbClr val="00FFFF"/>
          </a:solidFill>
          <a:ln w="9525">
            <a:solidFill>
              <a:schemeClr val="tx1"/>
            </a:solidFill>
            <a:miter lim="800000"/>
            <a:headEnd/>
            <a:tailEnd/>
          </a:ln>
        </p:spPr>
        <p:txBody>
          <a:bodyPr wrap="none" anchor="ctr"/>
          <a:lstStyle/>
          <a:p>
            <a:pPr algn="ctr"/>
            <a:r>
              <a:rPr lang="en-US">
                <a:cs typeface="Arial" pitchFamily="34" charset="0"/>
              </a:rPr>
              <a:t>Bode</a:t>
            </a:r>
          </a:p>
        </p:txBody>
      </p:sp>
      <p:sp>
        <p:nvSpPr>
          <p:cNvPr id="7173" name="Rectangle 5"/>
          <p:cNvSpPr>
            <a:spLocks noChangeArrowheads="1"/>
          </p:cNvSpPr>
          <p:nvPr/>
        </p:nvSpPr>
        <p:spPr bwMode="auto">
          <a:xfrm>
            <a:off x="1905000" y="2819400"/>
            <a:ext cx="1066800" cy="762000"/>
          </a:xfrm>
          <a:prstGeom prst="rect">
            <a:avLst/>
          </a:prstGeom>
          <a:solidFill>
            <a:srgbClr val="00FFFF"/>
          </a:solidFill>
          <a:ln w="9525">
            <a:solidFill>
              <a:schemeClr val="tx1"/>
            </a:solidFill>
            <a:miter lim="800000"/>
            <a:headEnd/>
            <a:tailEnd/>
          </a:ln>
        </p:spPr>
        <p:txBody>
          <a:bodyPr wrap="none" anchor="ctr"/>
          <a:lstStyle/>
          <a:p>
            <a:pPr algn="ctr"/>
            <a:r>
              <a:rPr lang="en-US">
                <a:cs typeface="Arial" pitchFamily="34" charset="0"/>
              </a:rPr>
              <a:t>Myriad</a:t>
            </a:r>
          </a:p>
        </p:txBody>
      </p:sp>
      <p:sp>
        <p:nvSpPr>
          <p:cNvPr id="7174" name="Rectangle 6"/>
          <p:cNvSpPr>
            <a:spLocks noChangeArrowheads="1"/>
          </p:cNvSpPr>
          <p:nvPr/>
        </p:nvSpPr>
        <p:spPr bwMode="auto">
          <a:xfrm>
            <a:off x="4114800" y="3810000"/>
            <a:ext cx="1066800" cy="762000"/>
          </a:xfrm>
          <a:prstGeom prst="rect">
            <a:avLst/>
          </a:prstGeom>
          <a:solidFill>
            <a:srgbClr val="00FFFF"/>
          </a:solidFill>
          <a:ln w="9525">
            <a:solidFill>
              <a:schemeClr val="tx1"/>
            </a:solidFill>
            <a:miter lim="800000"/>
            <a:headEnd/>
            <a:tailEnd/>
          </a:ln>
        </p:spPr>
        <p:txBody>
          <a:bodyPr wrap="none" anchor="ctr"/>
          <a:lstStyle/>
          <a:p>
            <a:pPr algn="ctr"/>
            <a:r>
              <a:rPr lang="en-US">
                <a:cs typeface="Arial" pitchFamily="34" charset="0"/>
              </a:rPr>
              <a:t>Orchid </a:t>
            </a:r>
          </a:p>
          <a:p>
            <a:pPr algn="ctr"/>
            <a:r>
              <a:rPr lang="en-US">
                <a:cs typeface="Arial" pitchFamily="34" charset="0"/>
              </a:rPr>
              <a:t>Cellmark</a:t>
            </a:r>
          </a:p>
        </p:txBody>
      </p:sp>
      <p:sp>
        <p:nvSpPr>
          <p:cNvPr id="7175" name="Rectangle 7"/>
          <p:cNvSpPr>
            <a:spLocks noChangeArrowheads="1"/>
          </p:cNvSpPr>
          <p:nvPr/>
        </p:nvSpPr>
        <p:spPr bwMode="auto">
          <a:xfrm>
            <a:off x="4114800" y="5029200"/>
            <a:ext cx="1066800" cy="762000"/>
          </a:xfrm>
          <a:prstGeom prst="rect">
            <a:avLst/>
          </a:prstGeom>
          <a:solidFill>
            <a:srgbClr val="00FFFF"/>
          </a:solidFill>
          <a:ln w="9525">
            <a:solidFill>
              <a:schemeClr val="tx1"/>
            </a:solidFill>
            <a:miter lim="800000"/>
            <a:headEnd/>
            <a:tailEnd/>
          </a:ln>
        </p:spPr>
        <p:txBody>
          <a:bodyPr wrap="none" anchor="ctr"/>
          <a:lstStyle/>
          <a:p>
            <a:pPr algn="ctr"/>
            <a:r>
              <a:rPr lang="en-US">
                <a:cs typeface="Arial" pitchFamily="34" charset="0"/>
              </a:rPr>
              <a:t>Celera</a:t>
            </a:r>
          </a:p>
        </p:txBody>
      </p:sp>
      <p:sp>
        <p:nvSpPr>
          <p:cNvPr id="330760" name="Line 8"/>
          <p:cNvSpPr>
            <a:spLocks noChangeShapeType="1"/>
          </p:cNvSpPr>
          <p:nvPr/>
        </p:nvSpPr>
        <p:spPr bwMode="auto">
          <a:xfrm>
            <a:off x="2438400" y="3581400"/>
            <a:ext cx="1676400" cy="1905000"/>
          </a:xfrm>
          <a:prstGeom prst="line">
            <a:avLst/>
          </a:prstGeom>
          <a:noFill/>
          <a:ln w="44450">
            <a:solidFill>
              <a:srgbClr val="FF0000"/>
            </a:solidFill>
            <a:round/>
            <a:headEnd/>
            <a:tailEnd type="triangle" w="med" len="med"/>
          </a:ln>
        </p:spPr>
        <p:txBody>
          <a:bodyPr/>
          <a:lstStyle/>
          <a:p>
            <a:endParaRPr lang="en-US"/>
          </a:p>
        </p:txBody>
      </p:sp>
      <p:sp>
        <p:nvSpPr>
          <p:cNvPr id="330761" name="Line 9"/>
          <p:cNvSpPr>
            <a:spLocks noChangeShapeType="1"/>
          </p:cNvSpPr>
          <p:nvPr/>
        </p:nvSpPr>
        <p:spPr bwMode="auto">
          <a:xfrm flipH="1">
            <a:off x="5181600" y="3581400"/>
            <a:ext cx="914400" cy="609600"/>
          </a:xfrm>
          <a:prstGeom prst="line">
            <a:avLst/>
          </a:prstGeom>
          <a:noFill/>
          <a:ln w="44450">
            <a:solidFill>
              <a:srgbClr val="FF0000"/>
            </a:solidFill>
            <a:round/>
            <a:headEnd/>
            <a:tailEnd type="triangle" w="med" len="med"/>
          </a:ln>
        </p:spPr>
        <p:txBody>
          <a:bodyPr/>
          <a:lstStyle/>
          <a:p>
            <a:endParaRPr lang="en-US"/>
          </a:p>
        </p:txBody>
      </p:sp>
      <p:sp>
        <p:nvSpPr>
          <p:cNvPr id="330762" name="Line 10"/>
          <p:cNvSpPr>
            <a:spLocks noChangeShapeType="1"/>
          </p:cNvSpPr>
          <p:nvPr/>
        </p:nvSpPr>
        <p:spPr bwMode="auto">
          <a:xfrm flipV="1">
            <a:off x="4495800" y="4572000"/>
            <a:ext cx="0" cy="457200"/>
          </a:xfrm>
          <a:prstGeom prst="line">
            <a:avLst/>
          </a:prstGeom>
          <a:noFill/>
          <a:ln w="44450">
            <a:solidFill>
              <a:srgbClr val="FF0000"/>
            </a:solidFill>
            <a:round/>
            <a:headEnd/>
            <a:tailEnd type="triangle" w="med" len="med"/>
          </a:ln>
        </p:spPr>
        <p:txBody>
          <a:bodyPr/>
          <a:lstStyle/>
          <a:p>
            <a:endParaRPr lang="en-US"/>
          </a:p>
        </p:txBody>
      </p:sp>
      <p:sp>
        <p:nvSpPr>
          <p:cNvPr id="330763" name="Line 11"/>
          <p:cNvSpPr>
            <a:spLocks noChangeShapeType="1"/>
          </p:cNvSpPr>
          <p:nvPr/>
        </p:nvSpPr>
        <p:spPr bwMode="auto">
          <a:xfrm>
            <a:off x="4267200" y="2057400"/>
            <a:ext cx="0" cy="1752600"/>
          </a:xfrm>
          <a:prstGeom prst="line">
            <a:avLst/>
          </a:prstGeom>
          <a:noFill/>
          <a:ln w="44450">
            <a:solidFill>
              <a:srgbClr val="FF0000"/>
            </a:solidFill>
            <a:round/>
            <a:headEnd/>
            <a:tailEnd type="triangle" w="med" len="med"/>
          </a:ln>
        </p:spPr>
        <p:txBody>
          <a:bodyPr/>
          <a:lstStyle/>
          <a:p>
            <a:endParaRPr lang="en-US"/>
          </a:p>
        </p:txBody>
      </p:sp>
      <p:sp>
        <p:nvSpPr>
          <p:cNvPr id="330764" name="Line 12"/>
          <p:cNvSpPr>
            <a:spLocks noChangeShapeType="1"/>
          </p:cNvSpPr>
          <p:nvPr/>
        </p:nvSpPr>
        <p:spPr bwMode="auto">
          <a:xfrm>
            <a:off x="4953000" y="1828800"/>
            <a:ext cx="0" cy="1981200"/>
          </a:xfrm>
          <a:prstGeom prst="line">
            <a:avLst/>
          </a:prstGeom>
          <a:noFill/>
          <a:ln w="44450">
            <a:solidFill>
              <a:srgbClr val="FF0000"/>
            </a:solidFill>
            <a:round/>
            <a:headEnd/>
            <a:tailEnd type="triangle" w="med" len="med"/>
          </a:ln>
        </p:spPr>
        <p:txBody>
          <a:bodyPr/>
          <a:lstStyle/>
          <a:p>
            <a:endParaRPr lang="en-US"/>
          </a:p>
        </p:txBody>
      </p:sp>
      <p:sp>
        <p:nvSpPr>
          <p:cNvPr id="330765" name="Line 13"/>
          <p:cNvSpPr>
            <a:spLocks noChangeShapeType="1"/>
          </p:cNvSpPr>
          <p:nvPr/>
        </p:nvSpPr>
        <p:spPr bwMode="auto">
          <a:xfrm flipH="1">
            <a:off x="1828800" y="2057400"/>
            <a:ext cx="2438400" cy="0"/>
          </a:xfrm>
          <a:prstGeom prst="line">
            <a:avLst/>
          </a:prstGeom>
          <a:noFill/>
          <a:ln w="44450">
            <a:solidFill>
              <a:srgbClr val="FF0000"/>
            </a:solidFill>
            <a:round/>
            <a:headEnd/>
            <a:tailEnd/>
          </a:ln>
        </p:spPr>
        <p:txBody>
          <a:bodyPr/>
          <a:lstStyle/>
          <a:p>
            <a:endParaRPr lang="en-US"/>
          </a:p>
        </p:txBody>
      </p:sp>
      <p:sp>
        <p:nvSpPr>
          <p:cNvPr id="330766" name="Line 14"/>
          <p:cNvSpPr>
            <a:spLocks noChangeShapeType="1"/>
          </p:cNvSpPr>
          <p:nvPr/>
        </p:nvSpPr>
        <p:spPr bwMode="auto">
          <a:xfrm flipH="1">
            <a:off x="4953000" y="1828800"/>
            <a:ext cx="2438400" cy="0"/>
          </a:xfrm>
          <a:prstGeom prst="line">
            <a:avLst/>
          </a:prstGeom>
          <a:noFill/>
          <a:ln w="44450">
            <a:solidFill>
              <a:srgbClr val="FF0000"/>
            </a:solidFill>
            <a:round/>
            <a:headEnd/>
            <a:tailEnd/>
          </a:ln>
        </p:spPr>
        <p:txBody>
          <a:bodyPr/>
          <a:lstStyle/>
          <a:p>
            <a:endParaRPr lang="en-US"/>
          </a:p>
        </p:txBody>
      </p:sp>
      <p:sp>
        <p:nvSpPr>
          <p:cNvPr id="330767" name="Line 15"/>
          <p:cNvSpPr>
            <a:spLocks noChangeShapeType="1"/>
          </p:cNvSpPr>
          <p:nvPr/>
        </p:nvSpPr>
        <p:spPr bwMode="auto">
          <a:xfrm>
            <a:off x="7848600" y="2362200"/>
            <a:ext cx="0" cy="838200"/>
          </a:xfrm>
          <a:prstGeom prst="line">
            <a:avLst/>
          </a:prstGeom>
          <a:noFill/>
          <a:ln w="44450">
            <a:solidFill>
              <a:srgbClr val="FF0000"/>
            </a:solidFill>
            <a:prstDash val="dash"/>
            <a:round/>
            <a:headEnd/>
            <a:tailEnd/>
          </a:ln>
        </p:spPr>
        <p:txBody>
          <a:bodyPr/>
          <a:lstStyle/>
          <a:p>
            <a:endParaRPr lang="en-US"/>
          </a:p>
        </p:txBody>
      </p:sp>
      <p:sp>
        <p:nvSpPr>
          <p:cNvPr id="330768" name="Line 16"/>
          <p:cNvSpPr>
            <a:spLocks noChangeShapeType="1"/>
          </p:cNvSpPr>
          <p:nvPr/>
        </p:nvSpPr>
        <p:spPr bwMode="auto">
          <a:xfrm flipH="1">
            <a:off x="7162800" y="3200400"/>
            <a:ext cx="685800" cy="0"/>
          </a:xfrm>
          <a:prstGeom prst="line">
            <a:avLst/>
          </a:prstGeom>
          <a:noFill/>
          <a:ln w="44450">
            <a:solidFill>
              <a:srgbClr val="FF0000"/>
            </a:solidFill>
            <a:prstDash val="dash"/>
            <a:round/>
            <a:headEnd/>
            <a:tailEnd type="triangle" w="med" len="med"/>
          </a:ln>
        </p:spPr>
        <p:txBody>
          <a:bodyPr/>
          <a:lstStyle/>
          <a:p>
            <a:endParaRPr lang="en-US"/>
          </a:p>
        </p:txBody>
      </p:sp>
      <p:sp>
        <p:nvSpPr>
          <p:cNvPr id="330769" name="Line 17"/>
          <p:cNvSpPr>
            <a:spLocks noChangeShapeType="1"/>
          </p:cNvSpPr>
          <p:nvPr/>
        </p:nvSpPr>
        <p:spPr bwMode="auto">
          <a:xfrm>
            <a:off x="1295400" y="2362200"/>
            <a:ext cx="0" cy="685800"/>
          </a:xfrm>
          <a:prstGeom prst="line">
            <a:avLst/>
          </a:prstGeom>
          <a:noFill/>
          <a:ln w="44450">
            <a:solidFill>
              <a:srgbClr val="FF0000"/>
            </a:solidFill>
            <a:prstDash val="dash"/>
            <a:round/>
            <a:headEnd/>
            <a:tailEnd/>
          </a:ln>
        </p:spPr>
        <p:txBody>
          <a:bodyPr/>
          <a:lstStyle/>
          <a:p>
            <a:endParaRPr lang="en-US"/>
          </a:p>
        </p:txBody>
      </p:sp>
      <p:sp>
        <p:nvSpPr>
          <p:cNvPr id="330770" name="Line 18"/>
          <p:cNvSpPr>
            <a:spLocks noChangeShapeType="1"/>
          </p:cNvSpPr>
          <p:nvPr/>
        </p:nvSpPr>
        <p:spPr bwMode="auto">
          <a:xfrm>
            <a:off x="1295400" y="3048000"/>
            <a:ext cx="609600" cy="0"/>
          </a:xfrm>
          <a:prstGeom prst="line">
            <a:avLst/>
          </a:prstGeom>
          <a:noFill/>
          <a:ln w="44450">
            <a:solidFill>
              <a:srgbClr val="FF0000"/>
            </a:solidFill>
            <a:prstDash val="dash"/>
            <a:round/>
            <a:headEnd/>
            <a:tailEnd type="triangle" w="med" len="med"/>
          </a:ln>
        </p:spPr>
        <p:txBody>
          <a:bodyPr/>
          <a:lstStyle/>
          <a:p>
            <a:endParaRPr lang="en-US"/>
          </a:p>
        </p:txBody>
      </p:sp>
      <p:sp>
        <p:nvSpPr>
          <p:cNvPr id="330771" name="Line 19"/>
          <p:cNvSpPr>
            <a:spLocks noChangeShapeType="1"/>
          </p:cNvSpPr>
          <p:nvPr/>
        </p:nvSpPr>
        <p:spPr bwMode="auto">
          <a:xfrm>
            <a:off x="1828800" y="1828800"/>
            <a:ext cx="2743200" cy="0"/>
          </a:xfrm>
          <a:prstGeom prst="line">
            <a:avLst/>
          </a:prstGeom>
          <a:noFill/>
          <a:ln w="44450">
            <a:solidFill>
              <a:srgbClr val="FF0000"/>
            </a:solidFill>
            <a:prstDash val="dash"/>
            <a:round/>
            <a:headEnd/>
            <a:tailEnd/>
          </a:ln>
        </p:spPr>
        <p:txBody>
          <a:bodyPr/>
          <a:lstStyle/>
          <a:p>
            <a:endParaRPr lang="en-US"/>
          </a:p>
        </p:txBody>
      </p:sp>
      <p:sp>
        <p:nvSpPr>
          <p:cNvPr id="330772" name="Line 20"/>
          <p:cNvSpPr>
            <a:spLocks noChangeShapeType="1"/>
          </p:cNvSpPr>
          <p:nvPr/>
        </p:nvSpPr>
        <p:spPr bwMode="auto">
          <a:xfrm>
            <a:off x="4572000" y="1828800"/>
            <a:ext cx="0" cy="1981200"/>
          </a:xfrm>
          <a:prstGeom prst="line">
            <a:avLst/>
          </a:prstGeom>
          <a:noFill/>
          <a:ln w="44450">
            <a:solidFill>
              <a:srgbClr val="FF0000"/>
            </a:solidFill>
            <a:prstDash val="dash"/>
            <a:round/>
            <a:headEnd/>
            <a:tailEnd type="triangle" w="med" len="med"/>
          </a:ln>
        </p:spPr>
        <p:txBody>
          <a:bodyPr/>
          <a:lstStyle/>
          <a:p>
            <a:endParaRPr lang="en-US"/>
          </a:p>
        </p:txBody>
      </p:sp>
      <p:sp>
        <p:nvSpPr>
          <p:cNvPr id="330773" name="Line 21"/>
          <p:cNvSpPr>
            <a:spLocks noChangeShapeType="1"/>
          </p:cNvSpPr>
          <p:nvPr/>
        </p:nvSpPr>
        <p:spPr bwMode="auto">
          <a:xfrm flipH="1">
            <a:off x="6705600" y="1981200"/>
            <a:ext cx="685800" cy="0"/>
          </a:xfrm>
          <a:prstGeom prst="line">
            <a:avLst/>
          </a:prstGeom>
          <a:noFill/>
          <a:ln w="44450">
            <a:solidFill>
              <a:schemeClr val="accent2"/>
            </a:solidFill>
            <a:round/>
            <a:headEnd/>
            <a:tailEnd/>
          </a:ln>
        </p:spPr>
        <p:txBody>
          <a:bodyPr/>
          <a:lstStyle/>
          <a:p>
            <a:endParaRPr lang="en-US"/>
          </a:p>
        </p:txBody>
      </p:sp>
      <p:sp>
        <p:nvSpPr>
          <p:cNvPr id="330774" name="Line 22"/>
          <p:cNvSpPr>
            <a:spLocks noChangeShapeType="1"/>
          </p:cNvSpPr>
          <p:nvPr/>
        </p:nvSpPr>
        <p:spPr bwMode="auto">
          <a:xfrm>
            <a:off x="6705600" y="1981200"/>
            <a:ext cx="0" cy="838200"/>
          </a:xfrm>
          <a:prstGeom prst="line">
            <a:avLst/>
          </a:prstGeom>
          <a:noFill/>
          <a:ln w="44450">
            <a:solidFill>
              <a:schemeClr val="accent2"/>
            </a:solidFill>
            <a:round/>
            <a:headEnd/>
            <a:tailEnd type="triangle" w="med" len="med"/>
          </a:ln>
        </p:spPr>
        <p:txBody>
          <a:bodyPr/>
          <a:lstStyle/>
          <a:p>
            <a:endParaRPr lang="en-US"/>
          </a:p>
        </p:txBody>
      </p:sp>
      <p:sp>
        <p:nvSpPr>
          <p:cNvPr id="330775" name="Line 23"/>
          <p:cNvSpPr>
            <a:spLocks noChangeShapeType="1"/>
          </p:cNvSpPr>
          <p:nvPr/>
        </p:nvSpPr>
        <p:spPr bwMode="auto">
          <a:xfrm>
            <a:off x="8229600" y="2362200"/>
            <a:ext cx="0" cy="1905000"/>
          </a:xfrm>
          <a:prstGeom prst="line">
            <a:avLst/>
          </a:prstGeom>
          <a:noFill/>
          <a:ln w="44450">
            <a:solidFill>
              <a:srgbClr val="FF0000"/>
            </a:solidFill>
            <a:round/>
            <a:headEnd/>
            <a:tailEnd/>
          </a:ln>
        </p:spPr>
        <p:txBody>
          <a:bodyPr/>
          <a:lstStyle/>
          <a:p>
            <a:endParaRPr lang="en-US"/>
          </a:p>
        </p:txBody>
      </p:sp>
      <p:sp>
        <p:nvSpPr>
          <p:cNvPr id="330776" name="Line 24"/>
          <p:cNvSpPr>
            <a:spLocks noChangeShapeType="1"/>
          </p:cNvSpPr>
          <p:nvPr/>
        </p:nvSpPr>
        <p:spPr bwMode="auto">
          <a:xfrm flipH="1">
            <a:off x="5181600" y="4267200"/>
            <a:ext cx="3048000" cy="1143000"/>
          </a:xfrm>
          <a:prstGeom prst="line">
            <a:avLst/>
          </a:prstGeom>
          <a:noFill/>
          <a:ln w="44450">
            <a:solidFill>
              <a:srgbClr val="FF0000"/>
            </a:solidFill>
            <a:round/>
            <a:headEnd/>
            <a:tailEnd type="triangle" w="med" len="med"/>
          </a:ln>
        </p:spPr>
        <p:txBody>
          <a:bodyPr/>
          <a:lstStyle/>
          <a:p>
            <a:endParaRPr lang="en-US"/>
          </a:p>
        </p:txBody>
      </p:sp>
      <p:sp>
        <p:nvSpPr>
          <p:cNvPr id="330777" name="Line 25"/>
          <p:cNvSpPr>
            <a:spLocks noChangeShapeType="1"/>
          </p:cNvSpPr>
          <p:nvPr/>
        </p:nvSpPr>
        <p:spPr bwMode="auto">
          <a:xfrm>
            <a:off x="1066800" y="2362200"/>
            <a:ext cx="0" cy="914400"/>
          </a:xfrm>
          <a:prstGeom prst="line">
            <a:avLst/>
          </a:prstGeom>
          <a:noFill/>
          <a:ln w="44450">
            <a:solidFill>
              <a:srgbClr val="FF0000"/>
            </a:solidFill>
            <a:round/>
            <a:headEnd/>
            <a:tailEnd/>
          </a:ln>
        </p:spPr>
        <p:txBody>
          <a:bodyPr/>
          <a:lstStyle/>
          <a:p>
            <a:endParaRPr lang="en-US"/>
          </a:p>
        </p:txBody>
      </p:sp>
      <p:sp>
        <p:nvSpPr>
          <p:cNvPr id="330778" name="Line 26"/>
          <p:cNvSpPr>
            <a:spLocks noChangeShapeType="1"/>
          </p:cNvSpPr>
          <p:nvPr/>
        </p:nvSpPr>
        <p:spPr bwMode="auto">
          <a:xfrm>
            <a:off x="1066800" y="3276600"/>
            <a:ext cx="838200" cy="0"/>
          </a:xfrm>
          <a:prstGeom prst="line">
            <a:avLst/>
          </a:prstGeom>
          <a:noFill/>
          <a:ln w="44450">
            <a:solidFill>
              <a:srgbClr val="FF0000"/>
            </a:solidFill>
            <a:round/>
            <a:headEnd/>
            <a:tailEnd type="triangle" w="med" len="med"/>
          </a:ln>
        </p:spPr>
        <p:txBody>
          <a:bodyPr/>
          <a:lstStyle/>
          <a:p>
            <a:endParaRPr lang="en-US"/>
          </a:p>
        </p:txBody>
      </p:sp>
      <p:sp>
        <p:nvSpPr>
          <p:cNvPr id="7195" name="Line 27"/>
          <p:cNvSpPr>
            <a:spLocks noChangeShapeType="1"/>
          </p:cNvSpPr>
          <p:nvPr/>
        </p:nvSpPr>
        <p:spPr bwMode="auto">
          <a:xfrm>
            <a:off x="6496050" y="5334000"/>
            <a:ext cx="685800" cy="0"/>
          </a:xfrm>
          <a:prstGeom prst="line">
            <a:avLst/>
          </a:prstGeom>
          <a:noFill/>
          <a:ln w="44450">
            <a:solidFill>
              <a:srgbClr val="FF0000"/>
            </a:solidFill>
            <a:round/>
            <a:headEnd/>
            <a:tailEnd/>
          </a:ln>
        </p:spPr>
        <p:txBody>
          <a:bodyPr/>
          <a:lstStyle/>
          <a:p>
            <a:endParaRPr lang="en-US"/>
          </a:p>
        </p:txBody>
      </p:sp>
      <p:sp>
        <p:nvSpPr>
          <p:cNvPr id="7196" name="Line 28"/>
          <p:cNvSpPr>
            <a:spLocks noChangeShapeType="1"/>
          </p:cNvSpPr>
          <p:nvPr/>
        </p:nvSpPr>
        <p:spPr bwMode="auto">
          <a:xfrm>
            <a:off x="6496050" y="5638800"/>
            <a:ext cx="685800" cy="0"/>
          </a:xfrm>
          <a:prstGeom prst="line">
            <a:avLst/>
          </a:prstGeom>
          <a:noFill/>
          <a:ln w="44450">
            <a:solidFill>
              <a:srgbClr val="FF0000"/>
            </a:solidFill>
            <a:prstDash val="dash"/>
            <a:round/>
            <a:headEnd/>
            <a:tailEnd/>
          </a:ln>
        </p:spPr>
        <p:txBody>
          <a:bodyPr/>
          <a:lstStyle/>
          <a:p>
            <a:endParaRPr lang="en-US"/>
          </a:p>
        </p:txBody>
      </p:sp>
      <p:sp>
        <p:nvSpPr>
          <p:cNvPr id="7197" name="Line 29"/>
          <p:cNvSpPr>
            <a:spLocks noChangeShapeType="1"/>
          </p:cNvSpPr>
          <p:nvPr/>
        </p:nvSpPr>
        <p:spPr bwMode="auto">
          <a:xfrm>
            <a:off x="6496050" y="5943600"/>
            <a:ext cx="685800" cy="0"/>
          </a:xfrm>
          <a:prstGeom prst="line">
            <a:avLst/>
          </a:prstGeom>
          <a:noFill/>
          <a:ln w="44450">
            <a:solidFill>
              <a:srgbClr val="FF0000"/>
            </a:solidFill>
            <a:prstDash val="sysDot"/>
            <a:round/>
            <a:headEnd/>
            <a:tailEnd/>
          </a:ln>
        </p:spPr>
        <p:txBody>
          <a:bodyPr/>
          <a:lstStyle/>
          <a:p>
            <a:endParaRPr lang="en-US"/>
          </a:p>
        </p:txBody>
      </p:sp>
      <p:sp>
        <p:nvSpPr>
          <p:cNvPr id="7198" name="Text Box 30"/>
          <p:cNvSpPr txBox="1">
            <a:spLocks noChangeArrowheads="1"/>
          </p:cNvSpPr>
          <p:nvPr/>
        </p:nvSpPr>
        <p:spPr bwMode="auto">
          <a:xfrm>
            <a:off x="7296150" y="5181600"/>
            <a:ext cx="1847850" cy="1465263"/>
          </a:xfrm>
          <a:prstGeom prst="rect">
            <a:avLst/>
          </a:prstGeom>
          <a:noFill/>
          <a:ln w="44450">
            <a:noFill/>
            <a:miter lim="800000"/>
            <a:headEnd/>
            <a:tailEnd/>
          </a:ln>
        </p:spPr>
        <p:txBody>
          <a:bodyPr wrap="none">
            <a:spAutoFit/>
          </a:bodyPr>
          <a:lstStyle/>
          <a:p>
            <a:r>
              <a:rPr lang="en-US" b="1">
                <a:cs typeface="Arial" pitchFamily="34" charset="0"/>
              </a:rPr>
              <a:t>Extract</a:t>
            </a:r>
          </a:p>
          <a:p>
            <a:r>
              <a:rPr lang="en-US" b="1">
                <a:cs typeface="Arial" pitchFamily="34" charset="0"/>
              </a:rPr>
              <a:t>Swab</a:t>
            </a:r>
          </a:p>
          <a:p>
            <a:r>
              <a:rPr lang="en-US" b="1">
                <a:cs typeface="Arial" pitchFamily="34" charset="0"/>
              </a:rPr>
              <a:t>Personal Effect</a:t>
            </a:r>
          </a:p>
          <a:p>
            <a:r>
              <a:rPr lang="en-US" b="1">
                <a:cs typeface="Arial" pitchFamily="34" charset="0"/>
              </a:rPr>
              <a:t>Bone</a:t>
            </a:r>
          </a:p>
          <a:p>
            <a:r>
              <a:rPr lang="en-US" b="1">
                <a:cs typeface="Arial" pitchFamily="34" charset="0"/>
              </a:rPr>
              <a:t>Tissue</a:t>
            </a:r>
          </a:p>
        </p:txBody>
      </p:sp>
      <p:sp>
        <p:nvSpPr>
          <p:cNvPr id="7199" name="Line 31"/>
          <p:cNvSpPr>
            <a:spLocks noChangeShapeType="1"/>
          </p:cNvSpPr>
          <p:nvPr/>
        </p:nvSpPr>
        <p:spPr bwMode="auto">
          <a:xfrm>
            <a:off x="6534150" y="6172200"/>
            <a:ext cx="685800" cy="0"/>
          </a:xfrm>
          <a:prstGeom prst="line">
            <a:avLst/>
          </a:prstGeom>
          <a:noFill/>
          <a:ln w="44450">
            <a:solidFill>
              <a:srgbClr val="000080"/>
            </a:solidFill>
            <a:round/>
            <a:headEnd/>
            <a:tailEnd/>
          </a:ln>
        </p:spPr>
        <p:txBody>
          <a:bodyPr/>
          <a:lstStyle/>
          <a:p>
            <a:endParaRPr lang="en-US"/>
          </a:p>
        </p:txBody>
      </p:sp>
      <p:sp>
        <p:nvSpPr>
          <p:cNvPr id="7200" name="Line 32"/>
          <p:cNvSpPr>
            <a:spLocks noChangeShapeType="1"/>
          </p:cNvSpPr>
          <p:nvPr/>
        </p:nvSpPr>
        <p:spPr bwMode="auto">
          <a:xfrm>
            <a:off x="6534150" y="6400800"/>
            <a:ext cx="685800" cy="0"/>
          </a:xfrm>
          <a:prstGeom prst="line">
            <a:avLst/>
          </a:prstGeom>
          <a:noFill/>
          <a:ln w="44450">
            <a:solidFill>
              <a:srgbClr val="000080"/>
            </a:solidFill>
            <a:prstDash val="dash"/>
            <a:round/>
            <a:headEnd/>
            <a:tailEnd/>
          </a:ln>
        </p:spPr>
        <p:txBody>
          <a:bodyPr/>
          <a:lstStyle/>
          <a:p>
            <a:endParaRPr lang="en-US"/>
          </a:p>
        </p:txBody>
      </p:sp>
      <p:sp>
        <p:nvSpPr>
          <p:cNvPr id="330785" name="Line 33"/>
          <p:cNvSpPr>
            <a:spLocks noChangeShapeType="1"/>
          </p:cNvSpPr>
          <p:nvPr/>
        </p:nvSpPr>
        <p:spPr bwMode="auto">
          <a:xfrm flipH="1">
            <a:off x="6858000" y="2209800"/>
            <a:ext cx="533400" cy="609600"/>
          </a:xfrm>
          <a:prstGeom prst="line">
            <a:avLst/>
          </a:prstGeom>
          <a:noFill/>
          <a:ln w="44450">
            <a:solidFill>
              <a:schemeClr val="accent2"/>
            </a:solidFill>
            <a:prstDash val="dash"/>
            <a:round/>
            <a:headEnd/>
            <a:tailEnd type="triangle" w="med" len="med"/>
          </a:ln>
        </p:spPr>
        <p:txBody>
          <a:bodyPr/>
          <a:lstStyle/>
          <a:p>
            <a:endParaRPr lang="en-US"/>
          </a:p>
        </p:txBody>
      </p:sp>
      <p:sp>
        <p:nvSpPr>
          <p:cNvPr id="330786" name="Line 34"/>
          <p:cNvSpPr>
            <a:spLocks noChangeShapeType="1"/>
          </p:cNvSpPr>
          <p:nvPr/>
        </p:nvSpPr>
        <p:spPr bwMode="auto">
          <a:xfrm flipV="1">
            <a:off x="7924800" y="1295400"/>
            <a:ext cx="0" cy="304800"/>
          </a:xfrm>
          <a:prstGeom prst="line">
            <a:avLst/>
          </a:prstGeom>
          <a:noFill/>
          <a:ln w="44450">
            <a:solidFill>
              <a:schemeClr val="accent2"/>
            </a:solidFill>
            <a:prstDash val="dash"/>
            <a:round/>
            <a:headEnd/>
            <a:tailEnd/>
          </a:ln>
        </p:spPr>
        <p:txBody>
          <a:bodyPr/>
          <a:lstStyle/>
          <a:p>
            <a:endParaRPr lang="en-US"/>
          </a:p>
        </p:txBody>
      </p:sp>
      <p:sp>
        <p:nvSpPr>
          <p:cNvPr id="330787" name="Line 35"/>
          <p:cNvSpPr>
            <a:spLocks noChangeShapeType="1"/>
          </p:cNvSpPr>
          <p:nvPr/>
        </p:nvSpPr>
        <p:spPr bwMode="auto">
          <a:xfrm flipH="1">
            <a:off x="609600" y="1295400"/>
            <a:ext cx="7315200" cy="0"/>
          </a:xfrm>
          <a:prstGeom prst="line">
            <a:avLst/>
          </a:prstGeom>
          <a:noFill/>
          <a:ln w="44450">
            <a:solidFill>
              <a:schemeClr val="accent2"/>
            </a:solidFill>
            <a:prstDash val="dash"/>
            <a:round/>
            <a:headEnd/>
            <a:tailEnd/>
          </a:ln>
        </p:spPr>
        <p:txBody>
          <a:bodyPr/>
          <a:lstStyle/>
          <a:p>
            <a:endParaRPr lang="en-US"/>
          </a:p>
        </p:txBody>
      </p:sp>
      <p:sp>
        <p:nvSpPr>
          <p:cNvPr id="330788" name="Line 36"/>
          <p:cNvSpPr>
            <a:spLocks noChangeShapeType="1"/>
          </p:cNvSpPr>
          <p:nvPr/>
        </p:nvSpPr>
        <p:spPr bwMode="auto">
          <a:xfrm>
            <a:off x="609600" y="1295400"/>
            <a:ext cx="0" cy="2209800"/>
          </a:xfrm>
          <a:prstGeom prst="line">
            <a:avLst/>
          </a:prstGeom>
          <a:noFill/>
          <a:ln w="44450">
            <a:solidFill>
              <a:schemeClr val="accent2"/>
            </a:solidFill>
            <a:prstDash val="dash"/>
            <a:round/>
            <a:headEnd/>
            <a:tailEnd/>
          </a:ln>
        </p:spPr>
        <p:txBody>
          <a:bodyPr/>
          <a:lstStyle/>
          <a:p>
            <a:endParaRPr lang="en-US"/>
          </a:p>
        </p:txBody>
      </p:sp>
      <p:sp>
        <p:nvSpPr>
          <p:cNvPr id="330789" name="Line 37"/>
          <p:cNvSpPr>
            <a:spLocks noChangeShapeType="1"/>
          </p:cNvSpPr>
          <p:nvPr/>
        </p:nvSpPr>
        <p:spPr bwMode="auto">
          <a:xfrm>
            <a:off x="609600" y="3505200"/>
            <a:ext cx="1295400" cy="0"/>
          </a:xfrm>
          <a:prstGeom prst="line">
            <a:avLst/>
          </a:prstGeom>
          <a:noFill/>
          <a:ln w="44450">
            <a:solidFill>
              <a:schemeClr val="accent2"/>
            </a:solidFill>
            <a:prstDash val="dash"/>
            <a:round/>
            <a:headEnd/>
            <a:tailEnd type="triangle" w="med" len="med"/>
          </a:ln>
        </p:spPr>
        <p:txBody>
          <a:bodyPr/>
          <a:lstStyle/>
          <a:p>
            <a:endParaRPr lang="en-US"/>
          </a:p>
        </p:txBody>
      </p:sp>
      <p:sp>
        <p:nvSpPr>
          <p:cNvPr id="330790" name="Line 38"/>
          <p:cNvSpPr>
            <a:spLocks noChangeShapeType="1"/>
          </p:cNvSpPr>
          <p:nvPr/>
        </p:nvSpPr>
        <p:spPr bwMode="auto">
          <a:xfrm flipH="1">
            <a:off x="7162800" y="2362200"/>
            <a:ext cx="533400" cy="609600"/>
          </a:xfrm>
          <a:prstGeom prst="line">
            <a:avLst/>
          </a:prstGeom>
          <a:noFill/>
          <a:ln w="44450">
            <a:solidFill>
              <a:srgbClr val="FF0000"/>
            </a:solidFill>
            <a:round/>
            <a:headEnd/>
            <a:tailEnd type="triangle" w="med" len="med"/>
          </a:ln>
        </p:spPr>
        <p:txBody>
          <a:bodyPr/>
          <a:lstStyle/>
          <a:p>
            <a:endParaRPr lang="en-US"/>
          </a:p>
        </p:txBody>
      </p:sp>
      <p:sp>
        <p:nvSpPr>
          <p:cNvPr id="330791" name="Line 39"/>
          <p:cNvSpPr>
            <a:spLocks noChangeShapeType="1"/>
          </p:cNvSpPr>
          <p:nvPr/>
        </p:nvSpPr>
        <p:spPr bwMode="auto">
          <a:xfrm flipH="1">
            <a:off x="5181600" y="3581400"/>
            <a:ext cx="1371600" cy="1447800"/>
          </a:xfrm>
          <a:prstGeom prst="line">
            <a:avLst/>
          </a:prstGeom>
          <a:noFill/>
          <a:ln w="44450">
            <a:solidFill>
              <a:srgbClr val="FF0000"/>
            </a:solidFill>
            <a:round/>
            <a:headEnd/>
            <a:tailEnd type="triangle" w="med" len="med"/>
          </a:ln>
        </p:spPr>
        <p:txBody>
          <a:bodyPr/>
          <a:lstStyle/>
          <a:p>
            <a:endParaRPr lang="en-US"/>
          </a:p>
        </p:txBody>
      </p:sp>
      <p:sp>
        <p:nvSpPr>
          <p:cNvPr id="330792" name="Line 40"/>
          <p:cNvSpPr>
            <a:spLocks noChangeShapeType="1"/>
          </p:cNvSpPr>
          <p:nvPr/>
        </p:nvSpPr>
        <p:spPr bwMode="auto">
          <a:xfrm>
            <a:off x="1828800" y="2286000"/>
            <a:ext cx="1752600" cy="0"/>
          </a:xfrm>
          <a:prstGeom prst="line">
            <a:avLst/>
          </a:prstGeom>
          <a:noFill/>
          <a:ln w="44450">
            <a:solidFill>
              <a:srgbClr val="FF0000"/>
            </a:solidFill>
            <a:round/>
            <a:headEnd/>
            <a:tailEnd/>
          </a:ln>
        </p:spPr>
        <p:txBody>
          <a:bodyPr/>
          <a:lstStyle/>
          <a:p>
            <a:endParaRPr lang="en-US"/>
          </a:p>
        </p:txBody>
      </p:sp>
      <p:sp>
        <p:nvSpPr>
          <p:cNvPr id="330793" name="Line 41"/>
          <p:cNvSpPr>
            <a:spLocks noChangeShapeType="1"/>
          </p:cNvSpPr>
          <p:nvPr/>
        </p:nvSpPr>
        <p:spPr bwMode="auto">
          <a:xfrm>
            <a:off x="3581400" y="2286000"/>
            <a:ext cx="533400" cy="2743200"/>
          </a:xfrm>
          <a:prstGeom prst="line">
            <a:avLst/>
          </a:prstGeom>
          <a:noFill/>
          <a:ln w="44450">
            <a:solidFill>
              <a:srgbClr val="FF0000"/>
            </a:solidFill>
            <a:round/>
            <a:headEnd/>
            <a:tailEnd type="triangle" w="med" len="med"/>
          </a:ln>
        </p:spPr>
        <p:txBody>
          <a:bodyPr/>
          <a:lstStyle/>
          <a:p>
            <a:endParaRPr lang="en-US"/>
          </a:p>
        </p:txBody>
      </p:sp>
      <p:sp>
        <p:nvSpPr>
          <p:cNvPr id="330794" name="Line 42"/>
          <p:cNvSpPr>
            <a:spLocks noChangeShapeType="1"/>
          </p:cNvSpPr>
          <p:nvPr/>
        </p:nvSpPr>
        <p:spPr bwMode="auto">
          <a:xfrm>
            <a:off x="4876800" y="4572000"/>
            <a:ext cx="0" cy="457200"/>
          </a:xfrm>
          <a:prstGeom prst="line">
            <a:avLst/>
          </a:prstGeom>
          <a:noFill/>
          <a:ln w="44450">
            <a:solidFill>
              <a:srgbClr val="FF0000"/>
            </a:solidFill>
            <a:round/>
            <a:headEnd/>
            <a:tailEnd type="triangle" w="med" len="med"/>
          </a:ln>
        </p:spPr>
        <p:txBody>
          <a:bodyPr/>
          <a:lstStyle/>
          <a:p>
            <a:endParaRPr lang="en-US"/>
          </a:p>
        </p:txBody>
      </p:sp>
      <p:sp>
        <p:nvSpPr>
          <p:cNvPr id="7211" name="Text Box 43"/>
          <p:cNvSpPr txBox="1">
            <a:spLocks noChangeArrowheads="1"/>
          </p:cNvSpPr>
          <p:nvPr/>
        </p:nvSpPr>
        <p:spPr bwMode="auto">
          <a:xfrm>
            <a:off x="166688" y="200025"/>
            <a:ext cx="2843212" cy="396875"/>
          </a:xfrm>
          <a:prstGeom prst="rect">
            <a:avLst/>
          </a:prstGeom>
          <a:noFill/>
          <a:ln w="44450" algn="ctr">
            <a:noFill/>
            <a:miter lim="800000"/>
            <a:headEnd/>
            <a:tailEnd/>
          </a:ln>
        </p:spPr>
        <p:txBody>
          <a:bodyPr>
            <a:spAutoFit/>
          </a:bodyPr>
          <a:lstStyle/>
          <a:p>
            <a:r>
              <a:rPr lang="en-US" sz="2000" b="1">
                <a:cs typeface="Arial" pitchFamily="34" charset="0"/>
              </a:rPr>
              <a:t>(a) Material Flow</a:t>
            </a:r>
          </a:p>
        </p:txBody>
      </p:sp>
      <p:sp>
        <p:nvSpPr>
          <p:cNvPr id="330796" name="Line 44"/>
          <p:cNvSpPr>
            <a:spLocks noChangeShapeType="1"/>
          </p:cNvSpPr>
          <p:nvPr/>
        </p:nvSpPr>
        <p:spPr bwMode="auto">
          <a:xfrm>
            <a:off x="1828800" y="1676400"/>
            <a:ext cx="5562600" cy="0"/>
          </a:xfrm>
          <a:prstGeom prst="line">
            <a:avLst/>
          </a:prstGeom>
          <a:noFill/>
          <a:ln w="38100">
            <a:solidFill>
              <a:srgbClr val="FF0000"/>
            </a:solidFill>
            <a:prstDash val="sysDot"/>
            <a:round/>
            <a:headEnd/>
            <a:tailEnd type="triangle" w="med" len="med"/>
          </a:ln>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0785"/>
                                        </p:tgtEl>
                                        <p:attrNameLst>
                                          <p:attrName>style.visibility</p:attrName>
                                        </p:attrNameLst>
                                      </p:cBhvr>
                                      <p:to>
                                        <p:strVal val="visible"/>
                                      </p:to>
                                    </p:set>
                                    <p:anim calcmode="lin" valueType="num">
                                      <p:cBhvr additive="base">
                                        <p:cTn id="7" dur="500" fill="hold"/>
                                        <p:tgtEl>
                                          <p:spTgt spid="330785"/>
                                        </p:tgtEl>
                                        <p:attrNameLst>
                                          <p:attrName>ppt_x</p:attrName>
                                        </p:attrNameLst>
                                      </p:cBhvr>
                                      <p:tavLst>
                                        <p:tav tm="0">
                                          <p:val>
                                            <p:strVal val="#ppt_x"/>
                                          </p:val>
                                        </p:tav>
                                        <p:tav tm="100000">
                                          <p:val>
                                            <p:strVal val="#ppt_x"/>
                                          </p:val>
                                        </p:tav>
                                      </p:tavLst>
                                    </p:anim>
                                    <p:anim calcmode="lin" valueType="num">
                                      <p:cBhvr additive="base">
                                        <p:cTn id="8" dur="500" fill="hold"/>
                                        <p:tgtEl>
                                          <p:spTgt spid="3307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0773"/>
                                        </p:tgtEl>
                                        <p:attrNameLst>
                                          <p:attrName>style.visibility</p:attrName>
                                        </p:attrNameLst>
                                      </p:cBhvr>
                                      <p:to>
                                        <p:strVal val="visible"/>
                                      </p:to>
                                    </p:set>
                                    <p:anim calcmode="lin" valueType="num">
                                      <p:cBhvr additive="base">
                                        <p:cTn id="13" dur="500" fill="hold"/>
                                        <p:tgtEl>
                                          <p:spTgt spid="330773"/>
                                        </p:tgtEl>
                                        <p:attrNameLst>
                                          <p:attrName>ppt_x</p:attrName>
                                        </p:attrNameLst>
                                      </p:cBhvr>
                                      <p:tavLst>
                                        <p:tav tm="0">
                                          <p:val>
                                            <p:strVal val="#ppt_x"/>
                                          </p:val>
                                        </p:tav>
                                        <p:tav tm="100000">
                                          <p:val>
                                            <p:strVal val="#ppt_x"/>
                                          </p:val>
                                        </p:tav>
                                      </p:tavLst>
                                    </p:anim>
                                    <p:anim calcmode="lin" valueType="num">
                                      <p:cBhvr additive="base">
                                        <p:cTn id="14" dur="500" fill="hold"/>
                                        <p:tgtEl>
                                          <p:spTgt spid="33077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30774"/>
                                        </p:tgtEl>
                                        <p:attrNameLst>
                                          <p:attrName>style.visibility</p:attrName>
                                        </p:attrNameLst>
                                      </p:cBhvr>
                                      <p:to>
                                        <p:strVal val="visible"/>
                                      </p:to>
                                    </p:set>
                                    <p:anim calcmode="lin" valueType="num">
                                      <p:cBhvr additive="base">
                                        <p:cTn id="17" dur="500" fill="hold"/>
                                        <p:tgtEl>
                                          <p:spTgt spid="330774"/>
                                        </p:tgtEl>
                                        <p:attrNameLst>
                                          <p:attrName>ppt_x</p:attrName>
                                        </p:attrNameLst>
                                      </p:cBhvr>
                                      <p:tavLst>
                                        <p:tav tm="0">
                                          <p:val>
                                            <p:strVal val="#ppt_x"/>
                                          </p:val>
                                        </p:tav>
                                        <p:tav tm="100000">
                                          <p:val>
                                            <p:strVal val="#ppt_x"/>
                                          </p:val>
                                        </p:tav>
                                      </p:tavLst>
                                    </p:anim>
                                    <p:anim calcmode="lin" valueType="num">
                                      <p:cBhvr additive="base">
                                        <p:cTn id="18" dur="500" fill="hold"/>
                                        <p:tgtEl>
                                          <p:spTgt spid="33077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0786"/>
                                        </p:tgtEl>
                                        <p:attrNameLst>
                                          <p:attrName>style.visibility</p:attrName>
                                        </p:attrNameLst>
                                      </p:cBhvr>
                                      <p:to>
                                        <p:strVal val="visible"/>
                                      </p:to>
                                    </p:set>
                                    <p:anim calcmode="lin" valueType="num">
                                      <p:cBhvr additive="base">
                                        <p:cTn id="23" dur="500" fill="hold"/>
                                        <p:tgtEl>
                                          <p:spTgt spid="330786"/>
                                        </p:tgtEl>
                                        <p:attrNameLst>
                                          <p:attrName>ppt_x</p:attrName>
                                        </p:attrNameLst>
                                      </p:cBhvr>
                                      <p:tavLst>
                                        <p:tav tm="0">
                                          <p:val>
                                            <p:strVal val="#ppt_x"/>
                                          </p:val>
                                        </p:tav>
                                        <p:tav tm="100000">
                                          <p:val>
                                            <p:strVal val="#ppt_x"/>
                                          </p:val>
                                        </p:tav>
                                      </p:tavLst>
                                    </p:anim>
                                    <p:anim calcmode="lin" valueType="num">
                                      <p:cBhvr additive="base">
                                        <p:cTn id="24" dur="500" fill="hold"/>
                                        <p:tgtEl>
                                          <p:spTgt spid="33078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0788"/>
                                        </p:tgtEl>
                                        <p:attrNameLst>
                                          <p:attrName>style.visibility</p:attrName>
                                        </p:attrNameLst>
                                      </p:cBhvr>
                                      <p:to>
                                        <p:strVal val="visible"/>
                                      </p:to>
                                    </p:set>
                                    <p:anim calcmode="lin" valueType="num">
                                      <p:cBhvr additive="base">
                                        <p:cTn id="27" dur="500" fill="hold"/>
                                        <p:tgtEl>
                                          <p:spTgt spid="330788"/>
                                        </p:tgtEl>
                                        <p:attrNameLst>
                                          <p:attrName>ppt_x</p:attrName>
                                        </p:attrNameLst>
                                      </p:cBhvr>
                                      <p:tavLst>
                                        <p:tav tm="0">
                                          <p:val>
                                            <p:strVal val="#ppt_x"/>
                                          </p:val>
                                        </p:tav>
                                        <p:tav tm="100000">
                                          <p:val>
                                            <p:strVal val="#ppt_x"/>
                                          </p:val>
                                        </p:tav>
                                      </p:tavLst>
                                    </p:anim>
                                    <p:anim calcmode="lin" valueType="num">
                                      <p:cBhvr additive="base">
                                        <p:cTn id="28" dur="500" fill="hold"/>
                                        <p:tgtEl>
                                          <p:spTgt spid="33078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0789"/>
                                        </p:tgtEl>
                                        <p:attrNameLst>
                                          <p:attrName>style.visibility</p:attrName>
                                        </p:attrNameLst>
                                      </p:cBhvr>
                                      <p:to>
                                        <p:strVal val="visible"/>
                                      </p:to>
                                    </p:set>
                                    <p:anim calcmode="lin" valueType="num">
                                      <p:cBhvr additive="base">
                                        <p:cTn id="31" dur="500" fill="hold"/>
                                        <p:tgtEl>
                                          <p:spTgt spid="330789"/>
                                        </p:tgtEl>
                                        <p:attrNameLst>
                                          <p:attrName>ppt_x</p:attrName>
                                        </p:attrNameLst>
                                      </p:cBhvr>
                                      <p:tavLst>
                                        <p:tav tm="0">
                                          <p:val>
                                            <p:strVal val="#ppt_x"/>
                                          </p:val>
                                        </p:tav>
                                        <p:tav tm="100000">
                                          <p:val>
                                            <p:strVal val="#ppt_x"/>
                                          </p:val>
                                        </p:tav>
                                      </p:tavLst>
                                    </p:anim>
                                    <p:anim calcmode="lin" valueType="num">
                                      <p:cBhvr additive="base">
                                        <p:cTn id="32" dur="500" fill="hold"/>
                                        <p:tgtEl>
                                          <p:spTgt spid="33078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0787"/>
                                        </p:tgtEl>
                                        <p:attrNameLst>
                                          <p:attrName>style.visibility</p:attrName>
                                        </p:attrNameLst>
                                      </p:cBhvr>
                                      <p:to>
                                        <p:strVal val="visible"/>
                                      </p:to>
                                    </p:set>
                                    <p:anim calcmode="lin" valueType="num">
                                      <p:cBhvr additive="base">
                                        <p:cTn id="35" dur="500" fill="hold"/>
                                        <p:tgtEl>
                                          <p:spTgt spid="330787"/>
                                        </p:tgtEl>
                                        <p:attrNameLst>
                                          <p:attrName>ppt_x</p:attrName>
                                        </p:attrNameLst>
                                      </p:cBhvr>
                                      <p:tavLst>
                                        <p:tav tm="0">
                                          <p:val>
                                            <p:strVal val="#ppt_x"/>
                                          </p:val>
                                        </p:tav>
                                        <p:tav tm="100000">
                                          <p:val>
                                            <p:strVal val="#ppt_x"/>
                                          </p:val>
                                        </p:tav>
                                      </p:tavLst>
                                    </p:anim>
                                    <p:anim calcmode="lin" valueType="num">
                                      <p:cBhvr additive="base">
                                        <p:cTn id="36" dur="500" fill="hold"/>
                                        <p:tgtEl>
                                          <p:spTgt spid="33078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0778"/>
                                        </p:tgtEl>
                                        <p:attrNameLst>
                                          <p:attrName>style.visibility</p:attrName>
                                        </p:attrNameLst>
                                      </p:cBhvr>
                                      <p:to>
                                        <p:strVal val="visible"/>
                                      </p:to>
                                    </p:set>
                                    <p:anim calcmode="lin" valueType="num">
                                      <p:cBhvr additive="base">
                                        <p:cTn id="41" dur="500" fill="hold"/>
                                        <p:tgtEl>
                                          <p:spTgt spid="330778"/>
                                        </p:tgtEl>
                                        <p:attrNameLst>
                                          <p:attrName>ppt_x</p:attrName>
                                        </p:attrNameLst>
                                      </p:cBhvr>
                                      <p:tavLst>
                                        <p:tav tm="0">
                                          <p:val>
                                            <p:strVal val="#ppt_x"/>
                                          </p:val>
                                        </p:tav>
                                        <p:tav tm="100000">
                                          <p:val>
                                            <p:strVal val="#ppt_x"/>
                                          </p:val>
                                        </p:tav>
                                      </p:tavLst>
                                    </p:anim>
                                    <p:anim calcmode="lin" valueType="num">
                                      <p:cBhvr additive="base">
                                        <p:cTn id="42" dur="500" fill="hold"/>
                                        <p:tgtEl>
                                          <p:spTgt spid="33077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30777"/>
                                        </p:tgtEl>
                                        <p:attrNameLst>
                                          <p:attrName>style.visibility</p:attrName>
                                        </p:attrNameLst>
                                      </p:cBhvr>
                                      <p:to>
                                        <p:strVal val="visible"/>
                                      </p:to>
                                    </p:set>
                                    <p:anim calcmode="lin" valueType="num">
                                      <p:cBhvr additive="base">
                                        <p:cTn id="45" dur="500" fill="hold"/>
                                        <p:tgtEl>
                                          <p:spTgt spid="330777"/>
                                        </p:tgtEl>
                                        <p:attrNameLst>
                                          <p:attrName>ppt_x</p:attrName>
                                        </p:attrNameLst>
                                      </p:cBhvr>
                                      <p:tavLst>
                                        <p:tav tm="0">
                                          <p:val>
                                            <p:strVal val="#ppt_x"/>
                                          </p:val>
                                        </p:tav>
                                        <p:tav tm="100000">
                                          <p:val>
                                            <p:strVal val="#ppt_x"/>
                                          </p:val>
                                        </p:tav>
                                      </p:tavLst>
                                    </p:anim>
                                    <p:anim calcmode="lin" valueType="num">
                                      <p:cBhvr additive="base">
                                        <p:cTn id="46" dur="500" fill="hold"/>
                                        <p:tgtEl>
                                          <p:spTgt spid="33077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30769"/>
                                        </p:tgtEl>
                                        <p:attrNameLst>
                                          <p:attrName>style.visibility</p:attrName>
                                        </p:attrNameLst>
                                      </p:cBhvr>
                                      <p:to>
                                        <p:strVal val="visible"/>
                                      </p:to>
                                    </p:set>
                                    <p:anim calcmode="lin" valueType="num">
                                      <p:cBhvr additive="base">
                                        <p:cTn id="51" dur="500" fill="hold"/>
                                        <p:tgtEl>
                                          <p:spTgt spid="330769"/>
                                        </p:tgtEl>
                                        <p:attrNameLst>
                                          <p:attrName>ppt_x</p:attrName>
                                        </p:attrNameLst>
                                      </p:cBhvr>
                                      <p:tavLst>
                                        <p:tav tm="0">
                                          <p:val>
                                            <p:strVal val="#ppt_x"/>
                                          </p:val>
                                        </p:tav>
                                        <p:tav tm="100000">
                                          <p:val>
                                            <p:strVal val="#ppt_x"/>
                                          </p:val>
                                        </p:tav>
                                      </p:tavLst>
                                    </p:anim>
                                    <p:anim calcmode="lin" valueType="num">
                                      <p:cBhvr additive="base">
                                        <p:cTn id="52" dur="500" fill="hold"/>
                                        <p:tgtEl>
                                          <p:spTgt spid="33076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30770"/>
                                        </p:tgtEl>
                                        <p:attrNameLst>
                                          <p:attrName>style.visibility</p:attrName>
                                        </p:attrNameLst>
                                      </p:cBhvr>
                                      <p:to>
                                        <p:strVal val="visible"/>
                                      </p:to>
                                    </p:set>
                                    <p:anim calcmode="lin" valueType="num">
                                      <p:cBhvr additive="base">
                                        <p:cTn id="55" dur="500" fill="hold"/>
                                        <p:tgtEl>
                                          <p:spTgt spid="330770"/>
                                        </p:tgtEl>
                                        <p:attrNameLst>
                                          <p:attrName>ppt_x</p:attrName>
                                        </p:attrNameLst>
                                      </p:cBhvr>
                                      <p:tavLst>
                                        <p:tav tm="0">
                                          <p:val>
                                            <p:strVal val="#ppt_x"/>
                                          </p:val>
                                        </p:tav>
                                        <p:tav tm="100000">
                                          <p:val>
                                            <p:strVal val="#ppt_x"/>
                                          </p:val>
                                        </p:tav>
                                      </p:tavLst>
                                    </p:anim>
                                    <p:anim calcmode="lin" valueType="num">
                                      <p:cBhvr additive="base">
                                        <p:cTn id="56" dur="500" fill="hold"/>
                                        <p:tgtEl>
                                          <p:spTgt spid="33077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0760"/>
                                        </p:tgtEl>
                                        <p:attrNameLst>
                                          <p:attrName>style.visibility</p:attrName>
                                        </p:attrNameLst>
                                      </p:cBhvr>
                                      <p:to>
                                        <p:strVal val="visible"/>
                                      </p:to>
                                    </p:set>
                                    <p:anim calcmode="lin" valueType="num">
                                      <p:cBhvr additive="base">
                                        <p:cTn id="61" dur="500" fill="hold"/>
                                        <p:tgtEl>
                                          <p:spTgt spid="330760"/>
                                        </p:tgtEl>
                                        <p:attrNameLst>
                                          <p:attrName>ppt_x</p:attrName>
                                        </p:attrNameLst>
                                      </p:cBhvr>
                                      <p:tavLst>
                                        <p:tav tm="0">
                                          <p:val>
                                            <p:strVal val="#ppt_x"/>
                                          </p:val>
                                        </p:tav>
                                        <p:tav tm="100000">
                                          <p:val>
                                            <p:strVal val="#ppt_x"/>
                                          </p:val>
                                        </p:tav>
                                      </p:tavLst>
                                    </p:anim>
                                    <p:anim calcmode="lin" valueType="num">
                                      <p:cBhvr additive="base">
                                        <p:cTn id="62" dur="500" fill="hold"/>
                                        <p:tgtEl>
                                          <p:spTgt spid="33076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30762"/>
                                        </p:tgtEl>
                                        <p:attrNameLst>
                                          <p:attrName>style.visibility</p:attrName>
                                        </p:attrNameLst>
                                      </p:cBhvr>
                                      <p:to>
                                        <p:strVal val="visible"/>
                                      </p:to>
                                    </p:set>
                                    <p:anim calcmode="lin" valueType="num">
                                      <p:cBhvr additive="base">
                                        <p:cTn id="67" dur="500" fill="hold"/>
                                        <p:tgtEl>
                                          <p:spTgt spid="330762"/>
                                        </p:tgtEl>
                                        <p:attrNameLst>
                                          <p:attrName>ppt_x</p:attrName>
                                        </p:attrNameLst>
                                      </p:cBhvr>
                                      <p:tavLst>
                                        <p:tav tm="0">
                                          <p:val>
                                            <p:strVal val="#ppt_x"/>
                                          </p:val>
                                        </p:tav>
                                        <p:tav tm="100000">
                                          <p:val>
                                            <p:strVal val="#ppt_x"/>
                                          </p:val>
                                        </p:tav>
                                      </p:tavLst>
                                    </p:anim>
                                    <p:anim calcmode="lin" valueType="num">
                                      <p:cBhvr additive="base">
                                        <p:cTn id="68" dur="500" fill="hold"/>
                                        <p:tgtEl>
                                          <p:spTgt spid="33076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30790"/>
                                        </p:tgtEl>
                                        <p:attrNameLst>
                                          <p:attrName>style.visibility</p:attrName>
                                        </p:attrNameLst>
                                      </p:cBhvr>
                                      <p:to>
                                        <p:strVal val="visible"/>
                                      </p:to>
                                    </p:set>
                                    <p:anim calcmode="lin" valueType="num">
                                      <p:cBhvr additive="base">
                                        <p:cTn id="73" dur="500" fill="hold"/>
                                        <p:tgtEl>
                                          <p:spTgt spid="330790"/>
                                        </p:tgtEl>
                                        <p:attrNameLst>
                                          <p:attrName>ppt_x</p:attrName>
                                        </p:attrNameLst>
                                      </p:cBhvr>
                                      <p:tavLst>
                                        <p:tav tm="0">
                                          <p:val>
                                            <p:strVal val="#ppt_x"/>
                                          </p:val>
                                        </p:tav>
                                        <p:tav tm="100000">
                                          <p:val>
                                            <p:strVal val="#ppt_x"/>
                                          </p:val>
                                        </p:tav>
                                      </p:tavLst>
                                    </p:anim>
                                    <p:anim calcmode="lin" valueType="num">
                                      <p:cBhvr additive="base">
                                        <p:cTn id="74" dur="500" fill="hold"/>
                                        <p:tgtEl>
                                          <p:spTgt spid="33079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30767"/>
                                        </p:tgtEl>
                                        <p:attrNameLst>
                                          <p:attrName>style.visibility</p:attrName>
                                        </p:attrNameLst>
                                      </p:cBhvr>
                                      <p:to>
                                        <p:strVal val="visible"/>
                                      </p:to>
                                    </p:set>
                                    <p:anim calcmode="lin" valueType="num">
                                      <p:cBhvr additive="base">
                                        <p:cTn id="79" dur="500" fill="hold"/>
                                        <p:tgtEl>
                                          <p:spTgt spid="330767"/>
                                        </p:tgtEl>
                                        <p:attrNameLst>
                                          <p:attrName>ppt_x</p:attrName>
                                        </p:attrNameLst>
                                      </p:cBhvr>
                                      <p:tavLst>
                                        <p:tav tm="0">
                                          <p:val>
                                            <p:strVal val="#ppt_x"/>
                                          </p:val>
                                        </p:tav>
                                        <p:tav tm="100000">
                                          <p:val>
                                            <p:strVal val="#ppt_x"/>
                                          </p:val>
                                        </p:tav>
                                      </p:tavLst>
                                    </p:anim>
                                    <p:anim calcmode="lin" valueType="num">
                                      <p:cBhvr additive="base">
                                        <p:cTn id="80" dur="500" fill="hold"/>
                                        <p:tgtEl>
                                          <p:spTgt spid="33076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0768"/>
                                        </p:tgtEl>
                                        <p:attrNameLst>
                                          <p:attrName>style.visibility</p:attrName>
                                        </p:attrNameLst>
                                      </p:cBhvr>
                                      <p:to>
                                        <p:strVal val="visible"/>
                                      </p:to>
                                    </p:set>
                                    <p:anim calcmode="lin" valueType="num">
                                      <p:cBhvr additive="base">
                                        <p:cTn id="83" dur="500" fill="hold"/>
                                        <p:tgtEl>
                                          <p:spTgt spid="330768"/>
                                        </p:tgtEl>
                                        <p:attrNameLst>
                                          <p:attrName>ppt_x</p:attrName>
                                        </p:attrNameLst>
                                      </p:cBhvr>
                                      <p:tavLst>
                                        <p:tav tm="0">
                                          <p:val>
                                            <p:strVal val="#ppt_x"/>
                                          </p:val>
                                        </p:tav>
                                        <p:tav tm="100000">
                                          <p:val>
                                            <p:strVal val="#ppt_x"/>
                                          </p:val>
                                        </p:tav>
                                      </p:tavLst>
                                    </p:anim>
                                    <p:anim calcmode="lin" valueType="num">
                                      <p:cBhvr additive="base">
                                        <p:cTn id="84" dur="500" fill="hold"/>
                                        <p:tgtEl>
                                          <p:spTgt spid="33076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30766"/>
                                        </p:tgtEl>
                                        <p:attrNameLst>
                                          <p:attrName>style.visibility</p:attrName>
                                        </p:attrNameLst>
                                      </p:cBhvr>
                                      <p:to>
                                        <p:strVal val="visible"/>
                                      </p:to>
                                    </p:set>
                                    <p:anim calcmode="lin" valueType="num">
                                      <p:cBhvr additive="base">
                                        <p:cTn id="89" dur="500" fill="hold"/>
                                        <p:tgtEl>
                                          <p:spTgt spid="330766"/>
                                        </p:tgtEl>
                                        <p:attrNameLst>
                                          <p:attrName>ppt_x</p:attrName>
                                        </p:attrNameLst>
                                      </p:cBhvr>
                                      <p:tavLst>
                                        <p:tav tm="0">
                                          <p:val>
                                            <p:strVal val="#ppt_x"/>
                                          </p:val>
                                        </p:tav>
                                        <p:tav tm="100000">
                                          <p:val>
                                            <p:strVal val="#ppt_x"/>
                                          </p:val>
                                        </p:tav>
                                      </p:tavLst>
                                    </p:anim>
                                    <p:anim calcmode="lin" valueType="num">
                                      <p:cBhvr additive="base">
                                        <p:cTn id="90" dur="500" fill="hold"/>
                                        <p:tgtEl>
                                          <p:spTgt spid="33076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30764"/>
                                        </p:tgtEl>
                                        <p:attrNameLst>
                                          <p:attrName>style.visibility</p:attrName>
                                        </p:attrNameLst>
                                      </p:cBhvr>
                                      <p:to>
                                        <p:strVal val="visible"/>
                                      </p:to>
                                    </p:set>
                                    <p:anim calcmode="lin" valueType="num">
                                      <p:cBhvr additive="base">
                                        <p:cTn id="93" dur="500" fill="hold"/>
                                        <p:tgtEl>
                                          <p:spTgt spid="330764"/>
                                        </p:tgtEl>
                                        <p:attrNameLst>
                                          <p:attrName>ppt_x</p:attrName>
                                        </p:attrNameLst>
                                      </p:cBhvr>
                                      <p:tavLst>
                                        <p:tav tm="0">
                                          <p:val>
                                            <p:strVal val="#ppt_x"/>
                                          </p:val>
                                        </p:tav>
                                        <p:tav tm="100000">
                                          <p:val>
                                            <p:strVal val="#ppt_x"/>
                                          </p:val>
                                        </p:tav>
                                      </p:tavLst>
                                    </p:anim>
                                    <p:anim calcmode="lin" valueType="num">
                                      <p:cBhvr additive="base">
                                        <p:cTn id="94" dur="500" fill="hold"/>
                                        <p:tgtEl>
                                          <p:spTgt spid="33076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30765"/>
                                        </p:tgtEl>
                                        <p:attrNameLst>
                                          <p:attrName>style.visibility</p:attrName>
                                        </p:attrNameLst>
                                      </p:cBhvr>
                                      <p:to>
                                        <p:strVal val="visible"/>
                                      </p:to>
                                    </p:set>
                                    <p:anim calcmode="lin" valueType="num">
                                      <p:cBhvr additive="base">
                                        <p:cTn id="99" dur="500" fill="hold"/>
                                        <p:tgtEl>
                                          <p:spTgt spid="330765"/>
                                        </p:tgtEl>
                                        <p:attrNameLst>
                                          <p:attrName>ppt_x</p:attrName>
                                        </p:attrNameLst>
                                      </p:cBhvr>
                                      <p:tavLst>
                                        <p:tav tm="0">
                                          <p:val>
                                            <p:strVal val="#ppt_x"/>
                                          </p:val>
                                        </p:tav>
                                        <p:tav tm="100000">
                                          <p:val>
                                            <p:strVal val="#ppt_x"/>
                                          </p:val>
                                        </p:tav>
                                      </p:tavLst>
                                    </p:anim>
                                    <p:anim calcmode="lin" valueType="num">
                                      <p:cBhvr additive="base">
                                        <p:cTn id="100" dur="500" fill="hold"/>
                                        <p:tgtEl>
                                          <p:spTgt spid="33076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30763"/>
                                        </p:tgtEl>
                                        <p:attrNameLst>
                                          <p:attrName>style.visibility</p:attrName>
                                        </p:attrNameLst>
                                      </p:cBhvr>
                                      <p:to>
                                        <p:strVal val="visible"/>
                                      </p:to>
                                    </p:set>
                                    <p:anim calcmode="lin" valueType="num">
                                      <p:cBhvr additive="base">
                                        <p:cTn id="103" dur="500" fill="hold"/>
                                        <p:tgtEl>
                                          <p:spTgt spid="330763"/>
                                        </p:tgtEl>
                                        <p:attrNameLst>
                                          <p:attrName>ppt_x</p:attrName>
                                        </p:attrNameLst>
                                      </p:cBhvr>
                                      <p:tavLst>
                                        <p:tav tm="0">
                                          <p:val>
                                            <p:strVal val="#ppt_x"/>
                                          </p:val>
                                        </p:tav>
                                        <p:tav tm="100000">
                                          <p:val>
                                            <p:strVal val="#ppt_x"/>
                                          </p:val>
                                        </p:tav>
                                      </p:tavLst>
                                    </p:anim>
                                    <p:anim calcmode="lin" valueType="num">
                                      <p:cBhvr additive="base">
                                        <p:cTn id="104" dur="500" fill="hold"/>
                                        <p:tgtEl>
                                          <p:spTgt spid="33076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30771"/>
                                        </p:tgtEl>
                                        <p:attrNameLst>
                                          <p:attrName>style.visibility</p:attrName>
                                        </p:attrNameLst>
                                      </p:cBhvr>
                                      <p:to>
                                        <p:strVal val="visible"/>
                                      </p:to>
                                    </p:set>
                                    <p:anim calcmode="lin" valueType="num">
                                      <p:cBhvr additive="base">
                                        <p:cTn id="109" dur="500" fill="hold"/>
                                        <p:tgtEl>
                                          <p:spTgt spid="330771"/>
                                        </p:tgtEl>
                                        <p:attrNameLst>
                                          <p:attrName>ppt_x</p:attrName>
                                        </p:attrNameLst>
                                      </p:cBhvr>
                                      <p:tavLst>
                                        <p:tav tm="0">
                                          <p:val>
                                            <p:strVal val="#ppt_x"/>
                                          </p:val>
                                        </p:tav>
                                        <p:tav tm="100000">
                                          <p:val>
                                            <p:strVal val="#ppt_x"/>
                                          </p:val>
                                        </p:tav>
                                      </p:tavLst>
                                    </p:anim>
                                    <p:anim calcmode="lin" valueType="num">
                                      <p:cBhvr additive="base">
                                        <p:cTn id="110" dur="500" fill="hold"/>
                                        <p:tgtEl>
                                          <p:spTgt spid="330771"/>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30772"/>
                                        </p:tgtEl>
                                        <p:attrNameLst>
                                          <p:attrName>style.visibility</p:attrName>
                                        </p:attrNameLst>
                                      </p:cBhvr>
                                      <p:to>
                                        <p:strVal val="visible"/>
                                      </p:to>
                                    </p:set>
                                    <p:anim calcmode="lin" valueType="num">
                                      <p:cBhvr additive="base">
                                        <p:cTn id="113" dur="500" fill="hold"/>
                                        <p:tgtEl>
                                          <p:spTgt spid="330772"/>
                                        </p:tgtEl>
                                        <p:attrNameLst>
                                          <p:attrName>ppt_x</p:attrName>
                                        </p:attrNameLst>
                                      </p:cBhvr>
                                      <p:tavLst>
                                        <p:tav tm="0">
                                          <p:val>
                                            <p:strVal val="#ppt_x"/>
                                          </p:val>
                                        </p:tav>
                                        <p:tav tm="100000">
                                          <p:val>
                                            <p:strVal val="#ppt_x"/>
                                          </p:val>
                                        </p:tav>
                                      </p:tavLst>
                                    </p:anim>
                                    <p:anim calcmode="lin" valueType="num">
                                      <p:cBhvr additive="base">
                                        <p:cTn id="114" dur="500" fill="hold"/>
                                        <p:tgtEl>
                                          <p:spTgt spid="330772"/>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330761"/>
                                        </p:tgtEl>
                                        <p:attrNameLst>
                                          <p:attrName>style.visibility</p:attrName>
                                        </p:attrNameLst>
                                      </p:cBhvr>
                                      <p:to>
                                        <p:strVal val="visible"/>
                                      </p:to>
                                    </p:set>
                                    <p:anim calcmode="lin" valueType="num">
                                      <p:cBhvr additive="base">
                                        <p:cTn id="119" dur="500" fill="hold"/>
                                        <p:tgtEl>
                                          <p:spTgt spid="330761"/>
                                        </p:tgtEl>
                                        <p:attrNameLst>
                                          <p:attrName>ppt_x</p:attrName>
                                        </p:attrNameLst>
                                      </p:cBhvr>
                                      <p:tavLst>
                                        <p:tav tm="0">
                                          <p:val>
                                            <p:strVal val="#ppt_x"/>
                                          </p:val>
                                        </p:tav>
                                        <p:tav tm="100000">
                                          <p:val>
                                            <p:strVal val="#ppt_x"/>
                                          </p:val>
                                        </p:tav>
                                      </p:tavLst>
                                    </p:anim>
                                    <p:anim calcmode="lin" valueType="num">
                                      <p:cBhvr additive="base">
                                        <p:cTn id="120" dur="500" fill="hold"/>
                                        <p:tgtEl>
                                          <p:spTgt spid="330761"/>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30775"/>
                                        </p:tgtEl>
                                        <p:attrNameLst>
                                          <p:attrName>style.visibility</p:attrName>
                                        </p:attrNameLst>
                                      </p:cBhvr>
                                      <p:to>
                                        <p:strVal val="visible"/>
                                      </p:to>
                                    </p:set>
                                    <p:anim calcmode="lin" valueType="num">
                                      <p:cBhvr additive="base">
                                        <p:cTn id="125" dur="500" fill="hold"/>
                                        <p:tgtEl>
                                          <p:spTgt spid="330775"/>
                                        </p:tgtEl>
                                        <p:attrNameLst>
                                          <p:attrName>ppt_x</p:attrName>
                                        </p:attrNameLst>
                                      </p:cBhvr>
                                      <p:tavLst>
                                        <p:tav tm="0">
                                          <p:val>
                                            <p:strVal val="#ppt_x"/>
                                          </p:val>
                                        </p:tav>
                                        <p:tav tm="100000">
                                          <p:val>
                                            <p:strVal val="#ppt_x"/>
                                          </p:val>
                                        </p:tav>
                                      </p:tavLst>
                                    </p:anim>
                                    <p:anim calcmode="lin" valueType="num">
                                      <p:cBhvr additive="base">
                                        <p:cTn id="126" dur="500" fill="hold"/>
                                        <p:tgtEl>
                                          <p:spTgt spid="33077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30776"/>
                                        </p:tgtEl>
                                        <p:attrNameLst>
                                          <p:attrName>style.visibility</p:attrName>
                                        </p:attrNameLst>
                                      </p:cBhvr>
                                      <p:to>
                                        <p:strVal val="visible"/>
                                      </p:to>
                                    </p:set>
                                    <p:anim calcmode="lin" valueType="num">
                                      <p:cBhvr additive="base">
                                        <p:cTn id="129" dur="500" fill="hold"/>
                                        <p:tgtEl>
                                          <p:spTgt spid="330776"/>
                                        </p:tgtEl>
                                        <p:attrNameLst>
                                          <p:attrName>ppt_x</p:attrName>
                                        </p:attrNameLst>
                                      </p:cBhvr>
                                      <p:tavLst>
                                        <p:tav tm="0">
                                          <p:val>
                                            <p:strVal val="#ppt_x"/>
                                          </p:val>
                                        </p:tav>
                                        <p:tav tm="100000">
                                          <p:val>
                                            <p:strVal val="#ppt_x"/>
                                          </p:val>
                                        </p:tav>
                                      </p:tavLst>
                                    </p:anim>
                                    <p:anim calcmode="lin" valueType="num">
                                      <p:cBhvr additive="base">
                                        <p:cTn id="130" dur="500" fill="hold"/>
                                        <p:tgtEl>
                                          <p:spTgt spid="330776"/>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330792"/>
                                        </p:tgtEl>
                                        <p:attrNameLst>
                                          <p:attrName>style.visibility</p:attrName>
                                        </p:attrNameLst>
                                      </p:cBhvr>
                                      <p:to>
                                        <p:strVal val="visible"/>
                                      </p:to>
                                    </p:set>
                                    <p:anim calcmode="lin" valueType="num">
                                      <p:cBhvr additive="base">
                                        <p:cTn id="135" dur="500" fill="hold"/>
                                        <p:tgtEl>
                                          <p:spTgt spid="330792"/>
                                        </p:tgtEl>
                                        <p:attrNameLst>
                                          <p:attrName>ppt_x</p:attrName>
                                        </p:attrNameLst>
                                      </p:cBhvr>
                                      <p:tavLst>
                                        <p:tav tm="0">
                                          <p:val>
                                            <p:strVal val="#ppt_x"/>
                                          </p:val>
                                        </p:tav>
                                        <p:tav tm="100000">
                                          <p:val>
                                            <p:strVal val="#ppt_x"/>
                                          </p:val>
                                        </p:tav>
                                      </p:tavLst>
                                    </p:anim>
                                    <p:anim calcmode="lin" valueType="num">
                                      <p:cBhvr additive="base">
                                        <p:cTn id="136" dur="500" fill="hold"/>
                                        <p:tgtEl>
                                          <p:spTgt spid="3307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30793"/>
                                        </p:tgtEl>
                                        <p:attrNameLst>
                                          <p:attrName>style.visibility</p:attrName>
                                        </p:attrNameLst>
                                      </p:cBhvr>
                                      <p:to>
                                        <p:strVal val="visible"/>
                                      </p:to>
                                    </p:set>
                                    <p:anim calcmode="lin" valueType="num">
                                      <p:cBhvr additive="base">
                                        <p:cTn id="139" dur="500" fill="hold"/>
                                        <p:tgtEl>
                                          <p:spTgt spid="330793"/>
                                        </p:tgtEl>
                                        <p:attrNameLst>
                                          <p:attrName>ppt_x</p:attrName>
                                        </p:attrNameLst>
                                      </p:cBhvr>
                                      <p:tavLst>
                                        <p:tav tm="0">
                                          <p:val>
                                            <p:strVal val="#ppt_x"/>
                                          </p:val>
                                        </p:tav>
                                        <p:tav tm="100000">
                                          <p:val>
                                            <p:strVal val="#ppt_x"/>
                                          </p:val>
                                        </p:tav>
                                      </p:tavLst>
                                    </p:anim>
                                    <p:anim calcmode="lin" valueType="num">
                                      <p:cBhvr additive="base">
                                        <p:cTn id="140" dur="500" fill="hold"/>
                                        <p:tgtEl>
                                          <p:spTgt spid="330793"/>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30791"/>
                                        </p:tgtEl>
                                        <p:attrNameLst>
                                          <p:attrName>style.visibility</p:attrName>
                                        </p:attrNameLst>
                                      </p:cBhvr>
                                      <p:to>
                                        <p:strVal val="visible"/>
                                      </p:to>
                                    </p:set>
                                    <p:anim calcmode="lin" valueType="num">
                                      <p:cBhvr additive="base">
                                        <p:cTn id="145" dur="500" fill="hold"/>
                                        <p:tgtEl>
                                          <p:spTgt spid="330791"/>
                                        </p:tgtEl>
                                        <p:attrNameLst>
                                          <p:attrName>ppt_x</p:attrName>
                                        </p:attrNameLst>
                                      </p:cBhvr>
                                      <p:tavLst>
                                        <p:tav tm="0">
                                          <p:val>
                                            <p:strVal val="#ppt_x"/>
                                          </p:val>
                                        </p:tav>
                                        <p:tav tm="100000">
                                          <p:val>
                                            <p:strVal val="#ppt_x"/>
                                          </p:val>
                                        </p:tav>
                                      </p:tavLst>
                                    </p:anim>
                                    <p:anim calcmode="lin" valueType="num">
                                      <p:cBhvr additive="base">
                                        <p:cTn id="146" dur="500" fill="hold"/>
                                        <p:tgtEl>
                                          <p:spTgt spid="33079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30794"/>
                                        </p:tgtEl>
                                        <p:attrNameLst>
                                          <p:attrName>style.visibility</p:attrName>
                                        </p:attrNameLst>
                                      </p:cBhvr>
                                      <p:to>
                                        <p:strVal val="visible"/>
                                      </p:to>
                                    </p:set>
                                    <p:anim calcmode="lin" valueType="num">
                                      <p:cBhvr additive="base">
                                        <p:cTn id="151" dur="500" fill="hold"/>
                                        <p:tgtEl>
                                          <p:spTgt spid="330794"/>
                                        </p:tgtEl>
                                        <p:attrNameLst>
                                          <p:attrName>ppt_x</p:attrName>
                                        </p:attrNameLst>
                                      </p:cBhvr>
                                      <p:tavLst>
                                        <p:tav tm="0">
                                          <p:val>
                                            <p:strVal val="#ppt_x"/>
                                          </p:val>
                                        </p:tav>
                                        <p:tav tm="100000">
                                          <p:val>
                                            <p:strVal val="#ppt_x"/>
                                          </p:val>
                                        </p:tav>
                                      </p:tavLst>
                                    </p:anim>
                                    <p:anim calcmode="lin" valueType="num">
                                      <p:cBhvr additive="base">
                                        <p:cTn id="152" dur="500" fill="hold"/>
                                        <p:tgtEl>
                                          <p:spTgt spid="330794"/>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30796"/>
                                        </p:tgtEl>
                                        <p:attrNameLst>
                                          <p:attrName>style.visibility</p:attrName>
                                        </p:attrNameLst>
                                      </p:cBhvr>
                                      <p:to>
                                        <p:strVal val="visible"/>
                                      </p:to>
                                    </p:set>
                                    <p:anim calcmode="lin" valueType="num">
                                      <p:cBhvr additive="base">
                                        <p:cTn id="157" dur="500" fill="hold"/>
                                        <p:tgtEl>
                                          <p:spTgt spid="330796"/>
                                        </p:tgtEl>
                                        <p:attrNameLst>
                                          <p:attrName>ppt_x</p:attrName>
                                        </p:attrNameLst>
                                      </p:cBhvr>
                                      <p:tavLst>
                                        <p:tav tm="0">
                                          <p:val>
                                            <p:strVal val="#ppt_x"/>
                                          </p:val>
                                        </p:tav>
                                        <p:tav tm="100000">
                                          <p:val>
                                            <p:strVal val="#ppt_x"/>
                                          </p:val>
                                        </p:tav>
                                      </p:tavLst>
                                    </p:anim>
                                    <p:anim calcmode="lin" valueType="num">
                                      <p:cBhvr additive="base">
                                        <p:cTn id="158" dur="500" fill="hold"/>
                                        <p:tgtEl>
                                          <p:spTgt spid="330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0" grpId="0" animBg="1"/>
      <p:bldP spid="330761" grpId="0" animBg="1"/>
      <p:bldP spid="330762" grpId="0" animBg="1"/>
      <p:bldP spid="330763" grpId="0" animBg="1"/>
      <p:bldP spid="330764" grpId="0" animBg="1"/>
      <p:bldP spid="330765" grpId="0" animBg="1"/>
      <p:bldP spid="330766" grpId="0" animBg="1"/>
      <p:bldP spid="330767" grpId="0" animBg="1"/>
      <p:bldP spid="330768" grpId="0" animBg="1"/>
      <p:bldP spid="330769" grpId="0" animBg="1"/>
      <p:bldP spid="330770" grpId="0" animBg="1"/>
      <p:bldP spid="330771" grpId="0" animBg="1"/>
      <p:bldP spid="330772" grpId="0" animBg="1"/>
      <p:bldP spid="330773" grpId="0" animBg="1"/>
      <p:bldP spid="330774" grpId="0" animBg="1"/>
      <p:bldP spid="330775" grpId="0" animBg="1"/>
      <p:bldP spid="330776" grpId="0" animBg="1"/>
      <p:bldP spid="330777" grpId="0" animBg="1"/>
      <p:bldP spid="330778" grpId="0" animBg="1"/>
      <p:bldP spid="330785" grpId="0" animBg="1"/>
      <p:bldP spid="330786" grpId="0" animBg="1"/>
      <p:bldP spid="330787" grpId="0" animBg="1"/>
      <p:bldP spid="330788" grpId="0" animBg="1"/>
      <p:bldP spid="330789" grpId="0" animBg="1"/>
      <p:bldP spid="330790" grpId="0" animBg="1"/>
      <p:bldP spid="330791" grpId="0" animBg="1"/>
      <p:bldP spid="330792" grpId="0" animBg="1"/>
      <p:bldP spid="330793" grpId="0" animBg="1"/>
      <p:bldP spid="330794" grpId="0" animBg="1"/>
      <p:bldP spid="33079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smtClean="0">
                <a:latin typeface="Arial" charset="0"/>
                <a:cs typeface="Arial" charset="0"/>
              </a:rPr>
              <a:t>Chapter 2 – DNA Extraction</a:t>
            </a:r>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endParaRPr lang="en-US" smtClean="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09600" y="685800"/>
            <a:ext cx="1066800" cy="762000"/>
          </a:xfrm>
          <a:prstGeom prst="rect">
            <a:avLst/>
          </a:prstGeom>
          <a:solidFill>
            <a:srgbClr val="FFFF00"/>
          </a:solidFill>
          <a:ln w="9525">
            <a:solidFill>
              <a:schemeClr val="tx1"/>
            </a:solidFill>
            <a:miter lim="800000"/>
            <a:headEnd/>
            <a:tailEnd/>
          </a:ln>
        </p:spPr>
        <p:txBody>
          <a:bodyPr wrap="none" anchor="ctr"/>
          <a:lstStyle/>
          <a:p>
            <a:pPr algn="ctr"/>
            <a:r>
              <a:rPr lang="en-US">
                <a:cs typeface="Arial" pitchFamily="34" charset="0"/>
              </a:rPr>
              <a:t>NYSP</a:t>
            </a:r>
          </a:p>
          <a:p>
            <a:pPr algn="ctr"/>
            <a:r>
              <a:rPr lang="en-US">
                <a:cs typeface="Arial" pitchFamily="34" charset="0"/>
              </a:rPr>
              <a:t>(Albany)</a:t>
            </a:r>
          </a:p>
        </p:txBody>
      </p:sp>
      <p:sp>
        <p:nvSpPr>
          <p:cNvPr id="8195" name="Rectangle 3"/>
          <p:cNvSpPr>
            <a:spLocks noChangeArrowheads="1"/>
          </p:cNvSpPr>
          <p:nvPr/>
        </p:nvSpPr>
        <p:spPr bwMode="auto">
          <a:xfrm>
            <a:off x="7239000" y="685800"/>
            <a:ext cx="1066800" cy="762000"/>
          </a:xfrm>
          <a:prstGeom prst="rect">
            <a:avLst/>
          </a:prstGeom>
          <a:solidFill>
            <a:srgbClr val="FFFF00"/>
          </a:solidFill>
          <a:ln w="9525">
            <a:solidFill>
              <a:schemeClr val="tx1"/>
            </a:solidFill>
            <a:miter lim="800000"/>
            <a:headEnd/>
            <a:tailEnd/>
          </a:ln>
        </p:spPr>
        <p:txBody>
          <a:bodyPr wrap="none" anchor="ctr"/>
          <a:lstStyle/>
          <a:p>
            <a:pPr algn="ctr"/>
            <a:r>
              <a:rPr lang="en-US">
                <a:cs typeface="Arial" pitchFamily="34" charset="0"/>
              </a:rPr>
              <a:t>OCME</a:t>
            </a:r>
          </a:p>
        </p:txBody>
      </p:sp>
      <p:sp>
        <p:nvSpPr>
          <p:cNvPr id="8196" name="Rectangle 4"/>
          <p:cNvSpPr>
            <a:spLocks noChangeArrowheads="1"/>
          </p:cNvSpPr>
          <p:nvPr/>
        </p:nvSpPr>
        <p:spPr bwMode="auto">
          <a:xfrm>
            <a:off x="5410200" y="1905000"/>
            <a:ext cx="1066800" cy="762000"/>
          </a:xfrm>
          <a:prstGeom prst="rect">
            <a:avLst/>
          </a:prstGeom>
          <a:solidFill>
            <a:srgbClr val="00FFFF"/>
          </a:solidFill>
          <a:ln w="9525">
            <a:solidFill>
              <a:schemeClr val="tx1"/>
            </a:solidFill>
            <a:miter lim="800000"/>
            <a:headEnd/>
            <a:tailEnd/>
          </a:ln>
        </p:spPr>
        <p:txBody>
          <a:bodyPr wrap="none" anchor="ctr"/>
          <a:lstStyle/>
          <a:p>
            <a:pPr algn="ctr"/>
            <a:r>
              <a:rPr lang="en-US">
                <a:cs typeface="Arial" pitchFamily="34" charset="0"/>
              </a:rPr>
              <a:t>Bode</a:t>
            </a:r>
          </a:p>
        </p:txBody>
      </p:sp>
      <p:sp>
        <p:nvSpPr>
          <p:cNvPr id="8197" name="Rectangle 5"/>
          <p:cNvSpPr>
            <a:spLocks noChangeArrowheads="1"/>
          </p:cNvSpPr>
          <p:nvPr/>
        </p:nvSpPr>
        <p:spPr bwMode="auto">
          <a:xfrm>
            <a:off x="2362200" y="1905000"/>
            <a:ext cx="1066800" cy="762000"/>
          </a:xfrm>
          <a:prstGeom prst="rect">
            <a:avLst/>
          </a:prstGeom>
          <a:solidFill>
            <a:srgbClr val="00FFFF"/>
          </a:solidFill>
          <a:ln w="9525">
            <a:solidFill>
              <a:schemeClr val="tx1"/>
            </a:solidFill>
            <a:miter lim="800000"/>
            <a:headEnd/>
            <a:tailEnd/>
          </a:ln>
        </p:spPr>
        <p:txBody>
          <a:bodyPr wrap="none" anchor="ctr"/>
          <a:lstStyle/>
          <a:p>
            <a:pPr algn="ctr"/>
            <a:r>
              <a:rPr lang="en-US">
                <a:cs typeface="Arial" pitchFamily="34" charset="0"/>
              </a:rPr>
              <a:t>Myriad</a:t>
            </a:r>
          </a:p>
        </p:txBody>
      </p:sp>
      <p:sp>
        <p:nvSpPr>
          <p:cNvPr id="8198" name="Rectangle 6"/>
          <p:cNvSpPr>
            <a:spLocks noChangeArrowheads="1"/>
          </p:cNvSpPr>
          <p:nvPr/>
        </p:nvSpPr>
        <p:spPr bwMode="auto">
          <a:xfrm>
            <a:off x="3962400" y="2895600"/>
            <a:ext cx="1066800" cy="762000"/>
          </a:xfrm>
          <a:prstGeom prst="rect">
            <a:avLst/>
          </a:prstGeom>
          <a:solidFill>
            <a:srgbClr val="00FFFF"/>
          </a:solidFill>
          <a:ln w="9525">
            <a:solidFill>
              <a:schemeClr val="tx1"/>
            </a:solidFill>
            <a:miter lim="800000"/>
            <a:headEnd/>
            <a:tailEnd/>
          </a:ln>
        </p:spPr>
        <p:txBody>
          <a:bodyPr wrap="none" anchor="ctr"/>
          <a:lstStyle/>
          <a:p>
            <a:pPr algn="ctr"/>
            <a:r>
              <a:rPr lang="en-US">
                <a:cs typeface="Arial" pitchFamily="34" charset="0"/>
              </a:rPr>
              <a:t>Orchid </a:t>
            </a:r>
          </a:p>
          <a:p>
            <a:pPr algn="ctr"/>
            <a:r>
              <a:rPr lang="en-US">
                <a:cs typeface="Arial" pitchFamily="34" charset="0"/>
              </a:rPr>
              <a:t>Cellmark</a:t>
            </a:r>
          </a:p>
        </p:txBody>
      </p:sp>
      <p:sp>
        <p:nvSpPr>
          <p:cNvPr id="8199" name="Rectangle 7"/>
          <p:cNvSpPr>
            <a:spLocks noChangeArrowheads="1"/>
          </p:cNvSpPr>
          <p:nvPr/>
        </p:nvSpPr>
        <p:spPr bwMode="auto">
          <a:xfrm>
            <a:off x="3962400" y="4114800"/>
            <a:ext cx="1066800" cy="762000"/>
          </a:xfrm>
          <a:prstGeom prst="rect">
            <a:avLst/>
          </a:prstGeom>
          <a:solidFill>
            <a:srgbClr val="00FFFF"/>
          </a:solidFill>
          <a:ln w="9525">
            <a:solidFill>
              <a:schemeClr val="tx1"/>
            </a:solidFill>
            <a:miter lim="800000"/>
            <a:headEnd/>
            <a:tailEnd/>
          </a:ln>
        </p:spPr>
        <p:txBody>
          <a:bodyPr wrap="none" anchor="ctr"/>
          <a:lstStyle/>
          <a:p>
            <a:pPr algn="ctr"/>
            <a:r>
              <a:rPr lang="en-US">
                <a:cs typeface="Arial" pitchFamily="34" charset="0"/>
              </a:rPr>
              <a:t>Celera</a:t>
            </a:r>
          </a:p>
        </p:txBody>
      </p:sp>
      <p:sp>
        <p:nvSpPr>
          <p:cNvPr id="8200" name="Oval 8"/>
          <p:cNvSpPr>
            <a:spLocks noChangeArrowheads="1"/>
          </p:cNvSpPr>
          <p:nvPr/>
        </p:nvSpPr>
        <p:spPr bwMode="auto">
          <a:xfrm>
            <a:off x="271463" y="5870575"/>
            <a:ext cx="1692275" cy="685800"/>
          </a:xfrm>
          <a:prstGeom prst="ellipse">
            <a:avLst/>
          </a:prstGeom>
          <a:noFill/>
          <a:ln w="9525">
            <a:solidFill>
              <a:schemeClr val="tx1"/>
            </a:solidFill>
            <a:round/>
            <a:headEnd/>
            <a:tailEnd/>
          </a:ln>
        </p:spPr>
        <p:txBody>
          <a:bodyPr wrap="none" anchor="ctr"/>
          <a:lstStyle/>
          <a:p>
            <a:pPr algn="ctr"/>
            <a:r>
              <a:rPr lang="en-US">
                <a:cs typeface="Arial" pitchFamily="34" charset="0"/>
              </a:rPr>
              <a:t>WTC CODIS</a:t>
            </a:r>
          </a:p>
        </p:txBody>
      </p:sp>
      <p:sp>
        <p:nvSpPr>
          <p:cNvPr id="8201" name="Oval 9"/>
          <p:cNvSpPr>
            <a:spLocks noChangeArrowheads="1"/>
          </p:cNvSpPr>
          <p:nvPr/>
        </p:nvSpPr>
        <p:spPr bwMode="auto">
          <a:xfrm>
            <a:off x="7086600" y="5829300"/>
            <a:ext cx="1371600" cy="685800"/>
          </a:xfrm>
          <a:prstGeom prst="ellipse">
            <a:avLst/>
          </a:prstGeom>
          <a:noFill/>
          <a:ln w="9525">
            <a:solidFill>
              <a:schemeClr val="tx1"/>
            </a:solidFill>
            <a:round/>
            <a:headEnd/>
            <a:tailEnd/>
          </a:ln>
        </p:spPr>
        <p:txBody>
          <a:bodyPr wrap="none" anchor="ctr"/>
          <a:lstStyle/>
          <a:p>
            <a:pPr algn="ctr"/>
            <a:r>
              <a:rPr lang="en-US">
                <a:cs typeface="Arial" pitchFamily="34" charset="0"/>
              </a:rPr>
              <a:t>M-FISys</a:t>
            </a:r>
          </a:p>
        </p:txBody>
      </p:sp>
      <p:sp>
        <p:nvSpPr>
          <p:cNvPr id="8202" name="AutoShape 10"/>
          <p:cNvSpPr>
            <a:spLocks noChangeArrowheads="1"/>
          </p:cNvSpPr>
          <p:nvPr/>
        </p:nvSpPr>
        <p:spPr bwMode="auto">
          <a:xfrm>
            <a:off x="304800" y="4457700"/>
            <a:ext cx="1676400" cy="1066800"/>
          </a:xfrm>
          <a:prstGeom prst="diamond">
            <a:avLst/>
          </a:prstGeom>
          <a:noFill/>
          <a:ln w="9525">
            <a:solidFill>
              <a:schemeClr val="tx1"/>
            </a:solidFill>
            <a:miter lim="800000"/>
            <a:headEnd/>
            <a:tailEnd/>
          </a:ln>
        </p:spPr>
        <p:txBody>
          <a:bodyPr wrap="none" anchor="ctr"/>
          <a:lstStyle/>
          <a:p>
            <a:pPr algn="ctr"/>
            <a:r>
              <a:rPr lang="en-US">
                <a:cs typeface="Arial" pitchFamily="34" charset="0"/>
              </a:rPr>
              <a:t>QC</a:t>
            </a:r>
          </a:p>
          <a:p>
            <a:pPr algn="ctr"/>
            <a:r>
              <a:rPr lang="en-US">
                <a:cs typeface="Arial" pitchFamily="34" charset="0"/>
              </a:rPr>
              <a:t>Check</a:t>
            </a:r>
          </a:p>
        </p:txBody>
      </p:sp>
      <p:sp>
        <p:nvSpPr>
          <p:cNvPr id="8203" name="AutoShape 11"/>
          <p:cNvSpPr>
            <a:spLocks noChangeArrowheads="1"/>
          </p:cNvSpPr>
          <p:nvPr/>
        </p:nvSpPr>
        <p:spPr bwMode="auto">
          <a:xfrm>
            <a:off x="6934200" y="4457700"/>
            <a:ext cx="1676400" cy="1066800"/>
          </a:xfrm>
          <a:prstGeom prst="diamond">
            <a:avLst/>
          </a:prstGeom>
          <a:noFill/>
          <a:ln w="9525">
            <a:solidFill>
              <a:schemeClr val="tx1"/>
            </a:solidFill>
            <a:miter lim="800000"/>
            <a:headEnd/>
            <a:tailEnd/>
          </a:ln>
        </p:spPr>
        <p:txBody>
          <a:bodyPr wrap="none" anchor="ctr"/>
          <a:lstStyle/>
          <a:p>
            <a:pPr algn="ctr"/>
            <a:r>
              <a:rPr lang="en-US">
                <a:cs typeface="Arial" pitchFamily="34" charset="0"/>
              </a:rPr>
              <a:t>QC</a:t>
            </a:r>
          </a:p>
          <a:p>
            <a:pPr algn="ctr"/>
            <a:r>
              <a:rPr lang="en-US">
                <a:cs typeface="Arial" pitchFamily="34" charset="0"/>
              </a:rPr>
              <a:t>Check</a:t>
            </a:r>
          </a:p>
        </p:txBody>
      </p:sp>
      <p:sp>
        <p:nvSpPr>
          <p:cNvPr id="331788" name="Line 12"/>
          <p:cNvSpPr>
            <a:spLocks noChangeShapeType="1"/>
          </p:cNvSpPr>
          <p:nvPr/>
        </p:nvSpPr>
        <p:spPr bwMode="auto">
          <a:xfrm flipH="1" flipV="1">
            <a:off x="1676400" y="1143000"/>
            <a:ext cx="3733800" cy="914400"/>
          </a:xfrm>
          <a:prstGeom prst="line">
            <a:avLst/>
          </a:prstGeom>
          <a:noFill/>
          <a:ln w="44450">
            <a:solidFill>
              <a:srgbClr val="FF0000"/>
            </a:solidFill>
            <a:round/>
            <a:headEnd/>
            <a:tailEnd type="triangle" w="med" len="med"/>
          </a:ln>
        </p:spPr>
        <p:txBody>
          <a:bodyPr/>
          <a:lstStyle/>
          <a:p>
            <a:endParaRPr lang="en-US"/>
          </a:p>
        </p:txBody>
      </p:sp>
      <p:sp>
        <p:nvSpPr>
          <p:cNvPr id="331789" name="Line 13"/>
          <p:cNvSpPr>
            <a:spLocks noChangeShapeType="1"/>
          </p:cNvSpPr>
          <p:nvPr/>
        </p:nvSpPr>
        <p:spPr bwMode="auto">
          <a:xfrm flipH="1" flipV="1">
            <a:off x="1295400" y="1447800"/>
            <a:ext cx="1066800" cy="685800"/>
          </a:xfrm>
          <a:prstGeom prst="line">
            <a:avLst/>
          </a:prstGeom>
          <a:noFill/>
          <a:ln w="44450">
            <a:solidFill>
              <a:srgbClr val="FF0000"/>
            </a:solidFill>
            <a:round/>
            <a:headEnd/>
            <a:tailEnd type="triangle" w="med" len="med"/>
          </a:ln>
        </p:spPr>
        <p:txBody>
          <a:bodyPr/>
          <a:lstStyle/>
          <a:p>
            <a:endParaRPr lang="en-US"/>
          </a:p>
        </p:txBody>
      </p:sp>
      <p:sp>
        <p:nvSpPr>
          <p:cNvPr id="331790" name="Line 14"/>
          <p:cNvSpPr>
            <a:spLocks noChangeShapeType="1"/>
          </p:cNvSpPr>
          <p:nvPr/>
        </p:nvSpPr>
        <p:spPr bwMode="auto">
          <a:xfrm>
            <a:off x="1066800" y="1447800"/>
            <a:ext cx="76200" cy="2971800"/>
          </a:xfrm>
          <a:prstGeom prst="line">
            <a:avLst/>
          </a:prstGeom>
          <a:noFill/>
          <a:ln w="44450">
            <a:solidFill>
              <a:srgbClr val="FF0000"/>
            </a:solidFill>
            <a:round/>
            <a:headEnd/>
            <a:tailEnd type="triangle" w="med" len="med"/>
          </a:ln>
        </p:spPr>
        <p:txBody>
          <a:bodyPr/>
          <a:lstStyle/>
          <a:p>
            <a:endParaRPr lang="en-US"/>
          </a:p>
        </p:txBody>
      </p:sp>
      <p:sp>
        <p:nvSpPr>
          <p:cNvPr id="331791" name="Line 15"/>
          <p:cNvSpPr>
            <a:spLocks noChangeShapeType="1"/>
          </p:cNvSpPr>
          <p:nvPr/>
        </p:nvSpPr>
        <p:spPr bwMode="auto">
          <a:xfrm>
            <a:off x="1143000" y="5486400"/>
            <a:ext cx="0" cy="381000"/>
          </a:xfrm>
          <a:prstGeom prst="line">
            <a:avLst/>
          </a:prstGeom>
          <a:noFill/>
          <a:ln w="44450">
            <a:solidFill>
              <a:srgbClr val="FF0000"/>
            </a:solidFill>
            <a:round/>
            <a:headEnd/>
            <a:tailEnd type="triangle" w="med" len="med"/>
          </a:ln>
        </p:spPr>
        <p:txBody>
          <a:bodyPr/>
          <a:lstStyle/>
          <a:p>
            <a:endParaRPr lang="en-US"/>
          </a:p>
        </p:txBody>
      </p:sp>
      <p:sp>
        <p:nvSpPr>
          <p:cNvPr id="331792" name="Line 16"/>
          <p:cNvSpPr>
            <a:spLocks noChangeShapeType="1"/>
          </p:cNvSpPr>
          <p:nvPr/>
        </p:nvSpPr>
        <p:spPr bwMode="auto">
          <a:xfrm>
            <a:off x="1957388" y="6172200"/>
            <a:ext cx="5129212" cy="0"/>
          </a:xfrm>
          <a:prstGeom prst="line">
            <a:avLst/>
          </a:prstGeom>
          <a:noFill/>
          <a:ln w="44450">
            <a:solidFill>
              <a:srgbClr val="FF0000"/>
            </a:solidFill>
            <a:round/>
            <a:headEnd/>
            <a:tailEnd type="triangle" w="med" len="med"/>
          </a:ln>
        </p:spPr>
        <p:txBody>
          <a:bodyPr/>
          <a:lstStyle/>
          <a:p>
            <a:endParaRPr lang="en-US"/>
          </a:p>
        </p:txBody>
      </p:sp>
      <p:sp>
        <p:nvSpPr>
          <p:cNvPr id="331793" name="Line 17"/>
          <p:cNvSpPr>
            <a:spLocks noChangeShapeType="1"/>
          </p:cNvSpPr>
          <p:nvPr/>
        </p:nvSpPr>
        <p:spPr bwMode="auto">
          <a:xfrm flipH="1">
            <a:off x="1676400" y="838200"/>
            <a:ext cx="5562600" cy="0"/>
          </a:xfrm>
          <a:prstGeom prst="line">
            <a:avLst/>
          </a:prstGeom>
          <a:noFill/>
          <a:ln w="44450">
            <a:solidFill>
              <a:srgbClr val="FF0000"/>
            </a:solidFill>
            <a:round/>
            <a:headEnd/>
            <a:tailEnd type="triangle" w="med" len="med"/>
          </a:ln>
        </p:spPr>
        <p:txBody>
          <a:bodyPr/>
          <a:lstStyle/>
          <a:p>
            <a:endParaRPr lang="en-US"/>
          </a:p>
        </p:txBody>
      </p:sp>
      <p:sp>
        <p:nvSpPr>
          <p:cNvPr id="331794" name="Line 18"/>
          <p:cNvSpPr>
            <a:spLocks noChangeShapeType="1"/>
          </p:cNvSpPr>
          <p:nvPr/>
        </p:nvSpPr>
        <p:spPr bwMode="auto">
          <a:xfrm flipH="1">
            <a:off x="1676400" y="3505200"/>
            <a:ext cx="2286000" cy="1295400"/>
          </a:xfrm>
          <a:prstGeom prst="line">
            <a:avLst/>
          </a:prstGeom>
          <a:noFill/>
          <a:ln w="44450">
            <a:solidFill>
              <a:srgbClr val="FF0000"/>
            </a:solidFill>
            <a:round/>
            <a:headEnd/>
            <a:tailEnd type="triangle" w="med" len="med"/>
          </a:ln>
        </p:spPr>
        <p:txBody>
          <a:bodyPr/>
          <a:lstStyle/>
          <a:p>
            <a:endParaRPr lang="en-US"/>
          </a:p>
        </p:txBody>
      </p:sp>
      <p:sp>
        <p:nvSpPr>
          <p:cNvPr id="331795" name="Line 19"/>
          <p:cNvSpPr>
            <a:spLocks noChangeShapeType="1"/>
          </p:cNvSpPr>
          <p:nvPr/>
        </p:nvSpPr>
        <p:spPr bwMode="auto">
          <a:xfrm>
            <a:off x="5029200" y="4419600"/>
            <a:ext cx="1905000" cy="533400"/>
          </a:xfrm>
          <a:prstGeom prst="line">
            <a:avLst/>
          </a:prstGeom>
          <a:noFill/>
          <a:ln w="44450">
            <a:solidFill>
              <a:srgbClr val="FF0000"/>
            </a:solidFill>
            <a:round/>
            <a:headEnd/>
            <a:tailEnd type="triangle" w="med" len="med"/>
          </a:ln>
        </p:spPr>
        <p:txBody>
          <a:bodyPr/>
          <a:lstStyle/>
          <a:p>
            <a:endParaRPr lang="en-US"/>
          </a:p>
        </p:txBody>
      </p:sp>
      <p:sp>
        <p:nvSpPr>
          <p:cNvPr id="331796" name="Line 20"/>
          <p:cNvSpPr>
            <a:spLocks noChangeShapeType="1"/>
          </p:cNvSpPr>
          <p:nvPr/>
        </p:nvSpPr>
        <p:spPr bwMode="auto">
          <a:xfrm>
            <a:off x="7772400" y="5486400"/>
            <a:ext cx="0" cy="381000"/>
          </a:xfrm>
          <a:prstGeom prst="line">
            <a:avLst/>
          </a:prstGeom>
          <a:noFill/>
          <a:ln w="44450">
            <a:solidFill>
              <a:srgbClr val="FF0000"/>
            </a:solidFill>
            <a:round/>
            <a:headEnd/>
            <a:tailEnd type="triangle" w="med" len="med"/>
          </a:ln>
        </p:spPr>
        <p:txBody>
          <a:bodyPr/>
          <a:lstStyle/>
          <a:p>
            <a:endParaRPr lang="en-US"/>
          </a:p>
        </p:txBody>
      </p:sp>
      <p:sp>
        <p:nvSpPr>
          <p:cNvPr id="331797" name="Line 21"/>
          <p:cNvSpPr>
            <a:spLocks noChangeShapeType="1"/>
          </p:cNvSpPr>
          <p:nvPr/>
        </p:nvSpPr>
        <p:spPr bwMode="auto">
          <a:xfrm>
            <a:off x="1828800" y="5105400"/>
            <a:ext cx="5410200" cy="838200"/>
          </a:xfrm>
          <a:prstGeom prst="line">
            <a:avLst/>
          </a:prstGeom>
          <a:noFill/>
          <a:ln w="44450">
            <a:solidFill>
              <a:srgbClr val="FF0000"/>
            </a:solidFill>
            <a:round/>
            <a:headEnd/>
            <a:tailEnd type="triangle" w="med" len="med"/>
          </a:ln>
        </p:spPr>
        <p:txBody>
          <a:bodyPr/>
          <a:lstStyle/>
          <a:p>
            <a:endParaRPr lang="en-US"/>
          </a:p>
        </p:txBody>
      </p:sp>
      <p:sp>
        <p:nvSpPr>
          <p:cNvPr id="331798" name="Line 22"/>
          <p:cNvSpPr>
            <a:spLocks noChangeShapeType="1"/>
          </p:cNvSpPr>
          <p:nvPr/>
        </p:nvSpPr>
        <p:spPr bwMode="auto">
          <a:xfrm>
            <a:off x="6248400" y="2667000"/>
            <a:ext cx="1447800" cy="1752600"/>
          </a:xfrm>
          <a:prstGeom prst="line">
            <a:avLst/>
          </a:prstGeom>
          <a:noFill/>
          <a:ln w="44450">
            <a:solidFill>
              <a:srgbClr val="FF0000"/>
            </a:solidFill>
            <a:round/>
            <a:headEnd/>
            <a:tailEnd type="triangle" w="med" len="med"/>
          </a:ln>
        </p:spPr>
        <p:txBody>
          <a:bodyPr/>
          <a:lstStyle/>
          <a:p>
            <a:endParaRPr lang="en-US"/>
          </a:p>
        </p:txBody>
      </p:sp>
      <p:sp>
        <p:nvSpPr>
          <p:cNvPr id="8215" name="Line 23"/>
          <p:cNvSpPr>
            <a:spLocks noChangeShapeType="1"/>
          </p:cNvSpPr>
          <p:nvPr/>
        </p:nvSpPr>
        <p:spPr bwMode="auto">
          <a:xfrm>
            <a:off x="2133600" y="304800"/>
            <a:ext cx="0" cy="6248400"/>
          </a:xfrm>
          <a:prstGeom prst="line">
            <a:avLst/>
          </a:prstGeom>
          <a:noFill/>
          <a:ln w="12700">
            <a:solidFill>
              <a:schemeClr val="tx1"/>
            </a:solidFill>
            <a:round/>
            <a:headEnd/>
            <a:tailEnd/>
          </a:ln>
        </p:spPr>
        <p:txBody>
          <a:bodyPr/>
          <a:lstStyle/>
          <a:p>
            <a:endParaRPr lang="en-US"/>
          </a:p>
        </p:txBody>
      </p:sp>
      <p:sp>
        <p:nvSpPr>
          <p:cNvPr id="8216" name="Line 24"/>
          <p:cNvSpPr>
            <a:spLocks noChangeShapeType="1"/>
          </p:cNvSpPr>
          <p:nvPr/>
        </p:nvSpPr>
        <p:spPr bwMode="auto">
          <a:xfrm>
            <a:off x="6629400" y="304800"/>
            <a:ext cx="0" cy="6248400"/>
          </a:xfrm>
          <a:prstGeom prst="line">
            <a:avLst/>
          </a:prstGeom>
          <a:noFill/>
          <a:ln w="12700">
            <a:solidFill>
              <a:schemeClr val="tx1"/>
            </a:solidFill>
            <a:round/>
            <a:headEnd/>
            <a:tailEnd/>
          </a:ln>
        </p:spPr>
        <p:txBody>
          <a:bodyPr/>
          <a:lstStyle/>
          <a:p>
            <a:endParaRPr lang="en-US"/>
          </a:p>
        </p:txBody>
      </p:sp>
      <p:sp>
        <p:nvSpPr>
          <p:cNvPr id="8217" name="Text Box 25"/>
          <p:cNvSpPr txBox="1">
            <a:spLocks noChangeArrowheads="1"/>
          </p:cNvSpPr>
          <p:nvPr/>
        </p:nvSpPr>
        <p:spPr bwMode="auto">
          <a:xfrm>
            <a:off x="82550" y="123825"/>
            <a:ext cx="1804988" cy="396875"/>
          </a:xfrm>
          <a:prstGeom prst="rect">
            <a:avLst/>
          </a:prstGeom>
          <a:noFill/>
          <a:ln w="44450" algn="ctr">
            <a:noFill/>
            <a:miter lim="800000"/>
            <a:headEnd/>
            <a:tailEnd/>
          </a:ln>
        </p:spPr>
        <p:txBody>
          <a:bodyPr wrap="none">
            <a:spAutoFit/>
          </a:bodyPr>
          <a:lstStyle/>
          <a:p>
            <a:pPr algn="ctr"/>
            <a:r>
              <a:rPr lang="en-US" sz="2000" b="1">
                <a:cs typeface="Arial" pitchFamily="34" charset="0"/>
              </a:rPr>
              <a:t>(b) Data Flow</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1793"/>
                                        </p:tgtEl>
                                        <p:attrNameLst>
                                          <p:attrName>style.visibility</p:attrName>
                                        </p:attrNameLst>
                                      </p:cBhvr>
                                      <p:to>
                                        <p:strVal val="visible"/>
                                      </p:to>
                                    </p:set>
                                    <p:anim calcmode="lin" valueType="num">
                                      <p:cBhvr additive="base">
                                        <p:cTn id="7" dur="500" fill="hold"/>
                                        <p:tgtEl>
                                          <p:spTgt spid="331793"/>
                                        </p:tgtEl>
                                        <p:attrNameLst>
                                          <p:attrName>ppt_x</p:attrName>
                                        </p:attrNameLst>
                                      </p:cBhvr>
                                      <p:tavLst>
                                        <p:tav tm="0">
                                          <p:val>
                                            <p:strVal val="#ppt_x"/>
                                          </p:val>
                                        </p:tav>
                                        <p:tav tm="100000">
                                          <p:val>
                                            <p:strVal val="#ppt_x"/>
                                          </p:val>
                                        </p:tav>
                                      </p:tavLst>
                                    </p:anim>
                                    <p:anim calcmode="lin" valueType="num">
                                      <p:cBhvr additive="base">
                                        <p:cTn id="8" dur="500" fill="hold"/>
                                        <p:tgtEl>
                                          <p:spTgt spid="33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1788"/>
                                        </p:tgtEl>
                                        <p:attrNameLst>
                                          <p:attrName>style.visibility</p:attrName>
                                        </p:attrNameLst>
                                      </p:cBhvr>
                                      <p:to>
                                        <p:strVal val="visible"/>
                                      </p:to>
                                    </p:set>
                                    <p:anim calcmode="lin" valueType="num">
                                      <p:cBhvr additive="base">
                                        <p:cTn id="13" dur="500" fill="hold"/>
                                        <p:tgtEl>
                                          <p:spTgt spid="331788"/>
                                        </p:tgtEl>
                                        <p:attrNameLst>
                                          <p:attrName>ppt_x</p:attrName>
                                        </p:attrNameLst>
                                      </p:cBhvr>
                                      <p:tavLst>
                                        <p:tav tm="0">
                                          <p:val>
                                            <p:strVal val="#ppt_x"/>
                                          </p:val>
                                        </p:tav>
                                        <p:tav tm="100000">
                                          <p:val>
                                            <p:strVal val="#ppt_x"/>
                                          </p:val>
                                        </p:tav>
                                      </p:tavLst>
                                    </p:anim>
                                    <p:anim calcmode="lin" valueType="num">
                                      <p:cBhvr additive="base">
                                        <p:cTn id="14" dur="500" fill="hold"/>
                                        <p:tgtEl>
                                          <p:spTgt spid="3317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1789"/>
                                        </p:tgtEl>
                                        <p:attrNameLst>
                                          <p:attrName>style.visibility</p:attrName>
                                        </p:attrNameLst>
                                      </p:cBhvr>
                                      <p:to>
                                        <p:strVal val="visible"/>
                                      </p:to>
                                    </p:set>
                                    <p:anim calcmode="lin" valueType="num">
                                      <p:cBhvr additive="base">
                                        <p:cTn id="19" dur="500" fill="hold"/>
                                        <p:tgtEl>
                                          <p:spTgt spid="331789"/>
                                        </p:tgtEl>
                                        <p:attrNameLst>
                                          <p:attrName>ppt_x</p:attrName>
                                        </p:attrNameLst>
                                      </p:cBhvr>
                                      <p:tavLst>
                                        <p:tav tm="0">
                                          <p:val>
                                            <p:strVal val="#ppt_x"/>
                                          </p:val>
                                        </p:tav>
                                        <p:tav tm="100000">
                                          <p:val>
                                            <p:strVal val="#ppt_x"/>
                                          </p:val>
                                        </p:tav>
                                      </p:tavLst>
                                    </p:anim>
                                    <p:anim calcmode="lin" valueType="num">
                                      <p:cBhvr additive="base">
                                        <p:cTn id="20" dur="500" fill="hold"/>
                                        <p:tgtEl>
                                          <p:spTgt spid="3317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1790"/>
                                        </p:tgtEl>
                                        <p:attrNameLst>
                                          <p:attrName>style.visibility</p:attrName>
                                        </p:attrNameLst>
                                      </p:cBhvr>
                                      <p:to>
                                        <p:strVal val="visible"/>
                                      </p:to>
                                    </p:set>
                                    <p:anim calcmode="lin" valueType="num">
                                      <p:cBhvr additive="base">
                                        <p:cTn id="25" dur="500" fill="hold"/>
                                        <p:tgtEl>
                                          <p:spTgt spid="331790"/>
                                        </p:tgtEl>
                                        <p:attrNameLst>
                                          <p:attrName>ppt_x</p:attrName>
                                        </p:attrNameLst>
                                      </p:cBhvr>
                                      <p:tavLst>
                                        <p:tav tm="0">
                                          <p:val>
                                            <p:strVal val="#ppt_x"/>
                                          </p:val>
                                        </p:tav>
                                        <p:tav tm="100000">
                                          <p:val>
                                            <p:strVal val="#ppt_x"/>
                                          </p:val>
                                        </p:tav>
                                      </p:tavLst>
                                    </p:anim>
                                    <p:anim calcmode="lin" valueType="num">
                                      <p:cBhvr additive="base">
                                        <p:cTn id="26" dur="500" fill="hold"/>
                                        <p:tgtEl>
                                          <p:spTgt spid="3317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1791"/>
                                        </p:tgtEl>
                                        <p:attrNameLst>
                                          <p:attrName>style.visibility</p:attrName>
                                        </p:attrNameLst>
                                      </p:cBhvr>
                                      <p:to>
                                        <p:strVal val="visible"/>
                                      </p:to>
                                    </p:set>
                                    <p:anim calcmode="lin" valueType="num">
                                      <p:cBhvr additive="base">
                                        <p:cTn id="31" dur="500" fill="hold"/>
                                        <p:tgtEl>
                                          <p:spTgt spid="331791"/>
                                        </p:tgtEl>
                                        <p:attrNameLst>
                                          <p:attrName>ppt_x</p:attrName>
                                        </p:attrNameLst>
                                      </p:cBhvr>
                                      <p:tavLst>
                                        <p:tav tm="0">
                                          <p:val>
                                            <p:strVal val="#ppt_x"/>
                                          </p:val>
                                        </p:tav>
                                        <p:tav tm="100000">
                                          <p:val>
                                            <p:strVal val="#ppt_x"/>
                                          </p:val>
                                        </p:tav>
                                      </p:tavLst>
                                    </p:anim>
                                    <p:anim calcmode="lin" valueType="num">
                                      <p:cBhvr additive="base">
                                        <p:cTn id="32" dur="500" fill="hold"/>
                                        <p:tgtEl>
                                          <p:spTgt spid="33179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1792"/>
                                        </p:tgtEl>
                                        <p:attrNameLst>
                                          <p:attrName>style.visibility</p:attrName>
                                        </p:attrNameLst>
                                      </p:cBhvr>
                                      <p:to>
                                        <p:strVal val="visible"/>
                                      </p:to>
                                    </p:set>
                                    <p:anim calcmode="lin" valueType="num">
                                      <p:cBhvr additive="base">
                                        <p:cTn id="37" dur="500" fill="hold"/>
                                        <p:tgtEl>
                                          <p:spTgt spid="331792"/>
                                        </p:tgtEl>
                                        <p:attrNameLst>
                                          <p:attrName>ppt_x</p:attrName>
                                        </p:attrNameLst>
                                      </p:cBhvr>
                                      <p:tavLst>
                                        <p:tav tm="0">
                                          <p:val>
                                            <p:strVal val="#ppt_x"/>
                                          </p:val>
                                        </p:tav>
                                        <p:tav tm="100000">
                                          <p:val>
                                            <p:strVal val="#ppt_x"/>
                                          </p:val>
                                        </p:tav>
                                      </p:tavLst>
                                    </p:anim>
                                    <p:anim calcmode="lin" valueType="num">
                                      <p:cBhvr additive="base">
                                        <p:cTn id="38" dur="500" fill="hold"/>
                                        <p:tgtEl>
                                          <p:spTgt spid="33179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1794"/>
                                        </p:tgtEl>
                                        <p:attrNameLst>
                                          <p:attrName>style.visibility</p:attrName>
                                        </p:attrNameLst>
                                      </p:cBhvr>
                                      <p:to>
                                        <p:strVal val="visible"/>
                                      </p:to>
                                    </p:set>
                                    <p:anim calcmode="lin" valueType="num">
                                      <p:cBhvr additive="base">
                                        <p:cTn id="43" dur="500" fill="hold"/>
                                        <p:tgtEl>
                                          <p:spTgt spid="331794"/>
                                        </p:tgtEl>
                                        <p:attrNameLst>
                                          <p:attrName>ppt_x</p:attrName>
                                        </p:attrNameLst>
                                      </p:cBhvr>
                                      <p:tavLst>
                                        <p:tav tm="0">
                                          <p:val>
                                            <p:strVal val="#ppt_x"/>
                                          </p:val>
                                        </p:tav>
                                        <p:tav tm="100000">
                                          <p:val>
                                            <p:strVal val="#ppt_x"/>
                                          </p:val>
                                        </p:tav>
                                      </p:tavLst>
                                    </p:anim>
                                    <p:anim calcmode="lin" valueType="num">
                                      <p:cBhvr additive="base">
                                        <p:cTn id="44" dur="500" fill="hold"/>
                                        <p:tgtEl>
                                          <p:spTgt spid="33179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1797"/>
                                        </p:tgtEl>
                                        <p:attrNameLst>
                                          <p:attrName>style.visibility</p:attrName>
                                        </p:attrNameLst>
                                      </p:cBhvr>
                                      <p:to>
                                        <p:strVal val="visible"/>
                                      </p:to>
                                    </p:set>
                                    <p:anim calcmode="lin" valueType="num">
                                      <p:cBhvr additive="base">
                                        <p:cTn id="49" dur="500" fill="hold"/>
                                        <p:tgtEl>
                                          <p:spTgt spid="331797"/>
                                        </p:tgtEl>
                                        <p:attrNameLst>
                                          <p:attrName>ppt_x</p:attrName>
                                        </p:attrNameLst>
                                      </p:cBhvr>
                                      <p:tavLst>
                                        <p:tav tm="0">
                                          <p:val>
                                            <p:strVal val="#ppt_x"/>
                                          </p:val>
                                        </p:tav>
                                        <p:tav tm="100000">
                                          <p:val>
                                            <p:strVal val="#ppt_x"/>
                                          </p:val>
                                        </p:tav>
                                      </p:tavLst>
                                    </p:anim>
                                    <p:anim calcmode="lin" valueType="num">
                                      <p:cBhvr additive="base">
                                        <p:cTn id="50" dur="500" fill="hold"/>
                                        <p:tgtEl>
                                          <p:spTgt spid="33179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1795"/>
                                        </p:tgtEl>
                                        <p:attrNameLst>
                                          <p:attrName>style.visibility</p:attrName>
                                        </p:attrNameLst>
                                      </p:cBhvr>
                                      <p:to>
                                        <p:strVal val="visible"/>
                                      </p:to>
                                    </p:set>
                                    <p:anim calcmode="lin" valueType="num">
                                      <p:cBhvr additive="base">
                                        <p:cTn id="55" dur="500" fill="hold"/>
                                        <p:tgtEl>
                                          <p:spTgt spid="331795"/>
                                        </p:tgtEl>
                                        <p:attrNameLst>
                                          <p:attrName>ppt_x</p:attrName>
                                        </p:attrNameLst>
                                      </p:cBhvr>
                                      <p:tavLst>
                                        <p:tav tm="0">
                                          <p:val>
                                            <p:strVal val="#ppt_x"/>
                                          </p:val>
                                        </p:tav>
                                        <p:tav tm="100000">
                                          <p:val>
                                            <p:strVal val="#ppt_x"/>
                                          </p:val>
                                        </p:tav>
                                      </p:tavLst>
                                    </p:anim>
                                    <p:anim calcmode="lin" valueType="num">
                                      <p:cBhvr additive="base">
                                        <p:cTn id="56" dur="500" fill="hold"/>
                                        <p:tgtEl>
                                          <p:spTgt spid="33179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1798"/>
                                        </p:tgtEl>
                                        <p:attrNameLst>
                                          <p:attrName>style.visibility</p:attrName>
                                        </p:attrNameLst>
                                      </p:cBhvr>
                                      <p:to>
                                        <p:strVal val="visible"/>
                                      </p:to>
                                    </p:set>
                                    <p:anim calcmode="lin" valueType="num">
                                      <p:cBhvr additive="base">
                                        <p:cTn id="61" dur="500" fill="hold"/>
                                        <p:tgtEl>
                                          <p:spTgt spid="331798"/>
                                        </p:tgtEl>
                                        <p:attrNameLst>
                                          <p:attrName>ppt_x</p:attrName>
                                        </p:attrNameLst>
                                      </p:cBhvr>
                                      <p:tavLst>
                                        <p:tav tm="0">
                                          <p:val>
                                            <p:strVal val="#ppt_x"/>
                                          </p:val>
                                        </p:tav>
                                        <p:tav tm="100000">
                                          <p:val>
                                            <p:strVal val="#ppt_x"/>
                                          </p:val>
                                        </p:tav>
                                      </p:tavLst>
                                    </p:anim>
                                    <p:anim calcmode="lin" valueType="num">
                                      <p:cBhvr additive="base">
                                        <p:cTn id="62" dur="500" fill="hold"/>
                                        <p:tgtEl>
                                          <p:spTgt spid="33179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31796"/>
                                        </p:tgtEl>
                                        <p:attrNameLst>
                                          <p:attrName>style.visibility</p:attrName>
                                        </p:attrNameLst>
                                      </p:cBhvr>
                                      <p:to>
                                        <p:strVal val="visible"/>
                                      </p:to>
                                    </p:set>
                                    <p:anim calcmode="lin" valueType="num">
                                      <p:cBhvr additive="base">
                                        <p:cTn id="67" dur="500" fill="hold"/>
                                        <p:tgtEl>
                                          <p:spTgt spid="331796"/>
                                        </p:tgtEl>
                                        <p:attrNameLst>
                                          <p:attrName>ppt_x</p:attrName>
                                        </p:attrNameLst>
                                      </p:cBhvr>
                                      <p:tavLst>
                                        <p:tav tm="0">
                                          <p:val>
                                            <p:strVal val="#ppt_x"/>
                                          </p:val>
                                        </p:tav>
                                        <p:tav tm="100000">
                                          <p:val>
                                            <p:strVal val="#ppt_x"/>
                                          </p:val>
                                        </p:tav>
                                      </p:tavLst>
                                    </p:anim>
                                    <p:anim calcmode="lin" valueType="num">
                                      <p:cBhvr additive="base">
                                        <p:cTn id="68" dur="500" fill="hold"/>
                                        <p:tgtEl>
                                          <p:spTgt spid="331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8" grpId="0" animBg="1"/>
      <p:bldP spid="331789" grpId="0" animBg="1"/>
      <p:bldP spid="331790" grpId="0" animBg="1"/>
      <p:bldP spid="331791" grpId="0" animBg="1"/>
      <p:bldP spid="331792" grpId="0" animBg="1"/>
      <p:bldP spid="331793" grpId="0" animBg="1"/>
      <p:bldP spid="331794" grpId="0" animBg="1"/>
      <p:bldP spid="331795" grpId="0" animBg="1"/>
      <p:bldP spid="331796" grpId="0" animBg="1"/>
      <p:bldP spid="331797" grpId="0" animBg="1"/>
      <p:bldP spid="331798"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Chapter 10 – DNA Degradation</a:t>
            </a:r>
          </a:p>
        </p:txBody>
      </p:sp>
      <p:sp>
        <p:nvSpPr>
          <p:cNvPr id="4" name="Subtitle 3"/>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5400000">
            <a:off x="1257300" y="3402013"/>
            <a:ext cx="419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352800" y="5497513"/>
            <a:ext cx="396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76" name="TextBox 5"/>
          <p:cNvSpPr txBox="1">
            <a:spLocks noChangeArrowheads="1"/>
          </p:cNvSpPr>
          <p:nvPr/>
        </p:nvSpPr>
        <p:spPr bwMode="auto">
          <a:xfrm>
            <a:off x="1143000" y="544513"/>
            <a:ext cx="2133600" cy="923925"/>
          </a:xfrm>
          <a:prstGeom prst="rect">
            <a:avLst/>
          </a:prstGeom>
          <a:noFill/>
          <a:ln w="9525">
            <a:noFill/>
            <a:miter lim="800000"/>
            <a:headEnd/>
            <a:tailEnd/>
          </a:ln>
        </p:spPr>
        <p:txBody>
          <a:bodyPr>
            <a:spAutoFit/>
          </a:bodyPr>
          <a:lstStyle/>
          <a:p>
            <a:pPr algn="ctr"/>
            <a:r>
              <a:rPr lang="en-US" b="1"/>
              <a:t>Size of Intact</a:t>
            </a:r>
          </a:p>
          <a:p>
            <a:pPr algn="ctr"/>
            <a:r>
              <a:rPr lang="en-US" b="1"/>
              <a:t>DNA Molecules Needed (bp)</a:t>
            </a:r>
          </a:p>
        </p:txBody>
      </p:sp>
      <p:sp>
        <p:nvSpPr>
          <p:cNvPr id="3077" name="TextBox 6"/>
          <p:cNvSpPr txBox="1">
            <a:spLocks noChangeArrowheads="1"/>
          </p:cNvSpPr>
          <p:nvPr/>
        </p:nvSpPr>
        <p:spPr bwMode="auto">
          <a:xfrm>
            <a:off x="4572000" y="5726113"/>
            <a:ext cx="2224088" cy="369887"/>
          </a:xfrm>
          <a:prstGeom prst="rect">
            <a:avLst/>
          </a:prstGeom>
          <a:noFill/>
          <a:ln w="9525">
            <a:noFill/>
            <a:miter lim="800000"/>
            <a:headEnd/>
            <a:tailEnd/>
          </a:ln>
        </p:spPr>
        <p:txBody>
          <a:bodyPr wrap="none">
            <a:spAutoFit/>
          </a:bodyPr>
          <a:lstStyle/>
          <a:p>
            <a:r>
              <a:rPr lang="en-US" b="1"/>
              <a:t>Various DNA Tests</a:t>
            </a:r>
          </a:p>
        </p:txBody>
      </p:sp>
      <p:sp>
        <p:nvSpPr>
          <p:cNvPr id="3078" name="TextBox 7"/>
          <p:cNvSpPr txBox="1">
            <a:spLocks noChangeArrowheads="1"/>
          </p:cNvSpPr>
          <p:nvPr/>
        </p:nvSpPr>
        <p:spPr bwMode="auto">
          <a:xfrm>
            <a:off x="4114800" y="1306513"/>
            <a:ext cx="774700" cy="369887"/>
          </a:xfrm>
          <a:prstGeom prst="rect">
            <a:avLst/>
          </a:prstGeom>
          <a:noFill/>
          <a:ln w="9525">
            <a:noFill/>
            <a:miter lim="800000"/>
            <a:headEnd/>
            <a:tailEnd/>
          </a:ln>
        </p:spPr>
        <p:txBody>
          <a:bodyPr wrap="none">
            <a:spAutoFit/>
          </a:bodyPr>
          <a:lstStyle/>
          <a:p>
            <a:r>
              <a:rPr lang="en-US"/>
              <a:t>RFLP</a:t>
            </a:r>
          </a:p>
        </p:txBody>
      </p:sp>
      <p:cxnSp>
        <p:nvCxnSpPr>
          <p:cNvPr id="10" name="Straight Connector 9"/>
          <p:cNvCxnSpPr/>
          <p:nvPr/>
        </p:nvCxnSpPr>
        <p:spPr>
          <a:xfrm rot="5400000">
            <a:off x="3200400" y="1687513"/>
            <a:ext cx="16764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3080" name="TextBox 11"/>
          <p:cNvSpPr txBox="1">
            <a:spLocks noChangeArrowheads="1"/>
          </p:cNvSpPr>
          <p:nvPr/>
        </p:nvSpPr>
        <p:spPr bwMode="auto">
          <a:xfrm>
            <a:off x="2911475" y="4659313"/>
            <a:ext cx="441325" cy="369887"/>
          </a:xfrm>
          <a:prstGeom prst="rect">
            <a:avLst/>
          </a:prstGeom>
          <a:noFill/>
          <a:ln w="9525">
            <a:noFill/>
            <a:miter lim="800000"/>
            <a:headEnd/>
            <a:tailEnd/>
          </a:ln>
        </p:spPr>
        <p:txBody>
          <a:bodyPr wrap="none">
            <a:spAutoFit/>
          </a:bodyPr>
          <a:lstStyle/>
          <a:p>
            <a:pPr algn="r"/>
            <a:r>
              <a:rPr lang="en-US"/>
              <a:t>50</a:t>
            </a:r>
          </a:p>
        </p:txBody>
      </p:sp>
      <p:sp>
        <p:nvSpPr>
          <p:cNvPr id="3081" name="TextBox 12"/>
          <p:cNvSpPr txBox="1">
            <a:spLocks noChangeArrowheads="1"/>
          </p:cNvSpPr>
          <p:nvPr/>
        </p:nvSpPr>
        <p:spPr bwMode="auto">
          <a:xfrm>
            <a:off x="2782888" y="4049713"/>
            <a:ext cx="569912" cy="369887"/>
          </a:xfrm>
          <a:prstGeom prst="rect">
            <a:avLst/>
          </a:prstGeom>
          <a:noFill/>
          <a:ln w="9525">
            <a:noFill/>
            <a:miter lim="800000"/>
            <a:headEnd/>
            <a:tailEnd/>
          </a:ln>
        </p:spPr>
        <p:txBody>
          <a:bodyPr wrap="none">
            <a:spAutoFit/>
          </a:bodyPr>
          <a:lstStyle/>
          <a:p>
            <a:pPr algn="r"/>
            <a:r>
              <a:rPr lang="en-US"/>
              <a:t>100</a:t>
            </a:r>
          </a:p>
        </p:txBody>
      </p:sp>
      <p:sp>
        <p:nvSpPr>
          <p:cNvPr id="3082" name="TextBox 13"/>
          <p:cNvSpPr txBox="1">
            <a:spLocks noChangeArrowheads="1"/>
          </p:cNvSpPr>
          <p:nvPr/>
        </p:nvSpPr>
        <p:spPr bwMode="auto">
          <a:xfrm>
            <a:off x="2782888" y="2830513"/>
            <a:ext cx="569912" cy="369887"/>
          </a:xfrm>
          <a:prstGeom prst="rect">
            <a:avLst/>
          </a:prstGeom>
          <a:noFill/>
          <a:ln w="9525">
            <a:noFill/>
            <a:miter lim="800000"/>
            <a:headEnd/>
            <a:tailEnd/>
          </a:ln>
        </p:spPr>
        <p:txBody>
          <a:bodyPr wrap="none">
            <a:spAutoFit/>
          </a:bodyPr>
          <a:lstStyle/>
          <a:p>
            <a:pPr algn="r"/>
            <a:r>
              <a:rPr lang="en-US"/>
              <a:t>500</a:t>
            </a:r>
          </a:p>
        </p:txBody>
      </p:sp>
      <p:sp>
        <p:nvSpPr>
          <p:cNvPr id="3083" name="TextBox 14"/>
          <p:cNvSpPr txBox="1">
            <a:spLocks noChangeArrowheads="1"/>
          </p:cNvSpPr>
          <p:nvPr/>
        </p:nvSpPr>
        <p:spPr bwMode="auto">
          <a:xfrm>
            <a:off x="2655888" y="1763713"/>
            <a:ext cx="696912" cy="369887"/>
          </a:xfrm>
          <a:prstGeom prst="rect">
            <a:avLst/>
          </a:prstGeom>
          <a:noFill/>
          <a:ln w="9525">
            <a:noFill/>
            <a:miter lim="800000"/>
            <a:headEnd/>
            <a:tailEnd/>
          </a:ln>
        </p:spPr>
        <p:txBody>
          <a:bodyPr wrap="none">
            <a:spAutoFit/>
          </a:bodyPr>
          <a:lstStyle/>
          <a:p>
            <a:pPr algn="r"/>
            <a:r>
              <a:rPr lang="en-US"/>
              <a:t>1000</a:t>
            </a:r>
          </a:p>
        </p:txBody>
      </p:sp>
      <p:cxnSp>
        <p:nvCxnSpPr>
          <p:cNvPr id="16" name="Straight Connector 15"/>
          <p:cNvCxnSpPr/>
          <p:nvPr/>
        </p:nvCxnSpPr>
        <p:spPr>
          <a:xfrm rot="5400000">
            <a:off x="3924300" y="2640013"/>
            <a:ext cx="11430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3085" name="TextBox 17"/>
          <p:cNvSpPr txBox="1">
            <a:spLocks noChangeArrowheads="1"/>
          </p:cNvSpPr>
          <p:nvPr/>
        </p:nvSpPr>
        <p:spPr bwMode="auto">
          <a:xfrm>
            <a:off x="4495800" y="2373313"/>
            <a:ext cx="890588" cy="369887"/>
          </a:xfrm>
          <a:prstGeom prst="rect">
            <a:avLst/>
          </a:prstGeom>
          <a:noFill/>
          <a:ln w="9525">
            <a:noFill/>
            <a:miter lim="800000"/>
            <a:headEnd/>
            <a:tailEnd/>
          </a:ln>
        </p:spPr>
        <p:txBody>
          <a:bodyPr wrap="none">
            <a:spAutoFit/>
          </a:bodyPr>
          <a:lstStyle/>
          <a:p>
            <a:r>
              <a:rPr lang="en-US"/>
              <a:t>D1S80</a:t>
            </a:r>
          </a:p>
        </p:txBody>
      </p:sp>
      <p:cxnSp>
        <p:nvCxnSpPr>
          <p:cNvPr id="19" name="Straight Connector 18"/>
          <p:cNvCxnSpPr/>
          <p:nvPr/>
        </p:nvCxnSpPr>
        <p:spPr>
          <a:xfrm rot="5400000">
            <a:off x="4648200" y="3592513"/>
            <a:ext cx="12192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372100" y="4164013"/>
            <a:ext cx="6858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057900" y="4697413"/>
            <a:ext cx="3810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3089" name="TextBox 25"/>
          <p:cNvSpPr txBox="1">
            <a:spLocks noChangeArrowheads="1"/>
          </p:cNvSpPr>
          <p:nvPr/>
        </p:nvSpPr>
        <p:spPr bwMode="auto">
          <a:xfrm>
            <a:off x="5334000" y="2982913"/>
            <a:ext cx="762000" cy="369887"/>
          </a:xfrm>
          <a:prstGeom prst="rect">
            <a:avLst/>
          </a:prstGeom>
          <a:noFill/>
          <a:ln w="9525">
            <a:noFill/>
            <a:miter lim="800000"/>
            <a:headEnd/>
            <a:tailEnd/>
          </a:ln>
        </p:spPr>
        <p:txBody>
          <a:bodyPr wrap="none">
            <a:spAutoFit/>
          </a:bodyPr>
          <a:lstStyle/>
          <a:p>
            <a:r>
              <a:rPr lang="en-US"/>
              <a:t>STRs</a:t>
            </a:r>
          </a:p>
        </p:txBody>
      </p:sp>
      <p:sp>
        <p:nvSpPr>
          <p:cNvPr id="3090" name="TextBox 26"/>
          <p:cNvSpPr txBox="1">
            <a:spLocks noChangeArrowheads="1"/>
          </p:cNvSpPr>
          <p:nvPr/>
        </p:nvSpPr>
        <p:spPr bwMode="auto">
          <a:xfrm>
            <a:off x="5715000" y="4062413"/>
            <a:ext cx="1184275" cy="368300"/>
          </a:xfrm>
          <a:prstGeom prst="rect">
            <a:avLst/>
          </a:prstGeom>
          <a:noFill/>
          <a:ln w="9525">
            <a:noFill/>
            <a:miter lim="800000"/>
            <a:headEnd/>
            <a:tailEnd/>
          </a:ln>
        </p:spPr>
        <p:txBody>
          <a:bodyPr wrap="none">
            <a:spAutoFit/>
          </a:bodyPr>
          <a:lstStyle/>
          <a:p>
            <a:r>
              <a:rPr lang="en-US"/>
              <a:t>miniSTRs</a:t>
            </a:r>
          </a:p>
        </p:txBody>
      </p:sp>
      <p:sp>
        <p:nvSpPr>
          <p:cNvPr id="3091" name="TextBox 27"/>
          <p:cNvSpPr txBox="1">
            <a:spLocks noChangeArrowheads="1"/>
          </p:cNvSpPr>
          <p:nvPr/>
        </p:nvSpPr>
        <p:spPr bwMode="auto">
          <a:xfrm>
            <a:off x="6310313" y="4583113"/>
            <a:ext cx="928687" cy="369887"/>
          </a:xfrm>
          <a:prstGeom prst="rect">
            <a:avLst/>
          </a:prstGeom>
          <a:noFill/>
          <a:ln w="9525">
            <a:noFill/>
            <a:miter lim="800000"/>
            <a:headEnd/>
            <a:tailEnd/>
          </a:ln>
        </p:spPr>
        <p:txBody>
          <a:bodyPr wrap="none">
            <a:spAutoFit/>
          </a:bodyPr>
          <a:lstStyle/>
          <a:p>
            <a:r>
              <a:rPr lang="en-US"/>
              <a:t>mtDNA</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1338" y="411163"/>
            <a:ext cx="8602662" cy="6294437"/>
            <a:chOff x="156" y="96"/>
            <a:chExt cx="5419" cy="3965"/>
          </a:xfrm>
        </p:grpSpPr>
        <p:sp>
          <p:nvSpPr>
            <p:cNvPr id="41987" name="Text Box 3"/>
            <p:cNvSpPr txBox="1">
              <a:spLocks noChangeArrowheads="1"/>
            </p:cNvSpPr>
            <p:nvPr/>
          </p:nvSpPr>
          <p:spPr bwMode="auto">
            <a:xfrm>
              <a:off x="512" y="2220"/>
              <a:ext cx="1596" cy="231"/>
            </a:xfrm>
            <a:prstGeom prst="rect">
              <a:avLst/>
            </a:prstGeom>
            <a:noFill/>
            <a:ln w="9525">
              <a:noFill/>
              <a:miter lim="800000"/>
              <a:headEnd/>
              <a:tailEnd/>
            </a:ln>
            <a:effectLst/>
          </p:spPr>
          <p:txBody>
            <a:bodyPr wrap="none">
              <a:spAutoFit/>
            </a:bodyPr>
            <a:lstStyle/>
            <a:p>
              <a:r>
                <a:rPr lang="en-US"/>
                <a:t>Degraded DNA sample</a:t>
              </a:r>
            </a:p>
          </p:txBody>
        </p:sp>
        <p:grpSp>
          <p:nvGrpSpPr>
            <p:cNvPr id="3" name="Group 4"/>
            <p:cNvGrpSpPr>
              <a:grpSpLocks/>
            </p:cNvGrpSpPr>
            <p:nvPr/>
          </p:nvGrpSpPr>
          <p:grpSpPr bwMode="auto">
            <a:xfrm>
              <a:off x="238" y="2195"/>
              <a:ext cx="5234" cy="1866"/>
              <a:chOff x="1296" y="1787"/>
              <a:chExt cx="3734" cy="1189"/>
            </a:xfrm>
          </p:grpSpPr>
          <p:pic>
            <p:nvPicPr>
              <p:cNvPr id="41989" name="Picture 5"/>
              <p:cNvPicPr>
                <a:picLocks noChangeAspect="1" noChangeArrowheads="1"/>
              </p:cNvPicPr>
              <p:nvPr/>
            </p:nvPicPr>
            <p:blipFill>
              <a:blip r:embed="rId3" cstate="print"/>
              <a:srcRect/>
              <a:stretch>
                <a:fillRect/>
              </a:stretch>
            </p:blipFill>
            <p:spPr bwMode="auto">
              <a:xfrm>
                <a:off x="1344" y="2027"/>
                <a:ext cx="3686" cy="949"/>
              </a:xfrm>
              <a:prstGeom prst="rect">
                <a:avLst/>
              </a:prstGeom>
              <a:noFill/>
              <a:ln w="9525">
                <a:solidFill>
                  <a:schemeClr val="tx1"/>
                </a:solidFill>
                <a:miter lim="800000"/>
                <a:headEnd/>
                <a:tailEnd/>
              </a:ln>
            </p:spPr>
          </p:pic>
          <p:sp>
            <p:nvSpPr>
              <p:cNvPr id="41990" name="Text Box 6"/>
              <p:cNvSpPr txBox="1">
                <a:spLocks noChangeArrowheads="1"/>
              </p:cNvSpPr>
              <p:nvPr/>
            </p:nvSpPr>
            <p:spPr bwMode="auto">
              <a:xfrm>
                <a:off x="1306" y="1787"/>
                <a:ext cx="83" cy="183"/>
              </a:xfrm>
              <a:prstGeom prst="rect">
                <a:avLst/>
              </a:prstGeom>
              <a:noFill/>
              <a:ln w="9525">
                <a:noFill/>
                <a:miter lim="800000"/>
                <a:headEnd/>
                <a:tailEnd/>
              </a:ln>
              <a:effectLst/>
            </p:spPr>
            <p:txBody>
              <a:bodyPr wrap="none">
                <a:spAutoFit/>
              </a:bodyPr>
              <a:lstStyle/>
              <a:p>
                <a:endParaRPr lang="en-US" sz="2400"/>
              </a:p>
            </p:txBody>
          </p:sp>
          <p:sp>
            <p:nvSpPr>
              <p:cNvPr id="41991" name="Text Box 7"/>
              <p:cNvSpPr txBox="1">
                <a:spLocks noChangeArrowheads="1"/>
              </p:cNvSpPr>
              <p:nvPr/>
            </p:nvSpPr>
            <p:spPr bwMode="auto">
              <a:xfrm>
                <a:off x="1296" y="2141"/>
                <a:ext cx="412" cy="135"/>
              </a:xfrm>
              <a:prstGeom prst="rect">
                <a:avLst/>
              </a:prstGeom>
              <a:noFill/>
              <a:ln w="9525">
                <a:noFill/>
                <a:miter lim="800000"/>
                <a:headEnd/>
                <a:tailEnd/>
              </a:ln>
              <a:effectLst/>
            </p:spPr>
            <p:txBody>
              <a:bodyPr wrap="none">
                <a:spAutoFit/>
              </a:bodyPr>
              <a:lstStyle/>
              <a:p>
                <a:r>
                  <a:rPr lang="en-US" sz="1600"/>
                  <a:t>D5S818</a:t>
                </a:r>
              </a:p>
            </p:txBody>
          </p:sp>
          <p:sp>
            <p:nvSpPr>
              <p:cNvPr id="41992" name="Text Box 8"/>
              <p:cNvSpPr txBox="1">
                <a:spLocks noChangeArrowheads="1"/>
              </p:cNvSpPr>
              <p:nvPr/>
            </p:nvSpPr>
            <p:spPr bwMode="auto">
              <a:xfrm>
                <a:off x="2010" y="2188"/>
                <a:ext cx="462" cy="135"/>
              </a:xfrm>
              <a:prstGeom prst="rect">
                <a:avLst/>
              </a:prstGeom>
              <a:noFill/>
              <a:ln w="9525">
                <a:noFill/>
                <a:miter lim="800000"/>
                <a:headEnd/>
                <a:tailEnd/>
              </a:ln>
              <a:effectLst/>
            </p:spPr>
            <p:txBody>
              <a:bodyPr wrap="none">
                <a:spAutoFit/>
              </a:bodyPr>
              <a:lstStyle/>
              <a:p>
                <a:r>
                  <a:rPr lang="en-US" sz="1600"/>
                  <a:t>D13S317</a:t>
                </a:r>
              </a:p>
            </p:txBody>
          </p:sp>
          <p:sp>
            <p:nvSpPr>
              <p:cNvPr id="41993" name="Text Box 9"/>
              <p:cNvSpPr txBox="1">
                <a:spLocks noChangeArrowheads="1"/>
              </p:cNvSpPr>
              <p:nvPr/>
            </p:nvSpPr>
            <p:spPr bwMode="auto">
              <a:xfrm>
                <a:off x="2515" y="2285"/>
                <a:ext cx="412" cy="135"/>
              </a:xfrm>
              <a:prstGeom prst="rect">
                <a:avLst/>
              </a:prstGeom>
              <a:noFill/>
              <a:ln w="9525">
                <a:noFill/>
                <a:miter lim="800000"/>
                <a:headEnd/>
                <a:tailEnd/>
              </a:ln>
              <a:effectLst/>
            </p:spPr>
            <p:txBody>
              <a:bodyPr wrap="none">
                <a:spAutoFit/>
              </a:bodyPr>
              <a:lstStyle/>
              <a:p>
                <a:r>
                  <a:rPr lang="en-US" sz="1600"/>
                  <a:t>D7S820</a:t>
                </a:r>
              </a:p>
            </p:txBody>
          </p:sp>
          <p:sp>
            <p:nvSpPr>
              <p:cNvPr id="41994" name="Text Box 10"/>
              <p:cNvSpPr txBox="1">
                <a:spLocks noChangeArrowheads="1"/>
              </p:cNvSpPr>
              <p:nvPr/>
            </p:nvSpPr>
            <p:spPr bwMode="auto">
              <a:xfrm>
                <a:off x="2928" y="2380"/>
                <a:ext cx="463" cy="135"/>
              </a:xfrm>
              <a:prstGeom prst="rect">
                <a:avLst/>
              </a:prstGeom>
              <a:noFill/>
              <a:ln w="9525">
                <a:noFill/>
                <a:miter lim="800000"/>
                <a:headEnd/>
                <a:tailEnd/>
              </a:ln>
              <a:effectLst/>
            </p:spPr>
            <p:txBody>
              <a:bodyPr wrap="none">
                <a:spAutoFit/>
              </a:bodyPr>
              <a:lstStyle/>
              <a:p>
                <a:r>
                  <a:rPr lang="en-US" sz="1600"/>
                  <a:t>D16S539</a:t>
                </a:r>
              </a:p>
            </p:txBody>
          </p:sp>
          <p:sp>
            <p:nvSpPr>
              <p:cNvPr id="41995" name="Text Box 11"/>
              <p:cNvSpPr txBox="1">
                <a:spLocks noChangeArrowheads="1"/>
              </p:cNvSpPr>
              <p:nvPr/>
            </p:nvSpPr>
            <p:spPr bwMode="auto">
              <a:xfrm>
                <a:off x="3532" y="2447"/>
                <a:ext cx="447" cy="135"/>
              </a:xfrm>
              <a:prstGeom prst="rect">
                <a:avLst/>
              </a:prstGeom>
              <a:noFill/>
              <a:ln w="9525">
                <a:noFill/>
                <a:miter lim="800000"/>
                <a:headEnd/>
                <a:tailEnd/>
              </a:ln>
              <a:effectLst/>
            </p:spPr>
            <p:txBody>
              <a:bodyPr wrap="none">
                <a:spAutoFit/>
              </a:bodyPr>
              <a:lstStyle/>
              <a:p>
                <a:r>
                  <a:rPr lang="en-US" sz="1600"/>
                  <a:t>CSF1PO</a:t>
                </a:r>
              </a:p>
            </p:txBody>
          </p:sp>
          <p:sp>
            <p:nvSpPr>
              <p:cNvPr id="41996" name="Text Box 12"/>
              <p:cNvSpPr txBox="1">
                <a:spLocks noChangeArrowheads="1"/>
              </p:cNvSpPr>
              <p:nvPr/>
            </p:nvSpPr>
            <p:spPr bwMode="auto">
              <a:xfrm>
                <a:off x="4146" y="2429"/>
                <a:ext cx="412" cy="135"/>
              </a:xfrm>
              <a:prstGeom prst="rect">
                <a:avLst/>
              </a:prstGeom>
              <a:noFill/>
              <a:ln w="9525">
                <a:noFill/>
                <a:miter lim="800000"/>
                <a:headEnd/>
                <a:tailEnd/>
              </a:ln>
              <a:effectLst/>
            </p:spPr>
            <p:txBody>
              <a:bodyPr wrap="none">
                <a:spAutoFit/>
              </a:bodyPr>
              <a:lstStyle/>
              <a:p>
                <a:r>
                  <a:rPr lang="en-US" sz="1600"/>
                  <a:t>Penta D</a:t>
                </a:r>
              </a:p>
            </p:txBody>
          </p:sp>
        </p:grpSp>
        <p:sp>
          <p:nvSpPr>
            <p:cNvPr id="41997" name="Text Box 13"/>
            <p:cNvSpPr txBox="1">
              <a:spLocks noChangeArrowheads="1"/>
            </p:cNvSpPr>
            <p:nvPr/>
          </p:nvSpPr>
          <p:spPr bwMode="auto">
            <a:xfrm>
              <a:off x="466" y="139"/>
              <a:ext cx="1771" cy="231"/>
            </a:xfrm>
            <a:prstGeom prst="rect">
              <a:avLst/>
            </a:prstGeom>
            <a:noFill/>
            <a:ln w="9525">
              <a:noFill/>
              <a:miter lim="800000"/>
              <a:headEnd/>
              <a:tailEnd/>
            </a:ln>
            <a:effectLst/>
          </p:spPr>
          <p:txBody>
            <a:bodyPr>
              <a:spAutoFit/>
            </a:bodyPr>
            <a:lstStyle/>
            <a:p>
              <a:pPr algn="ctr">
                <a:spcBef>
                  <a:spcPct val="50000"/>
                </a:spcBef>
              </a:pPr>
              <a:r>
                <a:rPr lang="en-US"/>
                <a:t>Agarose yield gel results</a:t>
              </a:r>
            </a:p>
          </p:txBody>
        </p:sp>
        <p:sp>
          <p:nvSpPr>
            <p:cNvPr id="41998" name="Line 14"/>
            <p:cNvSpPr>
              <a:spLocks noChangeShapeType="1"/>
            </p:cNvSpPr>
            <p:nvPr/>
          </p:nvSpPr>
          <p:spPr bwMode="auto">
            <a:xfrm flipH="1">
              <a:off x="4057" y="152"/>
              <a:ext cx="12" cy="1654"/>
            </a:xfrm>
            <a:prstGeom prst="line">
              <a:avLst/>
            </a:prstGeom>
            <a:noFill/>
            <a:ln w="9525">
              <a:solidFill>
                <a:schemeClr val="tx1"/>
              </a:solidFill>
              <a:round/>
              <a:headEnd/>
              <a:tailEnd type="triangle" w="med" len="med"/>
            </a:ln>
            <a:effectLst/>
          </p:spPr>
          <p:txBody>
            <a:bodyPr/>
            <a:lstStyle/>
            <a:p>
              <a:endParaRPr lang="en-US"/>
            </a:p>
          </p:txBody>
        </p:sp>
        <p:sp>
          <p:nvSpPr>
            <p:cNvPr id="41999" name="Text Box 15"/>
            <p:cNvSpPr txBox="1">
              <a:spLocks noChangeArrowheads="1"/>
            </p:cNvSpPr>
            <p:nvPr/>
          </p:nvSpPr>
          <p:spPr bwMode="auto">
            <a:xfrm>
              <a:off x="4181" y="625"/>
              <a:ext cx="1394" cy="404"/>
            </a:xfrm>
            <a:prstGeom prst="rect">
              <a:avLst/>
            </a:prstGeom>
            <a:noFill/>
            <a:ln w="9525">
              <a:noFill/>
              <a:miter lim="800000"/>
              <a:headEnd/>
              <a:tailEnd/>
            </a:ln>
            <a:effectLst/>
          </p:spPr>
          <p:txBody>
            <a:bodyPr>
              <a:spAutoFit/>
            </a:bodyPr>
            <a:lstStyle/>
            <a:p>
              <a:r>
                <a:rPr lang="en-US"/>
                <a:t>Smear of degraded DNA fragments</a:t>
              </a:r>
            </a:p>
          </p:txBody>
        </p:sp>
        <p:sp>
          <p:nvSpPr>
            <p:cNvPr id="42000" name="Line 16"/>
            <p:cNvSpPr>
              <a:spLocks noChangeShapeType="1"/>
            </p:cNvSpPr>
            <p:nvPr/>
          </p:nvSpPr>
          <p:spPr bwMode="auto">
            <a:xfrm flipV="1">
              <a:off x="2062" y="659"/>
              <a:ext cx="553" cy="144"/>
            </a:xfrm>
            <a:prstGeom prst="line">
              <a:avLst/>
            </a:prstGeom>
            <a:noFill/>
            <a:ln w="9525">
              <a:solidFill>
                <a:schemeClr val="tx1"/>
              </a:solidFill>
              <a:round/>
              <a:headEnd/>
              <a:tailEnd type="triangle" w="med" len="med"/>
            </a:ln>
            <a:effectLst/>
          </p:spPr>
          <p:txBody>
            <a:bodyPr/>
            <a:lstStyle/>
            <a:p>
              <a:endParaRPr lang="en-US"/>
            </a:p>
          </p:txBody>
        </p:sp>
        <p:sp>
          <p:nvSpPr>
            <p:cNvPr id="42001" name="Text Box 17"/>
            <p:cNvSpPr txBox="1">
              <a:spLocks noChangeArrowheads="1"/>
            </p:cNvSpPr>
            <p:nvPr/>
          </p:nvSpPr>
          <p:spPr bwMode="auto">
            <a:xfrm>
              <a:off x="1006" y="707"/>
              <a:ext cx="1092" cy="750"/>
            </a:xfrm>
            <a:prstGeom prst="rect">
              <a:avLst/>
            </a:prstGeom>
            <a:noFill/>
            <a:ln w="9525">
              <a:noFill/>
              <a:miter lim="800000"/>
              <a:headEnd/>
              <a:tailEnd/>
            </a:ln>
            <a:effectLst/>
          </p:spPr>
          <p:txBody>
            <a:bodyPr>
              <a:spAutoFit/>
            </a:bodyPr>
            <a:lstStyle/>
            <a:p>
              <a:r>
                <a:rPr lang="en-US"/>
                <a:t>High relative molecular mass DNA in a tight band</a:t>
              </a:r>
            </a:p>
          </p:txBody>
        </p:sp>
        <p:pic>
          <p:nvPicPr>
            <p:cNvPr id="42002" name="Picture 18"/>
            <p:cNvPicPr>
              <a:picLocks noChangeAspect="1" noChangeArrowheads="1"/>
            </p:cNvPicPr>
            <p:nvPr/>
          </p:nvPicPr>
          <p:blipFill>
            <a:blip r:embed="rId4" cstate="print"/>
            <a:srcRect/>
            <a:stretch>
              <a:fillRect/>
            </a:stretch>
          </p:blipFill>
          <p:spPr bwMode="auto">
            <a:xfrm>
              <a:off x="2617" y="96"/>
              <a:ext cx="477" cy="1882"/>
            </a:xfrm>
            <a:prstGeom prst="rect">
              <a:avLst/>
            </a:prstGeom>
            <a:noFill/>
          </p:spPr>
        </p:pic>
        <p:pic>
          <p:nvPicPr>
            <p:cNvPr id="42003" name="Picture 19"/>
            <p:cNvPicPr>
              <a:picLocks noChangeAspect="1" noChangeArrowheads="1"/>
            </p:cNvPicPr>
            <p:nvPr/>
          </p:nvPicPr>
          <p:blipFill>
            <a:blip r:embed="rId5" cstate="print"/>
            <a:srcRect/>
            <a:stretch>
              <a:fillRect/>
            </a:stretch>
          </p:blipFill>
          <p:spPr bwMode="auto">
            <a:xfrm>
              <a:off x="3457" y="110"/>
              <a:ext cx="474" cy="1876"/>
            </a:xfrm>
            <a:prstGeom prst="rect">
              <a:avLst/>
            </a:prstGeom>
            <a:noFill/>
          </p:spPr>
        </p:pic>
        <p:sp>
          <p:nvSpPr>
            <p:cNvPr id="42004" name="Text Box 20"/>
            <p:cNvSpPr txBox="1">
              <a:spLocks noChangeArrowheads="1"/>
            </p:cNvSpPr>
            <p:nvPr/>
          </p:nvSpPr>
          <p:spPr bwMode="auto">
            <a:xfrm>
              <a:off x="156" y="131"/>
              <a:ext cx="292" cy="231"/>
            </a:xfrm>
            <a:prstGeom prst="rect">
              <a:avLst/>
            </a:prstGeom>
            <a:noFill/>
            <a:ln w="9525">
              <a:noFill/>
              <a:miter lim="800000"/>
              <a:headEnd/>
              <a:tailEnd/>
            </a:ln>
            <a:effectLst/>
          </p:spPr>
          <p:txBody>
            <a:bodyPr wrap="none">
              <a:spAutoFit/>
            </a:bodyPr>
            <a:lstStyle/>
            <a:p>
              <a:r>
                <a:rPr lang="en-US"/>
                <a:t>(a)</a:t>
              </a:r>
            </a:p>
          </p:txBody>
        </p:sp>
        <p:sp>
          <p:nvSpPr>
            <p:cNvPr id="42005" name="Text Box 21"/>
            <p:cNvSpPr txBox="1">
              <a:spLocks noChangeArrowheads="1"/>
            </p:cNvSpPr>
            <p:nvPr/>
          </p:nvSpPr>
          <p:spPr bwMode="auto">
            <a:xfrm>
              <a:off x="160" y="2207"/>
              <a:ext cx="292" cy="231"/>
            </a:xfrm>
            <a:prstGeom prst="rect">
              <a:avLst/>
            </a:prstGeom>
            <a:noFill/>
            <a:ln w="9525">
              <a:noFill/>
              <a:miter lim="800000"/>
              <a:headEnd/>
              <a:tailEnd/>
            </a:ln>
            <a:effectLst/>
          </p:spPr>
          <p:txBody>
            <a:bodyPr wrap="none">
              <a:spAutoFit/>
            </a:bodyPr>
            <a:lstStyle/>
            <a:p>
              <a:r>
                <a:rPr lang="en-US"/>
                <a:t>(b)</a:t>
              </a:r>
            </a:p>
          </p:txBody>
        </p:sp>
        <p:sp>
          <p:nvSpPr>
            <p:cNvPr id="42006" name="Text Box 22"/>
            <p:cNvSpPr txBox="1">
              <a:spLocks noChangeArrowheads="1"/>
            </p:cNvSpPr>
            <p:nvPr/>
          </p:nvSpPr>
          <p:spPr bwMode="auto">
            <a:xfrm>
              <a:off x="2386" y="1940"/>
              <a:ext cx="934" cy="404"/>
            </a:xfrm>
            <a:prstGeom prst="rect">
              <a:avLst/>
            </a:prstGeom>
            <a:noFill/>
            <a:ln w="9525">
              <a:noFill/>
              <a:miter lim="800000"/>
              <a:headEnd/>
              <a:tailEnd/>
            </a:ln>
            <a:effectLst/>
          </p:spPr>
          <p:txBody>
            <a:bodyPr>
              <a:spAutoFit/>
            </a:bodyPr>
            <a:lstStyle/>
            <a:p>
              <a:pPr algn="ctr"/>
              <a:r>
                <a:rPr lang="en-US"/>
                <a:t>Good quality DNA</a:t>
              </a:r>
            </a:p>
          </p:txBody>
        </p:sp>
        <p:sp>
          <p:nvSpPr>
            <p:cNvPr id="42007" name="Text Box 23"/>
            <p:cNvSpPr txBox="1">
              <a:spLocks noChangeArrowheads="1"/>
            </p:cNvSpPr>
            <p:nvPr/>
          </p:nvSpPr>
          <p:spPr bwMode="auto">
            <a:xfrm>
              <a:off x="3264" y="1942"/>
              <a:ext cx="880" cy="404"/>
            </a:xfrm>
            <a:prstGeom prst="rect">
              <a:avLst/>
            </a:prstGeom>
            <a:noFill/>
            <a:ln w="9525">
              <a:noFill/>
              <a:miter lim="800000"/>
              <a:headEnd/>
              <a:tailEnd/>
            </a:ln>
            <a:effectLst/>
          </p:spPr>
          <p:txBody>
            <a:bodyPr>
              <a:spAutoFit/>
            </a:bodyPr>
            <a:lstStyle/>
            <a:p>
              <a:pPr algn="ctr"/>
              <a:r>
                <a:rPr lang="en-US"/>
                <a:t>Degraded DNA</a:t>
              </a:r>
            </a:p>
          </p:txBody>
        </p:sp>
      </p:gr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990600"/>
            <a:ext cx="8610600" cy="5189537"/>
            <a:chOff x="103" y="569"/>
            <a:chExt cx="5424" cy="3269"/>
          </a:xfrm>
        </p:grpSpPr>
        <p:pic>
          <p:nvPicPr>
            <p:cNvPr id="44035" name="Picture 3"/>
            <p:cNvPicPr>
              <a:picLocks noChangeAspect="1" noChangeArrowheads="1"/>
            </p:cNvPicPr>
            <p:nvPr/>
          </p:nvPicPr>
          <p:blipFill>
            <a:blip r:embed="rId3" cstate="print"/>
            <a:srcRect/>
            <a:stretch>
              <a:fillRect/>
            </a:stretch>
          </p:blipFill>
          <p:spPr bwMode="auto">
            <a:xfrm>
              <a:off x="672" y="754"/>
              <a:ext cx="4855" cy="1440"/>
            </a:xfrm>
            <a:prstGeom prst="rect">
              <a:avLst/>
            </a:prstGeom>
            <a:noFill/>
          </p:spPr>
        </p:pic>
        <p:pic>
          <p:nvPicPr>
            <p:cNvPr id="44036" name="Picture 4"/>
            <p:cNvPicPr>
              <a:picLocks noChangeAspect="1" noChangeArrowheads="1"/>
            </p:cNvPicPr>
            <p:nvPr/>
          </p:nvPicPr>
          <p:blipFill>
            <a:blip r:embed="rId4" cstate="print"/>
            <a:srcRect/>
            <a:stretch>
              <a:fillRect/>
            </a:stretch>
          </p:blipFill>
          <p:spPr bwMode="auto">
            <a:xfrm>
              <a:off x="672" y="2338"/>
              <a:ext cx="4855" cy="1500"/>
            </a:xfrm>
            <a:prstGeom prst="rect">
              <a:avLst/>
            </a:prstGeom>
            <a:noFill/>
          </p:spPr>
        </p:pic>
        <p:sp>
          <p:nvSpPr>
            <p:cNvPr id="44037" name="Text Box 5"/>
            <p:cNvSpPr txBox="1">
              <a:spLocks noChangeArrowheads="1"/>
            </p:cNvSpPr>
            <p:nvPr/>
          </p:nvSpPr>
          <p:spPr bwMode="auto">
            <a:xfrm>
              <a:off x="3504" y="958"/>
              <a:ext cx="1900" cy="231"/>
            </a:xfrm>
            <a:prstGeom prst="rect">
              <a:avLst/>
            </a:prstGeom>
            <a:noFill/>
            <a:ln w="9525">
              <a:noFill/>
              <a:miter lim="800000"/>
              <a:headEnd/>
              <a:tailEnd/>
            </a:ln>
            <a:effectLst/>
          </p:spPr>
          <p:txBody>
            <a:bodyPr wrap="none">
              <a:spAutoFit/>
            </a:bodyPr>
            <a:lstStyle/>
            <a:p>
              <a:r>
                <a:rPr lang="en-US" b="1"/>
                <a:t>Full Profile (Good Quality)</a:t>
              </a:r>
            </a:p>
          </p:txBody>
        </p:sp>
        <p:sp>
          <p:nvSpPr>
            <p:cNvPr id="44038" name="Text Box 6"/>
            <p:cNvSpPr txBox="1">
              <a:spLocks noChangeArrowheads="1"/>
            </p:cNvSpPr>
            <p:nvPr/>
          </p:nvSpPr>
          <p:spPr bwMode="auto">
            <a:xfrm>
              <a:off x="3312" y="2551"/>
              <a:ext cx="2036" cy="231"/>
            </a:xfrm>
            <a:prstGeom prst="rect">
              <a:avLst/>
            </a:prstGeom>
            <a:noFill/>
            <a:ln w="9525">
              <a:noFill/>
              <a:miter lim="800000"/>
              <a:headEnd/>
              <a:tailEnd/>
            </a:ln>
            <a:effectLst/>
          </p:spPr>
          <p:txBody>
            <a:bodyPr wrap="none">
              <a:spAutoFit/>
            </a:bodyPr>
            <a:lstStyle/>
            <a:p>
              <a:r>
                <a:rPr lang="en-US" b="1"/>
                <a:t>Partial Profile (Poor Quality)</a:t>
              </a:r>
            </a:p>
          </p:txBody>
        </p:sp>
        <p:sp>
          <p:nvSpPr>
            <p:cNvPr id="44039" name="Text Box 7"/>
            <p:cNvSpPr txBox="1">
              <a:spLocks noChangeArrowheads="1"/>
            </p:cNvSpPr>
            <p:nvPr/>
          </p:nvSpPr>
          <p:spPr bwMode="auto">
            <a:xfrm>
              <a:off x="103" y="817"/>
              <a:ext cx="351" cy="288"/>
            </a:xfrm>
            <a:prstGeom prst="rect">
              <a:avLst/>
            </a:prstGeom>
            <a:noFill/>
            <a:ln w="9525">
              <a:noFill/>
              <a:miter lim="800000"/>
              <a:headEnd/>
              <a:tailEnd/>
            </a:ln>
            <a:effectLst/>
          </p:spPr>
          <p:txBody>
            <a:bodyPr wrap="none">
              <a:spAutoFit/>
            </a:bodyPr>
            <a:lstStyle/>
            <a:p>
              <a:r>
                <a:rPr lang="en-US" sz="2400" b="1"/>
                <a:t>(a)</a:t>
              </a:r>
            </a:p>
          </p:txBody>
        </p:sp>
        <p:sp>
          <p:nvSpPr>
            <p:cNvPr id="44040" name="Text Box 8"/>
            <p:cNvSpPr txBox="1">
              <a:spLocks noChangeArrowheads="1"/>
            </p:cNvSpPr>
            <p:nvPr/>
          </p:nvSpPr>
          <p:spPr bwMode="auto">
            <a:xfrm>
              <a:off x="103" y="2445"/>
              <a:ext cx="361" cy="288"/>
            </a:xfrm>
            <a:prstGeom prst="rect">
              <a:avLst/>
            </a:prstGeom>
            <a:noFill/>
            <a:ln w="9525">
              <a:noFill/>
              <a:miter lim="800000"/>
              <a:headEnd/>
              <a:tailEnd/>
            </a:ln>
            <a:effectLst/>
          </p:spPr>
          <p:txBody>
            <a:bodyPr wrap="none">
              <a:spAutoFit/>
            </a:bodyPr>
            <a:lstStyle/>
            <a:p>
              <a:r>
                <a:rPr lang="en-US" sz="2400" b="1"/>
                <a:t>(b)</a:t>
              </a:r>
            </a:p>
          </p:txBody>
        </p:sp>
        <p:sp>
          <p:nvSpPr>
            <p:cNvPr id="44041" name="Text Box 9"/>
            <p:cNvSpPr txBox="1">
              <a:spLocks noChangeArrowheads="1"/>
            </p:cNvSpPr>
            <p:nvPr/>
          </p:nvSpPr>
          <p:spPr bwMode="auto">
            <a:xfrm>
              <a:off x="1556" y="569"/>
              <a:ext cx="3401" cy="192"/>
            </a:xfrm>
            <a:prstGeom prst="rect">
              <a:avLst/>
            </a:prstGeom>
            <a:noFill/>
            <a:ln w="9525">
              <a:noFill/>
              <a:miter lim="800000"/>
              <a:headEnd/>
              <a:tailEnd/>
            </a:ln>
            <a:effectLst/>
          </p:spPr>
          <p:txBody>
            <a:bodyPr wrap="none">
              <a:spAutoFit/>
            </a:bodyPr>
            <a:lstStyle/>
            <a:p>
              <a:r>
                <a:rPr lang="en-US" sz="1400" b="1"/>
                <a:t>DNA size (bp) </a:t>
              </a:r>
              <a:r>
                <a:rPr lang="en-US" sz="1400" b="1" i="1"/>
                <a:t>relative to an internal size standard (not shown)</a:t>
              </a:r>
            </a:p>
          </p:txBody>
        </p:sp>
        <p:sp>
          <p:nvSpPr>
            <p:cNvPr id="44042" name="Text Box 10"/>
            <p:cNvSpPr txBox="1">
              <a:spLocks noChangeArrowheads="1"/>
            </p:cNvSpPr>
            <p:nvPr/>
          </p:nvSpPr>
          <p:spPr bwMode="auto">
            <a:xfrm rot="-5400000">
              <a:off x="-362" y="2199"/>
              <a:ext cx="1957" cy="192"/>
            </a:xfrm>
            <a:prstGeom prst="rect">
              <a:avLst/>
            </a:prstGeom>
            <a:noFill/>
            <a:ln w="9525">
              <a:noFill/>
              <a:miter lim="800000"/>
              <a:headEnd/>
              <a:tailEnd/>
            </a:ln>
            <a:effectLst/>
          </p:spPr>
          <p:txBody>
            <a:bodyPr wrap="none">
              <a:spAutoFit/>
            </a:bodyPr>
            <a:lstStyle/>
            <a:p>
              <a:r>
                <a:rPr lang="en-US" sz="1400" b="1"/>
                <a:t>Relative fluorescence units (RFUs)</a:t>
              </a: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5738" y="319088"/>
            <a:ext cx="8958262" cy="6013450"/>
            <a:chOff x="117" y="201"/>
            <a:chExt cx="5643" cy="3788"/>
          </a:xfrm>
        </p:grpSpPr>
        <p:sp>
          <p:nvSpPr>
            <p:cNvPr id="461827" name="Line 3"/>
            <p:cNvSpPr>
              <a:spLocks noChangeShapeType="1"/>
            </p:cNvSpPr>
            <p:nvPr/>
          </p:nvSpPr>
          <p:spPr bwMode="auto">
            <a:xfrm>
              <a:off x="432" y="1096"/>
              <a:ext cx="4752" cy="0"/>
            </a:xfrm>
            <a:prstGeom prst="line">
              <a:avLst/>
            </a:prstGeom>
            <a:noFill/>
            <a:ln w="9525">
              <a:solidFill>
                <a:schemeClr val="tx1"/>
              </a:solidFill>
              <a:round/>
              <a:headEnd/>
              <a:tailEnd/>
            </a:ln>
            <a:effectLst/>
          </p:spPr>
          <p:txBody>
            <a:bodyPr/>
            <a:lstStyle/>
            <a:p>
              <a:endParaRPr lang="en-US"/>
            </a:p>
          </p:txBody>
        </p:sp>
        <p:sp>
          <p:nvSpPr>
            <p:cNvPr id="461828" name="Rectangle 4"/>
            <p:cNvSpPr>
              <a:spLocks noChangeArrowheads="1"/>
            </p:cNvSpPr>
            <p:nvPr/>
          </p:nvSpPr>
          <p:spPr bwMode="auto">
            <a:xfrm>
              <a:off x="1872" y="1048"/>
              <a:ext cx="192" cy="4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61829" name="Rectangle 5"/>
            <p:cNvSpPr>
              <a:spLocks noChangeArrowheads="1"/>
            </p:cNvSpPr>
            <p:nvPr/>
          </p:nvSpPr>
          <p:spPr bwMode="auto">
            <a:xfrm>
              <a:off x="2064" y="1048"/>
              <a:ext cx="192" cy="4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61830" name="Rectangle 6"/>
            <p:cNvSpPr>
              <a:spLocks noChangeArrowheads="1"/>
            </p:cNvSpPr>
            <p:nvPr/>
          </p:nvSpPr>
          <p:spPr bwMode="auto">
            <a:xfrm>
              <a:off x="2256" y="1048"/>
              <a:ext cx="192" cy="4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61831" name="Rectangle 7"/>
            <p:cNvSpPr>
              <a:spLocks noChangeArrowheads="1"/>
            </p:cNvSpPr>
            <p:nvPr/>
          </p:nvSpPr>
          <p:spPr bwMode="auto">
            <a:xfrm>
              <a:off x="2448" y="1048"/>
              <a:ext cx="192" cy="4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61832" name="Rectangle 8"/>
            <p:cNvSpPr>
              <a:spLocks noChangeArrowheads="1"/>
            </p:cNvSpPr>
            <p:nvPr/>
          </p:nvSpPr>
          <p:spPr bwMode="auto">
            <a:xfrm>
              <a:off x="2640" y="1048"/>
              <a:ext cx="192" cy="4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61833" name="Rectangle 9"/>
            <p:cNvSpPr>
              <a:spLocks noChangeArrowheads="1"/>
            </p:cNvSpPr>
            <p:nvPr/>
          </p:nvSpPr>
          <p:spPr bwMode="auto">
            <a:xfrm>
              <a:off x="2832" y="1048"/>
              <a:ext cx="192" cy="4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61834" name="Line 10"/>
            <p:cNvSpPr>
              <a:spLocks noChangeShapeType="1"/>
            </p:cNvSpPr>
            <p:nvPr/>
          </p:nvSpPr>
          <p:spPr bwMode="auto">
            <a:xfrm>
              <a:off x="480" y="952"/>
              <a:ext cx="432" cy="0"/>
            </a:xfrm>
            <a:prstGeom prst="line">
              <a:avLst/>
            </a:prstGeom>
            <a:noFill/>
            <a:ln w="9525">
              <a:solidFill>
                <a:schemeClr val="tx1"/>
              </a:solidFill>
              <a:round/>
              <a:headEnd/>
              <a:tailEnd type="triangle" w="med" len="med"/>
            </a:ln>
            <a:effectLst/>
          </p:spPr>
          <p:txBody>
            <a:bodyPr/>
            <a:lstStyle/>
            <a:p>
              <a:endParaRPr lang="en-US"/>
            </a:p>
          </p:txBody>
        </p:sp>
        <p:sp>
          <p:nvSpPr>
            <p:cNvPr id="461835" name="Line 11"/>
            <p:cNvSpPr>
              <a:spLocks noChangeShapeType="1"/>
            </p:cNvSpPr>
            <p:nvPr/>
          </p:nvSpPr>
          <p:spPr bwMode="auto">
            <a:xfrm flipH="1">
              <a:off x="4608" y="1192"/>
              <a:ext cx="384" cy="0"/>
            </a:xfrm>
            <a:prstGeom prst="line">
              <a:avLst/>
            </a:prstGeom>
            <a:noFill/>
            <a:ln w="9525">
              <a:solidFill>
                <a:schemeClr val="tx1"/>
              </a:solidFill>
              <a:round/>
              <a:headEnd/>
              <a:tailEnd type="triangle" w="med" len="med"/>
            </a:ln>
            <a:effectLst/>
          </p:spPr>
          <p:txBody>
            <a:bodyPr/>
            <a:lstStyle/>
            <a:p>
              <a:endParaRPr lang="en-US"/>
            </a:p>
          </p:txBody>
        </p:sp>
        <p:sp>
          <p:nvSpPr>
            <p:cNvPr id="461836" name="Line 12"/>
            <p:cNvSpPr>
              <a:spLocks noChangeShapeType="1"/>
            </p:cNvSpPr>
            <p:nvPr/>
          </p:nvSpPr>
          <p:spPr bwMode="auto">
            <a:xfrm>
              <a:off x="1536" y="856"/>
              <a:ext cx="288" cy="0"/>
            </a:xfrm>
            <a:prstGeom prst="line">
              <a:avLst/>
            </a:prstGeom>
            <a:noFill/>
            <a:ln w="9525">
              <a:solidFill>
                <a:schemeClr val="tx1"/>
              </a:solidFill>
              <a:prstDash val="dash"/>
              <a:round/>
              <a:headEnd/>
              <a:tailEnd type="triangle" w="med" len="med"/>
            </a:ln>
            <a:effectLst/>
          </p:spPr>
          <p:txBody>
            <a:bodyPr/>
            <a:lstStyle/>
            <a:p>
              <a:endParaRPr lang="en-US"/>
            </a:p>
          </p:txBody>
        </p:sp>
        <p:sp>
          <p:nvSpPr>
            <p:cNvPr id="461837" name="Line 13"/>
            <p:cNvSpPr>
              <a:spLocks noChangeShapeType="1"/>
            </p:cNvSpPr>
            <p:nvPr/>
          </p:nvSpPr>
          <p:spPr bwMode="auto">
            <a:xfrm flipH="1">
              <a:off x="3072" y="1240"/>
              <a:ext cx="288" cy="0"/>
            </a:xfrm>
            <a:prstGeom prst="line">
              <a:avLst/>
            </a:prstGeom>
            <a:noFill/>
            <a:ln w="9525">
              <a:solidFill>
                <a:schemeClr val="tx1"/>
              </a:solidFill>
              <a:prstDash val="dash"/>
              <a:round/>
              <a:headEnd/>
              <a:tailEnd type="triangle" w="med" len="med"/>
            </a:ln>
            <a:effectLst/>
          </p:spPr>
          <p:txBody>
            <a:bodyPr/>
            <a:lstStyle/>
            <a:p>
              <a:endParaRPr lang="en-US"/>
            </a:p>
          </p:txBody>
        </p:sp>
        <p:sp>
          <p:nvSpPr>
            <p:cNvPr id="461838" name="Text Box 14"/>
            <p:cNvSpPr txBox="1">
              <a:spLocks noChangeArrowheads="1"/>
            </p:cNvSpPr>
            <p:nvPr/>
          </p:nvSpPr>
          <p:spPr bwMode="auto">
            <a:xfrm>
              <a:off x="1806" y="1096"/>
              <a:ext cx="1218" cy="212"/>
            </a:xfrm>
            <a:prstGeom prst="rect">
              <a:avLst/>
            </a:prstGeom>
            <a:noFill/>
            <a:ln w="9525">
              <a:noFill/>
              <a:miter lim="800000"/>
              <a:headEnd/>
              <a:tailEnd/>
            </a:ln>
            <a:effectLst/>
          </p:spPr>
          <p:txBody>
            <a:bodyPr wrap="none">
              <a:spAutoFit/>
            </a:bodyPr>
            <a:lstStyle/>
            <a:p>
              <a:r>
                <a:rPr lang="en-US" sz="1600" b="1" i="1"/>
                <a:t>STR repeat region</a:t>
              </a:r>
            </a:p>
          </p:txBody>
        </p:sp>
        <p:sp>
          <p:nvSpPr>
            <p:cNvPr id="461839" name="Text Box 15"/>
            <p:cNvSpPr txBox="1">
              <a:spLocks noChangeArrowheads="1"/>
            </p:cNvSpPr>
            <p:nvPr/>
          </p:nvSpPr>
          <p:spPr bwMode="auto">
            <a:xfrm>
              <a:off x="2918" y="1288"/>
              <a:ext cx="730" cy="326"/>
            </a:xfrm>
            <a:prstGeom prst="rect">
              <a:avLst/>
            </a:prstGeom>
            <a:noFill/>
            <a:ln w="9525">
              <a:noFill/>
              <a:miter lim="800000"/>
              <a:headEnd/>
              <a:tailEnd/>
            </a:ln>
            <a:effectLst/>
          </p:spPr>
          <p:txBody>
            <a:bodyPr>
              <a:spAutoFit/>
            </a:bodyPr>
            <a:lstStyle/>
            <a:p>
              <a:pPr algn="ctr"/>
              <a:r>
                <a:rPr lang="en-US" sz="1400"/>
                <a:t>miniSTR primer</a:t>
              </a:r>
            </a:p>
          </p:txBody>
        </p:sp>
        <p:sp>
          <p:nvSpPr>
            <p:cNvPr id="461840" name="Text Box 16"/>
            <p:cNvSpPr txBox="1">
              <a:spLocks noChangeArrowheads="1"/>
            </p:cNvSpPr>
            <p:nvPr/>
          </p:nvSpPr>
          <p:spPr bwMode="auto">
            <a:xfrm>
              <a:off x="1296" y="482"/>
              <a:ext cx="730" cy="326"/>
            </a:xfrm>
            <a:prstGeom prst="rect">
              <a:avLst/>
            </a:prstGeom>
            <a:noFill/>
            <a:ln w="9525">
              <a:noFill/>
              <a:miter lim="800000"/>
              <a:headEnd/>
              <a:tailEnd/>
            </a:ln>
            <a:effectLst/>
          </p:spPr>
          <p:txBody>
            <a:bodyPr>
              <a:spAutoFit/>
            </a:bodyPr>
            <a:lstStyle/>
            <a:p>
              <a:pPr algn="ctr"/>
              <a:r>
                <a:rPr lang="en-US" sz="1400"/>
                <a:t>miniSTR primer</a:t>
              </a:r>
            </a:p>
          </p:txBody>
        </p:sp>
        <p:sp>
          <p:nvSpPr>
            <p:cNvPr id="461841" name="Text Box 17"/>
            <p:cNvSpPr txBox="1">
              <a:spLocks noChangeArrowheads="1"/>
            </p:cNvSpPr>
            <p:nvPr/>
          </p:nvSpPr>
          <p:spPr bwMode="auto">
            <a:xfrm>
              <a:off x="240" y="530"/>
              <a:ext cx="864" cy="326"/>
            </a:xfrm>
            <a:prstGeom prst="rect">
              <a:avLst/>
            </a:prstGeom>
            <a:noFill/>
            <a:ln w="9525">
              <a:noFill/>
              <a:miter lim="800000"/>
              <a:headEnd/>
              <a:tailEnd/>
            </a:ln>
            <a:effectLst/>
          </p:spPr>
          <p:txBody>
            <a:bodyPr>
              <a:spAutoFit/>
            </a:bodyPr>
            <a:lstStyle/>
            <a:p>
              <a:pPr algn="ctr"/>
              <a:r>
                <a:rPr lang="en-US" sz="1400"/>
                <a:t>Conventional PCR primer</a:t>
              </a:r>
            </a:p>
          </p:txBody>
        </p:sp>
        <p:sp>
          <p:nvSpPr>
            <p:cNvPr id="461842" name="Text Box 18"/>
            <p:cNvSpPr txBox="1">
              <a:spLocks noChangeArrowheads="1"/>
            </p:cNvSpPr>
            <p:nvPr/>
          </p:nvSpPr>
          <p:spPr bwMode="auto">
            <a:xfrm>
              <a:off x="4416" y="1288"/>
              <a:ext cx="864" cy="326"/>
            </a:xfrm>
            <a:prstGeom prst="rect">
              <a:avLst/>
            </a:prstGeom>
            <a:noFill/>
            <a:ln w="9525">
              <a:noFill/>
              <a:miter lim="800000"/>
              <a:headEnd/>
              <a:tailEnd/>
            </a:ln>
            <a:effectLst/>
          </p:spPr>
          <p:txBody>
            <a:bodyPr>
              <a:spAutoFit/>
            </a:bodyPr>
            <a:lstStyle/>
            <a:p>
              <a:pPr algn="ctr"/>
              <a:r>
                <a:rPr lang="en-US" sz="1400"/>
                <a:t>Conventional PCR primer</a:t>
              </a:r>
            </a:p>
          </p:txBody>
        </p:sp>
        <p:pic>
          <p:nvPicPr>
            <p:cNvPr id="461843" name="Picture 19"/>
            <p:cNvPicPr>
              <a:picLocks noChangeAspect="1" noChangeArrowheads="1"/>
            </p:cNvPicPr>
            <p:nvPr/>
          </p:nvPicPr>
          <p:blipFill>
            <a:blip r:embed="rId3" cstate="print"/>
            <a:srcRect/>
            <a:stretch>
              <a:fillRect/>
            </a:stretch>
          </p:blipFill>
          <p:spPr bwMode="auto">
            <a:xfrm>
              <a:off x="485" y="1877"/>
              <a:ext cx="3306" cy="1042"/>
            </a:xfrm>
            <a:prstGeom prst="rect">
              <a:avLst/>
            </a:prstGeom>
            <a:noFill/>
            <a:ln w="38100">
              <a:noFill/>
              <a:miter lim="800000"/>
              <a:headEnd/>
              <a:tailEnd/>
            </a:ln>
            <a:effectLst/>
          </p:spPr>
        </p:pic>
        <p:pic>
          <p:nvPicPr>
            <p:cNvPr id="461844" name="Picture 20"/>
            <p:cNvPicPr>
              <a:picLocks noChangeAspect="1" noChangeArrowheads="1"/>
            </p:cNvPicPr>
            <p:nvPr/>
          </p:nvPicPr>
          <p:blipFill>
            <a:blip r:embed="rId4" cstate="print"/>
            <a:srcRect/>
            <a:stretch>
              <a:fillRect/>
            </a:stretch>
          </p:blipFill>
          <p:spPr bwMode="auto">
            <a:xfrm>
              <a:off x="415" y="3009"/>
              <a:ext cx="3522" cy="980"/>
            </a:xfrm>
            <a:prstGeom prst="rect">
              <a:avLst/>
            </a:prstGeom>
            <a:noFill/>
          </p:spPr>
        </p:pic>
        <p:sp>
          <p:nvSpPr>
            <p:cNvPr id="461845" name="Text Box 21"/>
            <p:cNvSpPr txBox="1">
              <a:spLocks noChangeArrowheads="1"/>
            </p:cNvSpPr>
            <p:nvPr/>
          </p:nvSpPr>
          <p:spPr bwMode="auto">
            <a:xfrm>
              <a:off x="117" y="201"/>
              <a:ext cx="294" cy="233"/>
            </a:xfrm>
            <a:prstGeom prst="rect">
              <a:avLst/>
            </a:prstGeom>
            <a:noFill/>
            <a:ln w="9525">
              <a:noFill/>
              <a:miter lim="800000"/>
              <a:headEnd/>
              <a:tailEnd/>
            </a:ln>
            <a:effectLst/>
          </p:spPr>
          <p:txBody>
            <a:bodyPr wrap="none">
              <a:spAutoFit/>
            </a:bodyPr>
            <a:lstStyle/>
            <a:p>
              <a:r>
                <a:rPr lang="en-US" dirty="0" smtClean="0"/>
                <a:t>(a)</a:t>
              </a:r>
              <a:endParaRPr lang="en-US" dirty="0"/>
            </a:p>
          </p:txBody>
        </p:sp>
        <p:sp>
          <p:nvSpPr>
            <p:cNvPr id="461846" name="Text Box 22"/>
            <p:cNvSpPr txBox="1">
              <a:spLocks noChangeArrowheads="1"/>
            </p:cNvSpPr>
            <p:nvPr/>
          </p:nvSpPr>
          <p:spPr bwMode="auto">
            <a:xfrm>
              <a:off x="134" y="1536"/>
              <a:ext cx="294" cy="233"/>
            </a:xfrm>
            <a:prstGeom prst="rect">
              <a:avLst/>
            </a:prstGeom>
            <a:noFill/>
            <a:ln w="9525">
              <a:noFill/>
              <a:miter lim="800000"/>
              <a:headEnd/>
              <a:tailEnd/>
            </a:ln>
            <a:effectLst/>
          </p:spPr>
          <p:txBody>
            <a:bodyPr wrap="none">
              <a:spAutoFit/>
            </a:bodyPr>
            <a:lstStyle/>
            <a:p>
              <a:r>
                <a:rPr lang="en-US" dirty="0" smtClean="0"/>
                <a:t>(b)</a:t>
              </a:r>
              <a:endParaRPr lang="en-US" dirty="0"/>
            </a:p>
          </p:txBody>
        </p:sp>
        <p:sp>
          <p:nvSpPr>
            <p:cNvPr id="461847" name="Text Box 23"/>
            <p:cNvSpPr txBox="1">
              <a:spLocks noChangeArrowheads="1"/>
            </p:cNvSpPr>
            <p:nvPr/>
          </p:nvSpPr>
          <p:spPr bwMode="auto">
            <a:xfrm>
              <a:off x="3922" y="2177"/>
              <a:ext cx="1572" cy="404"/>
            </a:xfrm>
            <a:prstGeom prst="rect">
              <a:avLst/>
            </a:prstGeom>
            <a:noFill/>
            <a:ln w="9525">
              <a:noFill/>
              <a:miter lim="800000"/>
              <a:headEnd/>
              <a:tailEnd/>
            </a:ln>
            <a:effectLst/>
          </p:spPr>
          <p:txBody>
            <a:bodyPr>
              <a:spAutoFit/>
            </a:bodyPr>
            <a:lstStyle/>
            <a:p>
              <a:r>
                <a:rPr lang="en-US" dirty="0"/>
                <a:t>Conventional STR test (</a:t>
              </a:r>
              <a:r>
                <a:rPr lang="en-US" dirty="0" smtClean="0"/>
                <a:t>COfiler </a:t>
              </a:r>
              <a:r>
                <a:rPr lang="en-US" dirty="0"/>
                <a:t>kit)</a:t>
              </a:r>
            </a:p>
          </p:txBody>
        </p:sp>
        <p:sp>
          <p:nvSpPr>
            <p:cNvPr id="461848" name="Text Box 24"/>
            <p:cNvSpPr txBox="1">
              <a:spLocks noChangeArrowheads="1"/>
            </p:cNvSpPr>
            <p:nvPr/>
          </p:nvSpPr>
          <p:spPr bwMode="auto">
            <a:xfrm>
              <a:off x="3934" y="3172"/>
              <a:ext cx="1826" cy="404"/>
            </a:xfrm>
            <a:prstGeom prst="rect">
              <a:avLst/>
            </a:prstGeom>
            <a:noFill/>
            <a:ln w="9525">
              <a:noFill/>
              <a:miter lim="800000"/>
              <a:headEnd/>
              <a:tailEnd/>
            </a:ln>
            <a:effectLst/>
          </p:spPr>
          <p:txBody>
            <a:bodyPr>
              <a:spAutoFit/>
            </a:bodyPr>
            <a:lstStyle/>
            <a:p>
              <a:r>
                <a:rPr lang="en-US"/>
                <a:t>MiniSTR assay (using Butler </a:t>
              </a:r>
              <a:r>
                <a:rPr lang="en-US" i="1"/>
                <a:t>et al.</a:t>
              </a:r>
              <a:r>
                <a:rPr lang="en-US"/>
                <a:t> 2003 primers)</a:t>
              </a:r>
            </a:p>
          </p:txBody>
        </p:sp>
      </p:grpSp>
      <p:sp>
        <p:nvSpPr>
          <p:cNvPr id="461852" name="Text Box 28"/>
          <p:cNvSpPr txBox="1">
            <a:spLocks noChangeArrowheads="1"/>
          </p:cNvSpPr>
          <p:nvPr/>
        </p:nvSpPr>
        <p:spPr bwMode="auto">
          <a:xfrm>
            <a:off x="3962400" y="6019800"/>
            <a:ext cx="1635125" cy="374650"/>
          </a:xfrm>
          <a:prstGeom prst="rect">
            <a:avLst/>
          </a:prstGeom>
          <a:noFill/>
          <a:ln w="38100">
            <a:noFill/>
            <a:miter lim="800000"/>
            <a:headEnd/>
            <a:tailEnd/>
          </a:ln>
          <a:effectLst/>
        </p:spPr>
        <p:txBody>
          <a:bodyPr wrap="none">
            <a:spAutoFit/>
          </a:bodyPr>
          <a:lstStyle/>
          <a:p>
            <a:r>
              <a:rPr lang="en-US" sz="1600" b="1"/>
              <a:t>150 bp smaller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sz="4400" smtClean="0"/>
              <a:t>Chapter 11 – Low-level DNA</a:t>
            </a:r>
          </a:p>
        </p:txBody>
      </p:sp>
      <p:sp>
        <p:nvSpPr>
          <p:cNvPr id="5123" name="Rectangle 3"/>
          <p:cNvSpPr>
            <a:spLocks noGrp="1" noChangeArrowheads="1"/>
          </p:cNvSpPr>
          <p:nvPr>
            <p:ph type="subTitle" idx="1"/>
          </p:nvPr>
        </p:nvSpPr>
        <p:spPr/>
        <p:txBody>
          <a:bodyPr/>
          <a:lstStyle/>
          <a:p>
            <a:pPr eaLnBrk="1" hangingPunct="1"/>
            <a:endParaRPr lang="en-US" smtClean="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52400" y="762000"/>
            <a:ext cx="1828800" cy="641350"/>
          </a:xfrm>
          <a:prstGeom prst="rect">
            <a:avLst/>
          </a:prstGeom>
          <a:noFill/>
          <a:ln w="9525">
            <a:noFill/>
            <a:miter lim="800000"/>
            <a:headEnd/>
            <a:tailEnd/>
          </a:ln>
        </p:spPr>
        <p:txBody>
          <a:bodyPr>
            <a:spAutoFit/>
          </a:bodyPr>
          <a:lstStyle/>
          <a:p>
            <a:pPr algn="ctr"/>
            <a:r>
              <a:rPr lang="en-US" sz="2000" b="1"/>
              <a:t>DNA amount</a:t>
            </a:r>
          </a:p>
          <a:p>
            <a:pPr algn="ctr"/>
            <a:r>
              <a:rPr lang="en-US" sz="1600"/>
              <a:t>(log scale)</a:t>
            </a:r>
          </a:p>
        </p:txBody>
      </p:sp>
      <p:sp>
        <p:nvSpPr>
          <p:cNvPr id="6147" name="Freeform 3"/>
          <p:cNvSpPr>
            <a:spLocks/>
          </p:cNvSpPr>
          <p:nvPr/>
        </p:nvSpPr>
        <p:spPr bwMode="auto">
          <a:xfrm>
            <a:off x="2286000" y="4038600"/>
            <a:ext cx="1295400" cy="141288"/>
          </a:xfrm>
          <a:custGeom>
            <a:avLst/>
            <a:gdLst>
              <a:gd name="T0" fmla="*/ 0 w 816"/>
              <a:gd name="T1" fmla="*/ 224295516 h 89"/>
              <a:gd name="T2" fmla="*/ 483870054 w 816"/>
              <a:gd name="T3" fmla="*/ 224295516 h 89"/>
              <a:gd name="T4" fmla="*/ 589716584 w 816"/>
              <a:gd name="T5" fmla="*/ 209174530 h 89"/>
              <a:gd name="T6" fmla="*/ 725804981 w 816"/>
              <a:gd name="T7" fmla="*/ 224295516 h 89"/>
              <a:gd name="T8" fmla="*/ 1209675035 w 816"/>
              <a:gd name="T9" fmla="*/ 224295516 h 89"/>
              <a:gd name="T10" fmla="*/ 1330642499 w 816"/>
              <a:gd name="T11" fmla="*/ 0 h 89"/>
              <a:gd name="T12" fmla="*/ 1451609963 w 816"/>
              <a:gd name="T13" fmla="*/ 224295516 h 89"/>
              <a:gd name="T14" fmla="*/ 2056447678 w 816"/>
              <a:gd name="T15" fmla="*/ 224295516 h 89"/>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89"/>
              <a:gd name="T26" fmla="*/ 816 w 816"/>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89">
                <a:moveTo>
                  <a:pt x="0" y="89"/>
                </a:moveTo>
                <a:lnTo>
                  <a:pt x="192" y="89"/>
                </a:lnTo>
                <a:lnTo>
                  <a:pt x="234" y="83"/>
                </a:lnTo>
                <a:lnTo>
                  <a:pt x="288" y="89"/>
                </a:lnTo>
                <a:lnTo>
                  <a:pt x="480" y="89"/>
                </a:lnTo>
                <a:lnTo>
                  <a:pt x="528" y="0"/>
                </a:lnTo>
                <a:lnTo>
                  <a:pt x="576" y="89"/>
                </a:lnTo>
                <a:lnTo>
                  <a:pt x="816" y="89"/>
                </a:lnTo>
              </a:path>
            </a:pathLst>
          </a:custGeom>
          <a:noFill/>
          <a:ln w="38100" cmpd="sng">
            <a:solidFill>
              <a:srgbClr val="969696"/>
            </a:solidFill>
            <a:round/>
            <a:headEnd/>
            <a:tailEnd/>
          </a:ln>
        </p:spPr>
        <p:txBody>
          <a:bodyPr/>
          <a:lstStyle/>
          <a:p>
            <a:endParaRPr lang="en-US"/>
          </a:p>
        </p:txBody>
      </p:sp>
      <p:sp>
        <p:nvSpPr>
          <p:cNvPr id="6148" name="Freeform 4"/>
          <p:cNvSpPr>
            <a:spLocks/>
          </p:cNvSpPr>
          <p:nvPr/>
        </p:nvSpPr>
        <p:spPr bwMode="auto">
          <a:xfrm>
            <a:off x="2286000" y="2286000"/>
            <a:ext cx="1295400" cy="685800"/>
          </a:xfrm>
          <a:custGeom>
            <a:avLst/>
            <a:gdLst>
              <a:gd name="T0" fmla="*/ 0 w 816"/>
              <a:gd name="T1" fmla="*/ 753720557 h 624"/>
              <a:gd name="T2" fmla="*/ 483870054 w 816"/>
              <a:gd name="T3" fmla="*/ 753720557 h 624"/>
              <a:gd name="T4" fmla="*/ 604837517 w 816"/>
              <a:gd name="T5" fmla="*/ 0 h 624"/>
              <a:gd name="T6" fmla="*/ 725804981 w 816"/>
              <a:gd name="T7" fmla="*/ 753720557 h 624"/>
              <a:gd name="T8" fmla="*/ 1209675035 w 816"/>
              <a:gd name="T9" fmla="*/ 753720557 h 624"/>
              <a:gd name="T10" fmla="*/ 1330642499 w 816"/>
              <a:gd name="T11" fmla="*/ 57978669 h 624"/>
              <a:gd name="T12" fmla="*/ 1451609963 w 816"/>
              <a:gd name="T13" fmla="*/ 753720557 h 624"/>
              <a:gd name="T14" fmla="*/ 2056447678 w 816"/>
              <a:gd name="T15" fmla="*/ 753720557 h 624"/>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624"/>
              <a:gd name="T26" fmla="*/ 816 w 816"/>
              <a:gd name="T27" fmla="*/ 624 h 6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624">
                <a:moveTo>
                  <a:pt x="0" y="624"/>
                </a:moveTo>
                <a:lnTo>
                  <a:pt x="192" y="624"/>
                </a:lnTo>
                <a:lnTo>
                  <a:pt x="240" y="0"/>
                </a:lnTo>
                <a:lnTo>
                  <a:pt x="288" y="624"/>
                </a:lnTo>
                <a:lnTo>
                  <a:pt x="480" y="624"/>
                </a:lnTo>
                <a:lnTo>
                  <a:pt x="528" y="48"/>
                </a:lnTo>
                <a:lnTo>
                  <a:pt x="576" y="624"/>
                </a:lnTo>
                <a:lnTo>
                  <a:pt x="816" y="624"/>
                </a:lnTo>
              </a:path>
            </a:pathLst>
          </a:custGeom>
          <a:noFill/>
          <a:ln w="38100" cmpd="sng">
            <a:solidFill>
              <a:srgbClr val="008000"/>
            </a:solidFill>
            <a:round/>
            <a:headEnd/>
            <a:tailEnd/>
          </a:ln>
        </p:spPr>
        <p:txBody>
          <a:bodyPr/>
          <a:lstStyle/>
          <a:p>
            <a:endParaRPr lang="en-US"/>
          </a:p>
        </p:txBody>
      </p:sp>
      <p:sp>
        <p:nvSpPr>
          <p:cNvPr id="6149" name="Freeform 5"/>
          <p:cNvSpPr>
            <a:spLocks/>
          </p:cNvSpPr>
          <p:nvPr/>
        </p:nvSpPr>
        <p:spPr bwMode="auto">
          <a:xfrm>
            <a:off x="2133600" y="1066800"/>
            <a:ext cx="1447800" cy="609600"/>
          </a:xfrm>
          <a:custGeom>
            <a:avLst/>
            <a:gdLst>
              <a:gd name="T0" fmla="*/ 0 w 912"/>
              <a:gd name="T1" fmla="*/ 774192121 h 480"/>
              <a:gd name="T2" fmla="*/ 483870069 w 912"/>
              <a:gd name="T3" fmla="*/ 774192121 h 480"/>
              <a:gd name="T4" fmla="*/ 604837537 w 912"/>
              <a:gd name="T5" fmla="*/ 0 h 480"/>
              <a:gd name="T6" fmla="*/ 846772670 w 912"/>
              <a:gd name="T7" fmla="*/ 0 h 480"/>
              <a:gd name="T8" fmla="*/ 1088707605 w 912"/>
              <a:gd name="T9" fmla="*/ 774192121 h 480"/>
              <a:gd name="T10" fmla="*/ 1209675073 w 912"/>
              <a:gd name="T11" fmla="*/ 774192121 h 480"/>
              <a:gd name="T12" fmla="*/ 1451610008 w 912"/>
              <a:gd name="T13" fmla="*/ 0 h 480"/>
              <a:gd name="T14" fmla="*/ 1693545340 w 912"/>
              <a:gd name="T15" fmla="*/ 0 h 480"/>
              <a:gd name="T16" fmla="*/ 1935480276 w 912"/>
              <a:gd name="T17" fmla="*/ 774192121 h 480"/>
              <a:gd name="T18" fmla="*/ 2147483647 w 912"/>
              <a:gd name="T19" fmla="*/ 774192121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2"/>
              <a:gd name="T31" fmla="*/ 0 h 480"/>
              <a:gd name="T32" fmla="*/ 912 w 912"/>
              <a:gd name="T33" fmla="*/ 480 h 4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2" h="480">
                <a:moveTo>
                  <a:pt x="0" y="480"/>
                </a:moveTo>
                <a:lnTo>
                  <a:pt x="192" y="480"/>
                </a:lnTo>
                <a:lnTo>
                  <a:pt x="240" y="0"/>
                </a:lnTo>
                <a:lnTo>
                  <a:pt x="336" y="0"/>
                </a:lnTo>
                <a:lnTo>
                  <a:pt x="432" y="480"/>
                </a:lnTo>
                <a:lnTo>
                  <a:pt x="480" y="480"/>
                </a:lnTo>
                <a:lnTo>
                  <a:pt x="576" y="0"/>
                </a:lnTo>
                <a:lnTo>
                  <a:pt x="672" y="0"/>
                </a:lnTo>
                <a:lnTo>
                  <a:pt x="768" y="480"/>
                </a:lnTo>
                <a:lnTo>
                  <a:pt x="912" y="480"/>
                </a:lnTo>
              </a:path>
            </a:pathLst>
          </a:custGeom>
          <a:noFill/>
          <a:ln w="38100" cmpd="sng">
            <a:solidFill>
              <a:schemeClr val="tx1"/>
            </a:solidFill>
            <a:round/>
            <a:headEnd/>
            <a:tailEnd/>
          </a:ln>
        </p:spPr>
        <p:txBody>
          <a:bodyPr/>
          <a:lstStyle/>
          <a:p>
            <a:endParaRPr lang="en-US"/>
          </a:p>
        </p:txBody>
      </p:sp>
      <p:sp>
        <p:nvSpPr>
          <p:cNvPr id="6150" name="Text Box 6"/>
          <p:cNvSpPr txBox="1">
            <a:spLocks noChangeArrowheads="1"/>
          </p:cNvSpPr>
          <p:nvPr/>
        </p:nvSpPr>
        <p:spPr bwMode="auto">
          <a:xfrm>
            <a:off x="2286000" y="5486400"/>
            <a:ext cx="1200150" cy="366713"/>
          </a:xfrm>
          <a:prstGeom prst="rect">
            <a:avLst/>
          </a:prstGeom>
          <a:noFill/>
          <a:ln w="9525">
            <a:noFill/>
            <a:miter lim="800000"/>
            <a:headEnd/>
            <a:tailEnd/>
          </a:ln>
        </p:spPr>
        <p:txBody>
          <a:bodyPr wrap="none">
            <a:spAutoFit/>
          </a:bodyPr>
          <a:lstStyle/>
          <a:p>
            <a:r>
              <a:rPr lang="en-US" b="1"/>
              <a:t>28 cycles</a:t>
            </a:r>
          </a:p>
        </p:txBody>
      </p:sp>
      <p:sp>
        <p:nvSpPr>
          <p:cNvPr id="6151" name="Text Box 7"/>
          <p:cNvSpPr txBox="1">
            <a:spLocks noChangeArrowheads="1"/>
          </p:cNvSpPr>
          <p:nvPr/>
        </p:nvSpPr>
        <p:spPr bwMode="auto">
          <a:xfrm>
            <a:off x="4362450" y="5486400"/>
            <a:ext cx="1200150" cy="366713"/>
          </a:xfrm>
          <a:prstGeom prst="rect">
            <a:avLst/>
          </a:prstGeom>
          <a:noFill/>
          <a:ln w="9525">
            <a:noFill/>
            <a:miter lim="800000"/>
            <a:headEnd/>
            <a:tailEnd/>
          </a:ln>
        </p:spPr>
        <p:txBody>
          <a:bodyPr wrap="none">
            <a:spAutoFit/>
          </a:bodyPr>
          <a:lstStyle/>
          <a:p>
            <a:r>
              <a:rPr lang="en-US" b="1"/>
              <a:t>31 cycles</a:t>
            </a:r>
          </a:p>
        </p:txBody>
      </p:sp>
      <p:sp>
        <p:nvSpPr>
          <p:cNvPr id="6152" name="Text Box 8"/>
          <p:cNvSpPr txBox="1">
            <a:spLocks noChangeArrowheads="1"/>
          </p:cNvSpPr>
          <p:nvPr/>
        </p:nvSpPr>
        <p:spPr bwMode="auto">
          <a:xfrm>
            <a:off x="6496050" y="5486400"/>
            <a:ext cx="1200150" cy="366713"/>
          </a:xfrm>
          <a:prstGeom prst="rect">
            <a:avLst/>
          </a:prstGeom>
          <a:noFill/>
          <a:ln w="9525">
            <a:noFill/>
            <a:miter lim="800000"/>
            <a:headEnd/>
            <a:tailEnd/>
          </a:ln>
        </p:spPr>
        <p:txBody>
          <a:bodyPr wrap="none">
            <a:spAutoFit/>
          </a:bodyPr>
          <a:lstStyle/>
          <a:p>
            <a:r>
              <a:rPr lang="en-US" b="1"/>
              <a:t>34 cycles</a:t>
            </a:r>
          </a:p>
        </p:txBody>
      </p:sp>
      <p:sp>
        <p:nvSpPr>
          <p:cNvPr id="6153" name="Freeform 9"/>
          <p:cNvSpPr>
            <a:spLocks/>
          </p:cNvSpPr>
          <p:nvPr/>
        </p:nvSpPr>
        <p:spPr bwMode="auto">
          <a:xfrm>
            <a:off x="4267200" y="2362200"/>
            <a:ext cx="1447800" cy="609600"/>
          </a:xfrm>
          <a:custGeom>
            <a:avLst/>
            <a:gdLst>
              <a:gd name="T0" fmla="*/ 0 w 912"/>
              <a:gd name="T1" fmla="*/ 774192121 h 480"/>
              <a:gd name="T2" fmla="*/ 483870069 w 912"/>
              <a:gd name="T3" fmla="*/ 774192121 h 480"/>
              <a:gd name="T4" fmla="*/ 604837537 w 912"/>
              <a:gd name="T5" fmla="*/ 0 h 480"/>
              <a:gd name="T6" fmla="*/ 846772670 w 912"/>
              <a:gd name="T7" fmla="*/ 0 h 480"/>
              <a:gd name="T8" fmla="*/ 1088707605 w 912"/>
              <a:gd name="T9" fmla="*/ 774192121 h 480"/>
              <a:gd name="T10" fmla="*/ 1209675073 w 912"/>
              <a:gd name="T11" fmla="*/ 774192121 h 480"/>
              <a:gd name="T12" fmla="*/ 1451610008 w 912"/>
              <a:gd name="T13" fmla="*/ 0 h 480"/>
              <a:gd name="T14" fmla="*/ 1693545340 w 912"/>
              <a:gd name="T15" fmla="*/ 0 h 480"/>
              <a:gd name="T16" fmla="*/ 1935480276 w 912"/>
              <a:gd name="T17" fmla="*/ 774192121 h 480"/>
              <a:gd name="T18" fmla="*/ 2147483647 w 912"/>
              <a:gd name="T19" fmla="*/ 774192121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2"/>
              <a:gd name="T31" fmla="*/ 0 h 480"/>
              <a:gd name="T32" fmla="*/ 912 w 912"/>
              <a:gd name="T33" fmla="*/ 480 h 4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2" h="480">
                <a:moveTo>
                  <a:pt x="0" y="480"/>
                </a:moveTo>
                <a:lnTo>
                  <a:pt x="192" y="480"/>
                </a:lnTo>
                <a:lnTo>
                  <a:pt x="240" y="0"/>
                </a:lnTo>
                <a:lnTo>
                  <a:pt x="336" y="0"/>
                </a:lnTo>
                <a:lnTo>
                  <a:pt x="432" y="480"/>
                </a:lnTo>
                <a:lnTo>
                  <a:pt x="480" y="480"/>
                </a:lnTo>
                <a:lnTo>
                  <a:pt x="576" y="0"/>
                </a:lnTo>
                <a:lnTo>
                  <a:pt x="672" y="0"/>
                </a:lnTo>
                <a:lnTo>
                  <a:pt x="768" y="480"/>
                </a:lnTo>
                <a:lnTo>
                  <a:pt x="912" y="480"/>
                </a:lnTo>
              </a:path>
            </a:pathLst>
          </a:custGeom>
          <a:noFill/>
          <a:ln w="38100" cmpd="sng">
            <a:solidFill>
              <a:schemeClr val="tx1"/>
            </a:solidFill>
            <a:round/>
            <a:headEnd/>
            <a:tailEnd/>
          </a:ln>
        </p:spPr>
        <p:txBody>
          <a:bodyPr/>
          <a:lstStyle/>
          <a:p>
            <a:endParaRPr lang="en-US"/>
          </a:p>
        </p:txBody>
      </p:sp>
      <p:sp>
        <p:nvSpPr>
          <p:cNvPr id="6154" name="Freeform 10"/>
          <p:cNvSpPr>
            <a:spLocks/>
          </p:cNvSpPr>
          <p:nvPr/>
        </p:nvSpPr>
        <p:spPr bwMode="auto">
          <a:xfrm>
            <a:off x="4419600" y="3505200"/>
            <a:ext cx="1295400" cy="685800"/>
          </a:xfrm>
          <a:custGeom>
            <a:avLst/>
            <a:gdLst>
              <a:gd name="T0" fmla="*/ 0 w 816"/>
              <a:gd name="T1" fmla="*/ 1088707589 h 432"/>
              <a:gd name="T2" fmla="*/ 483870054 w 816"/>
              <a:gd name="T3" fmla="*/ 1088707589 h 432"/>
              <a:gd name="T4" fmla="*/ 604837517 w 816"/>
              <a:gd name="T5" fmla="*/ 0 h 432"/>
              <a:gd name="T6" fmla="*/ 725804981 w 816"/>
              <a:gd name="T7" fmla="*/ 1088707589 h 432"/>
              <a:gd name="T8" fmla="*/ 1209675035 w 816"/>
              <a:gd name="T9" fmla="*/ 1088707589 h 432"/>
              <a:gd name="T10" fmla="*/ 1330642499 w 816"/>
              <a:gd name="T11" fmla="*/ 405745935 h 432"/>
              <a:gd name="T12" fmla="*/ 1451609963 w 816"/>
              <a:gd name="T13" fmla="*/ 1088707589 h 432"/>
              <a:gd name="T14" fmla="*/ 2056447678 w 816"/>
              <a:gd name="T15" fmla="*/ 1088707589 h 432"/>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432"/>
              <a:gd name="T26" fmla="*/ 816 w 816"/>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432">
                <a:moveTo>
                  <a:pt x="0" y="432"/>
                </a:moveTo>
                <a:lnTo>
                  <a:pt x="192" y="432"/>
                </a:lnTo>
                <a:lnTo>
                  <a:pt x="240" y="0"/>
                </a:lnTo>
                <a:lnTo>
                  <a:pt x="288" y="432"/>
                </a:lnTo>
                <a:lnTo>
                  <a:pt x="480" y="432"/>
                </a:lnTo>
                <a:lnTo>
                  <a:pt x="528" y="161"/>
                </a:lnTo>
                <a:lnTo>
                  <a:pt x="576" y="432"/>
                </a:lnTo>
                <a:lnTo>
                  <a:pt x="816" y="432"/>
                </a:lnTo>
              </a:path>
            </a:pathLst>
          </a:custGeom>
          <a:noFill/>
          <a:ln w="38100" cmpd="sng">
            <a:solidFill>
              <a:srgbClr val="3333FF"/>
            </a:solidFill>
            <a:round/>
            <a:headEnd/>
            <a:tailEnd/>
          </a:ln>
        </p:spPr>
        <p:txBody>
          <a:bodyPr/>
          <a:lstStyle/>
          <a:p>
            <a:endParaRPr lang="en-US"/>
          </a:p>
        </p:txBody>
      </p:sp>
      <p:sp>
        <p:nvSpPr>
          <p:cNvPr id="6155" name="Freeform 11"/>
          <p:cNvSpPr>
            <a:spLocks/>
          </p:cNvSpPr>
          <p:nvPr/>
        </p:nvSpPr>
        <p:spPr bwMode="auto">
          <a:xfrm>
            <a:off x="2286000" y="5029200"/>
            <a:ext cx="1295400" cy="9525"/>
          </a:xfrm>
          <a:custGeom>
            <a:avLst/>
            <a:gdLst>
              <a:gd name="T0" fmla="*/ 0 w 816"/>
              <a:gd name="T1" fmla="*/ 15120939 h 6"/>
              <a:gd name="T2" fmla="*/ 483870054 w 816"/>
              <a:gd name="T3" fmla="*/ 15120939 h 6"/>
              <a:gd name="T4" fmla="*/ 589716584 w 816"/>
              <a:gd name="T5" fmla="*/ 0 h 6"/>
              <a:gd name="T6" fmla="*/ 725804981 w 816"/>
              <a:gd name="T7" fmla="*/ 15120939 h 6"/>
              <a:gd name="T8" fmla="*/ 1209675035 w 816"/>
              <a:gd name="T9" fmla="*/ 15120939 h 6"/>
              <a:gd name="T10" fmla="*/ 1315521566 w 816"/>
              <a:gd name="T11" fmla="*/ 0 h 6"/>
              <a:gd name="T12" fmla="*/ 1451609963 w 816"/>
              <a:gd name="T13" fmla="*/ 15120939 h 6"/>
              <a:gd name="T14" fmla="*/ 2056447678 w 816"/>
              <a:gd name="T15" fmla="*/ 15120939 h 6"/>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6"/>
              <a:gd name="T26" fmla="*/ 816 w 81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6">
                <a:moveTo>
                  <a:pt x="0" y="6"/>
                </a:moveTo>
                <a:lnTo>
                  <a:pt x="192" y="6"/>
                </a:lnTo>
                <a:lnTo>
                  <a:pt x="234" y="0"/>
                </a:lnTo>
                <a:lnTo>
                  <a:pt x="288" y="6"/>
                </a:lnTo>
                <a:lnTo>
                  <a:pt x="480" y="6"/>
                </a:lnTo>
                <a:lnTo>
                  <a:pt x="522" y="0"/>
                </a:lnTo>
                <a:lnTo>
                  <a:pt x="576" y="6"/>
                </a:lnTo>
                <a:lnTo>
                  <a:pt x="816" y="6"/>
                </a:lnTo>
              </a:path>
            </a:pathLst>
          </a:custGeom>
          <a:noFill/>
          <a:ln w="38100" cmpd="sng">
            <a:solidFill>
              <a:srgbClr val="969696"/>
            </a:solidFill>
            <a:round/>
            <a:headEnd/>
            <a:tailEnd/>
          </a:ln>
        </p:spPr>
        <p:txBody>
          <a:bodyPr/>
          <a:lstStyle/>
          <a:p>
            <a:endParaRPr lang="en-US"/>
          </a:p>
        </p:txBody>
      </p:sp>
      <p:sp>
        <p:nvSpPr>
          <p:cNvPr id="6156" name="Freeform 12"/>
          <p:cNvSpPr>
            <a:spLocks/>
          </p:cNvSpPr>
          <p:nvPr/>
        </p:nvSpPr>
        <p:spPr bwMode="auto">
          <a:xfrm>
            <a:off x="4419600" y="4572000"/>
            <a:ext cx="1295400" cy="457200"/>
          </a:xfrm>
          <a:custGeom>
            <a:avLst/>
            <a:gdLst>
              <a:gd name="T0" fmla="*/ 0 w 816"/>
              <a:gd name="T1" fmla="*/ 1105988517 h 189"/>
              <a:gd name="T2" fmla="*/ 483870054 w 816"/>
              <a:gd name="T3" fmla="*/ 1105988517 h 189"/>
              <a:gd name="T4" fmla="*/ 584676274 w 816"/>
              <a:gd name="T5" fmla="*/ 643696571 h 189"/>
              <a:gd name="T6" fmla="*/ 725804981 w 816"/>
              <a:gd name="T7" fmla="*/ 1105988517 h 189"/>
              <a:gd name="T8" fmla="*/ 1209675035 w 816"/>
              <a:gd name="T9" fmla="*/ 1105988517 h 189"/>
              <a:gd name="T10" fmla="*/ 1330642499 w 816"/>
              <a:gd name="T11" fmla="*/ 0 h 189"/>
              <a:gd name="T12" fmla="*/ 1451609963 w 816"/>
              <a:gd name="T13" fmla="*/ 1105988517 h 189"/>
              <a:gd name="T14" fmla="*/ 2056447678 w 816"/>
              <a:gd name="T15" fmla="*/ 1105988517 h 189"/>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189"/>
              <a:gd name="T26" fmla="*/ 816 w 816"/>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189">
                <a:moveTo>
                  <a:pt x="0" y="189"/>
                </a:moveTo>
                <a:lnTo>
                  <a:pt x="192" y="189"/>
                </a:lnTo>
                <a:lnTo>
                  <a:pt x="232" y="110"/>
                </a:lnTo>
                <a:lnTo>
                  <a:pt x="288" y="189"/>
                </a:lnTo>
                <a:lnTo>
                  <a:pt x="480" y="189"/>
                </a:lnTo>
                <a:lnTo>
                  <a:pt x="528" y="0"/>
                </a:lnTo>
                <a:lnTo>
                  <a:pt x="576" y="189"/>
                </a:lnTo>
                <a:lnTo>
                  <a:pt x="816" y="189"/>
                </a:lnTo>
              </a:path>
            </a:pathLst>
          </a:custGeom>
          <a:noFill/>
          <a:ln w="38100" cmpd="sng">
            <a:solidFill>
              <a:srgbClr val="3333FF"/>
            </a:solidFill>
            <a:round/>
            <a:headEnd/>
            <a:tailEnd/>
          </a:ln>
        </p:spPr>
        <p:txBody>
          <a:bodyPr/>
          <a:lstStyle/>
          <a:p>
            <a:endParaRPr lang="en-US"/>
          </a:p>
        </p:txBody>
      </p:sp>
      <p:sp>
        <p:nvSpPr>
          <p:cNvPr id="6157" name="Freeform 13"/>
          <p:cNvSpPr>
            <a:spLocks/>
          </p:cNvSpPr>
          <p:nvPr/>
        </p:nvSpPr>
        <p:spPr bwMode="auto">
          <a:xfrm>
            <a:off x="6324600" y="2438400"/>
            <a:ext cx="1447800" cy="609600"/>
          </a:xfrm>
          <a:custGeom>
            <a:avLst/>
            <a:gdLst>
              <a:gd name="T0" fmla="*/ 0 w 912"/>
              <a:gd name="T1" fmla="*/ 774192121 h 480"/>
              <a:gd name="T2" fmla="*/ 483870069 w 912"/>
              <a:gd name="T3" fmla="*/ 774192121 h 480"/>
              <a:gd name="T4" fmla="*/ 604837537 w 912"/>
              <a:gd name="T5" fmla="*/ 0 h 480"/>
              <a:gd name="T6" fmla="*/ 846772670 w 912"/>
              <a:gd name="T7" fmla="*/ 0 h 480"/>
              <a:gd name="T8" fmla="*/ 1088707605 w 912"/>
              <a:gd name="T9" fmla="*/ 774192121 h 480"/>
              <a:gd name="T10" fmla="*/ 1209675073 w 912"/>
              <a:gd name="T11" fmla="*/ 774192121 h 480"/>
              <a:gd name="T12" fmla="*/ 1451610008 w 912"/>
              <a:gd name="T13" fmla="*/ 0 h 480"/>
              <a:gd name="T14" fmla="*/ 1693545340 w 912"/>
              <a:gd name="T15" fmla="*/ 0 h 480"/>
              <a:gd name="T16" fmla="*/ 1935480276 w 912"/>
              <a:gd name="T17" fmla="*/ 774192121 h 480"/>
              <a:gd name="T18" fmla="*/ 2147483647 w 912"/>
              <a:gd name="T19" fmla="*/ 774192121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2"/>
              <a:gd name="T31" fmla="*/ 0 h 480"/>
              <a:gd name="T32" fmla="*/ 912 w 912"/>
              <a:gd name="T33" fmla="*/ 480 h 4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2" h="480">
                <a:moveTo>
                  <a:pt x="0" y="480"/>
                </a:moveTo>
                <a:lnTo>
                  <a:pt x="192" y="480"/>
                </a:lnTo>
                <a:lnTo>
                  <a:pt x="240" y="0"/>
                </a:lnTo>
                <a:lnTo>
                  <a:pt x="336" y="0"/>
                </a:lnTo>
                <a:lnTo>
                  <a:pt x="432" y="480"/>
                </a:lnTo>
                <a:lnTo>
                  <a:pt x="480" y="480"/>
                </a:lnTo>
                <a:lnTo>
                  <a:pt x="576" y="0"/>
                </a:lnTo>
                <a:lnTo>
                  <a:pt x="672" y="0"/>
                </a:lnTo>
                <a:lnTo>
                  <a:pt x="768" y="480"/>
                </a:lnTo>
                <a:lnTo>
                  <a:pt x="912" y="480"/>
                </a:lnTo>
              </a:path>
            </a:pathLst>
          </a:custGeom>
          <a:noFill/>
          <a:ln w="38100" cmpd="sng">
            <a:solidFill>
              <a:schemeClr val="tx1"/>
            </a:solidFill>
            <a:round/>
            <a:headEnd/>
            <a:tailEnd/>
          </a:ln>
        </p:spPr>
        <p:txBody>
          <a:bodyPr/>
          <a:lstStyle/>
          <a:p>
            <a:endParaRPr lang="en-US"/>
          </a:p>
        </p:txBody>
      </p:sp>
      <p:sp>
        <p:nvSpPr>
          <p:cNvPr id="6158" name="Freeform 14"/>
          <p:cNvSpPr>
            <a:spLocks/>
          </p:cNvSpPr>
          <p:nvPr/>
        </p:nvSpPr>
        <p:spPr bwMode="auto">
          <a:xfrm>
            <a:off x="6400800" y="3505200"/>
            <a:ext cx="1295400" cy="685800"/>
          </a:xfrm>
          <a:custGeom>
            <a:avLst/>
            <a:gdLst>
              <a:gd name="T0" fmla="*/ 0 w 816"/>
              <a:gd name="T1" fmla="*/ 1088707589 h 432"/>
              <a:gd name="T2" fmla="*/ 483870054 w 816"/>
              <a:gd name="T3" fmla="*/ 1088707589 h 432"/>
              <a:gd name="T4" fmla="*/ 604837517 w 816"/>
              <a:gd name="T5" fmla="*/ 0 h 432"/>
              <a:gd name="T6" fmla="*/ 725804981 w 816"/>
              <a:gd name="T7" fmla="*/ 1088707589 h 432"/>
              <a:gd name="T8" fmla="*/ 1209675035 w 816"/>
              <a:gd name="T9" fmla="*/ 1088707589 h 432"/>
              <a:gd name="T10" fmla="*/ 1338203759 w 816"/>
              <a:gd name="T11" fmla="*/ 768648431 h 432"/>
              <a:gd name="T12" fmla="*/ 1451609963 w 816"/>
              <a:gd name="T13" fmla="*/ 1088707589 h 432"/>
              <a:gd name="T14" fmla="*/ 2056447678 w 816"/>
              <a:gd name="T15" fmla="*/ 1088707589 h 432"/>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432"/>
              <a:gd name="T26" fmla="*/ 816 w 816"/>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432">
                <a:moveTo>
                  <a:pt x="0" y="432"/>
                </a:moveTo>
                <a:lnTo>
                  <a:pt x="192" y="432"/>
                </a:lnTo>
                <a:lnTo>
                  <a:pt x="240" y="0"/>
                </a:lnTo>
                <a:lnTo>
                  <a:pt x="288" y="432"/>
                </a:lnTo>
                <a:lnTo>
                  <a:pt x="480" y="432"/>
                </a:lnTo>
                <a:lnTo>
                  <a:pt x="531" y="305"/>
                </a:lnTo>
                <a:lnTo>
                  <a:pt x="576" y="432"/>
                </a:lnTo>
                <a:lnTo>
                  <a:pt x="816" y="432"/>
                </a:lnTo>
              </a:path>
            </a:pathLst>
          </a:custGeom>
          <a:noFill/>
          <a:ln w="38100" cmpd="sng">
            <a:solidFill>
              <a:srgbClr val="3333FF"/>
            </a:solidFill>
            <a:round/>
            <a:headEnd/>
            <a:tailEnd/>
          </a:ln>
        </p:spPr>
        <p:txBody>
          <a:bodyPr/>
          <a:lstStyle/>
          <a:p>
            <a:endParaRPr lang="en-US"/>
          </a:p>
        </p:txBody>
      </p:sp>
      <p:grpSp>
        <p:nvGrpSpPr>
          <p:cNvPr id="2" name="Group 15"/>
          <p:cNvGrpSpPr>
            <a:grpSpLocks/>
          </p:cNvGrpSpPr>
          <p:nvPr/>
        </p:nvGrpSpPr>
        <p:grpSpPr bwMode="auto">
          <a:xfrm>
            <a:off x="609600" y="1295400"/>
            <a:ext cx="1066800" cy="4267200"/>
            <a:chOff x="528" y="1056"/>
            <a:chExt cx="672" cy="2688"/>
          </a:xfrm>
        </p:grpSpPr>
        <p:sp>
          <p:nvSpPr>
            <p:cNvPr id="6179" name="Line 16"/>
            <p:cNvSpPr>
              <a:spLocks noChangeShapeType="1"/>
            </p:cNvSpPr>
            <p:nvPr/>
          </p:nvSpPr>
          <p:spPr bwMode="auto">
            <a:xfrm>
              <a:off x="1200" y="1056"/>
              <a:ext cx="0" cy="2688"/>
            </a:xfrm>
            <a:prstGeom prst="line">
              <a:avLst/>
            </a:prstGeom>
            <a:noFill/>
            <a:ln w="38100">
              <a:solidFill>
                <a:schemeClr val="tx1"/>
              </a:solidFill>
              <a:round/>
              <a:headEnd/>
              <a:tailEnd/>
            </a:ln>
          </p:spPr>
          <p:txBody>
            <a:bodyPr/>
            <a:lstStyle/>
            <a:p>
              <a:endParaRPr lang="en-US"/>
            </a:p>
          </p:txBody>
        </p:sp>
        <p:sp>
          <p:nvSpPr>
            <p:cNvPr id="6180" name="Line 17"/>
            <p:cNvSpPr>
              <a:spLocks noChangeShapeType="1"/>
            </p:cNvSpPr>
            <p:nvPr/>
          </p:nvSpPr>
          <p:spPr bwMode="auto">
            <a:xfrm>
              <a:off x="1104" y="3264"/>
              <a:ext cx="96" cy="0"/>
            </a:xfrm>
            <a:prstGeom prst="line">
              <a:avLst/>
            </a:prstGeom>
            <a:noFill/>
            <a:ln w="38100">
              <a:solidFill>
                <a:schemeClr val="tx1"/>
              </a:solidFill>
              <a:round/>
              <a:headEnd/>
              <a:tailEnd/>
            </a:ln>
          </p:spPr>
          <p:txBody>
            <a:bodyPr/>
            <a:lstStyle/>
            <a:p>
              <a:endParaRPr lang="en-US"/>
            </a:p>
          </p:txBody>
        </p:sp>
        <p:sp>
          <p:nvSpPr>
            <p:cNvPr id="6181" name="Line 18"/>
            <p:cNvSpPr>
              <a:spLocks noChangeShapeType="1"/>
            </p:cNvSpPr>
            <p:nvPr/>
          </p:nvSpPr>
          <p:spPr bwMode="auto">
            <a:xfrm>
              <a:off x="1104" y="1536"/>
              <a:ext cx="96" cy="0"/>
            </a:xfrm>
            <a:prstGeom prst="line">
              <a:avLst/>
            </a:prstGeom>
            <a:noFill/>
            <a:ln w="38100">
              <a:solidFill>
                <a:schemeClr val="tx1"/>
              </a:solidFill>
              <a:round/>
              <a:headEnd/>
              <a:tailEnd/>
            </a:ln>
          </p:spPr>
          <p:txBody>
            <a:bodyPr/>
            <a:lstStyle/>
            <a:p>
              <a:endParaRPr lang="en-US"/>
            </a:p>
          </p:txBody>
        </p:sp>
        <p:sp>
          <p:nvSpPr>
            <p:cNvPr id="6182" name="Line 19"/>
            <p:cNvSpPr>
              <a:spLocks noChangeShapeType="1"/>
            </p:cNvSpPr>
            <p:nvPr/>
          </p:nvSpPr>
          <p:spPr bwMode="auto">
            <a:xfrm>
              <a:off x="1104" y="2112"/>
              <a:ext cx="96" cy="0"/>
            </a:xfrm>
            <a:prstGeom prst="line">
              <a:avLst/>
            </a:prstGeom>
            <a:noFill/>
            <a:ln w="38100">
              <a:solidFill>
                <a:schemeClr val="tx1"/>
              </a:solidFill>
              <a:round/>
              <a:headEnd/>
              <a:tailEnd/>
            </a:ln>
          </p:spPr>
          <p:txBody>
            <a:bodyPr/>
            <a:lstStyle/>
            <a:p>
              <a:endParaRPr lang="en-US"/>
            </a:p>
          </p:txBody>
        </p:sp>
        <p:sp>
          <p:nvSpPr>
            <p:cNvPr id="6183" name="Line 20"/>
            <p:cNvSpPr>
              <a:spLocks noChangeShapeType="1"/>
            </p:cNvSpPr>
            <p:nvPr/>
          </p:nvSpPr>
          <p:spPr bwMode="auto">
            <a:xfrm>
              <a:off x="1104" y="2688"/>
              <a:ext cx="96" cy="0"/>
            </a:xfrm>
            <a:prstGeom prst="line">
              <a:avLst/>
            </a:prstGeom>
            <a:noFill/>
            <a:ln w="38100">
              <a:solidFill>
                <a:schemeClr val="tx1"/>
              </a:solidFill>
              <a:round/>
              <a:headEnd/>
              <a:tailEnd/>
            </a:ln>
          </p:spPr>
          <p:txBody>
            <a:bodyPr/>
            <a:lstStyle/>
            <a:p>
              <a:endParaRPr lang="en-US"/>
            </a:p>
          </p:txBody>
        </p:sp>
        <p:sp>
          <p:nvSpPr>
            <p:cNvPr id="6184" name="Text Box 21"/>
            <p:cNvSpPr txBox="1">
              <a:spLocks noChangeArrowheads="1"/>
            </p:cNvSpPr>
            <p:nvPr/>
          </p:nvSpPr>
          <p:spPr bwMode="auto">
            <a:xfrm>
              <a:off x="624" y="1392"/>
              <a:ext cx="436" cy="212"/>
            </a:xfrm>
            <a:prstGeom prst="rect">
              <a:avLst/>
            </a:prstGeom>
            <a:noFill/>
            <a:ln w="9525">
              <a:noFill/>
              <a:miter lim="800000"/>
              <a:headEnd/>
              <a:tailEnd/>
            </a:ln>
          </p:spPr>
          <p:txBody>
            <a:bodyPr wrap="none">
              <a:spAutoFit/>
            </a:bodyPr>
            <a:lstStyle/>
            <a:p>
              <a:r>
                <a:rPr lang="en-US" sz="1600"/>
                <a:t>10 ng</a:t>
              </a:r>
            </a:p>
          </p:txBody>
        </p:sp>
        <p:sp>
          <p:nvSpPr>
            <p:cNvPr id="6185" name="Text Box 22"/>
            <p:cNvSpPr txBox="1">
              <a:spLocks noChangeArrowheads="1"/>
            </p:cNvSpPr>
            <p:nvPr/>
          </p:nvSpPr>
          <p:spPr bwMode="auto">
            <a:xfrm>
              <a:off x="672" y="2016"/>
              <a:ext cx="365" cy="212"/>
            </a:xfrm>
            <a:prstGeom prst="rect">
              <a:avLst/>
            </a:prstGeom>
            <a:noFill/>
            <a:ln w="9525">
              <a:noFill/>
              <a:miter lim="800000"/>
              <a:headEnd/>
              <a:tailEnd/>
            </a:ln>
          </p:spPr>
          <p:txBody>
            <a:bodyPr wrap="none">
              <a:spAutoFit/>
            </a:bodyPr>
            <a:lstStyle/>
            <a:p>
              <a:r>
                <a:rPr lang="en-US" sz="1600"/>
                <a:t>1 ng</a:t>
              </a:r>
            </a:p>
          </p:txBody>
        </p:sp>
        <p:sp>
          <p:nvSpPr>
            <p:cNvPr id="6186" name="Text Box 23"/>
            <p:cNvSpPr txBox="1">
              <a:spLocks noChangeArrowheads="1"/>
            </p:cNvSpPr>
            <p:nvPr/>
          </p:nvSpPr>
          <p:spPr bwMode="auto">
            <a:xfrm>
              <a:off x="624" y="2572"/>
              <a:ext cx="472" cy="212"/>
            </a:xfrm>
            <a:prstGeom prst="rect">
              <a:avLst/>
            </a:prstGeom>
            <a:noFill/>
            <a:ln w="9525">
              <a:noFill/>
              <a:miter lim="800000"/>
              <a:headEnd/>
              <a:tailEnd/>
            </a:ln>
          </p:spPr>
          <p:txBody>
            <a:bodyPr wrap="none">
              <a:spAutoFit/>
            </a:bodyPr>
            <a:lstStyle/>
            <a:p>
              <a:r>
                <a:rPr lang="en-US" sz="1600"/>
                <a:t>0.1 ng</a:t>
              </a:r>
            </a:p>
          </p:txBody>
        </p:sp>
        <p:sp>
          <p:nvSpPr>
            <p:cNvPr id="6187" name="Text Box 24"/>
            <p:cNvSpPr txBox="1">
              <a:spLocks noChangeArrowheads="1"/>
            </p:cNvSpPr>
            <p:nvPr/>
          </p:nvSpPr>
          <p:spPr bwMode="auto">
            <a:xfrm>
              <a:off x="561" y="3148"/>
              <a:ext cx="543" cy="212"/>
            </a:xfrm>
            <a:prstGeom prst="rect">
              <a:avLst/>
            </a:prstGeom>
            <a:noFill/>
            <a:ln w="9525">
              <a:noFill/>
              <a:miter lim="800000"/>
              <a:headEnd/>
              <a:tailEnd/>
            </a:ln>
          </p:spPr>
          <p:txBody>
            <a:bodyPr wrap="none">
              <a:spAutoFit/>
            </a:bodyPr>
            <a:lstStyle/>
            <a:p>
              <a:r>
                <a:rPr lang="en-US" sz="1600"/>
                <a:t>0.01 ng</a:t>
              </a:r>
            </a:p>
          </p:txBody>
        </p:sp>
        <p:sp>
          <p:nvSpPr>
            <p:cNvPr id="6188" name="Text Box 25"/>
            <p:cNvSpPr txBox="1">
              <a:spLocks noChangeArrowheads="1"/>
            </p:cNvSpPr>
            <p:nvPr/>
          </p:nvSpPr>
          <p:spPr bwMode="auto">
            <a:xfrm>
              <a:off x="528" y="2736"/>
              <a:ext cx="607" cy="212"/>
            </a:xfrm>
            <a:prstGeom prst="rect">
              <a:avLst/>
            </a:prstGeom>
            <a:noFill/>
            <a:ln w="9525">
              <a:noFill/>
              <a:miter lim="800000"/>
              <a:headEnd/>
              <a:tailEnd/>
            </a:ln>
          </p:spPr>
          <p:txBody>
            <a:bodyPr wrap="none">
              <a:spAutoFit/>
            </a:bodyPr>
            <a:lstStyle/>
            <a:p>
              <a:r>
                <a:rPr lang="en-US" sz="1600"/>
                <a:t>(</a:t>
              </a:r>
              <a:r>
                <a:rPr lang="en-US" sz="1600" b="1"/>
                <a:t>100 pg</a:t>
              </a:r>
              <a:r>
                <a:rPr lang="en-US" sz="1600"/>
                <a:t>)</a:t>
              </a:r>
            </a:p>
          </p:txBody>
        </p:sp>
        <p:sp>
          <p:nvSpPr>
            <p:cNvPr id="6189" name="Text Box 26"/>
            <p:cNvSpPr txBox="1">
              <a:spLocks noChangeArrowheads="1"/>
            </p:cNvSpPr>
            <p:nvPr/>
          </p:nvSpPr>
          <p:spPr bwMode="auto">
            <a:xfrm>
              <a:off x="582" y="3312"/>
              <a:ext cx="536" cy="212"/>
            </a:xfrm>
            <a:prstGeom prst="rect">
              <a:avLst/>
            </a:prstGeom>
            <a:noFill/>
            <a:ln w="9525">
              <a:noFill/>
              <a:miter lim="800000"/>
              <a:headEnd/>
              <a:tailEnd/>
            </a:ln>
          </p:spPr>
          <p:txBody>
            <a:bodyPr wrap="none">
              <a:spAutoFit/>
            </a:bodyPr>
            <a:lstStyle/>
            <a:p>
              <a:r>
                <a:rPr lang="en-US" sz="1600"/>
                <a:t>(</a:t>
              </a:r>
              <a:r>
                <a:rPr lang="en-US" sz="1600" b="1"/>
                <a:t>10 pg</a:t>
              </a:r>
              <a:r>
                <a:rPr lang="en-US" sz="1600"/>
                <a:t>)</a:t>
              </a:r>
            </a:p>
          </p:txBody>
        </p:sp>
      </p:grpSp>
      <p:sp>
        <p:nvSpPr>
          <p:cNvPr id="6160" name="Text Box 27"/>
          <p:cNvSpPr txBox="1">
            <a:spLocks noChangeArrowheads="1"/>
          </p:cNvSpPr>
          <p:nvPr/>
        </p:nvSpPr>
        <p:spPr bwMode="auto">
          <a:xfrm>
            <a:off x="3816350" y="6262688"/>
            <a:ext cx="2432050" cy="366712"/>
          </a:xfrm>
          <a:prstGeom prst="rect">
            <a:avLst/>
          </a:prstGeom>
          <a:noFill/>
          <a:ln w="9525">
            <a:noFill/>
            <a:miter lim="800000"/>
            <a:headEnd/>
            <a:tailEnd/>
          </a:ln>
        </p:spPr>
        <p:txBody>
          <a:bodyPr wrap="none">
            <a:spAutoFit/>
          </a:bodyPr>
          <a:lstStyle/>
          <a:p>
            <a:r>
              <a:rPr lang="en-US" b="1" i="1"/>
              <a:t>Detection Sensitivity</a:t>
            </a:r>
          </a:p>
        </p:txBody>
      </p:sp>
      <p:sp>
        <p:nvSpPr>
          <p:cNvPr id="6161" name="Line 28"/>
          <p:cNvSpPr>
            <a:spLocks noChangeShapeType="1"/>
          </p:cNvSpPr>
          <p:nvPr/>
        </p:nvSpPr>
        <p:spPr bwMode="auto">
          <a:xfrm>
            <a:off x="2209800" y="6248400"/>
            <a:ext cx="6019800" cy="0"/>
          </a:xfrm>
          <a:prstGeom prst="line">
            <a:avLst/>
          </a:prstGeom>
          <a:noFill/>
          <a:ln w="38100">
            <a:solidFill>
              <a:schemeClr val="tx1"/>
            </a:solidFill>
            <a:round/>
            <a:headEnd/>
            <a:tailEnd type="triangle" w="med" len="med"/>
          </a:ln>
        </p:spPr>
        <p:txBody>
          <a:bodyPr/>
          <a:lstStyle/>
          <a:p>
            <a:endParaRPr lang="en-US"/>
          </a:p>
        </p:txBody>
      </p:sp>
      <p:sp>
        <p:nvSpPr>
          <p:cNvPr id="6162" name="Freeform 29"/>
          <p:cNvSpPr>
            <a:spLocks/>
          </p:cNvSpPr>
          <p:nvPr/>
        </p:nvSpPr>
        <p:spPr bwMode="auto">
          <a:xfrm>
            <a:off x="6400800" y="4419600"/>
            <a:ext cx="1447800" cy="762000"/>
          </a:xfrm>
          <a:custGeom>
            <a:avLst/>
            <a:gdLst>
              <a:gd name="T0" fmla="*/ 0 w 912"/>
              <a:gd name="T1" fmla="*/ 1209675089 h 480"/>
              <a:gd name="T2" fmla="*/ 458668513 w 912"/>
              <a:gd name="T3" fmla="*/ 1209675089 h 480"/>
              <a:gd name="T4" fmla="*/ 574595670 w 912"/>
              <a:gd name="T5" fmla="*/ 0 h 480"/>
              <a:gd name="T6" fmla="*/ 690522826 w 912"/>
              <a:gd name="T7" fmla="*/ 1209675089 h 480"/>
              <a:gd name="T8" fmla="*/ 1265118496 w 912"/>
              <a:gd name="T9" fmla="*/ 1209675089 h 480"/>
              <a:gd name="T10" fmla="*/ 1348284423 w 912"/>
              <a:gd name="T11" fmla="*/ 1083667309 h 480"/>
              <a:gd name="T12" fmla="*/ 1494453447 w 912"/>
              <a:gd name="T13" fmla="*/ 1209675089 h 480"/>
              <a:gd name="T14" fmla="*/ 1723787207 w 912"/>
              <a:gd name="T15" fmla="*/ 1209675089 h 480"/>
              <a:gd name="T16" fmla="*/ 1832154691 w 912"/>
              <a:gd name="T17" fmla="*/ 277217216 h 480"/>
              <a:gd name="T18" fmla="*/ 1953122158 w 912"/>
              <a:gd name="T19" fmla="*/ 1209675089 h 480"/>
              <a:gd name="T20" fmla="*/ 2147483647 w 912"/>
              <a:gd name="T21" fmla="*/ 1209675089 h 4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2"/>
              <a:gd name="T34" fmla="*/ 0 h 480"/>
              <a:gd name="T35" fmla="*/ 912 w 912"/>
              <a:gd name="T36" fmla="*/ 480 h 4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2" h="480">
                <a:moveTo>
                  <a:pt x="0" y="480"/>
                </a:moveTo>
                <a:lnTo>
                  <a:pt x="182" y="480"/>
                </a:lnTo>
                <a:lnTo>
                  <a:pt x="228" y="0"/>
                </a:lnTo>
                <a:lnTo>
                  <a:pt x="274" y="480"/>
                </a:lnTo>
                <a:lnTo>
                  <a:pt x="502" y="480"/>
                </a:lnTo>
                <a:lnTo>
                  <a:pt x="535" y="430"/>
                </a:lnTo>
                <a:lnTo>
                  <a:pt x="593" y="480"/>
                </a:lnTo>
                <a:lnTo>
                  <a:pt x="684" y="480"/>
                </a:lnTo>
                <a:lnTo>
                  <a:pt x="727" y="110"/>
                </a:lnTo>
                <a:lnTo>
                  <a:pt x="775" y="480"/>
                </a:lnTo>
                <a:lnTo>
                  <a:pt x="912" y="480"/>
                </a:lnTo>
              </a:path>
            </a:pathLst>
          </a:custGeom>
          <a:noFill/>
          <a:ln w="38100" cmpd="sng">
            <a:solidFill>
              <a:srgbClr val="FF0000"/>
            </a:solidFill>
            <a:round/>
            <a:headEnd/>
            <a:tailEnd/>
          </a:ln>
        </p:spPr>
        <p:txBody>
          <a:bodyPr/>
          <a:lstStyle/>
          <a:p>
            <a:endParaRPr lang="en-US"/>
          </a:p>
        </p:txBody>
      </p:sp>
      <p:sp>
        <p:nvSpPr>
          <p:cNvPr id="6163" name="Text Box 30"/>
          <p:cNvSpPr txBox="1">
            <a:spLocks noChangeArrowheads="1"/>
          </p:cNvSpPr>
          <p:nvPr/>
        </p:nvSpPr>
        <p:spPr bwMode="auto">
          <a:xfrm>
            <a:off x="7908925" y="4511675"/>
            <a:ext cx="930275" cy="517525"/>
          </a:xfrm>
          <a:prstGeom prst="rect">
            <a:avLst/>
          </a:prstGeom>
          <a:noFill/>
          <a:ln w="9525">
            <a:noFill/>
            <a:miter lim="800000"/>
            <a:headEnd/>
            <a:tailEnd/>
          </a:ln>
        </p:spPr>
        <p:txBody>
          <a:bodyPr>
            <a:spAutoFit/>
          </a:bodyPr>
          <a:lstStyle/>
          <a:p>
            <a:pPr algn="ctr"/>
            <a:r>
              <a:rPr lang="en-US" sz="1400" b="1">
                <a:solidFill>
                  <a:srgbClr val="FF0000"/>
                </a:solidFill>
              </a:rPr>
              <a:t>Allele drop-in</a:t>
            </a:r>
          </a:p>
        </p:txBody>
      </p:sp>
      <p:sp>
        <p:nvSpPr>
          <p:cNvPr id="6164" name="Text Box 31"/>
          <p:cNvSpPr txBox="1">
            <a:spLocks noChangeArrowheads="1"/>
          </p:cNvSpPr>
          <p:nvPr/>
        </p:nvSpPr>
        <p:spPr bwMode="auto">
          <a:xfrm>
            <a:off x="7924800" y="3673475"/>
            <a:ext cx="1066800" cy="517525"/>
          </a:xfrm>
          <a:prstGeom prst="rect">
            <a:avLst/>
          </a:prstGeom>
          <a:noFill/>
          <a:ln w="9525">
            <a:noFill/>
            <a:miter lim="800000"/>
            <a:headEnd/>
            <a:tailEnd/>
          </a:ln>
        </p:spPr>
        <p:txBody>
          <a:bodyPr>
            <a:spAutoFit/>
          </a:bodyPr>
          <a:lstStyle/>
          <a:p>
            <a:pPr algn="ctr"/>
            <a:r>
              <a:rPr lang="en-US" sz="1400" b="1">
                <a:solidFill>
                  <a:srgbClr val="3333FF"/>
                </a:solidFill>
              </a:rPr>
              <a:t>Allele imbalance</a:t>
            </a:r>
          </a:p>
        </p:txBody>
      </p:sp>
      <p:sp>
        <p:nvSpPr>
          <p:cNvPr id="6165" name="Text Box 32"/>
          <p:cNvSpPr txBox="1">
            <a:spLocks noChangeArrowheads="1"/>
          </p:cNvSpPr>
          <p:nvPr/>
        </p:nvSpPr>
        <p:spPr bwMode="auto">
          <a:xfrm>
            <a:off x="2362200" y="3429000"/>
            <a:ext cx="930275" cy="517525"/>
          </a:xfrm>
          <a:prstGeom prst="rect">
            <a:avLst/>
          </a:prstGeom>
          <a:noFill/>
          <a:ln w="9525">
            <a:noFill/>
            <a:miter lim="800000"/>
            <a:headEnd/>
            <a:tailEnd/>
          </a:ln>
        </p:spPr>
        <p:txBody>
          <a:bodyPr>
            <a:spAutoFit/>
          </a:bodyPr>
          <a:lstStyle/>
          <a:p>
            <a:pPr algn="ctr"/>
            <a:r>
              <a:rPr lang="en-US" sz="1400" b="1">
                <a:solidFill>
                  <a:srgbClr val="969696"/>
                </a:solidFill>
              </a:rPr>
              <a:t>Allele drop-out</a:t>
            </a:r>
          </a:p>
        </p:txBody>
      </p:sp>
      <p:sp>
        <p:nvSpPr>
          <p:cNvPr id="6166" name="Text Box 33"/>
          <p:cNvSpPr txBox="1">
            <a:spLocks noChangeArrowheads="1"/>
          </p:cNvSpPr>
          <p:nvPr/>
        </p:nvSpPr>
        <p:spPr bwMode="auto">
          <a:xfrm>
            <a:off x="2438400" y="4435475"/>
            <a:ext cx="930275" cy="517525"/>
          </a:xfrm>
          <a:prstGeom prst="rect">
            <a:avLst/>
          </a:prstGeom>
          <a:noFill/>
          <a:ln w="9525">
            <a:noFill/>
            <a:miter lim="800000"/>
            <a:headEnd/>
            <a:tailEnd/>
          </a:ln>
        </p:spPr>
        <p:txBody>
          <a:bodyPr>
            <a:spAutoFit/>
          </a:bodyPr>
          <a:lstStyle/>
          <a:p>
            <a:pPr algn="ctr"/>
            <a:r>
              <a:rPr lang="en-US" sz="1400" b="1">
                <a:solidFill>
                  <a:srgbClr val="969696"/>
                </a:solidFill>
              </a:rPr>
              <a:t>Locus drop-out</a:t>
            </a:r>
          </a:p>
        </p:txBody>
      </p:sp>
      <p:sp>
        <p:nvSpPr>
          <p:cNvPr id="6167" name="Text Box 34"/>
          <p:cNvSpPr txBox="1">
            <a:spLocks noChangeArrowheads="1"/>
          </p:cNvSpPr>
          <p:nvPr/>
        </p:nvSpPr>
        <p:spPr bwMode="auto">
          <a:xfrm>
            <a:off x="1981200" y="533400"/>
            <a:ext cx="1768475" cy="517525"/>
          </a:xfrm>
          <a:prstGeom prst="rect">
            <a:avLst/>
          </a:prstGeom>
          <a:noFill/>
          <a:ln w="9525">
            <a:noFill/>
            <a:miter lim="800000"/>
            <a:headEnd/>
            <a:tailEnd/>
          </a:ln>
        </p:spPr>
        <p:txBody>
          <a:bodyPr>
            <a:spAutoFit/>
          </a:bodyPr>
          <a:lstStyle/>
          <a:p>
            <a:pPr algn="ctr"/>
            <a:r>
              <a:rPr lang="en-US" sz="1400" b="1" i="1"/>
              <a:t>Off-scale data </a:t>
            </a:r>
          </a:p>
          <a:p>
            <a:pPr algn="ctr"/>
            <a:r>
              <a:rPr lang="en-US" sz="1400" b="1" i="1"/>
              <a:t>(leads to artifacts)</a:t>
            </a:r>
          </a:p>
        </p:txBody>
      </p:sp>
      <p:sp>
        <p:nvSpPr>
          <p:cNvPr id="6168" name="Text Box 35"/>
          <p:cNvSpPr txBox="1">
            <a:spLocks noChangeArrowheads="1"/>
          </p:cNvSpPr>
          <p:nvPr/>
        </p:nvSpPr>
        <p:spPr bwMode="auto">
          <a:xfrm>
            <a:off x="2133600" y="1981200"/>
            <a:ext cx="1524000" cy="304800"/>
          </a:xfrm>
          <a:prstGeom prst="rect">
            <a:avLst/>
          </a:prstGeom>
          <a:noFill/>
          <a:ln w="9525">
            <a:noFill/>
            <a:miter lim="800000"/>
            <a:headEnd/>
            <a:tailEnd/>
          </a:ln>
        </p:spPr>
        <p:txBody>
          <a:bodyPr>
            <a:spAutoFit/>
          </a:bodyPr>
          <a:lstStyle/>
          <a:p>
            <a:pPr algn="ctr"/>
            <a:r>
              <a:rPr lang="en-US" sz="1400" b="1">
                <a:solidFill>
                  <a:srgbClr val="008000"/>
                </a:solidFill>
              </a:rPr>
              <a:t>Optimal data</a:t>
            </a:r>
          </a:p>
        </p:txBody>
      </p:sp>
      <p:sp>
        <p:nvSpPr>
          <p:cNvPr id="6169" name="Rectangle 36"/>
          <p:cNvSpPr>
            <a:spLocks noChangeArrowheads="1"/>
          </p:cNvSpPr>
          <p:nvPr/>
        </p:nvSpPr>
        <p:spPr bwMode="auto">
          <a:xfrm>
            <a:off x="1981200" y="533400"/>
            <a:ext cx="1676400" cy="1295400"/>
          </a:xfrm>
          <a:prstGeom prst="rect">
            <a:avLst/>
          </a:prstGeom>
          <a:noFill/>
          <a:ln w="9525">
            <a:solidFill>
              <a:schemeClr val="bg1">
                <a:lumMod val="75000"/>
              </a:schemeClr>
            </a:solidFill>
            <a:miter lim="800000"/>
            <a:headEnd/>
            <a:tailEnd/>
          </a:ln>
        </p:spPr>
        <p:txBody>
          <a:bodyPr wrap="none" anchor="ctr"/>
          <a:lstStyle/>
          <a:p>
            <a:pPr>
              <a:defRPr/>
            </a:pPr>
            <a:endParaRPr lang="en-US">
              <a:latin typeface="Arial" charset="0"/>
            </a:endParaRPr>
          </a:p>
        </p:txBody>
      </p:sp>
      <p:sp>
        <p:nvSpPr>
          <p:cNvPr id="6170" name="Rectangle 37"/>
          <p:cNvSpPr>
            <a:spLocks noChangeArrowheads="1"/>
          </p:cNvSpPr>
          <p:nvPr/>
        </p:nvSpPr>
        <p:spPr bwMode="auto">
          <a:xfrm>
            <a:off x="1981200" y="1981200"/>
            <a:ext cx="1676400" cy="1143000"/>
          </a:xfrm>
          <a:prstGeom prst="rect">
            <a:avLst/>
          </a:prstGeom>
          <a:noFill/>
          <a:ln w="9525">
            <a:solidFill>
              <a:schemeClr val="bg1">
                <a:lumMod val="75000"/>
              </a:schemeClr>
            </a:solidFill>
            <a:miter lim="800000"/>
            <a:headEnd/>
            <a:tailEnd/>
          </a:ln>
        </p:spPr>
        <p:txBody>
          <a:bodyPr wrap="none" anchor="ctr"/>
          <a:lstStyle/>
          <a:p>
            <a:pPr>
              <a:defRPr/>
            </a:pPr>
            <a:endParaRPr lang="en-US">
              <a:latin typeface="Arial" charset="0"/>
            </a:endParaRPr>
          </a:p>
        </p:txBody>
      </p:sp>
      <p:sp>
        <p:nvSpPr>
          <p:cNvPr id="6171" name="Rectangle 38"/>
          <p:cNvSpPr>
            <a:spLocks noChangeArrowheads="1"/>
          </p:cNvSpPr>
          <p:nvPr/>
        </p:nvSpPr>
        <p:spPr bwMode="auto">
          <a:xfrm>
            <a:off x="1981200" y="3352800"/>
            <a:ext cx="1676400" cy="990600"/>
          </a:xfrm>
          <a:prstGeom prst="rect">
            <a:avLst/>
          </a:prstGeom>
          <a:noFill/>
          <a:ln w="9525">
            <a:solidFill>
              <a:schemeClr val="bg1">
                <a:lumMod val="75000"/>
              </a:schemeClr>
            </a:solidFill>
            <a:miter lim="800000"/>
            <a:headEnd/>
            <a:tailEnd/>
          </a:ln>
        </p:spPr>
        <p:txBody>
          <a:bodyPr wrap="none" anchor="ctr"/>
          <a:lstStyle/>
          <a:p>
            <a:pPr>
              <a:defRPr/>
            </a:pPr>
            <a:endParaRPr lang="en-US">
              <a:latin typeface="Arial" charset="0"/>
            </a:endParaRPr>
          </a:p>
        </p:txBody>
      </p:sp>
      <p:sp>
        <p:nvSpPr>
          <p:cNvPr id="6172" name="Rectangle 39"/>
          <p:cNvSpPr>
            <a:spLocks noChangeArrowheads="1"/>
          </p:cNvSpPr>
          <p:nvPr/>
        </p:nvSpPr>
        <p:spPr bwMode="auto">
          <a:xfrm>
            <a:off x="4114800" y="2133600"/>
            <a:ext cx="1676400" cy="990600"/>
          </a:xfrm>
          <a:prstGeom prst="rect">
            <a:avLst/>
          </a:prstGeom>
          <a:noFill/>
          <a:ln w="9525">
            <a:solidFill>
              <a:schemeClr val="bg1">
                <a:lumMod val="75000"/>
              </a:schemeClr>
            </a:solidFill>
            <a:miter lim="800000"/>
            <a:headEnd/>
            <a:tailEnd/>
          </a:ln>
        </p:spPr>
        <p:txBody>
          <a:bodyPr wrap="none" anchor="ctr"/>
          <a:lstStyle/>
          <a:p>
            <a:pPr>
              <a:defRPr/>
            </a:pPr>
            <a:endParaRPr lang="en-US">
              <a:latin typeface="Arial" charset="0"/>
            </a:endParaRPr>
          </a:p>
        </p:txBody>
      </p:sp>
      <p:sp>
        <p:nvSpPr>
          <p:cNvPr id="6173" name="Rectangle 40"/>
          <p:cNvSpPr>
            <a:spLocks noChangeArrowheads="1"/>
          </p:cNvSpPr>
          <p:nvPr/>
        </p:nvSpPr>
        <p:spPr bwMode="auto">
          <a:xfrm>
            <a:off x="4114800" y="3352800"/>
            <a:ext cx="1676400" cy="990600"/>
          </a:xfrm>
          <a:prstGeom prst="rect">
            <a:avLst/>
          </a:prstGeom>
          <a:noFill/>
          <a:ln w="9525">
            <a:solidFill>
              <a:schemeClr val="bg1">
                <a:lumMod val="75000"/>
              </a:schemeClr>
            </a:solidFill>
            <a:miter lim="800000"/>
            <a:headEnd/>
            <a:tailEnd/>
          </a:ln>
        </p:spPr>
        <p:txBody>
          <a:bodyPr wrap="none" anchor="ctr"/>
          <a:lstStyle/>
          <a:p>
            <a:pPr>
              <a:defRPr/>
            </a:pPr>
            <a:endParaRPr lang="en-US">
              <a:latin typeface="Arial" charset="0"/>
            </a:endParaRPr>
          </a:p>
        </p:txBody>
      </p:sp>
      <p:sp>
        <p:nvSpPr>
          <p:cNvPr id="6174" name="Rectangle 41"/>
          <p:cNvSpPr>
            <a:spLocks noChangeArrowheads="1"/>
          </p:cNvSpPr>
          <p:nvPr/>
        </p:nvSpPr>
        <p:spPr bwMode="auto">
          <a:xfrm>
            <a:off x="4114800" y="4419600"/>
            <a:ext cx="1676400" cy="762000"/>
          </a:xfrm>
          <a:prstGeom prst="rect">
            <a:avLst/>
          </a:prstGeom>
          <a:noFill/>
          <a:ln w="9525">
            <a:solidFill>
              <a:schemeClr val="bg1">
                <a:lumMod val="75000"/>
              </a:schemeClr>
            </a:solidFill>
            <a:miter lim="800000"/>
            <a:headEnd/>
            <a:tailEnd/>
          </a:ln>
        </p:spPr>
        <p:txBody>
          <a:bodyPr wrap="none" anchor="ctr"/>
          <a:lstStyle/>
          <a:p>
            <a:pPr>
              <a:defRPr/>
            </a:pPr>
            <a:endParaRPr lang="en-US">
              <a:latin typeface="Arial" charset="0"/>
            </a:endParaRPr>
          </a:p>
        </p:txBody>
      </p:sp>
      <p:sp>
        <p:nvSpPr>
          <p:cNvPr id="6175" name="Rectangle 42"/>
          <p:cNvSpPr>
            <a:spLocks noChangeArrowheads="1"/>
          </p:cNvSpPr>
          <p:nvPr/>
        </p:nvSpPr>
        <p:spPr bwMode="auto">
          <a:xfrm>
            <a:off x="1981200" y="4419600"/>
            <a:ext cx="1676400" cy="762000"/>
          </a:xfrm>
          <a:prstGeom prst="rect">
            <a:avLst/>
          </a:prstGeom>
          <a:noFill/>
          <a:ln w="9525">
            <a:solidFill>
              <a:schemeClr val="bg1">
                <a:lumMod val="75000"/>
              </a:schemeClr>
            </a:solidFill>
            <a:miter lim="800000"/>
            <a:headEnd/>
            <a:tailEnd/>
          </a:ln>
        </p:spPr>
        <p:txBody>
          <a:bodyPr wrap="none" anchor="ctr"/>
          <a:lstStyle/>
          <a:p>
            <a:pPr>
              <a:defRPr/>
            </a:pPr>
            <a:endParaRPr lang="en-US">
              <a:latin typeface="Arial" charset="0"/>
            </a:endParaRPr>
          </a:p>
        </p:txBody>
      </p:sp>
      <p:sp>
        <p:nvSpPr>
          <p:cNvPr id="6176" name="Rectangle 43"/>
          <p:cNvSpPr>
            <a:spLocks noChangeArrowheads="1"/>
          </p:cNvSpPr>
          <p:nvPr/>
        </p:nvSpPr>
        <p:spPr bwMode="auto">
          <a:xfrm>
            <a:off x="6248400" y="2362200"/>
            <a:ext cx="1676400" cy="838200"/>
          </a:xfrm>
          <a:prstGeom prst="rect">
            <a:avLst/>
          </a:prstGeom>
          <a:noFill/>
          <a:ln w="9525">
            <a:solidFill>
              <a:schemeClr val="bg1">
                <a:lumMod val="75000"/>
              </a:schemeClr>
            </a:solidFill>
            <a:miter lim="800000"/>
            <a:headEnd/>
            <a:tailEnd/>
          </a:ln>
        </p:spPr>
        <p:txBody>
          <a:bodyPr wrap="none" anchor="ctr"/>
          <a:lstStyle/>
          <a:p>
            <a:pPr>
              <a:defRPr/>
            </a:pPr>
            <a:endParaRPr lang="en-US">
              <a:latin typeface="Arial" charset="0"/>
            </a:endParaRPr>
          </a:p>
        </p:txBody>
      </p:sp>
      <p:sp>
        <p:nvSpPr>
          <p:cNvPr id="6177" name="Rectangle 44"/>
          <p:cNvSpPr>
            <a:spLocks noChangeArrowheads="1"/>
          </p:cNvSpPr>
          <p:nvPr/>
        </p:nvSpPr>
        <p:spPr bwMode="auto">
          <a:xfrm>
            <a:off x="6248400" y="3352800"/>
            <a:ext cx="1676400" cy="914400"/>
          </a:xfrm>
          <a:prstGeom prst="rect">
            <a:avLst/>
          </a:prstGeom>
          <a:noFill/>
          <a:ln w="9525">
            <a:solidFill>
              <a:schemeClr val="bg1">
                <a:lumMod val="75000"/>
              </a:schemeClr>
            </a:solidFill>
            <a:miter lim="800000"/>
            <a:headEnd/>
            <a:tailEnd/>
          </a:ln>
        </p:spPr>
        <p:txBody>
          <a:bodyPr wrap="none" anchor="ctr"/>
          <a:lstStyle/>
          <a:p>
            <a:pPr>
              <a:defRPr/>
            </a:pPr>
            <a:endParaRPr lang="en-US">
              <a:latin typeface="Arial" charset="0"/>
            </a:endParaRPr>
          </a:p>
        </p:txBody>
      </p:sp>
      <p:sp>
        <p:nvSpPr>
          <p:cNvPr id="6178" name="Rectangle 45"/>
          <p:cNvSpPr>
            <a:spLocks noChangeArrowheads="1"/>
          </p:cNvSpPr>
          <p:nvPr/>
        </p:nvSpPr>
        <p:spPr bwMode="auto">
          <a:xfrm>
            <a:off x="6248400" y="4343400"/>
            <a:ext cx="1676400" cy="990600"/>
          </a:xfrm>
          <a:prstGeom prst="rect">
            <a:avLst/>
          </a:prstGeom>
          <a:noFill/>
          <a:ln w="9525">
            <a:solidFill>
              <a:schemeClr val="bg1">
                <a:lumMod val="75000"/>
              </a:schemeClr>
            </a:solidFill>
            <a:miter lim="800000"/>
            <a:headEnd/>
            <a:tailEnd/>
          </a:ln>
        </p:spPr>
        <p:txBody>
          <a:bodyPr wrap="none" anchor="ctr"/>
          <a:lstStyle/>
          <a:p>
            <a:pPr>
              <a:defRPr/>
            </a:pPr>
            <a:endParaRPr lang="en-US">
              <a:latin typeface="Arial"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165475" y="1295400"/>
            <a:ext cx="1257300" cy="701675"/>
          </a:xfrm>
          <a:prstGeom prst="rect">
            <a:avLst/>
          </a:prstGeom>
          <a:noFill/>
          <a:ln w="9525">
            <a:noFill/>
            <a:miter lim="800000"/>
            <a:headEnd/>
            <a:tailEnd/>
          </a:ln>
        </p:spPr>
        <p:txBody>
          <a:bodyPr wrap="none">
            <a:spAutoFit/>
          </a:bodyPr>
          <a:lstStyle/>
          <a:p>
            <a:pPr algn="ctr"/>
            <a:r>
              <a:rPr lang="en-US" sz="2000"/>
              <a:t>Allelic </a:t>
            </a:r>
          </a:p>
          <a:p>
            <a:pPr algn="ctr"/>
            <a:r>
              <a:rPr lang="en-US" sz="2000" b="1"/>
              <a:t>Drop-out</a:t>
            </a:r>
          </a:p>
        </p:txBody>
      </p:sp>
      <p:pic>
        <p:nvPicPr>
          <p:cNvPr id="7171" name="Picture 3"/>
          <p:cNvPicPr>
            <a:picLocks noChangeAspect="1" noChangeArrowheads="1"/>
          </p:cNvPicPr>
          <p:nvPr/>
        </p:nvPicPr>
        <p:blipFill>
          <a:blip r:embed="rId3" cstate="print"/>
          <a:srcRect r="50687"/>
          <a:stretch>
            <a:fillRect/>
          </a:stretch>
        </p:blipFill>
        <p:spPr bwMode="auto">
          <a:xfrm>
            <a:off x="2822575" y="2238375"/>
            <a:ext cx="1851025" cy="2971800"/>
          </a:xfrm>
          <a:prstGeom prst="rect">
            <a:avLst/>
          </a:prstGeom>
          <a:noFill/>
          <a:ln w="28575">
            <a:solidFill>
              <a:srgbClr val="000000"/>
            </a:solidFill>
            <a:miter lim="800000"/>
            <a:headEnd/>
            <a:tailEnd/>
          </a:ln>
        </p:spPr>
      </p:pic>
      <p:sp>
        <p:nvSpPr>
          <p:cNvPr id="7172" name="Text Box 4"/>
          <p:cNvSpPr txBox="1">
            <a:spLocks noChangeArrowheads="1"/>
          </p:cNvSpPr>
          <p:nvPr/>
        </p:nvSpPr>
        <p:spPr bwMode="auto">
          <a:xfrm>
            <a:off x="3705225" y="3657600"/>
            <a:ext cx="1019175" cy="581025"/>
          </a:xfrm>
          <a:prstGeom prst="rect">
            <a:avLst/>
          </a:prstGeom>
          <a:noFill/>
          <a:ln w="9525">
            <a:noFill/>
            <a:miter lim="800000"/>
            <a:headEnd/>
            <a:tailEnd/>
          </a:ln>
        </p:spPr>
        <p:txBody>
          <a:bodyPr wrap="none">
            <a:spAutoFit/>
          </a:bodyPr>
          <a:lstStyle/>
          <a:p>
            <a:pPr algn="ctr"/>
            <a:r>
              <a:rPr lang="en-US" sz="1600" b="1">
                <a:solidFill>
                  <a:srgbClr val="3333FF"/>
                </a:solidFill>
              </a:rPr>
              <a:t>14 allele</a:t>
            </a:r>
          </a:p>
          <a:p>
            <a:pPr algn="ctr"/>
            <a:r>
              <a:rPr lang="en-US" sz="1600" b="1">
                <a:solidFill>
                  <a:srgbClr val="3333FF"/>
                </a:solidFill>
              </a:rPr>
              <a:t>drop-out</a:t>
            </a:r>
          </a:p>
        </p:txBody>
      </p:sp>
      <p:sp>
        <p:nvSpPr>
          <p:cNvPr id="7173" name="Text Box 5"/>
          <p:cNvSpPr txBox="1">
            <a:spLocks noChangeArrowheads="1"/>
          </p:cNvSpPr>
          <p:nvPr/>
        </p:nvSpPr>
        <p:spPr bwMode="auto">
          <a:xfrm>
            <a:off x="2971800" y="5302250"/>
            <a:ext cx="1447800" cy="517525"/>
          </a:xfrm>
          <a:prstGeom prst="rect">
            <a:avLst/>
          </a:prstGeom>
          <a:noFill/>
          <a:ln w="9525">
            <a:noFill/>
            <a:miter lim="800000"/>
            <a:headEnd/>
            <a:tailEnd/>
          </a:ln>
        </p:spPr>
        <p:txBody>
          <a:bodyPr>
            <a:spAutoFit/>
          </a:bodyPr>
          <a:lstStyle/>
          <a:p>
            <a:pPr algn="ctr"/>
            <a:r>
              <a:rPr lang="en-US" sz="1400"/>
              <a:t>Identifiler, 30 pg DNA, 31 cycles</a:t>
            </a:r>
          </a:p>
        </p:txBody>
      </p:sp>
      <p:sp>
        <p:nvSpPr>
          <p:cNvPr id="7174" name="Line 6"/>
          <p:cNvSpPr>
            <a:spLocks noChangeShapeType="1"/>
          </p:cNvSpPr>
          <p:nvPr/>
        </p:nvSpPr>
        <p:spPr bwMode="auto">
          <a:xfrm flipH="1">
            <a:off x="4270375" y="4219575"/>
            <a:ext cx="0" cy="381000"/>
          </a:xfrm>
          <a:prstGeom prst="line">
            <a:avLst/>
          </a:prstGeom>
          <a:noFill/>
          <a:ln w="57150">
            <a:solidFill>
              <a:srgbClr val="FF0000"/>
            </a:solidFill>
            <a:round/>
            <a:headEnd/>
            <a:tailEnd type="triangle" w="med" len="med"/>
          </a:ln>
        </p:spPr>
        <p:txBody>
          <a:bodyPr/>
          <a:lstStyle/>
          <a:p>
            <a:endParaRPr lang="en-US"/>
          </a:p>
        </p:txBody>
      </p:sp>
      <p:pic>
        <p:nvPicPr>
          <p:cNvPr id="7175" name="Picture 7"/>
          <p:cNvPicPr>
            <a:picLocks noChangeAspect="1" noChangeArrowheads="1"/>
          </p:cNvPicPr>
          <p:nvPr/>
        </p:nvPicPr>
        <p:blipFill>
          <a:blip r:embed="rId4" cstate="print"/>
          <a:srcRect/>
          <a:stretch>
            <a:fillRect/>
          </a:stretch>
        </p:blipFill>
        <p:spPr bwMode="auto">
          <a:xfrm>
            <a:off x="5257800" y="2238375"/>
            <a:ext cx="1544638" cy="2971800"/>
          </a:xfrm>
          <a:prstGeom prst="rect">
            <a:avLst/>
          </a:prstGeom>
          <a:noFill/>
          <a:ln w="28575">
            <a:solidFill>
              <a:srgbClr val="000000"/>
            </a:solidFill>
            <a:miter lim="800000"/>
            <a:headEnd/>
            <a:tailEnd/>
          </a:ln>
        </p:spPr>
      </p:pic>
      <p:sp>
        <p:nvSpPr>
          <p:cNvPr id="7176" name="Text Box 8"/>
          <p:cNvSpPr txBox="1">
            <a:spLocks noChangeArrowheads="1"/>
          </p:cNvSpPr>
          <p:nvPr/>
        </p:nvSpPr>
        <p:spPr bwMode="auto">
          <a:xfrm>
            <a:off x="5181600" y="1295400"/>
            <a:ext cx="1600200" cy="701675"/>
          </a:xfrm>
          <a:prstGeom prst="rect">
            <a:avLst/>
          </a:prstGeom>
          <a:noFill/>
          <a:ln w="9525">
            <a:noFill/>
            <a:miter lim="800000"/>
            <a:headEnd/>
            <a:tailEnd/>
          </a:ln>
        </p:spPr>
        <p:txBody>
          <a:bodyPr>
            <a:spAutoFit/>
          </a:bodyPr>
          <a:lstStyle/>
          <a:p>
            <a:pPr algn="ctr"/>
            <a:r>
              <a:rPr lang="en-US" sz="2000" b="1"/>
              <a:t>High</a:t>
            </a:r>
          </a:p>
          <a:p>
            <a:pPr algn="ctr"/>
            <a:r>
              <a:rPr lang="en-US" sz="2000" b="1"/>
              <a:t>Stutter</a:t>
            </a:r>
          </a:p>
        </p:txBody>
      </p:sp>
      <p:sp>
        <p:nvSpPr>
          <p:cNvPr id="7177" name="Text Box 9"/>
          <p:cNvSpPr txBox="1">
            <a:spLocks noChangeArrowheads="1"/>
          </p:cNvSpPr>
          <p:nvPr/>
        </p:nvSpPr>
        <p:spPr bwMode="auto">
          <a:xfrm>
            <a:off x="5278438" y="2924175"/>
            <a:ext cx="817562" cy="581025"/>
          </a:xfrm>
          <a:prstGeom prst="rect">
            <a:avLst/>
          </a:prstGeom>
          <a:noFill/>
          <a:ln w="9525">
            <a:noFill/>
            <a:miter lim="800000"/>
            <a:headEnd/>
            <a:tailEnd/>
          </a:ln>
        </p:spPr>
        <p:txBody>
          <a:bodyPr wrap="none">
            <a:spAutoFit/>
          </a:bodyPr>
          <a:lstStyle/>
          <a:p>
            <a:pPr algn="ctr"/>
            <a:r>
              <a:rPr lang="en-US" sz="1600" b="1">
                <a:solidFill>
                  <a:srgbClr val="3333FF"/>
                </a:solidFill>
              </a:rPr>
              <a:t>64%</a:t>
            </a:r>
          </a:p>
          <a:p>
            <a:pPr algn="ctr"/>
            <a:r>
              <a:rPr lang="en-US" sz="1600" b="1">
                <a:solidFill>
                  <a:srgbClr val="3333FF"/>
                </a:solidFill>
              </a:rPr>
              <a:t>stutter</a:t>
            </a:r>
          </a:p>
        </p:txBody>
      </p:sp>
      <p:sp>
        <p:nvSpPr>
          <p:cNvPr id="7178" name="Text Box 10"/>
          <p:cNvSpPr txBox="1">
            <a:spLocks noChangeArrowheads="1"/>
          </p:cNvSpPr>
          <p:nvPr/>
        </p:nvSpPr>
        <p:spPr bwMode="auto">
          <a:xfrm>
            <a:off x="5334000" y="5302250"/>
            <a:ext cx="1447800" cy="517525"/>
          </a:xfrm>
          <a:prstGeom prst="rect">
            <a:avLst/>
          </a:prstGeom>
          <a:noFill/>
          <a:ln w="9525">
            <a:noFill/>
            <a:miter lim="800000"/>
            <a:headEnd/>
            <a:tailEnd/>
          </a:ln>
        </p:spPr>
        <p:txBody>
          <a:bodyPr>
            <a:spAutoFit/>
          </a:bodyPr>
          <a:lstStyle/>
          <a:p>
            <a:pPr algn="ctr"/>
            <a:r>
              <a:rPr lang="en-US" sz="1400"/>
              <a:t>Identifiler, 10 pg DNA, 31 cycles</a:t>
            </a:r>
          </a:p>
        </p:txBody>
      </p:sp>
      <p:sp>
        <p:nvSpPr>
          <p:cNvPr id="7179" name="Line 11"/>
          <p:cNvSpPr>
            <a:spLocks noChangeShapeType="1"/>
          </p:cNvSpPr>
          <p:nvPr/>
        </p:nvSpPr>
        <p:spPr bwMode="auto">
          <a:xfrm>
            <a:off x="5715000" y="3533775"/>
            <a:ext cx="228600" cy="304800"/>
          </a:xfrm>
          <a:prstGeom prst="line">
            <a:avLst/>
          </a:prstGeom>
          <a:noFill/>
          <a:ln w="57150">
            <a:solidFill>
              <a:srgbClr val="FF0000"/>
            </a:solidFill>
            <a:round/>
            <a:headEnd/>
            <a:tailEnd type="triangle" w="med" len="med"/>
          </a:ln>
        </p:spPr>
        <p:txBody>
          <a:bodyPr/>
          <a:lstStyle/>
          <a:p>
            <a:endParaRPr lang="en-US"/>
          </a:p>
        </p:txBody>
      </p:sp>
      <p:pic>
        <p:nvPicPr>
          <p:cNvPr id="7180" name="Picture 12"/>
          <p:cNvPicPr>
            <a:picLocks noChangeAspect="1" noChangeArrowheads="1"/>
          </p:cNvPicPr>
          <p:nvPr/>
        </p:nvPicPr>
        <p:blipFill>
          <a:blip r:embed="rId5" cstate="print"/>
          <a:srcRect r="23996"/>
          <a:stretch>
            <a:fillRect/>
          </a:stretch>
        </p:blipFill>
        <p:spPr bwMode="auto">
          <a:xfrm>
            <a:off x="7143750" y="2238375"/>
            <a:ext cx="1847850" cy="2954338"/>
          </a:xfrm>
          <a:prstGeom prst="rect">
            <a:avLst/>
          </a:prstGeom>
          <a:noFill/>
          <a:ln w="28575">
            <a:solidFill>
              <a:srgbClr val="000000"/>
            </a:solidFill>
            <a:miter lim="800000"/>
            <a:headEnd/>
            <a:tailEnd/>
          </a:ln>
        </p:spPr>
      </p:pic>
      <p:sp>
        <p:nvSpPr>
          <p:cNvPr id="7181" name="Text Box 13"/>
          <p:cNvSpPr txBox="1">
            <a:spLocks noChangeArrowheads="1"/>
          </p:cNvSpPr>
          <p:nvPr/>
        </p:nvSpPr>
        <p:spPr bwMode="auto">
          <a:xfrm>
            <a:off x="7537450" y="1295400"/>
            <a:ext cx="1087438" cy="701675"/>
          </a:xfrm>
          <a:prstGeom prst="rect">
            <a:avLst/>
          </a:prstGeom>
          <a:noFill/>
          <a:ln w="9525">
            <a:noFill/>
            <a:miter lim="800000"/>
            <a:headEnd/>
            <a:tailEnd/>
          </a:ln>
        </p:spPr>
        <p:txBody>
          <a:bodyPr wrap="none">
            <a:spAutoFit/>
          </a:bodyPr>
          <a:lstStyle/>
          <a:p>
            <a:pPr algn="ctr"/>
            <a:r>
              <a:rPr lang="en-US" sz="2000"/>
              <a:t>Allelic </a:t>
            </a:r>
          </a:p>
          <a:p>
            <a:pPr algn="ctr"/>
            <a:r>
              <a:rPr lang="en-US" sz="2000" b="1"/>
              <a:t>Drop-in</a:t>
            </a:r>
          </a:p>
        </p:txBody>
      </p:sp>
      <p:sp>
        <p:nvSpPr>
          <p:cNvPr id="7182" name="Line 14"/>
          <p:cNvSpPr>
            <a:spLocks noChangeShapeType="1"/>
          </p:cNvSpPr>
          <p:nvPr/>
        </p:nvSpPr>
        <p:spPr bwMode="auto">
          <a:xfrm>
            <a:off x="8134350" y="3533775"/>
            <a:ext cx="0" cy="685800"/>
          </a:xfrm>
          <a:prstGeom prst="line">
            <a:avLst/>
          </a:prstGeom>
          <a:noFill/>
          <a:ln w="57150">
            <a:solidFill>
              <a:srgbClr val="FF0000"/>
            </a:solidFill>
            <a:round/>
            <a:headEnd/>
            <a:tailEnd type="triangle" w="med" len="med"/>
          </a:ln>
        </p:spPr>
        <p:txBody>
          <a:bodyPr/>
          <a:lstStyle/>
          <a:p>
            <a:endParaRPr lang="en-US"/>
          </a:p>
        </p:txBody>
      </p:sp>
      <p:sp>
        <p:nvSpPr>
          <p:cNvPr id="7183" name="Text Box 15"/>
          <p:cNvSpPr txBox="1">
            <a:spLocks noChangeArrowheads="1"/>
          </p:cNvSpPr>
          <p:nvPr/>
        </p:nvSpPr>
        <p:spPr bwMode="auto">
          <a:xfrm>
            <a:off x="7505700" y="2895600"/>
            <a:ext cx="1238250" cy="581025"/>
          </a:xfrm>
          <a:prstGeom prst="rect">
            <a:avLst/>
          </a:prstGeom>
          <a:noFill/>
          <a:ln w="9525">
            <a:noFill/>
            <a:miter lim="800000"/>
            <a:headEnd/>
            <a:tailEnd/>
          </a:ln>
        </p:spPr>
        <p:txBody>
          <a:bodyPr>
            <a:spAutoFit/>
          </a:bodyPr>
          <a:lstStyle/>
          <a:p>
            <a:pPr algn="ctr"/>
            <a:r>
              <a:rPr lang="en-US" sz="1600" b="1">
                <a:solidFill>
                  <a:srgbClr val="3333FF"/>
                </a:solidFill>
              </a:rPr>
              <a:t>16 allele drop-in</a:t>
            </a:r>
          </a:p>
        </p:txBody>
      </p:sp>
      <p:sp>
        <p:nvSpPr>
          <p:cNvPr id="7184" name="Text Box 16"/>
          <p:cNvSpPr txBox="1">
            <a:spLocks noChangeArrowheads="1"/>
          </p:cNvSpPr>
          <p:nvPr/>
        </p:nvSpPr>
        <p:spPr bwMode="auto">
          <a:xfrm>
            <a:off x="7391400" y="5302250"/>
            <a:ext cx="1447800" cy="517525"/>
          </a:xfrm>
          <a:prstGeom prst="rect">
            <a:avLst/>
          </a:prstGeom>
          <a:noFill/>
          <a:ln w="9525">
            <a:noFill/>
            <a:miter lim="800000"/>
            <a:headEnd/>
            <a:tailEnd/>
          </a:ln>
        </p:spPr>
        <p:txBody>
          <a:bodyPr>
            <a:spAutoFit/>
          </a:bodyPr>
          <a:lstStyle/>
          <a:p>
            <a:pPr algn="ctr"/>
            <a:r>
              <a:rPr lang="en-US" sz="1400"/>
              <a:t>Identifiler, 10 pg DNA, 31 cycles</a:t>
            </a:r>
          </a:p>
        </p:txBody>
      </p:sp>
      <p:sp>
        <p:nvSpPr>
          <p:cNvPr id="7185" name="Text Box 17"/>
          <p:cNvSpPr txBox="1">
            <a:spLocks noChangeArrowheads="1"/>
          </p:cNvSpPr>
          <p:nvPr/>
        </p:nvSpPr>
        <p:spPr bwMode="auto">
          <a:xfrm>
            <a:off x="457200" y="1295400"/>
            <a:ext cx="2286000" cy="701675"/>
          </a:xfrm>
          <a:prstGeom prst="rect">
            <a:avLst/>
          </a:prstGeom>
          <a:noFill/>
          <a:ln w="9525">
            <a:noFill/>
            <a:miter lim="800000"/>
            <a:headEnd/>
            <a:tailEnd/>
          </a:ln>
        </p:spPr>
        <p:txBody>
          <a:bodyPr>
            <a:spAutoFit/>
          </a:bodyPr>
          <a:lstStyle/>
          <a:p>
            <a:pPr algn="ctr"/>
            <a:r>
              <a:rPr lang="en-US" sz="2000"/>
              <a:t>Severe</a:t>
            </a:r>
          </a:p>
          <a:p>
            <a:pPr algn="ctr"/>
            <a:r>
              <a:rPr lang="en-US" sz="2000" b="1"/>
              <a:t>Peak Imbalance</a:t>
            </a:r>
          </a:p>
        </p:txBody>
      </p:sp>
      <p:pic>
        <p:nvPicPr>
          <p:cNvPr id="7186" name="Picture 18"/>
          <p:cNvPicPr>
            <a:picLocks noChangeAspect="1" noChangeArrowheads="1"/>
          </p:cNvPicPr>
          <p:nvPr/>
        </p:nvPicPr>
        <p:blipFill>
          <a:blip r:embed="rId6" cstate="print"/>
          <a:srcRect l="4593" t="1935" r="32149"/>
          <a:stretch>
            <a:fillRect/>
          </a:stretch>
        </p:blipFill>
        <p:spPr bwMode="auto">
          <a:xfrm>
            <a:off x="838200" y="2238375"/>
            <a:ext cx="1616075" cy="2971800"/>
          </a:xfrm>
          <a:prstGeom prst="rect">
            <a:avLst/>
          </a:prstGeom>
          <a:noFill/>
          <a:ln w="28575">
            <a:solidFill>
              <a:srgbClr val="000000"/>
            </a:solidFill>
            <a:miter lim="800000"/>
            <a:headEnd/>
            <a:tailEnd/>
          </a:ln>
        </p:spPr>
      </p:pic>
      <p:sp>
        <p:nvSpPr>
          <p:cNvPr id="7187" name="Text Box 19"/>
          <p:cNvSpPr txBox="1">
            <a:spLocks noChangeArrowheads="1"/>
          </p:cNvSpPr>
          <p:nvPr/>
        </p:nvSpPr>
        <p:spPr bwMode="auto">
          <a:xfrm>
            <a:off x="914400" y="5302250"/>
            <a:ext cx="1447800" cy="517525"/>
          </a:xfrm>
          <a:prstGeom prst="rect">
            <a:avLst/>
          </a:prstGeom>
          <a:noFill/>
          <a:ln w="9525">
            <a:noFill/>
            <a:miter lim="800000"/>
            <a:headEnd/>
            <a:tailEnd/>
          </a:ln>
        </p:spPr>
        <p:txBody>
          <a:bodyPr>
            <a:spAutoFit/>
          </a:bodyPr>
          <a:lstStyle/>
          <a:p>
            <a:pPr algn="ctr"/>
            <a:r>
              <a:rPr lang="en-US" sz="1400"/>
              <a:t>Identifiler, 30 pg DNA, 31 cycles</a:t>
            </a:r>
          </a:p>
        </p:txBody>
      </p:sp>
      <p:sp>
        <p:nvSpPr>
          <p:cNvPr id="7188" name="Text Box 20"/>
          <p:cNvSpPr txBox="1">
            <a:spLocks noChangeArrowheads="1"/>
          </p:cNvSpPr>
          <p:nvPr/>
        </p:nvSpPr>
        <p:spPr bwMode="auto">
          <a:xfrm>
            <a:off x="1295400" y="6019800"/>
            <a:ext cx="755650" cy="366713"/>
          </a:xfrm>
          <a:prstGeom prst="rect">
            <a:avLst/>
          </a:prstGeom>
          <a:noFill/>
          <a:ln w="9525">
            <a:noFill/>
            <a:miter lim="800000"/>
            <a:headEnd/>
            <a:tailEnd/>
          </a:ln>
        </p:spPr>
        <p:txBody>
          <a:bodyPr wrap="none">
            <a:spAutoFit/>
          </a:bodyPr>
          <a:lstStyle/>
          <a:p>
            <a:r>
              <a:rPr lang="en-US" b="1"/>
              <a:t>10,11</a:t>
            </a:r>
          </a:p>
        </p:txBody>
      </p:sp>
      <p:sp>
        <p:nvSpPr>
          <p:cNvPr id="7189" name="Text Box 21"/>
          <p:cNvSpPr txBox="1">
            <a:spLocks noChangeArrowheads="1"/>
          </p:cNvSpPr>
          <p:nvPr/>
        </p:nvSpPr>
        <p:spPr bwMode="auto">
          <a:xfrm>
            <a:off x="3432175" y="6019800"/>
            <a:ext cx="755650" cy="366713"/>
          </a:xfrm>
          <a:prstGeom prst="rect">
            <a:avLst/>
          </a:prstGeom>
          <a:noFill/>
          <a:ln w="9525">
            <a:noFill/>
            <a:miter lim="800000"/>
            <a:headEnd/>
            <a:tailEnd/>
          </a:ln>
        </p:spPr>
        <p:txBody>
          <a:bodyPr wrap="none">
            <a:spAutoFit/>
          </a:bodyPr>
          <a:lstStyle/>
          <a:p>
            <a:r>
              <a:rPr lang="en-US" b="1"/>
              <a:t>12,14</a:t>
            </a:r>
          </a:p>
        </p:txBody>
      </p:sp>
      <p:sp>
        <p:nvSpPr>
          <p:cNvPr id="7190" name="Text Box 22"/>
          <p:cNvSpPr txBox="1">
            <a:spLocks noChangeArrowheads="1"/>
          </p:cNvSpPr>
          <p:nvPr/>
        </p:nvSpPr>
        <p:spPr bwMode="auto">
          <a:xfrm>
            <a:off x="5638800" y="6019800"/>
            <a:ext cx="755650" cy="366713"/>
          </a:xfrm>
          <a:prstGeom prst="rect">
            <a:avLst/>
          </a:prstGeom>
          <a:noFill/>
          <a:ln w="9525">
            <a:noFill/>
            <a:miter lim="800000"/>
            <a:headEnd/>
            <a:tailEnd/>
          </a:ln>
        </p:spPr>
        <p:txBody>
          <a:bodyPr wrap="none">
            <a:spAutoFit/>
          </a:bodyPr>
          <a:lstStyle/>
          <a:p>
            <a:r>
              <a:rPr lang="en-US" b="1"/>
              <a:t>12,13</a:t>
            </a:r>
          </a:p>
        </p:txBody>
      </p:sp>
      <p:sp>
        <p:nvSpPr>
          <p:cNvPr id="7191" name="Text Box 23"/>
          <p:cNvSpPr txBox="1">
            <a:spLocks noChangeArrowheads="1"/>
          </p:cNvSpPr>
          <p:nvPr/>
        </p:nvSpPr>
        <p:spPr bwMode="auto">
          <a:xfrm>
            <a:off x="7778750" y="6019800"/>
            <a:ext cx="755650" cy="366713"/>
          </a:xfrm>
          <a:prstGeom prst="rect">
            <a:avLst/>
          </a:prstGeom>
          <a:noFill/>
          <a:ln w="9525">
            <a:noFill/>
            <a:miter lim="800000"/>
            <a:headEnd/>
            <a:tailEnd/>
          </a:ln>
        </p:spPr>
        <p:txBody>
          <a:bodyPr wrap="none">
            <a:spAutoFit/>
          </a:bodyPr>
          <a:lstStyle/>
          <a:p>
            <a:r>
              <a:rPr lang="en-US" b="1"/>
              <a:t>18,19</a:t>
            </a:r>
          </a:p>
        </p:txBody>
      </p:sp>
      <p:sp>
        <p:nvSpPr>
          <p:cNvPr id="7192" name="Text Box 24"/>
          <p:cNvSpPr txBox="1">
            <a:spLocks noChangeArrowheads="1"/>
          </p:cNvSpPr>
          <p:nvPr/>
        </p:nvSpPr>
        <p:spPr bwMode="auto">
          <a:xfrm>
            <a:off x="76200" y="5943600"/>
            <a:ext cx="1219200" cy="581025"/>
          </a:xfrm>
          <a:prstGeom prst="rect">
            <a:avLst/>
          </a:prstGeom>
          <a:noFill/>
          <a:ln w="9525">
            <a:noFill/>
            <a:miter lim="800000"/>
            <a:headEnd/>
            <a:tailEnd/>
          </a:ln>
        </p:spPr>
        <p:txBody>
          <a:bodyPr>
            <a:spAutoFit/>
          </a:bodyPr>
          <a:lstStyle/>
          <a:p>
            <a:r>
              <a:rPr lang="en-US" sz="1600" b="1" i="1"/>
              <a:t>Correct genotype:</a:t>
            </a:r>
          </a:p>
        </p:txBody>
      </p:sp>
      <p:sp>
        <p:nvSpPr>
          <p:cNvPr id="7193" name="Text Box 25"/>
          <p:cNvSpPr txBox="1">
            <a:spLocks noChangeArrowheads="1"/>
          </p:cNvSpPr>
          <p:nvPr/>
        </p:nvSpPr>
        <p:spPr bwMode="auto">
          <a:xfrm>
            <a:off x="871538" y="2667000"/>
            <a:ext cx="1338262" cy="581025"/>
          </a:xfrm>
          <a:prstGeom prst="rect">
            <a:avLst/>
          </a:prstGeom>
          <a:noFill/>
          <a:ln w="9525">
            <a:noFill/>
            <a:miter lim="800000"/>
            <a:headEnd/>
            <a:tailEnd/>
          </a:ln>
        </p:spPr>
        <p:txBody>
          <a:bodyPr>
            <a:spAutoFit/>
          </a:bodyPr>
          <a:lstStyle/>
          <a:p>
            <a:pPr algn="ctr"/>
            <a:r>
              <a:rPr lang="en-US" sz="1600" b="1">
                <a:solidFill>
                  <a:srgbClr val="3333FF"/>
                </a:solidFill>
              </a:rPr>
              <a:t>30% peak height ratio</a:t>
            </a:r>
          </a:p>
        </p:txBody>
      </p:sp>
      <p:sp>
        <p:nvSpPr>
          <p:cNvPr id="7194" name="Line 26"/>
          <p:cNvSpPr>
            <a:spLocks noChangeShapeType="1"/>
          </p:cNvSpPr>
          <p:nvPr/>
        </p:nvSpPr>
        <p:spPr bwMode="auto">
          <a:xfrm>
            <a:off x="1371600" y="3352800"/>
            <a:ext cx="304800" cy="9144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cstate="print"/>
          <a:srcRect b="4977"/>
          <a:stretch>
            <a:fillRect/>
          </a:stretch>
        </p:blipFill>
        <p:spPr bwMode="auto">
          <a:xfrm>
            <a:off x="1066800" y="392113"/>
            <a:ext cx="8012113" cy="5397500"/>
          </a:xfrm>
          <a:prstGeom prst="rect">
            <a:avLst/>
          </a:prstGeom>
          <a:noFill/>
          <a:ln w="9525">
            <a:noFill/>
            <a:miter lim="800000"/>
            <a:headEnd/>
            <a:tailEnd/>
          </a:ln>
        </p:spPr>
      </p:pic>
      <p:sp>
        <p:nvSpPr>
          <p:cNvPr id="8195" name="Text Box 4"/>
          <p:cNvSpPr txBox="1">
            <a:spLocks noChangeArrowheads="1"/>
          </p:cNvSpPr>
          <p:nvPr/>
        </p:nvSpPr>
        <p:spPr bwMode="auto">
          <a:xfrm>
            <a:off x="0" y="787400"/>
            <a:ext cx="1143000" cy="708025"/>
          </a:xfrm>
          <a:prstGeom prst="rect">
            <a:avLst/>
          </a:prstGeom>
          <a:noFill/>
          <a:ln w="9525">
            <a:noFill/>
            <a:miter lim="800000"/>
            <a:headEnd/>
            <a:tailEnd/>
          </a:ln>
        </p:spPr>
        <p:txBody>
          <a:bodyPr>
            <a:spAutoFit/>
          </a:bodyPr>
          <a:lstStyle/>
          <a:p>
            <a:pPr algn="ctr"/>
            <a:r>
              <a:rPr lang="en-US" sz="1600" b="1"/>
              <a:t>Replicate </a:t>
            </a:r>
            <a:r>
              <a:rPr lang="en-US" sz="2400" b="1"/>
              <a:t>#1</a:t>
            </a:r>
            <a:endParaRPr lang="en-US" sz="1600" b="1"/>
          </a:p>
        </p:txBody>
      </p:sp>
      <p:sp>
        <p:nvSpPr>
          <p:cNvPr id="8196" name="Line 7"/>
          <p:cNvSpPr>
            <a:spLocks noChangeShapeType="1"/>
          </p:cNvSpPr>
          <p:nvPr/>
        </p:nvSpPr>
        <p:spPr bwMode="auto">
          <a:xfrm>
            <a:off x="4811713" y="3048000"/>
            <a:ext cx="152400" cy="228600"/>
          </a:xfrm>
          <a:prstGeom prst="line">
            <a:avLst/>
          </a:prstGeom>
          <a:noFill/>
          <a:ln w="38100">
            <a:solidFill>
              <a:srgbClr val="800080"/>
            </a:solidFill>
            <a:round/>
            <a:headEnd/>
            <a:tailEnd type="triangle" w="med" len="med"/>
          </a:ln>
        </p:spPr>
        <p:txBody>
          <a:bodyPr/>
          <a:lstStyle/>
          <a:p>
            <a:endParaRPr lang="en-US"/>
          </a:p>
        </p:txBody>
      </p:sp>
      <p:sp>
        <p:nvSpPr>
          <p:cNvPr id="8197" name="Text Box 8"/>
          <p:cNvSpPr txBox="1">
            <a:spLocks noChangeArrowheads="1"/>
          </p:cNvSpPr>
          <p:nvPr/>
        </p:nvSpPr>
        <p:spPr bwMode="auto">
          <a:xfrm>
            <a:off x="4144963" y="2530475"/>
            <a:ext cx="1047750" cy="517525"/>
          </a:xfrm>
          <a:prstGeom prst="rect">
            <a:avLst/>
          </a:prstGeom>
          <a:noFill/>
          <a:ln w="9525">
            <a:noFill/>
            <a:miter lim="800000"/>
            <a:headEnd/>
            <a:tailEnd/>
          </a:ln>
        </p:spPr>
        <p:txBody>
          <a:bodyPr>
            <a:spAutoFit/>
          </a:bodyPr>
          <a:lstStyle/>
          <a:p>
            <a:pPr algn="ctr"/>
            <a:r>
              <a:rPr lang="en-US" sz="1400" b="1">
                <a:solidFill>
                  <a:srgbClr val="800080"/>
                </a:solidFill>
              </a:rPr>
              <a:t>High stutter</a:t>
            </a:r>
          </a:p>
        </p:txBody>
      </p:sp>
      <p:sp>
        <p:nvSpPr>
          <p:cNvPr id="8198" name="Line 9"/>
          <p:cNvSpPr>
            <a:spLocks noChangeShapeType="1"/>
          </p:cNvSpPr>
          <p:nvPr/>
        </p:nvSpPr>
        <p:spPr bwMode="auto">
          <a:xfrm>
            <a:off x="2678113" y="1219200"/>
            <a:ext cx="0" cy="381000"/>
          </a:xfrm>
          <a:prstGeom prst="line">
            <a:avLst/>
          </a:prstGeom>
          <a:noFill/>
          <a:ln w="57150">
            <a:solidFill>
              <a:srgbClr val="FF0000"/>
            </a:solidFill>
            <a:round/>
            <a:headEnd/>
            <a:tailEnd type="triangle" w="med" len="med"/>
          </a:ln>
        </p:spPr>
        <p:txBody>
          <a:bodyPr/>
          <a:lstStyle/>
          <a:p>
            <a:endParaRPr lang="en-US"/>
          </a:p>
        </p:txBody>
      </p:sp>
      <p:sp>
        <p:nvSpPr>
          <p:cNvPr id="8199" name="Line 10"/>
          <p:cNvSpPr>
            <a:spLocks noChangeShapeType="1"/>
          </p:cNvSpPr>
          <p:nvPr/>
        </p:nvSpPr>
        <p:spPr bwMode="auto">
          <a:xfrm>
            <a:off x="3592513" y="1219200"/>
            <a:ext cx="0" cy="381000"/>
          </a:xfrm>
          <a:prstGeom prst="line">
            <a:avLst/>
          </a:prstGeom>
          <a:noFill/>
          <a:ln w="57150">
            <a:solidFill>
              <a:srgbClr val="FF0000"/>
            </a:solidFill>
            <a:round/>
            <a:headEnd/>
            <a:tailEnd type="triangle" w="med" len="med"/>
          </a:ln>
        </p:spPr>
        <p:txBody>
          <a:bodyPr/>
          <a:lstStyle/>
          <a:p>
            <a:endParaRPr lang="en-US"/>
          </a:p>
        </p:txBody>
      </p:sp>
      <p:sp>
        <p:nvSpPr>
          <p:cNvPr id="8200" name="Line 11"/>
          <p:cNvSpPr>
            <a:spLocks noChangeShapeType="1"/>
          </p:cNvSpPr>
          <p:nvPr/>
        </p:nvSpPr>
        <p:spPr bwMode="auto">
          <a:xfrm>
            <a:off x="7554913" y="3048000"/>
            <a:ext cx="0" cy="381000"/>
          </a:xfrm>
          <a:prstGeom prst="line">
            <a:avLst/>
          </a:prstGeom>
          <a:noFill/>
          <a:ln w="57150">
            <a:solidFill>
              <a:srgbClr val="FF0000"/>
            </a:solidFill>
            <a:round/>
            <a:headEnd/>
            <a:tailEnd type="triangle" w="med" len="med"/>
          </a:ln>
        </p:spPr>
        <p:txBody>
          <a:bodyPr/>
          <a:lstStyle/>
          <a:p>
            <a:endParaRPr lang="en-US"/>
          </a:p>
        </p:txBody>
      </p:sp>
      <p:sp>
        <p:nvSpPr>
          <p:cNvPr id="8201" name="Line 12"/>
          <p:cNvSpPr>
            <a:spLocks noChangeShapeType="1"/>
          </p:cNvSpPr>
          <p:nvPr/>
        </p:nvSpPr>
        <p:spPr bwMode="auto">
          <a:xfrm>
            <a:off x="7554913" y="4876800"/>
            <a:ext cx="0" cy="381000"/>
          </a:xfrm>
          <a:prstGeom prst="line">
            <a:avLst/>
          </a:prstGeom>
          <a:noFill/>
          <a:ln w="57150">
            <a:solidFill>
              <a:srgbClr val="FF0000"/>
            </a:solidFill>
            <a:round/>
            <a:headEnd/>
            <a:tailEnd type="triangle" w="med" len="med"/>
          </a:ln>
        </p:spPr>
        <p:txBody>
          <a:bodyPr/>
          <a:lstStyle/>
          <a:p>
            <a:endParaRPr lang="en-US"/>
          </a:p>
        </p:txBody>
      </p:sp>
      <p:sp>
        <p:nvSpPr>
          <p:cNvPr id="8202" name="Text Box 16"/>
          <p:cNvSpPr txBox="1">
            <a:spLocks noChangeArrowheads="1"/>
          </p:cNvSpPr>
          <p:nvPr/>
        </p:nvSpPr>
        <p:spPr bwMode="auto">
          <a:xfrm>
            <a:off x="641350" y="5715000"/>
            <a:ext cx="1504950" cy="641350"/>
          </a:xfrm>
          <a:prstGeom prst="rect">
            <a:avLst/>
          </a:prstGeom>
          <a:noFill/>
          <a:ln w="9525">
            <a:noFill/>
            <a:miter lim="800000"/>
            <a:headEnd/>
            <a:tailEnd/>
          </a:ln>
        </p:spPr>
        <p:txBody>
          <a:bodyPr>
            <a:spAutoFit/>
          </a:bodyPr>
          <a:lstStyle/>
          <a:p>
            <a:r>
              <a:rPr lang="en-US" b="1"/>
              <a:t>Consensus Profile:</a:t>
            </a:r>
          </a:p>
        </p:txBody>
      </p:sp>
      <p:sp>
        <p:nvSpPr>
          <p:cNvPr id="8203" name="Text Box 17"/>
          <p:cNvSpPr txBox="1">
            <a:spLocks noChangeArrowheads="1"/>
          </p:cNvSpPr>
          <p:nvPr/>
        </p:nvSpPr>
        <p:spPr bwMode="auto">
          <a:xfrm>
            <a:off x="2152650" y="6019800"/>
            <a:ext cx="755650" cy="366713"/>
          </a:xfrm>
          <a:prstGeom prst="rect">
            <a:avLst/>
          </a:prstGeom>
          <a:noFill/>
          <a:ln w="9525">
            <a:noFill/>
            <a:miter lim="800000"/>
            <a:headEnd/>
            <a:tailEnd/>
          </a:ln>
        </p:spPr>
        <p:txBody>
          <a:bodyPr wrap="none">
            <a:spAutoFit/>
          </a:bodyPr>
          <a:lstStyle/>
          <a:p>
            <a:r>
              <a:rPr lang="en-US" b="1"/>
              <a:t>14,19</a:t>
            </a:r>
          </a:p>
        </p:txBody>
      </p:sp>
      <p:sp>
        <p:nvSpPr>
          <p:cNvPr id="8204" name="Text Box 18"/>
          <p:cNvSpPr txBox="1">
            <a:spLocks noChangeArrowheads="1"/>
          </p:cNvSpPr>
          <p:nvPr/>
        </p:nvSpPr>
        <p:spPr bwMode="auto">
          <a:xfrm>
            <a:off x="3517900" y="6019800"/>
            <a:ext cx="692150" cy="366713"/>
          </a:xfrm>
          <a:prstGeom prst="rect">
            <a:avLst/>
          </a:prstGeom>
          <a:noFill/>
          <a:ln w="9525">
            <a:noFill/>
            <a:miter lim="800000"/>
            <a:headEnd/>
            <a:tailEnd/>
          </a:ln>
        </p:spPr>
        <p:txBody>
          <a:bodyPr wrap="none">
            <a:spAutoFit/>
          </a:bodyPr>
          <a:lstStyle/>
          <a:p>
            <a:r>
              <a:rPr lang="en-US" b="1"/>
              <a:t>7,9.3</a:t>
            </a:r>
          </a:p>
        </p:txBody>
      </p:sp>
      <p:sp>
        <p:nvSpPr>
          <p:cNvPr id="8205" name="Text Box 19"/>
          <p:cNvSpPr txBox="1">
            <a:spLocks noChangeArrowheads="1"/>
          </p:cNvSpPr>
          <p:nvPr/>
        </p:nvSpPr>
        <p:spPr bwMode="auto">
          <a:xfrm>
            <a:off x="4972050" y="6019800"/>
            <a:ext cx="755650" cy="366713"/>
          </a:xfrm>
          <a:prstGeom prst="rect">
            <a:avLst/>
          </a:prstGeom>
          <a:noFill/>
          <a:ln w="9525">
            <a:noFill/>
            <a:miter lim="800000"/>
            <a:headEnd/>
            <a:tailEnd/>
          </a:ln>
        </p:spPr>
        <p:txBody>
          <a:bodyPr wrap="none">
            <a:spAutoFit/>
          </a:bodyPr>
          <a:lstStyle/>
          <a:p>
            <a:r>
              <a:rPr lang="en-US" b="1"/>
              <a:t>12,13</a:t>
            </a:r>
          </a:p>
        </p:txBody>
      </p:sp>
      <p:sp>
        <p:nvSpPr>
          <p:cNvPr id="8206" name="Text Box 20"/>
          <p:cNvSpPr txBox="1">
            <a:spLocks noChangeArrowheads="1"/>
          </p:cNvSpPr>
          <p:nvPr/>
        </p:nvSpPr>
        <p:spPr bwMode="auto">
          <a:xfrm>
            <a:off x="6191250" y="6019800"/>
            <a:ext cx="755650" cy="366713"/>
          </a:xfrm>
          <a:prstGeom prst="rect">
            <a:avLst/>
          </a:prstGeom>
          <a:noFill/>
          <a:ln w="9525">
            <a:noFill/>
            <a:miter lim="800000"/>
            <a:headEnd/>
            <a:tailEnd/>
          </a:ln>
        </p:spPr>
        <p:txBody>
          <a:bodyPr wrap="none">
            <a:spAutoFit/>
          </a:bodyPr>
          <a:lstStyle/>
          <a:p>
            <a:r>
              <a:rPr lang="en-US" b="1"/>
              <a:t>11,13</a:t>
            </a:r>
          </a:p>
        </p:txBody>
      </p:sp>
      <p:sp>
        <p:nvSpPr>
          <p:cNvPr id="8207" name="Text Box 21"/>
          <p:cNvSpPr txBox="1">
            <a:spLocks noChangeArrowheads="1"/>
          </p:cNvSpPr>
          <p:nvPr/>
        </p:nvSpPr>
        <p:spPr bwMode="auto">
          <a:xfrm>
            <a:off x="7785100" y="6019800"/>
            <a:ext cx="641350" cy="366713"/>
          </a:xfrm>
          <a:prstGeom prst="rect">
            <a:avLst/>
          </a:prstGeom>
          <a:noFill/>
          <a:ln w="9525">
            <a:noFill/>
            <a:miter lim="800000"/>
            <a:headEnd/>
            <a:tailEnd/>
          </a:ln>
        </p:spPr>
        <p:txBody>
          <a:bodyPr wrap="none">
            <a:spAutoFit/>
          </a:bodyPr>
          <a:lstStyle/>
          <a:p>
            <a:r>
              <a:rPr lang="en-US" b="1"/>
              <a:t>24,</a:t>
            </a:r>
            <a:r>
              <a:rPr lang="en-US" b="1">
                <a:solidFill>
                  <a:srgbClr val="FF0000"/>
                </a:solidFill>
              </a:rPr>
              <a:t>Z</a:t>
            </a:r>
          </a:p>
        </p:txBody>
      </p:sp>
      <p:sp>
        <p:nvSpPr>
          <p:cNvPr id="8208" name="Text Box 22"/>
          <p:cNvSpPr txBox="1">
            <a:spLocks noChangeArrowheads="1"/>
          </p:cNvSpPr>
          <p:nvPr/>
        </p:nvSpPr>
        <p:spPr bwMode="auto">
          <a:xfrm>
            <a:off x="377825" y="6400800"/>
            <a:ext cx="1665288" cy="336550"/>
          </a:xfrm>
          <a:prstGeom prst="rect">
            <a:avLst/>
          </a:prstGeom>
          <a:noFill/>
          <a:ln w="9525">
            <a:noFill/>
            <a:miter lim="800000"/>
            <a:headEnd/>
            <a:tailEnd/>
          </a:ln>
        </p:spPr>
        <p:txBody>
          <a:bodyPr wrap="none">
            <a:spAutoFit/>
          </a:bodyPr>
          <a:lstStyle/>
          <a:p>
            <a:r>
              <a:rPr lang="en-US" sz="1600" b="1" i="1">
                <a:solidFill>
                  <a:schemeClr val="bg2"/>
                </a:solidFill>
              </a:rPr>
              <a:t>Correct Profile:</a:t>
            </a:r>
          </a:p>
        </p:txBody>
      </p:sp>
      <p:sp>
        <p:nvSpPr>
          <p:cNvPr id="8209" name="Text Box 23"/>
          <p:cNvSpPr txBox="1">
            <a:spLocks noChangeArrowheads="1"/>
          </p:cNvSpPr>
          <p:nvPr/>
        </p:nvSpPr>
        <p:spPr bwMode="auto">
          <a:xfrm>
            <a:off x="2146300" y="6415088"/>
            <a:ext cx="755650" cy="366712"/>
          </a:xfrm>
          <a:prstGeom prst="rect">
            <a:avLst/>
          </a:prstGeom>
          <a:noFill/>
          <a:ln w="9525">
            <a:noFill/>
            <a:miter lim="800000"/>
            <a:headEnd/>
            <a:tailEnd/>
          </a:ln>
        </p:spPr>
        <p:txBody>
          <a:bodyPr wrap="none">
            <a:spAutoFit/>
          </a:bodyPr>
          <a:lstStyle/>
          <a:p>
            <a:r>
              <a:rPr lang="en-US" b="1" i="1">
                <a:solidFill>
                  <a:schemeClr val="bg2"/>
                </a:solidFill>
              </a:rPr>
              <a:t>14,19</a:t>
            </a:r>
          </a:p>
        </p:txBody>
      </p:sp>
      <p:sp>
        <p:nvSpPr>
          <p:cNvPr id="8210" name="Text Box 24"/>
          <p:cNvSpPr txBox="1">
            <a:spLocks noChangeArrowheads="1"/>
          </p:cNvSpPr>
          <p:nvPr/>
        </p:nvSpPr>
        <p:spPr bwMode="auto">
          <a:xfrm>
            <a:off x="3511550" y="6415088"/>
            <a:ext cx="692150" cy="366712"/>
          </a:xfrm>
          <a:prstGeom prst="rect">
            <a:avLst/>
          </a:prstGeom>
          <a:noFill/>
          <a:ln w="9525">
            <a:noFill/>
            <a:miter lim="800000"/>
            <a:headEnd/>
            <a:tailEnd/>
          </a:ln>
        </p:spPr>
        <p:txBody>
          <a:bodyPr wrap="none">
            <a:spAutoFit/>
          </a:bodyPr>
          <a:lstStyle/>
          <a:p>
            <a:r>
              <a:rPr lang="en-US" b="1" i="1">
                <a:solidFill>
                  <a:schemeClr val="bg2"/>
                </a:solidFill>
              </a:rPr>
              <a:t>7,9.3</a:t>
            </a:r>
          </a:p>
        </p:txBody>
      </p:sp>
      <p:sp>
        <p:nvSpPr>
          <p:cNvPr id="8211" name="Text Box 25"/>
          <p:cNvSpPr txBox="1">
            <a:spLocks noChangeArrowheads="1"/>
          </p:cNvSpPr>
          <p:nvPr/>
        </p:nvSpPr>
        <p:spPr bwMode="auto">
          <a:xfrm>
            <a:off x="4965700" y="6415088"/>
            <a:ext cx="755650" cy="366712"/>
          </a:xfrm>
          <a:prstGeom prst="rect">
            <a:avLst/>
          </a:prstGeom>
          <a:noFill/>
          <a:ln w="9525">
            <a:noFill/>
            <a:miter lim="800000"/>
            <a:headEnd/>
            <a:tailEnd/>
          </a:ln>
        </p:spPr>
        <p:txBody>
          <a:bodyPr wrap="none">
            <a:spAutoFit/>
          </a:bodyPr>
          <a:lstStyle/>
          <a:p>
            <a:r>
              <a:rPr lang="en-US" b="1" i="1">
                <a:solidFill>
                  <a:schemeClr val="bg2"/>
                </a:solidFill>
              </a:rPr>
              <a:t>12,13</a:t>
            </a:r>
          </a:p>
        </p:txBody>
      </p:sp>
      <p:sp>
        <p:nvSpPr>
          <p:cNvPr id="8212" name="Text Box 26"/>
          <p:cNvSpPr txBox="1">
            <a:spLocks noChangeArrowheads="1"/>
          </p:cNvSpPr>
          <p:nvPr/>
        </p:nvSpPr>
        <p:spPr bwMode="auto">
          <a:xfrm>
            <a:off x="6184900" y="6415088"/>
            <a:ext cx="755650" cy="366712"/>
          </a:xfrm>
          <a:prstGeom prst="rect">
            <a:avLst/>
          </a:prstGeom>
          <a:noFill/>
          <a:ln w="9525">
            <a:noFill/>
            <a:miter lim="800000"/>
            <a:headEnd/>
            <a:tailEnd/>
          </a:ln>
        </p:spPr>
        <p:txBody>
          <a:bodyPr wrap="none">
            <a:spAutoFit/>
          </a:bodyPr>
          <a:lstStyle/>
          <a:p>
            <a:r>
              <a:rPr lang="en-US" b="1" i="1">
                <a:solidFill>
                  <a:schemeClr val="bg2"/>
                </a:solidFill>
              </a:rPr>
              <a:t>11,13</a:t>
            </a:r>
          </a:p>
        </p:txBody>
      </p:sp>
      <p:sp>
        <p:nvSpPr>
          <p:cNvPr id="8213" name="Text Box 27"/>
          <p:cNvSpPr txBox="1">
            <a:spLocks noChangeArrowheads="1"/>
          </p:cNvSpPr>
          <p:nvPr/>
        </p:nvSpPr>
        <p:spPr bwMode="auto">
          <a:xfrm>
            <a:off x="7778750" y="6415088"/>
            <a:ext cx="755650" cy="366712"/>
          </a:xfrm>
          <a:prstGeom prst="rect">
            <a:avLst/>
          </a:prstGeom>
          <a:noFill/>
          <a:ln w="9525">
            <a:noFill/>
            <a:miter lim="800000"/>
            <a:headEnd/>
            <a:tailEnd/>
          </a:ln>
        </p:spPr>
        <p:txBody>
          <a:bodyPr wrap="none">
            <a:spAutoFit/>
          </a:bodyPr>
          <a:lstStyle/>
          <a:p>
            <a:r>
              <a:rPr lang="en-US" b="1" i="1">
                <a:solidFill>
                  <a:schemeClr val="bg2"/>
                </a:solidFill>
              </a:rPr>
              <a:t>18,24</a:t>
            </a:r>
          </a:p>
        </p:txBody>
      </p:sp>
      <p:cxnSp>
        <p:nvCxnSpPr>
          <p:cNvPr id="29" name="Straight Connector 28"/>
          <p:cNvCxnSpPr/>
          <p:nvPr/>
        </p:nvCxnSpPr>
        <p:spPr>
          <a:xfrm flipV="1">
            <a:off x="3516313" y="2971800"/>
            <a:ext cx="381000" cy="30480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6069013" y="1104900"/>
            <a:ext cx="533400" cy="30480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59513" y="4876800"/>
            <a:ext cx="304800" cy="15240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8217" name="Text Box 4"/>
          <p:cNvSpPr txBox="1">
            <a:spLocks noChangeArrowheads="1"/>
          </p:cNvSpPr>
          <p:nvPr/>
        </p:nvSpPr>
        <p:spPr bwMode="auto">
          <a:xfrm>
            <a:off x="0" y="2590800"/>
            <a:ext cx="1143000" cy="708025"/>
          </a:xfrm>
          <a:prstGeom prst="rect">
            <a:avLst/>
          </a:prstGeom>
          <a:noFill/>
          <a:ln w="9525">
            <a:noFill/>
            <a:miter lim="800000"/>
            <a:headEnd/>
            <a:tailEnd/>
          </a:ln>
        </p:spPr>
        <p:txBody>
          <a:bodyPr>
            <a:spAutoFit/>
          </a:bodyPr>
          <a:lstStyle/>
          <a:p>
            <a:pPr algn="ctr"/>
            <a:r>
              <a:rPr lang="en-US" sz="1600" b="1"/>
              <a:t>Replicate </a:t>
            </a:r>
            <a:r>
              <a:rPr lang="en-US" sz="2400" b="1"/>
              <a:t>#2</a:t>
            </a:r>
            <a:endParaRPr lang="en-US" sz="1600" b="1"/>
          </a:p>
        </p:txBody>
      </p:sp>
      <p:sp>
        <p:nvSpPr>
          <p:cNvPr id="8218" name="Text Box 4"/>
          <p:cNvSpPr txBox="1">
            <a:spLocks noChangeArrowheads="1"/>
          </p:cNvSpPr>
          <p:nvPr/>
        </p:nvSpPr>
        <p:spPr bwMode="auto">
          <a:xfrm>
            <a:off x="0" y="4419600"/>
            <a:ext cx="1143000" cy="708025"/>
          </a:xfrm>
          <a:prstGeom prst="rect">
            <a:avLst/>
          </a:prstGeom>
          <a:noFill/>
          <a:ln w="9525">
            <a:noFill/>
            <a:miter lim="800000"/>
            <a:headEnd/>
            <a:tailEnd/>
          </a:ln>
        </p:spPr>
        <p:txBody>
          <a:bodyPr>
            <a:spAutoFit/>
          </a:bodyPr>
          <a:lstStyle/>
          <a:p>
            <a:pPr algn="ctr"/>
            <a:r>
              <a:rPr lang="en-US" sz="1600" b="1"/>
              <a:t>Replicate </a:t>
            </a:r>
            <a:r>
              <a:rPr lang="en-US" sz="2400" b="1"/>
              <a:t>#3</a:t>
            </a:r>
            <a:endParaRPr lang="en-US" sz="16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400" y="152400"/>
            <a:ext cx="8005763" cy="6553200"/>
            <a:chOff x="336" y="48"/>
            <a:chExt cx="5043" cy="4128"/>
          </a:xfrm>
        </p:grpSpPr>
        <p:sp>
          <p:nvSpPr>
            <p:cNvPr id="4100" name="Text Box 3"/>
            <p:cNvSpPr txBox="1">
              <a:spLocks noChangeArrowheads="1"/>
            </p:cNvSpPr>
            <p:nvPr/>
          </p:nvSpPr>
          <p:spPr bwMode="auto">
            <a:xfrm>
              <a:off x="498" y="73"/>
              <a:ext cx="1484" cy="195"/>
            </a:xfrm>
            <a:prstGeom prst="rect">
              <a:avLst/>
            </a:prstGeom>
            <a:noFill/>
            <a:ln w="9525">
              <a:noFill/>
              <a:miter lim="800000"/>
              <a:headEnd/>
              <a:tailEnd/>
            </a:ln>
          </p:spPr>
          <p:txBody>
            <a:bodyPr/>
            <a:lstStyle/>
            <a:p>
              <a:pPr algn="ctr"/>
              <a:r>
                <a:rPr lang="en-US" sz="1200" u="sng"/>
                <a:t>ORGANIC</a:t>
              </a:r>
              <a:endParaRPr lang="en-US"/>
            </a:p>
          </p:txBody>
        </p:sp>
        <p:sp>
          <p:nvSpPr>
            <p:cNvPr id="4101" name="Text Box 4"/>
            <p:cNvSpPr txBox="1">
              <a:spLocks noChangeArrowheads="1"/>
            </p:cNvSpPr>
            <p:nvPr/>
          </p:nvSpPr>
          <p:spPr bwMode="auto">
            <a:xfrm>
              <a:off x="3970" y="72"/>
              <a:ext cx="1011" cy="196"/>
            </a:xfrm>
            <a:prstGeom prst="rect">
              <a:avLst/>
            </a:prstGeom>
            <a:noFill/>
            <a:ln w="9525">
              <a:noFill/>
              <a:miter lim="800000"/>
              <a:headEnd/>
              <a:tailEnd/>
            </a:ln>
          </p:spPr>
          <p:txBody>
            <a:bodyPr/>
            <a:lstStyle/>
            <a:p>
              <a:pPr algn="ctr"/>
              <a:r>
                <a:rPr lang="en-US" sz="1200" u="sng"/>
                <a:t>FTA Paper</a:t>
              </a:r>
              <a:endParaRPr lang="en-US"/>
            </a:p>
          </p:txBody>
        </p:sp>
        <p:sp>
          <p:nvSpPr>
            <p:cNvPr id="4102" name="Text Box 5"/>
            <p:cNvSpPr txBox="1">
              <a:spLocks noChangeArrowheads="1"/>
            </p:cNvSpPr>
            <p:nvPr/>
          </p:nvSpPr>
          <p:spPr bwMode="auto">
            <a:xfrm>
              <a:off x="2415" y="81"/>
              <a:ext cx="917" cy="196"/>
            </a:xfrm>
            <a:prstGeom prst="rect">
              <a:avLst/>
            </a:prstGeom>
            <a:noFill/>
            <a:ln w="9525">
              <a:noFill/>
              <a:miter lim="800000"/>
              <a:headEnd/>
              <a:tailEnd/>
            </a:ln>
          </p:spPr>
          <p:txBody>
            <a:bodyPr/>
            <a:lstStyle/>
            <a:p>
              <a:pPr algn="ctr"/>
              <a:r>
                <a:rPr lang="en-US" sz="1200" u="sng"/>
                <a:t>CHELEX</a:t>
              </a:r>
              <a:endParaRPr lang="en-US"/>
            </a:p>
          </p:txBody>
        </p:sp>
        <p:sp>
          <p:nvSpPr>
            <p:cNvPr id="4103" name="Freeform 6"/>
            <p:cNvSpPr>
              <a:spLocks/>
            </p:cNvSpPr>
            <p:nvPr/>
          </p:nvSpPr>
          <p:spPr bwMode="auto">
            <a:xfrm>
              <a:off x="926" y="486"/>
              <a:ext cx="307" cy="286"/>
            </a:xfrm>
            <a:custGeom>
              <a:avLst/>
              <a:gdLst>
                <a:gd name="T0" fmla="*/ 29 w 430"/>
                <a:gd name="T1" fmla="*/ 12 h 580"/>
                <a:gd name="T2" fmla="*/ 61 w 430"/>
                <a:gd name="T3" fmla="*/ 69 h 580"/>
                <a:gd name="T4" fmla="*/ 95 w 430"/>
                <a:gd name="T5" fmla="*/ 70 h 580"/>
                <a:gd name="T6" fmla="*/ 131 w 430"/>
                <a:gd name="T7" fmla="*/ 12 h 580"/>
                <a:gd name="T8" fmla="*/ 156 w 430"/>
                <a:gd name="T9" fmla="*/ 13 h 580"/>
                <a:gd name="T10" fmla="*/ 153 w 430"/>
                <a:gd name="T11" fmla="*/ 0 h 580"/>
                <a:gd name="T12" fmla="*/ 0 w 430"/>
                <a:gd name="T13" fmla="*/ 0 h 580"/>
                <a:gd name="T14" fmla="*/ 0 w 430"/>
                <a:gd name="T15" fmla="*/ 16 h 580"/>
                <a:gd name="T16" fmla="*/ 29 w 430"/>
                <a:gd name="T17" fmla="*/ 12 h 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80"/>
                <a:gd name="T29" fmla="*/ 430 w 430"/>
                <a:gd name="T30" fmla="*/ 580 h 5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80">
                  <a:moveTo>
                    <a:pt x="80" y="100"/>
                  </a:moveTo>
                  <a:lnTo>
                    <a:pt x="170" y="570"/>
                  </a:lnTo>
                  <a:lnTo>
                    <a:pt x="260" y="580"/>
                  </a:lnTo>
                  <a:lnTo>
                    <a:pt x="360" y="100"/>
                  </a:lnTo>
                  <a:lnTo>
                    <a:pt x="430" y="110"/>
                  </a:lnTo>
                  <a:lnTo>
                    <a:pt x="420" y="0"/>
                  </a:lnTo>
                  <a:lnTo>
                    <a:pt x="0" y="0"/>
                  </a:lnTo>
                  <a:lnTo>
                    <a:pt x="0" y="130"/>
                  </a:lnTo>
                  <a:lnTo>
                    <a:pt x="80" y="100"/>
                  </a:lnTo>
                  <a:close/>
                </a:path>
              </a:pathLst>
            </a:custGeom>
            <a:solidFill>
              <a:srgbClr val="C0C0C0"/>
            </a:solidFill>
            <a:ln w="28575" cmpd="sng">
              <a:solidFill>
                <a:srgbClr val="000000"/>
              </a:solidFill>
              <a:round/>
              <a:headEnd/>
              <a:tailEnd/>
            </a:ln>
          </p:spPr>
          <p:txBody>
            <a:bodyPr/>
            <a:lstStyle/>
            <a:p>
              <a:endParaRPr lang="en-US"/>
            </a:p>
          </p:txBody>
        </p:sp>
        <p:sp>
          <p:nvSpPr>
            <p:cNvPr id="4104" name="Freeform 7"/>
            <p:cNvSpPr>
              <a:spLocks/>
            </p:cNvSpPr>
            <p:nvPr/>
          </p:nvSpPr>
          <p:spPr bwMode="auto">
            <a:xfrm>
              <a:off x="2698" y="762"/>
              <a:ext cx="307" cy="287"/>
            </a:xfrm>
            <a:custGeom>
              <a:avLst/>
              <a:gdLst>
                <a:gd name="T0" fmla="*/ 29 w 430"/>
                <a:gd name="T1" fmla="*/ 12 h 580"/>
                <a:gd name="T2" fmla="*/ 61 w 430"/>
                <a:gd name="T3" fmla="*/ 69 h 580"/>
                <a:gd name="T4" fmla="*/ 95 w 430"/>
                <a:gd name="T5" fmla="*/ 70 h 580"/>
                <a:gd name="T6" fmla="*/ 131 w 430"/>
                <a:gd name="T7" fmla="*/ 12 h 580"/>
                <a:gd name="T8" fmla="*/ 156 w 430"/>
                <a:gd name="T9" fmla="*/ 13 h 580"/>
                <a:gd name="T10" fmla="*/ 153 w 430"/>
                <a:gd name="T11" fmla="*/ 0 h 580"/>
                <a:gd name="T12" fmla="*/ 0 w 430"/>
                <a:gd name="T13" fmla="*/ 0 h 580"/>
                <a:gd name="T14" fmla="*/ 0 w 430"/>
                <a:gd name="T15" fmla="*/ 16 h 580"/>
                <a:gd name="T16" fmla="*/ 29 w 430"/>
                <a:gd name="T17" fmla="*/ 12 h 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80"/>
                <a:gd name="T29" fmla="*/ 430 w 430"/>
                <a:gd name="T30" fmla="*/ 580 h 5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80">
                  <a:moveTo>
                    <a:pt x="80" y="100"/>
                  </a:moveTo>
                  <a:lnTo>
                    <a:pt x="170" y="570"/>
                  </a:lnTo>
                  <a:lnTo>
                    <a:pt x="260" y="580"/>
                  </a:lnTo>
                  <a:lnTo>
                    <a:pt x="360" y="100"/>
                  </a:lnTo>
                  <a:lnTo>
                    <a:pt x="430" y="110"/>
                  </a:lnTo>
                  <a:lnTo>
                    <a:pt x="420" y="0"/>
                  </a:lnTo>
                  <a:lnTo>
                    <a:pt x="0" y="0"/>
                  </a:lnTo>
                  <a:lnTo>
                    <a:pt x="0" y="130"/>
                  </a:lnTo>
                  <a:lnTo>
                    <a:pt x="80" y="100"/>
                  </a:lnTo>
                  <a:close/>
                </a:path>
              </a:pathLst>
            </a:custGeom>
            <a:solidFill>
              <a:srgbClr val="C0C0C0"/>
            </a:solidFill>
            <a:ln w="28575" cmpd="sng">
              <a:solidFill>
                <a:srgbClr val="000000"/>
              </a:solidFill>
              <a:round/>
              <a:headEnd/>
              <a:tailEnd/>
            </a:ln>
          </p:spPr>
          <p:txBody>
            <a:bodyPr/>
            <a:lstStyle/>
            <a:p>
              <a:endParaRPr lang="en-US"/>
            </a:p>
          </p:txBody>
        </p:sp>
        <p:sp>
          <p:nvSpPr>
            <p:cNvPr id="4105" name="Freeform 8"/>
            <p:cNvSpPr>
              <a:spLocks/>
            </p:cNvSpPr>
            <p:nvPr/>
          </p:nvSpPr>
          <p:spPr bwMode="auto">
            <a:xfrm>
              <a:off x="850" y="312"/>
              <a:ext cx="215" cy="148"/>
            </a:xfrm>
            <a:custGeom>
              <a:avLst/>
              <a:gdLst>
                <a:gd name="T0" fmla="*/ 0 w 750"/>
                <a:gd name="T1" fmla="*/ 12 h 302"/>
                <a:gd name="T2" fmla="*/ 14 w 750"/>
                <a:gd name="T3" fmla="*/ 4 h 302"/>
                <a:gd name="T4" fmla="*/ 18 w 750"/>
                <a:gd name="T5" fmla="*/ 36 h 302"/>
                <a:gd name="T6" fmla="*/ 0 60000 65536"/>
                <a:gd name="T7" fmla="*/ 0 60000 65536"/>
                <a:gd name="T8" fmla="*/ 0 60000 65536"/>
                <a:gd name="T9" fmla="*/ 0 w 750"/>
                <a:gd name="T10" fmla="*/ 0 h 302"/>
                <a:gd name="T11" fmla="*/ 750 w 750"/>
                <a:gd name="T12" fmla="*/ 302 h 302"/>
              </a:gdLst>
              <a:ahLst/>
              <a:cxnLst>
                <a:cxn ang="T6">
                  <a:pos x="T0" y="T1"/>
                </a:cxn>
                <a:cxn ang="T7">
                  <a:pos x="T2" y="T3"/>
                </a:cxn>
                <a:cxn ang="T8">
                  <a:pos x="T4" y="T5"/>
                </a:cxn>
              </a:cxnLst>
              <a:rect l="T9" t="T10" r="T11" b="T12"/>
              <a:pathLst>
                <a:path w="750" h="302">
                  <a:moveTo>
                    <a:pt x="0" y="107"/>
                  </a:moveTo>
                  <a:cubicBezTo>
                    <a:pt x="230" y="53"/>
                    <a:pt x="460" y="0"/>
                    <a:pt x="585" y="32"/>
                  </a:cubicBezTo>
                  <a:cubicBezTo>
                    <a:pt x="710" y="64"/>
                    <a:pt x="733" y="260"/>
                    <a:pt x="750" y="302"/>
                  </a:cubicBezTo>
                </a:path>
              </a:pathLst>
            </a:custGeom>
            <a:noFill/>
            <a:ln w="19050" cmpd="sng">
              <a:solidFill>
                <a:srgbClr val="000000"/>
              </a:solidFill>
              <a:round/>
              <a:headEnd type="none" w="med" len="med"/>
              <a:tailEnd type="triangle" w="med" len="med"/>
            </a:ln>
          </p:spPr>
          <p:txBody>
            <a:bodyPr/>
            <a:lstStyle/>
            <a:p>
              <a:endParaRPr lang="en-US"/>
            </a:p>
          </p:txBody>
        </p:sp>
        <p:sp>
          <p:nvSpPr>
            <p:cNvPr id="4106" name="Text Box 9"/>
            <p:cNvSpPr txBox="1">
              <a:spLocks noChangeArrowheads="1"/>
            </p:cNvSpPr>
            <p:nvPr/>
          </p:nvSpPr>
          <p:spPr bwMode="auto">
            <a:xfrm>
              <a:off x="410" y="336"/>
              <a:ext cx="598" cy="293"/>
            </a:xfrm>
            <a:prstGeom prst="rect">
              <a:avLst/>
            </a:prstGeom>
            <a:noFill/>
            <a:ln w="9525">
              <a:noFill/>
              <a:miter lim="800000"/>
              <a:headEnd/>
              <a:tailEnd/>
            </a:ln>
          </p:spPr>
          <p:txBody>
            <a:bodyPr/>
            <a:lstStyle/>
            <a:p>
              <a:pPr algn="ctr"/>
              <a:r>
                <a:rPr lang="en-US" sz="1400" i="1"/>
                <a:t>Blood stain</a:t>
              </a:r>
              <a:endParaRPr lang="en-US"/>
            </a:p>
          </p:txBody>
        </p:sp>
        <p:sp>
          <p:nvSpPr>
            <p:cNvPr id="4107" name="Line 10"/>
            <p:cNvSpPr>
              <a:spLocks noChangeShapeType="1"/>
            </p:cNvSpPr>
            <p:nvPr/>
          </p:nvSpPr>
          <p:spPr bwMode="auto">
            <a:xfrm>
              <a:off x="3727" y="48"/>
              <a:ext cx="0" cy="3936"/>
            </a:xfrm>
            <a:prstGeom prst="line">
              <a:avLst/>
            </a:prstGeom>
            <a:noFill/>
            <a:ln w="9525">
              <a:solidFill>
                <a:srgbClr val="000000"/>
              </a:solidFill>
              <a:round/>
              <a:headEnd/>
              <a:tailEnd/>
            </a:ln>
          </p:spPr>
          <p:txBody>
            <a:bodyPr/>
            <a:lstStyle/>
            <a:p>
              <a:endParaRPr lang="en-US"/>
            </a:p>
          </p:txBody>
        </p:sp>
        <p:sp>
          <p:nvSpPr>
            <p:cNvPr id="4108" name="Line 11"/>
            <p:cNvSpPr>
              <a:spLocks noChangeShapeType="1"/>
            </p:cNvSpPr>
            <p:nvPr/>
          </p:nvSpPr>
          <p:spPr bwMode="auto">
            <a:xfrm>
              <a:off x="2166" y="58"/>
              <a:ext cx="0" cy="3937"/>
            </a:xfrm>
            <a:prstGeom prst="line">
              <a:avLst/>
            </a:prstGeom>
            <a:noFill/>
            <a:ln w="9525">
              <a:solidFill>
                <a:srgbClr val="000000"/>
              </a:solidFill>
              <a:round/>
              <a:headEnd/>
              <a:tailEnd/>
            </a:ln>
          </p:spPr>
          <p:txBody>
            <a:bodyPr/>
            <a:lstStyle/>
            <a:p>
              <a:endParaRPr lang="en-US"/>
            </a:p>
          </p:txBody>
        </p:sp>
        <p:sp>
          <p:nvSpPr>
            <p:cNvPr id="4109" name="Text Box 12"/>
            <p:cNvSpPr txBox="1">
              <a:spLocks noChangeArrowheads="1"/>
            </p:cNvSpPr>
            <p:nvPr/>
          </p:nvSpPr>
          <p:spPr bwMode="auto">
            <a:xfrm>
              <a:off x="4032" y="951"/>
              <a:ext cx="597" cy="179"/>
            </a:xfrm>
            <a:prstGeom prst="rect">
              <a:avLst/>
            </a:prstGeom>
            <a:noFill/>
            <a:ln w="9525">
              <a:noFill/>
              <a:miter lim="800000"/>
              <a:headEnd/>
              <a:tailEnd/>
            </a:ln>
          </p:spPr>
          <p:txBody>
            <a:bodyPr/>
            <a:lstStyle/>
            <a:p>
              <a:pPr algn="ctr"/>
              <a:r>
                <a:rPr lang="en-US" sz="1400" i="1"/>
                <a:t>PUNCH</a:t>
              </a:r>
              <a:endParaRPr lang="en-US"/>
            </a:p>
          </p:txBody>
        </p:sp>
        <p:sp>
          <p:nvSpPr>
            <p:cNvPr id="4110" name="Oval 13"/>
            <p:cNvSpPr>
              <a:spLocks noChangeArrowheads="1"/>
            </p:cNvSpPr>
            <p:nvPr/>
          </p:nvSpPr>
          <p:spPr bwMode="auto">
            <a:xfrm>
              <a:off x="4348" y="1583"/>
              <a:ext cx="73" cy="47"/>
            </a:xfrm>
            <a:prstGeom prst="ellipse">
              <a:avLst/>
            </a:prstGeom>
            <a:solidFill>
              <a:srgbClr val="FF0000"/>
            </a:solidFill>
            <a:ln w="9525">
              <a:solidFill>
                <a:srgbClr val="000000"/>
              </a:solidFill>
              <a:round/>
              <a:headEnd/>
              <a:tailEnd/>
            </a:ln>
          </p:spPr>
          <p:txBody>
            <a:bodyPr/>
            <a:lstStyle/>
            <a:p>
              <a:endParaRPr lang="en-US"/>
            </a:p>
          </p:txBody>
        </p:sp>
        <p:sp>
          <p:nvSpPr>
            <p:cNvPr id="4111" name="Freeform 14"/>
            <p:cNvSpPr>
              <a:spLocks/>
            </p:cNvSpPr>
            <p:nvPr/>
          </p:nvSpPr>
          <p:spPr bwMode="auto">
            <a:xfrm>
              <a:off x="4230" y="1477"/>
              <a:ext cx="307" cy="286"/>
            </a:xfrm>
            <a:custGeom>
              <a:avLst/>
              <a:gdLst>
                <a:gd name="T0" fmla="*/ 29 w 430"/>
                <a:gd name="T1" fmla="*/ 12 h 580"/>
                <a:gd name="T2" fmla="*/ 61 w 430"/>
                <a:gd name="T3" fmla="*/ 69 h 580"/>
                <a:gd name="T4" fmla="*/ 95 w 430"/>
                <a:gd name="T5" fmla="*/ 70 h 580"/>
                <a:gd name="T6" fmla="*/ 131 w 430"/>
                <a:gd name="T7" fmla="*/ 12 h 580"/>
                <a:gd name="T8" fmla="*/ 156 w 430"/>
                <a:gd name="T9" fmla="*/ 13 h 580"/>
                <a:gd name="T10" fmla="*/ 153 w 430"/>
                <a:gd name="T11" fmla="*/ 0 h 580"/>
                <a:gd name="T12" fmla="*/ 0 w 430"/>
                <a:gd name="T13" fmla="*/ 0 h 580"/>
                <a:gd name="T14" fmla="*/ 0 w 430"/>
                <a:gd name="T15" fmla="*/ 16 h 580"/>
                <a:gd name="T16" fmla="*/ 29 w 430"/>
                <a:gd name="T17" fmla="*/ 12 h 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80"/>
                <a:gd name="T29" fmla="*/ 430 w 430"/>
                <a:gd name="T30" fmla="*/ 580 h 5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80">
                  <a:moveTo>
                    <a:pt x="80" y="100"/>
                  </a:moveTo>
                  <a:lnTo>
                    <a:pt x="170" y="570"/>
                  </a:lnTo>
                  <a:lnTo>
                    <a:pt x="260" y="580"/>
                  </a:lnTo>
                  <a:lnTo>
                    <a:pt x="360" y="100"/>
                  </a:lnTo>
                  <a:lnTo>
                    <a:pt x="430" y="110"/>
                  </a:lnTo>
                  <a:lnTo>
                    <a:pt x="420" y="0"/>
                  </a:lnTo>
                  <a:lnTo>
                    <a:pt x="0" y="0"/>
                  </a:lnTo>
                  <a:lnTo>
                    <a:pt x="0" y="130"/>
                  </a:lnTo>
                  <a:lnTo>
                    <a:pt x="80" y="100"/>
                  </a:lnTo>
                  <a:close/>
                </a:path>
              </a:pathLst>
            </a:custGeom>
            <a:noFill/>
            <a:ln w="28575" cmpd="sng">
              <a:solidFill>
                <a:srgbClr val="000000"/>
              </a:solidFill>
              <a:round/>
              <a:headEnd/>
              <a:tailEnd/>
            </a:ln>
          </p:spPr>
          <p:txBody>
            <a:bodyPr/>
            <a:lstStyle/>
            <a:p>
              <a:endParaRPr lang="en-US"/>
            </a:p>
          </p:txBody>
        </p:sp>
        <p:grpSp>
          <p:nvGrpSpPr>
            <p:cNvPr id="3" name="Group 15"/>
            <p:cNvGrpSpPr>
              <a:grpSpLocks/>
            </p:cNvGrpSpPr>
            <p:nvPr/>
          </p:nvGrpSpPr>
          <p:grpSpPr bwMode="auto">
            <a:xfrm>
              <a:off x="4112" y="405"/>
              <a:ext cx="350" cy="369"/>
              <a:chOff x="8709" y="3377"/>
              <a:chExt cx="685" cy="1132"/>
            </a:xfrm>
          </p:grpSpPr>
          <p:sp>
            <p:nvSpPr>
              <p:cNvPr id="4196" name="Rectangle 16"/>
              <p:cNvSpPr>
                <a:spLocks noChangeArrowheads="1"/>
              </p:cNvSpPr>
              <p:nvPr/>
            </p:nvSpPr>
            <p:spPr bwMode="auto">
              <a:xfrm>
                <a:off x="8709" y="3377"/>
                <a:ext cx="685" cy="1132"/>
              </a:xfrm>
              <a:prstGeom prst="rect">
                <a:avLst/>
              </a:prstGeom>
              <a:solidFill>
                <a:srgbClr val="FFFFFF"/>
              </a:solidFill>
              <a:ln w="9525">
                <a:solidFill>
                  <a:srgbClr val="000000"/>
                </a:solidFill>
                <a:miter lim="800000"/>
                <a:headEnd/>
                <a:tailEnd/>
              </a:ln>
            </p:spPr>
            <p:txBody>
              <a:bodyPr/>
              <a:lstStyle/>
              <a:p>
                <a:endParaRPr lang="en-US"/>
              </a:p>
            </p:txBody>
          </p:sp>
          <p:sp>
            <p:nvSpPr>
              <p:cNvPr id="4197" name="Oval 17"/>
              <p:cNvSpPr>
                <a:spLocks noChangeArrowheads="1"/>
              </p:cNvSpPr>
              <p:nvPr/>
            </p:nvSpPr>
            <p:spPr bwMode="auto">
              <a:xfrm>
                <a:off x="8863" y="3532"/>
                <a:ext cx="412" cy="429"/>
              </a:xfrm>
              <a:prstGeom prst="ellipse">
                <a:avLst/>
              </a:prstGeom>
              <a:solidFill>
                <a:srgbClr val="FF0000"/>
              </a:solidFill>
              <a:ln w="9525">
                <a:solidFill>
                  <a:srgbClr val="000000"/>
                </a:solidFill>
                <a:round/>
                <a:headEnd/>
                <a:tailEnd/>
              </a:ln>
            </p:spPr>
            <p:txBody>
              <a:bodyPr/>
              <a:lstStyle/>
              <a:p>
                <a:endParaRPr lang="en-US"/>
              </a:p>
            </p:txBody>
          </p:sp>
          <p:grpSp>
            <p:nvGrpSpPr>
              <p:cNvPr id="4" name="Group 18"/>
              <p:cNvGrpSpPr>
                <a:grpSpLocks/>
              </p:cNvGrpSpPr>
              <p:nvPr/>
            </p:nvGrpSpPr>
            <p:grpSpPr bwMode="auto">
              <a:xfrm>
                <a:off x="8932" y="4226"/>
                <a:ext cx="287" cy="198"/>
                <a:chOff x="9792" y="4166"/>
                <a:chExt cx="287" cy="198"/>
              </a:xfrm>
            </p:grpSpPr>
            <p:sp>
              <p:nvSpPr>
                <p:cNvPr id="4199" name="Line 19"/>
                <p:cNvSpPr>
                  <a:spLocks noChangeShapeType="1"/>
                </p:cNvSpPr>
                <p:nvPr/>
              </p:nvSpPr>
              <p:spPr bwMode="auto">
                <a:xfrm>
                  <a:off x="9792" y="4176"/>
                  <a:ext cx="0" cy="188"/>
                </a:xfrm>
                <a:prstGeom prst="line">
                  <a:avLst/>
                </a:prstGeom>
                <a:noFill/>
                <a:ln w="12700">
                  <a:solidFill>
                    <a:srgbClr val="000000"/>
                  </a:solidFill>
                  <a:round/>
                  <a:headEnd/>
                  <a:tailEnd/>
                </a:ln>
              </p:spPr>
              <p:txBody>
                <a:bodyPr/>
                <a:lstStyle/>
                <a:p>
                  <a:endParaRPr lang="en-US"/>
                </a:p>
              </p:txBody>
            </p:sp>
            <p:sp>
              <p:nvSpPr>
                <p:cNvPr id="4200" name="Line 20"/>
                <p:cNvSpPr>
                  <a:spLocks noChangeShapeType="1"/>
                </p:cNvSpPr>
                <p:nvPr/>
              </p:nvSpPr>
              <p:spPr bwMode="auto">
                <a:xfrm>
                  <a:off x="9899" y="4169"/>
                  <a:ext cx="0" cy="188"/>
                </a:xfrm>
                <a:prstGeom prst="line">
                  <a:avLst/>
                </a:prstGeom>
                <a:noFill/>
                <a:ln w="9525">
                  <a:solidFill>
                    <a:srgbClr val="000000"/>
                  </a:solidFill>
                  <a:round/>
                  <a:headEnd/>
                  <a:tailEnd/>
                </a:ln>
              </p:spPr>
              <p:txBody>
                <a:bodyPr/>
                <a:lstStyle/>
                <a:p>
                  <a:endParaRPr lang="en-US"/>
                </a:p>
              </p:txBody>
            </p:sp>
            <p:sp>
              <p:nvSpPr>
                <p:cNvPr id="4201" name="Line 21"/>
                <p:cNvSpPr>
                  <a:spLocks noChangeShapeType="1"/>
                </p:cNvSpPr>
                <p:nvPr/>
              </p:nvSpPr>
              <p:spPr bwMode="auto">
                <a:xfrm>
                  <a:off x="9959" y="4169"/>
                  <a:ext cx="0" cy="188"/>
                </a:xfrm>
                <a:prstGeom prst="line">
                  <a:avLst/>
                </a:prstGeom>
                <a:noFill/>
                <a:ln w="12700">
                  <a:solidFill>
                    <a:srgbClr val="000000"/>
                  </a:solidFill>
                  <a:round/>
                  <a:headEnd/>
                  <a:tailEnd/>
                </a:ln>
              </p:spPr>
              <p:txBody>
                <a:bodyPr/>
                <a:lstStyle/>
                <a:p>
                  <a:endParaRPr lang="en-US"/>
                </a:p>
              </p:txBody>
            </p:sp>
            <p:sp>
              <p:nvSpPr>
                <p:cNvPr id="4202" name="Line 22"/>
                <p:cNvSpPr>
                  <a:spLocks noChangeShapeType="1"/>
                </p:cNvSpPr>
                <p:nvPr/>
              </p:nvSpPr>
              <p:spPr bwMode="auto">
                <a:xfrm>
                  <a:off x="10019" y="4169"/>
                  <a:ext cx="0" cy="188"/>
                </a:xfrm>
                <a:prstGeom prst="line">
                  <a:avLst/>
                </a:prstGeom>
                <a:noFill/>
                <a:ln w="28575">
                  <a:solidFill>
                    <a:srgbClr val="000000"/>
                  </a:solidFill>
                  <a:round/>
                  <a:headEnd/>
                  <a:tailEnd/>
                </a:ln>
              </p:spPr>
              <p:txBody>
                <a:bodyPr/>
                <a:lstStyle/>
                <a:p>
                  <a:endParaRPr lang="en-US"/>
                </a:p>
              </p:txBody>
            </p:sp>
            <p:sp>
              <p:nvSpPr>
                <p:cNvPr id="4203" name="Line 23"/>
                <p:cNvSpPr>
                  <a:spLocks noChangeShapeType="1"/>
                </p:cNvSpPr>
                <p:nvPr/>
              </p:nvSpPr>
              <p:spPr bwMode="auto">
                <a:xfrm>
                  <a:off x="10079" y="4169"/>
                  <a:ext cx="0" cy="188"/>
                </a:xfrm>
                <a:prstGeom prst="line">
                  <a:avLst/>
                </a:prstGeom>
                <a:noFill/>
                <a:ln w="9525">
                  <a:solidFill>
                    <a:srgbClr val="000000"/>
                  </a:solidFill>
                  <a:round/>
                  <a:headEnd/>
                  <a:tailEnd/>
                </a:ln>
              </p:spPr>
              <p:txBody>
                <a:bodyPr/>
                <a:lstStyle/>
                <a:p>
                  <a:endParaRPr lang="en-US"/>
                </a:p>
              </p:txBody>
            </p:sp>
            <p:sp>
              <p:nvSpPr>
                <p:cNvPr id="4204" name="Line 24"/>
                <p:cNvSpPr>
                  <a:spLocks noChangeShapeType="1"/>
                </p:cNvSpPr>
                <p:nvPr/>
              </p:nvSpPr>
              <p:spPr bwMode="auto">
                <a:xfrm>
                  <a:off x="9852" y="4166"/>
                  <a:ext cx="0" cy="188"/>
                </a:xfrm>
                <a:prstGeom prst="line">
                  <a:avLst/>
                </a:prstGeom>
                <a:noFill/>
                <a:ln w="28575">
                  <a:solidFill>
                    <a:srgbClr val="000000"/>
                  </a:solidFill>
                  <a:round/>
                  <a:headEnd/>
                  <a:tailEnd/>
                </a:ln>
              </p:spPr>
              <p:txBody>
                <a:bodyPr/>
                <a:lstStyle/>
                <a:p>
                  <a:endParaRPr lang="en-US"/>
                </a:p>
              </p:txBody>
            </p:sp>
          </p:grpSp>
        </p:grpSp>
        <p:grpSp>
          <p:nvGrpSpPr>
            <p:cNvPr id="5" name="Group 25"/>
            <p:cNvGrpSpPr>
              <a:grpSpLocks/>
            </p:cNvGrpSpPr>
            <p:nvPr/>
          </p:nvGrpSpPr>
          <p:grpSpPr bwMode="auto">
            <a:xfrm>
              <a:off x="4645" y="879"/>
              <a:ext cx="350" cy="369"/>
              <a:chOff x="9949" y="3487"/>
              <a:chExt cx="685" cy="1132"/>
            </a:xfrm>
          </p:grpSpPr>
          <p:grpSp>
            <p:nvGrpSpPr>
              <p:cNvPr id="6" name="Group 26"/>
              <p:cNvGrpSpPr>
                <a:grpSpLocks/>
              </p:cNvGrpSpPr>
              <p:nvPr/>
            </p:nvGrpSpPr>
            <p:grpSpPr bwMode="auto">
              <a:xfrm>
                <a:off x="9949" y="3487"/>
                <a:ext cx="685" cy="1132"/>
                <a:chOff x="8709" y="3377"/>
                <a:chExt cx="685" cy="1132"/>
              </a:xfrm>
            </p:grpSpPr>
            <p:sp>
              <p:nvSpPr>
                <p:cNvPr id="4187" name="Rectangle 27"/>
                <p:cNvSpPr>
                  <a:spLocks noChangeArrowheads="1"/>
                </p:cNvSpPr>
                <p:nvPr/>
              </p:nvSpPr>
              <p:spPr bwMode="auto">
                <a:xfrm>
                  <a:off x="8709" y="3377"/>
                  <a:ext cx="685" cy="1132"/>
                </a:xfrm>
                <a:prstGeom prst="rect">
                  <a:avLst/>
                </a:prstGeom>
                <a:solidFill>
                  <a:srgbClr val="FFFFFF"/>
                </a:solidFill>
                <a:ln w="9525">
                  <a:solidFill>
                    <a:srgbClr val="000000"/>
                  </a:solidFill>
                  <a:miter lim="800000"/>
                  <a:headEnd/>
                  <a:tailEnd/>
                </a:ln>
              </p:spPr>
              <p:txBody>
                <a:bodyPr/>
                <a:lstStyle/>
                <a:p>
                  <a:endParaRPr lang="en-US"/>
                </a:p>
              </p:txBody>
            </p:sp>
            <p:sp>
              <p:nvSpPr>
                <p:cNvPr id="4188" name="Oval 28"/>
                <p:cNvSpPr>
                  <a:spLocks noChangeArrowheads="1"/>
                </p:cNvSpPr>
                <p:nvPr/>
              </p:nvSpPr>
              <p:spPr bwMode="auto">
                <a:xfrm>
                  <a:off x="8863" y="3532"/>
                  <a:ext cx="412" cy="429"/>
                </a:xfrm>
                <a:prstGeom prst="ellipse">
                  <a:avLst/>
                </a:prstGeom>
                <a:solidFill>
                  <a:srgbClr val="FF0000"/>
                </a:solidFill>
                <a:ln w="9525">
                  <a:solidFill>
                    <a:srgbClr val="000000"/>
                  </a:solidFill>
                  <a:round/>
                  <a:headEnd/>
                  <a:tailEnd/>
                </a:ln>
              </p:spPr>
              <p:txBody>
                <a:bodyPr/>
                <a:lstStyle/>
                <a:p>
                  <a:endParaRPr lang="en-US"/>
                </a:p>
              </p:txBody>
            </p:sp>
            <p:grpSp>
              <p:nvGrpSpPr>
                <p:cNvPr id="7" name="Group 29"/>
                <p:cNvGrpSpPr>
                  <a:grpSpLocks/>
                </p:cNvGrpSpPr>
                <p:nvPr/>
              </p:nvGrpSpPr>
              <p:grpSpPr bwMode="auto">
                <a:xfrm>
                  <a:off x="8932" y="4226"/>
                  <a:ext cx="287" cy="198"/>
                  <a:chOff x="9792" y="4166"/>
                  <a:chExt cx="287" cy="198"/>
                </a:xfrm>
              </p:grpSpPr>
              <p:sp>
                <p:nvSpPr>
                  <p:cNvPr id="4190" name="Line 30"/>
                  <p:cNvSpPr>
                    <a:spLocks noChangeShapeType="1"/>
                  </p:cNvSpPr>
                  <p:nvPr/>
                </p:nvSpPr>
                <p:spPr bwMode="auto">
                  <a:xfrm>
                    <a:off x="9792" y="4176"/>
                    <a:ext cx="0" cy="188"/>
                  </a:xfrm>
                  <a:prstGeom prst="line">
                    <a:avLst/>
                  </a:prstGeom>
                  <a:noFill/>
                  <a:ln w="12700">
                    <a:solidFill>
                      <a:srgbClr val="000000"/>
                    </a:solidFill>
                    <a:round/>
                    <a:headEnd/>
                    <a:tailEnd/>
                  </a:ln>
                </p:spPr>
                <p:txBody>
                  <a:bodyPr/>
                  <a:lstStyle/>
                  <a:p>
                    <a:endParaRPr lang="en-US"/>
                  </a:p>
                </p:txBody>
              </p:sp>
              <p:sp>
                <p:nvSpPr>
                  <p:cNvPr id="4191" name="Line 31"/>
                  <p:cNvSpPr>
                    <a:spLocks noChangeShapeType="1"/>
                  </p:cNvSpPr>
                  <p:nvPr/>
                </p:nvSpPr>
                <p:spPr bwMode="auto">
                  <a:xfrm>
                    <a:off x="9899" y="4169"/>
                    <a:ext cx="0" cy="188"/>
                  </a:xfrm>
                  <a:prstGeom prst="line">
                    <a:avLst/>
                  </a:prstGeom>
                  <a:noFill/>
                  <a:ln w="9525">
                    <a:solidFill>
                      <a:srgbClr val="000000"/>
                    </a:solidFill>
                    <a:round/>
                    <a:headEnd/>
                    <a:tailEnd/>
                  </a:ln>
                </p:spPr>
                <p:txBody>
                  <a:bodyPr/>
                  <a:lstStyle/>
                  <a:p>
                    <a:endParaRPr lang="en-US"/>
                  </a:p>
                </p:txBody>
              </p:sp>
              <p:sp>
                <p:nvSpPr>
                  <p:cNvPr id="4192" name="Line 32"/>
                  <p:cNvSpPr>
                    <a:spLocks noChangeShapeType="1"/>
                  </p:cNvSpPr>
                  <p:nvPr/>
                </p:nvSpPr>
                <p:spPr bwMode="auto">
                  <a:xfrm>
                    <a:off x="9959" y="4169"/>
                    <a:ext cx="0" cy="188"/>
                  </a:xfrm>
                  <a:prstGeom prst="line">
                    <a:avLst/>
                  </a:prstGeom>
                  <a:noFill/>
                  <a:ln w="12700">
                    <a:solidFill>
                      <a:srgbClr val="000000"/>
                    </a:solidFill>
                    <a:round/>
                    <a:headEnd/>
                    <a:tailEnd/>
                  </a:ln>
                </p:spPr>
                <p:txBody>
                  <a:bodyPr/>
                  <a:lstStyle/>
                  <a:p>
                    <a:endParaRPr lang="en-US"/>
                  </a:p>
                </p:txBody>
              </p:sp>
              <p:sp>
                <p:nvSpPr>
                  <p:cNvPr id="4193" name="Line 33"/>
                  <p:cNvSpPr>
                    <a:spLocks noChangeShapeType="1"/>
                  </p:cNvSpPr>
                  <p:nvPr/>
                </p:nvSpPr>
                <p:spPr bwMode="auto">
                  <a:xfrm>
                    <a:off x="10019" y="4169"/>
                    <a:ext cx="0" cy="188"/>
                  </a:xfrm>
                  <a:prstGeom prst="line">
                    <a:avLst/>
                  </a:prstGeom>
                  <a:noFill/>
                  <a:ln w="28575">
                    <a:solidFill>
                      <a:srgbClr val="000000"/>
                    </a:solidFill>
                    <a:round/>
                    <a:headEnd/>
                    <a:tailEnd/>
                  </a:ln>
                </p:spPr>
                <p:txBody>
                  <a:bodyPr/>
                  <a:lstStyle/>
                  <a:p>
                    <a:endParaRPr lang="en-US"/>
                  </a:p>
                </p:txBody>
              </p:sp>
              <p:sp>
                <p:nvSpPr>
                  <p:cNvPr id="4194" name="Line 34"/>
                  <p:cNvSpPr>
                    <a:spLocks noChangeShapeType="1"/>
                  </p:cNvSpPr>
                  <p:nvPr/>
                </p:nvSpPr>
                <p:spPr bwMode="auto">
                  <a:xfrm>
                    <a:off x="10079" y="4169"/>
                    <a:ext cx="0" cy="188"/>
                  </a:xfrm>
                  <a:prstGeom prst="line">
                    <a:avLst/>
                  </a:prstGeom>
                  <a:noFill/>
                  <a:ln w="9525">
                    <a:solidFill>
                      <a:srgbClr val="000000"/>
                    </a:solidFill>
                    <a:round/>
                    <a:headEnd/>
                    <a:tailEnd/>
                  </a:ln>
                </p:spPr>
                <p:txBody>
                  <a:bodyPr/>
                  <a:lstStyle/>
                  <a:p>
                    <a:endParaRPr lang="en-US"/>
                  </a:p>
                </p:txBody>
              </p:sp>
              <p:sp>
                <p:nvSpPr>
                  <p:cNvPr id="4195" name="Line 35"/>
                  <p:cNvSpPr>
                    <a:spLocks noChangeShapeType="1"/>
                  </p:cNvSpPr>
                  <p:nvPr/>
                </p:nvSpPr>
                <p:spPr bwMode="auto">
                  <a:xfrm>
                    <a:off x="9852" y="4166"/>
                    <a:ext cx="0" cy="188"/>
                  </a:xfrm>
                  <a:prstGeom prst="line">
                    <a:avLst/>
                  </a:prstGeom>
                  <a:noFill/>
                  <a:ln w="28575">
                    <a:solidFill>
                      <a:srgbClr val="000000"/>
                    </a:solidFill>
                    <a:round/>
                    <a:headEnd/>
                    <a:tailEnd/>
                  </a:ln>
                </p:spPr>
                <p:txBody>
                  <a:bodyPr/>
                  <a:lstStyle/>
                  <a:p>
                    <a:endParaRPr lang="en-US"/>
                  </a:p>
                </p:txBody>
              </p:sp>
            </p:grpSp>
          </p:grpSp>
          <p:sp>
            <p:nvSpPr>
              <p:cNvPr id="4186" name="Oval 36"/>
              <p:cNvSpPr>
                <a:spLocks noChangeArrowheads="1"/>
              </p:cNvSpPr>
              <p:nvPr/>
            </p:nvSpPr>
            <p:spPr bwMode="auto">
              <a:xfrm>
                <a:off x="10310" y="3810"/>
                <a:ext cx="143" cy="143"/>
              </a:xfrm>
              <a:prstGeom prst="ellipse">
                <a:avLst/>
              </a:prstGeom>
              <a:solidFill>
                <a:srgbClr val="FFFFFF"/>
              </a:solidFill>
              <a:ln w="9525">
                <a:solidFill>
                  <a:srgbClr val="000000"/>
                </a:solidFill>
                <a:round/>
                <a:headEnd/>
                <a:tailEnd/>
              </a:ln>
            </p:spPr>
            <p:txBody>
              <a:bodyPr/>
              <a:lstStyle/>
              <a:p>
                <a:endParaRPr lang="en-US"/>
              </a:p>
            </p:txBody>
          </p:sp>
        </p:grpSp>
        <p:sp>
          <p:nvSpPr>
            <p:cNvPr id="4114" name="Text Box 37"/>
            <p:cNvSpPr txBox="1">
              <a:spLocks noChangeArrowheads="1"/>
            </p:cNvSpPr>
            <p:nvPr/>
          </p:nvSpPr>
          <p:spPr bwMode="auto">
            <a:xfrm>
              <a:off x="3827" y="1824"/>
              <a:ext cx="1455" cy="288"/>
            </a:xfrm>
            <a:prstGeom prst="rect">
              <a:avLst/>
            </a:prstGeom>
            <a:noFill/>
            <a:ln w="9525">
              <a:noFill/>
              <a:miter lim="800000"/>
              <a:headEnd/>
              <a:tailEnd/>
            </a:ln>
          </p:spPr>
          <p:txBody>
            <a:bodyPr/>
            <a:lstStyle/>
            <a:p>
              <a:pPr algn="ctr"/>
              <a:r>
                <a:rPr lang="en-US" sz="1400" i="1"/>
                <a:t>WASH Multiple Times with extraction buffer</a:t>
              </a:r>
              <a:endParaRPr lang="en-US"/>
            </a:p>
          </p:txBody>
        </p:sp>
        <p:sp>
          <p:nvSpPr>
            <p:cNvPr id="4115" name="Text Box 38"/>
            <p:cNvSpPr txBox="1">
              <a:spLocks noChangeArrowheads="1"/>
            </p:cNvSpPr>
            <p:nvPr/>
          </p:nvSpPr>
          <p:spPr bwMode="auto">
            <a:xfrm>
              <a:off x="3974" y="3373"/>
              <a:ext cx="1053" cy="275"/>
            </a:xfrm>
            <a:prstGeom prst="rect">
              <a:avLst/>
            </a:prstGeom>
            <a:noFill/>
            <a:ln w="9525">
              <a:noFill/>
              <a:miter lim="800000"/>
              <a:headEnd/>
              <a:tailEnd/>
            </a:ln>
          </p:spPr>
          <p:txBody>
            <a:bodyPr/>
            <a:lstStyle/>
            <a:p>
              <a:pPr algn="ctr"/>
              <a:r>
                <a:rPr lang="en-US" sz="1400" i="1"/>
                <a:t>PERFORM PCR</a:t>
              </a:r>
              <a:endParaRPr lang="en-US"/>
            </a:p>
          </p:txBody>
        </p:sp>
        <p:grpSp>
          <p:nvGrpSpPr>
            <p:cNvPr id="8" name="Group 39"/>
            <p:cNvGrpSpPr>
              <a:grpSpLocks/>
            </p:cNvGrpSpPr>
            <p:nvPr/>
          </p:nvGrpSpPr>
          <p:grpSpPr bwMode="auto">
            <a:xfrm>
              <a:off x="4240" y="2352"/>
              <a:ext cx="965" cy="528"/>
              <a:chOff x="8940" y="8996"/>
              <a:chExt cx="1890" cy="1620"/>
            </a:xfrm>
          </p:grpSpPr>
          <p:sp>
            <p:nvSpPr>
              <p:cNvPr id="4181" name="Oval 40"/>
              <p:cNvSpPr>
                <a:spLocks noChangeArrowheads="1"/>
              </p:cNvSpPr>
              <p:nvPr/>
            </p:nvSpPr>
            <p:spPr bwMode="auto">
              <a:xfrm>
                <a:off x="9168" y="10068"/>
                <a:ext cx="143" cy="143"/>
              </a:xfrm>
              <a:prstGeom prst="ellipse">
                <a:avLst/>
              </a:prstGeom>
              <a:noFill/>
              <a:ln w="19050">
                <a:solidFill>
                  <a:srgbClr val="000000"/>
                </a:solidFill>
                <a:round/>
                <a:headEnd/>
                <a:tailEnd/>
              </a:ln>
            </p:spPr>
            <p:txBody>
              <a:bodyPr/>
              <a:lstStyle/>
              <a:p>
                <a:endParaRPr lang="en-US"/>
              </a:p>
            </p:txBody>
          </p:sp>
          <p:sp>
            <p:nvSpPr>
              <p:cNvPr id="4182" name="Freeform 41"/>
              <p:cNvSpPr>
                <a:spLocks/>
              </p:cNvSpPr>
              <p:nvPr/>
            </p:nvSpPr>
            <p:spPr bwMode="auto">
              <a:xfrm>
                <a:off x="8940" y="9736"/>
                <a:ext cx="600" cy="880"/>
              </a:xfrm>
              <a:custGeom>
                <a:avLst/>
                <a:gdLst>
                  <a:gd name="T0" fmla="*/ 218 w 430"/>
                  <a:gd name="T1" fmla="*/ 350 h 580"/>
                  <a:gd name="T2" fmla="*/ 462 w 430"/>
                  <a:gd name="T3" fmla="*/ 1991 h 580"/>
                  <a:gd name="T4" fmla="*/ 707 w 430"/>
                  <a:gd name="T5" fmla="*/ 2026 h 580"/>
                  <a:gd name="T6" fmla="*/ 977 w 430"/>
                  <a:gd name="T7" fmla="*/ 350 h 580"/>
                  <a:gd name="T8" fmla="*/ 1168 w 430"/>
                  <a:gd name="T9" fmla="*/ 384 h 580"/>
                  <a:gd name="T10" fmla="*/ 1141 w 430"/>
                  <a:gd name="T11" fmla="*/ 0 h 580"/>
                  <a:gd name="T12" fmla="*/ 0 w 430"/>
                  <a:gd name="T13" fmla="*/ 0 h 580"/>
                  <a:gd name="T14" fmla="*/ 0 w 430"/>
                  <a:gd name="T15" fmla="*/ 454 h 580"/>
                  <a:gd name="T16" fmla="*/ 218 w 430"/>
                  <a:gd name="T17" fmla="*/ 350 h 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80"/>
                  <a:gd name="T29" fmla="*/ 430 w 430"/>
                  <a:gd name="T30" fmla="*/ 580 h 5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80">
                    <a:moveTo>
                      <a:pt x="80" y="100"/>
                    </a:moveTo>
                    <a:lnTo>
                      <a:pt x="170" y="570"/>
                    </a:lnTo>
                    <a:lnTo>
                      <a:pt x="260" y="580"/>
                    </a:lnTo>
                    <a:lnTo>
                      <a:pt x="360" y="100"/>
                    </a:lnTo>
                    <a:lnTo>
                      <a:pt x="430" y="110"/>
                    </a:lnTo>
                    <a:lnTo>
                      <a:pt x="420" y="0"/>
                    </a:lnTo>
                    <a:lnTo>
                      <a:pt x="0" y="0"/>
                    </a:lnTo>
                    <a:lnTo>
                      <a:pt x="0" y="130"/>
                    </a:lnTo>
                    <a:lnTo>
                      <a:pt x="80" y="100"/>
                    </a:lnTo>
                    <a:close/>
                  </a:path>
                </a:pathLst>
              </a:custGeom>
              <a:noFill/>
              <a:ln w="28575" cmpd="sng">
                <a:solidFill>
                  <a:srgbClr val="000000"/>
                </a:solidFill>
                <a:round/>
                <a:headEnd/>
                <a:tailEnd/>
              </a:ln>
            </p:spPr>
            <p:txBody>
              <a:bodyPr/>
              <a:lstStyle/>
              <a:p>
                <a:endParaRPr lang="en-US"/>
              </a:p>
            </p:txBody>
          </p:sp>
          <p:sp>
            <p:nvSpPr>
              <p:cNvPr id="4183" name="Freeform 42"/>
              <p:cNvSpPr>
                <a:spLocks/>
              </p:cNvSpPr>
              <p:nvPr/>
            </p:nvSpPr>
            <p:spPr bwMode="auto">
              <a:xfrm>
                <a:off x="9265" y="9186"/>
                <a:ext cx="463" cy="448"/>
              </a:xfrm>
              <a:custGeom>
                <a:avLst/>
                <a:gdLst>
                  <a:gd name="T0" fmla="*/ 88 w 1063"/>
                  <a:gd name="T1" fmla="*/ 44 h 346"/>
                  <a:gd name="T2" fmla="*/ 20 w 1063"/>
                  <a:gd name="T3" fmla="*/ 118 h 346"/>
                  <a:gd name="T4" fmla="*/ 0 w 1063"/>
                  <a:gd name="T5" fmla="*/ 751 h 346"/>
                  <a:gd name="T6" fmla="*/ 0 60000 65536"/>
                  <a:gd name="T7" fmla="*/ 0 60000 65536"/>
                  <a:gd name="T8" fmla="*/ 0 60000 65536"/>
                  <a:gd name="T9" fmla="*/ 0 w 1063"/>
                  <a:gd name="T10" fmla="*/ 0 h 346"/>
                  <a:gd name="T11" fmla="*/ 1063 w 1063"/>
                  <a:gd name="T12" fmla="*/ 346 h 346"/>
                </a:gdLst>
                <a:ahLst/>
                <a:cxnLst>
                  <a:cxn ang="T6">
                    <a:pos x="T0" y="T1"/>
                  </a:cxn>
                  <a:cxn ang="T7">
                    <a:pos x="T2" y="T3"/>
                  </a:cxn>
                  <a:cxn ang="T8">
                    <a:pos x="T4" y="T5"/>
                  </a:cxn>
                </a:cxnLst>
                <a:rect l="T9" t="T10" r="T11" b="T12"/>
                <a:pathLst>
                  <a:path w="1063" h="346">
                    <a:moveTo>
                      <a:pt x="1063" y="20"/>
                    </a:moveTo>
                    <a:cubicBezTo>
                      <a:pt x="740" y="10"/>
                      <a:pt x="417" y="0"/>
                      <a:pt x="240" y="54"/>
                    </a:cubicBezTo>
                    <a:cubicBezTo>
                      <a:pt x="63" y="108"/>
                      <a:pt x="40" y="300"/>
                      <a:pt x="0" y="346"/>
                    </a:cubicBezTo>
                  </a:path>
                </a:pathLst>
              </a:custGeom>
              <a:noFill/>
              <a:ln w="19050" cmpd="sng">
                <a:solidFill>
                  <a:srgbClr val="000000"/>
                </a:solidFill>
                <a:round/>
                <a:headEnd type="none" w="med" len="med"/>
                <a:tailEnd type="triangle" w="med" len="med"/>
              </a:ln>
            </p:spPr>
            <p:txBody>
              <a:bodyPr/>
              <a:lstStyle/>
              <a:p>
                <a:endParaRPr lang="en-US"/>
              </a:p>
            </p:txBody>
          </p:sp>
          <p:sp>
            <p:nvSpPr>
              <p:cNvPr id="4184" name="Text Box 43"/>
              <p:cNvSpPr txBox="1">
                <a:spLocks noChangeArrowheads="1"/>
              </p:cNvSpPr>
              <p:nvPr/>
            </p:nvSpPr>
            <p:spPr bwMode="auto">
              <a:xfrm>
                <a:off x="9472" y="8996"/>
                <a:ext cx="1358" cy="842"/>
              </a:xfrm>
              <a:prstGeom prst="rect">
                <a:avLst/>
              </a:prstGeom>
              <a:noFill/>
              <a:ln w="9525">
                <a:noFill/>
                <a:miter lim="800000"/>
                <a:headEnd/>
                <a:tailEnd/>
              </a:ln>
            </p:spPr>
            <p:txBody>
              <a:bodyPr/>
              <a:lstStyle/>
              <a:p>
                <a:pPr algn="ctr"/>
                <a:r>
                  <a:rPr lang="en-US" sz="1400" i="1"/>
                  <a:t>PCR Reagents</a:t>
                </a:r>
                <a:endParaRPr lang="en-US"/>
              </a:p>
            </p:txBody>
          </p:sp>
        </p:grpSp>
        <p:sp>
          <p:nvSpPr>
            <p:cNvPr id="4117" name="Freeform 44"/>
            <p:cNvSpPr>
              <a:spLocks/>
            </p:cNvSpPr>
            <p:nvPr/>
          </p:nvSpPr>
          <p:spPr bwMode="auto">
            <a:xfrm flipH="1">
              <a:off x="1157" y="312"/>
              <a:ext cx="214" cy="147"/>
            </a:xfrm>
            <a:custGeom>
              <a:avLst/>
              <a:gdLst>
                <a:gd name="T0" fmla="*/ 0 w 750"/>
                <a:gd name="T1" fmla="*/ 12 h 302"/>
                <a:gd name="T2" fmla="*/ 14 w 750"/>
                <a:gd name="T3" fmla="*/ 4 h 302"/>
                <a:gd name="T4" fmla="*/ 17 w 750"/>
                <a:gd name="T5" fmla="*/ 35 h 302"/>
                <a:gd name="T6" fmla="*/ 0 60000 65536"/>
                <a:gd name="T7" fmla="*/ 0 60000 65536"/>
                <a:gd name="T8" fmla="*/ 0 60000 65536"/>
                <a:gd name="T9" fmla="*/ 0 w 750"/>
                <a:gd name="T10" fmla="*/ 0 h 302"/>
                <a:gd name="T11" fmla="*/ 750 w 750"/>
                <a:gd name="T12" fmla="*/ 302 h 302"/>
              </a:gdLst>
              <a:ahLst/>
              <a:cxnLst>
                <a:cxn ang="T6">
                  <a:pos x="T0" y="T1"/>
                </a:cxn>
                <a:cxn ang="T7">
                  <a:pos x="T2" y="T3"/>
                </a:cxn>
                <a:cxn ang="T8">
                  <a:pos x="T4" y="T5"/>
                </a:cxn>
              </a:cxnLst>
              <a:rect l="T9" t="T10" r="T11" b="T12"/>
              <a:pathLst>
                <a:path w="750" h="302">
                  <a:moveTo>
                    <a:pt x="0" y="107"/>
                  </a:moveTo>
                  <a:cubicBezTo>
                    <a:pt x="230" y="53"/>
                    <a:pt x="460" y="0"/>
                    <a:pt x="585" y="32"/>
                  </a:cubicBezTo>
                  <a:cubicBezTo>
                    <a:pt x="710" y="64"/>
                    <a:pt x="733" y="260"/>
                    <a:pt x="750" y="302"/>
                  </a:cubicBezTo>
                </a:path>
              </a:pathLst>
            </a:custGeom>
            <a:noFill/>
            <a:ln w="19050" cmpd="sng">
              <a:solidFill>
                <a:srgbClr val="000000"/>
              </a:solidFill>
              <a:round/>
              <a:headEnd type="none" w="med" len="med"/>
              <a:tailEnd type="triangle" w="med" len="med"/>
            </a:ln>
          </p:spPr>
          <p:txBody>
            <a:bodyPr/>
            <a:lstStyle/>
            <a:p>
              <a:endParaRPr lang="en-US"/>
            </a:p>
          </p:txBody>
        </p:sp>
        <p:sp>
          <p:nvSpPr>
            <p:cNvPr id="4118" name="Text Box 45"/>
            <p:cNvSpPr txBox="1">
              <a:spLocks noChangeArrowheads="1"/>
            </p:cNvSpPr>
            <p:nvPr/>
          </p:nvSpPr>
          <p:spPr bwMode="auto">
            <a:xfrm>
              <a:off x="1329" y="305"/>
              <a:ext cx="772" cy="382"/>
            </a:xfrm>
            <a:prstGeom prst="rect">
              <a:avLst/>
            </a:prstGeom>
            <a:noFill/>
            <a:ln w="9525">
              <a:noFill/>
              <a:miter lim="800000"/>
              <a:headEnd/>
              <a:tailEnd/>
            </a:ln>
          </p:spPr>
          <p:txBody>
            <a:bodyPr/>
            <a:lstStyle/>
            <a:p>
              <a:pPr algn="ctr"/>
              <a:r>
                <a:rPr lang="en-US" sz="1000" i="1"/>
                <a:t>SDS, DTT, EDTA and </a:t>
              </a:r>
            </a:p>
            <a:p>
              <a:r>
                <a:rPr lang="en-US" sz="1200"/>
                <a:t>proteinase K</a:t>
              </a:r>
              <a:endParaRPr lang="en-US"/>
            </a:p>
          </p:txBody>
        </p:sp>
        <p:sp>
          <p:nvSpPr>
            <p:cNvPr id="4119" name="Text Box 46"/>
            <p:cNvSpPr txBox="1">
              <a:spLocks noChangeArrowheads="1"/>
            </p:cNvSpPr>
            <p:nvPr/>
          </p:nvSpPr>
          <p:spPr bwMode="auto">
            <a:xfrm>
              <a:off x="588" y="816"/>
              <a:ext cx="1236" cy="179"/>
            </a:xfrm>
            <a:prstGeom prst="rect">
              <a:avLst/>
            </a:prstGeom>
            <a:noFill/>
            <a:ln w="9525">
              <a:noFill/>
              <a:miter lim="800000"/>
              <a:headEnd/>
              <a:tailEnd/>
            </a:ln>
          </p:spPr>
          <p:txBody>
            <a:bodyPr/>
            <a:lstStyle/>
            <a:p>
              <a:pPr algn="ctr"/>
              <a:r>
                <a:rPr lang="en-US" sz="1400" i="1"/>
                <a:t>INCUBATE (56 </a:t>
              </a:r>
              <a:r>
                <a:rPr lang="en-US" sz="1400" i="1" baseline="30000"/>
                <a:t>o</a:t>
              </a:r>
              <a:r>
                <a:rPr lang="en-US" sz="1400" i="1"/>
                <a:t>C)</a:t>
              </a:r>
              <a:endParaRPr lang="en-US"/>
            </a:p>
          </p:txBody>
        </p:sp>
        <p:sp>
          <p:nvSpPr>
            <p:cNvPr id="4120" name="Freeform 47"/>
            <p:cNvSpPr>
              <a:spLocks/>
            </p:cNvSpPr>
            <p:nvPr/>
          </p:nvSpPr>
          <p:spPr bwMode="auto">
            <a:xfrm>
              <a:off x="966" y="1431"/>
              <a:ext cx="306" cy="287"/>
            </a:xfrm>
            <a:custGeom>
              <a:avLst/>
              <a:gdLst>
                <a:gd name="T0" fmla="*/ 29 w 430"/>
                <a:gd name="T1" fmla="*/ 12 h 580"/>
                <a:gd name="T2" fmla="*/ 61 w 430"/>
                <a:gd name="T3" fmla="*/ 69 h 580"/>
                <a:gd name="T4" fmla="*/ 94 w 430"/>
                <a:gd name="T5" fmla="*/ 70 h 580"/>
                <a:gd name="T6" fmla="*/ 130 w 430"/>
                <a:gd name="T7" fmla="*/ 12 h 580"/>
                <a:gd name="T8" fmla="*/ 155 w 430"/>
                <a:gd name="T9" fmla="*/ 13 h 580"/>
                <a:gd name="T10" fmla="*/ 152 w 430"/>
                <a:gd name="T11" fmla="*/ 0 h 580"/>
                <a:gd name="T12" fmla="*/ 0 w 430"/>
                <a:gd name="T13" fmla="*/ 0 h 580"/>
                <a:gd name="T14" fmla="*/ 0 w 430"/>
                <a:gd name="T15" fmla="*/ 16 h 580"/>
                <a:gd name="T16" fmla="*/ 29 w 430"/>
                <a:gd name="T17" fmla="*/ 12 h 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80"/>
                <a:gd name="T29" fmla="*/ 430 w 430"/>
                <a:gd name="T30" fmla="*/ 580 h 5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80">
                  <a:moveTo>
                    <a:pt x="80" y="100"/>
                  </a:moveTo>
                  <a:lnTo>
                    <a:pt x="170" y="570"/>
                  </a:lnTo>
                  <a:lnTo>
                    <a:pt x="260" y="580"/>
                  </a:lnTo>
                  <a:lnTo>
                    <a:pt x="360" y="100"/>
                  </a:lnTo>
                  <a:lnTo>
                    <a:pt x="430" y="110"/>
                  </a:lnTo>
                  <a:lnTo>
                    <a:pt x="420" y="0"/>
                  </a:lnTo>
                  <a:lnTo>
                    <a:pt x="0" y="0"/>
                  </a:lnTo>
                  <a:lnTo>
                    <a:pt x="0" y="130"/>
                  </a:lnTo>
                  <a:lnTo>
                    <a:pt x="80" y="100"/>
                  </a:lnTo>
                  <a:close/>
                </a:path>
              </a:pathLst>
            </a:custGeom>
            <a:noFill/>
            <a:ln w="28575" cmpd="sng">
              <a:solidFill>
                <a:srgbClr val="000000"/>
              </a:solidFill>
              <a:round/>
              <a:headEnd/>
              <a:tailEnd/>
            </a:ln>
          </p:spPr>
          <p:txBody>
            <a:bodyPr/>
            <a:lstStyle/>
            <a:p>
              <a:endParaRPr lang="en-US"/>
            </a:p>
          </p:txBody>
        </p:sp>
        <p:sp>
          <p:nvSpPr>
            <p:cNvPr id="4121" name="Freeform 48"/>
            <p:cNvSpPr>
              <a:spLocks/>
            </p:cNvSpPr>
            <p:nvPr/>
          </p:nvSpPr>
          <p:spPr bwMode="auto">
            <a:xfrm flipH="1">
              <a:off x="1144" y="1241"/>
              <a:ext cx="214" cy="147"/>
            </a:xfrm>
            <a:custGeom>
              <a:avLst/>
              <a:gdLst>
                <a:gd name="T0" fmla="*/ 0 w 750"/>
                <a:gd name="T1" fmla="*/ 12 h 302"/>
                <a:gd name="T2" fmla="*/ 14 w 750"/>
                <a:gd name="T3" fmla="*/ 4 h 302"/>
                <a:gd name="T4" fmla="*/ 17 w 750"/>
                <a:gd name="T5" fmla="*/ 35 h 302"/>
                <a:gd name="T6" fmla="*/ 0 60000 65536"/>
                <a:gd name="T7" fmla="*/ 0 60000 65536"/>
                <a:gd name="T8" fmla="*/ 0 60000 65536"/>
                <a:gd name="T9" fmla="*/ 0 w 750"/>
                <a:gd name="T10" fmla="*/ 0 h 302"/>
                <a:gd name="T11" fmla="*/ 750 w 750"/>
                <a:gd name="T12" fmla="*/ 302 h 302"/>
              </a:gdLst>
              <a:ahLst/>
              <a:cxnLst>
                <a:cxn ang="T6">
                  <a:pos x="T0" y="T1"/>
                </a:cxn>
                <a:cxn ang="T7">
                  <a:pos x="T2" y="T3"/>
                </a:cxn>
                <a:cxn ang="T8">
                  <a:pos x="T4" y="T5"/>
                </a:cxn>
              </a:cxnLst>
              <a:rect l="T9" t="T10" r="T11" b="T12"/>
              <a:pathLst>
                <a:path w="750" h="302">
                  <a:moveTo>
                    <a:pt x="0" y="107"/>
                  </a:moveTo>
                  <a:cubicBezTo>
                    <a:pt x="230" y="53"/>
                    <a:pt x="460" y="0"/>
                    <a:pt x="585" y="32"/>
                  </a:cubicBezTo>
                  <a:cubicBezTo>
                    <a:pt x="710" y="64"/>
                    <a:pt x="733" y="260"/>
                    <a:pt x="750" y="302"/>
                  </a:cubicBezTo>
                </a:path>
              </a:pathLst>
            </a:custGeom>
            <a:noFill/>
            <a:ln w="19050" cmpd="sng">
              <a:solidFill>
                <a:srgbClr val="000000"/>
              </a:solidFill>
              <a:round/>
              <a:headEnd type="none" w="med" len="med"/>
              <a:tailEnd type="triangle" w="med" len="med"/>
            </a:ln>
          </p:spPr>
          <p:txBody>
            <a:bodyPr/>
            <a:lstStyle/>
            <a:p>
              <a:endParaRPr lang="en-US"/>
            </a:p>
          </p:txBody>
        </p:sp>
        <p:sp>
          <p:nvSpPr>
            <p:cNvPr id="4122" name="Text Box 49"/>
            <p:cNvSpPr txBox="1">
              <a:spLocks noChangeArrowheads="1"/>
            </p:cNvSpPr>
            <p:nvPr/>
          </p:nvSpPr>
          <p:spPr bwMode="auto">
            <a:xfrm>
              <a:off x="1152" y="1251"/>
              <a:ext cx="895" cy="382"/>
            </a:xfrm>
            <a:prstGeom prst="rect">
              <a:avLst/>
            </a:prstGeom>
            <a:noFill/>
            <a:ln w="9525">
              <a:noFill/>
              <a:miter lim="800000"/>
              <a:headEnd/>
              <a:tailEnd/>
            </a:ln>
          </p:spPr>
          <p:txBody>
            <a:bodyPr/>
            <a:lstStyle/>
            <a:p>
              <a:pPr algn="ctr"/>
              <a:r>
                <a:rPr lang="en-US" sz="1000" i="1"/>
                <a:t>Phenol,</a:t>
              </a:r>
            </a:p>
            <a:p>
              <a:pPr algn="ctr"/>
              <a:r>
                <a:rPr lang="en-US" sz="1000" i="1"/>
                <a:t>chloroform,</a:t>
              </a:r>
            </a:p>
            <a:p>
              <a:pPr algn="ctr"/>
              <a:r>
                <a:rPr lang="en-US" sz="1000" i="1"/>
                <a:t>isoamyl alcohol</a:t>
              </a:r>
              <a:endParaRPr lang="en-US"/>
            </a:p>
          </p:txBody>
        </p:sp>
        <p:sp>
          <p:nvSpPr>
            <p:cNvPr id="4123" name="Freeform 50"/>
            <p:cNvSpPr>
              <a:spLocks/>
            </p:cNvSpPr>
            <p:nvPr/>
          </p:nvSpPr>
          <p:spPr bwMode="auto">
            <a:xfrm>
              <a:off x="962" y="2604"/>
              <a:ext cx="430" cy="276"/>
            </a:xfrm>
            <a:custGeom>
              <a:avLst/>
              <a:gdLst>
                <a:gd name="T0" fmla="*/ 80 w 430"/>
                <a:gd name="T1" fmla="*/ 11 h 580"/>
                <a:gd name="T2" fmla="*/ 170 w 430"/>
                <a:gd name="T3" fmla="*/ 61 h 580"/>
                <a:gd name="T4" fmla="*/ 260 w 430"/>
                <a:gd name="T5" fmla="*/ 62 h 580"/>
                <a:gd name="T6" fmla="*/ 360 w 430"/>
                <a:gd name="T7" fmla="*/ 11 h 580"/>
                <a:gd name="T8" fmla="*/ 430 w 430"/>
                <a:gd name="T9" fmla="*/ 12 h 580"/>
                <a:gd name="T10" fmla="*/ 420 w 430"/>
                <a:gd name="T11" fmla="*/ 0 h 580"/>
                <a:gd name="T12" fmla="*/ 0 w 430"/>
                <a:gd name="T13" fmla="*/ 0 h 580"/>
                <a:gd name="T14" fmla="*/ 0 w 430"/>
                <a:gd name="T15" fmla="*/ 14 h 580"/>
                <a:gd name="T16" fmla="*/ 80 w 430"/>
                <a:gd name="T17" fmla="*/ 11 h 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80"/>
                <a:gd name="T29" fmla="*/ 430 w 430"/>
                <a:gd name="T30" fmla="*/ 580 h 5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80">
                  <a:moveTo>
                    <a:pt x="80" y="100"/>
                  </a:moveTo>
                  <a:lnTo>
                    <a:pt x="170" y="570"/>
                  </a:lnTo>
                  <a:lnTo>
                    <a:pt x="260" y="580"/>
                  </a:lnTo>
                  <a:lnTo>
                    <a:pt x="360" y="100"/>
                  </a:lnTo>
                  <a:lnTo>
                    <a:pt x="430" y="110"/>
                  </a:lnTo>
                  <a:lnTo>
                    <a:pt x="420" y="0"/>
                  </a:lnTo>
                  <a:lnTo>
                    <a:pt x="0" y="0"/>
                  </a:lnTo>
                  <a:lnTo>
                    <a:pt x="0" y="130"/>
                  </a:lnTo>
                  <a:lnTo>
                    <a:pt x="80" y="100"/>
                  </a:lnTo>
                  <a:close/>
                </a:path>
              </a:pathLst>
            </a:custGeom>
            <a:noFill/>
            <a:ln w="28575" cmpd="sng">
              <a:solidFill>
                <a:srgbClr val="000000"/>
              </a:solidFill>
              <a:round/>
              <a:headEnd/>
              <a:tailEnd/>
            </a:ln>
          </p:spPr>
          <p:txBody>
            <a:bodyPr/>
            <a:lstStyle/>
            <a:p>
              <a:endParaRPr lang="en-US"/>
            </a:p>
          </p:txBody>
        </p:sp>
        <p:sp>
          <p:nvSpPr>
            <p:cNvPr id="4124" name="Text Box 51"/>
            <p:cNvSpPr txBox="1">
              <a:spLocks noChangeArrowheads="1"/>
            </p:cNvSpPr>
            <p:nvPr/>
          </p:nvSpPr>
          <p:spPr bwMode="auto">
            <a:xfrm>
              <a:off x="494" y="3566"/>
              <a:ext cx="1053" cy="370"/>
            </a:xfrm>
            <a:prstGeom prst="rect">
              <a:avLst/>
            </a:prstGeom>
            <a:noFill/>
            <a:ln w="9525">
              <a:noFill/>
              <a:miter lim="800000"/>
              <a:headEnd/>
              <a:tailEnd/>
            </a:ln>
          </p:spPr>
          <p:txBody>
            <a:bodyPr/>
            <a:lstStyle/>
            <a:p>
              <a:pPr algn="ctr"/>
              <a:r>
                <a:rPr lang="en-US" sz="1400" i="1"/>
                <a:t>QUANTITATE DNA</a:t>
              </a:r>
              <a:endParaRPr lang="en-US"/>
            </a:p>
          </p:txBody>
        </p:sp>
        <p:sp>
          <p:nvSpPr>
            <p:cNvPr id="4125" name="Freeform 52"/>
            <p:cNvSpPr>
              <a:spLocks/>
            </p:cNvSpPr>
            <p:nvPr/>
          </p:nvSpPr>
          <p:spPr bwMode="auto">
            <a:xfrm flipH="1">
              <a:off x="4307" y="290"/>
              <a:ext cx="215" cy="147"/>
            </a:xfrm>
            <a:custGeom>
              <a:avLst/>
              <a:gdLst>
                <a:gd name="T0" fmla="*/ 0 w 750"/>
                <a:gd name="T1" fmla="*/ 12 h 302"/>
                <a:gd name="T2" fmla="*/ 14 w 750"/>
                <a:gd name="T3" fmla="*/ 4 h 302"/>
                <a:gd name="T4" fmla="*/ 18 w 750"/>
                <a:gd name="T5" fmla="*/ 35 h 302"/>
                <a:gd name="T6" fmla="*/ 0 60000 65536"/>
                <a:gd name="T7" fmla="*/ 0 60000 65536"/>
                <a:gd name="T8" fmla="*/ 0 60000 65536"/>
                <a:gd name="T9" fmla="*/ 0 w 750"/>
                <a:gd name="T10" fmla="*/ 0 h 302"/>
                <a:gd name="T11" fmla="*/ 750 w 750"/>
                <a:gd name="T12" fmla="*/ 302 h 302"/>
              </a:gdLst>
              <a:ahLst/>
              <a:cxnLst>
                <a:cxn ang="T6">
                  <a:pos x="T0" y="T1"/>
                </a:cxn>
                <a:cxn ang="T7">
                  <a:pos x="T2" y="T3"/>
                </a:cxn>
                <a:cxn ang="T8">
                  <a:pos x="T4" y="T5"/>
                </a:cxn>
              </a:cxnLst>
              <a:rect l="T9" t="T10" r="T11" b="T12"/>
              <a:pathLst>
                <a:path w="750" h="302">
                  <a:moveTo>
                    <a:pt x="0" y="107"/>
                  </a:moveTo>
                  <a:cubicBezTo>
                    <a:pt x="230" y="53"/>
                    <a:pt x="460" y="0"/>
                    <a:pt x="585" y="32"/>
                  </a:cubicBezTo>
                  <a:cubicBezTo>
                    <a:pt x="710" y="64"/>
                    <a:pt x="733" y="260"/>
                    <a:pt x="750" y="302"/>
                  </a:cubicBezTo>
                </a:path>
              </a:pathLst>
            </a:custGeom>
            <a:noFill/>
            <a:ln w="19050" cmpd="sng">
              <a:solidFill>
                <a:srgbClr val="000000"/>
              </a:solidFill>
              <a:round/>
              <a:headEnd type="none" w="med" len="med"/>
              <a:tailEnd type="triangle" w="med" len="med"/>
            </a:ln>
          </p:spPr>
          <p:txBody>
            <a:bodyPr/>
            <a:lstStyle/>
            <a:p>
              <a:endParaRPr lang="en-US"/>
            </a:p>
          </p:txBody>
        </p:sp>
        <p:sp>
          <p:nvSpPr>
            <p:cNvPr id="4126" name="Text Box 53"/>
            <p:cNvSpPr txBox="1">
              <a:spLocks noChangeArrowheads="1"/>
            </p:cNvSpPr>
            <p:nvPr/>
          </p:nvSpPr>
          <p:spPr bwMode="auto">
            <a:xfrm>
              <a:off x="4523" y="305"/>
              <a:ext cx="773" cy="382"/>
            </a:xfrm>
            <a:prstGeom prst="rect">
              <a:avLst/>
            </a:prstGeom>
            <a:noFill/>
            <a:ln w="9525">
              <a:noFill/>
              <a:miter lim="800000"/>
              <a:headEnd/>
              <a:tailEnd/>
            </a:ln>
          </p:spPr>
          <p:txBody>
            <a:bodyPr/>
            <a:lstStyle/>
            <a:p>
              <a:pPr algn="ctr"/>
              <a:r>
                <a:rPr lang="en-US" sz="1000" i="1"/>
                <a:t>Apply blood to paper and allow stain to dry</a:t>
              </a:r>
              <a:endParaRPr lang="en-US"/>
            </a:p>
          </p:txBody>
        </p:sp>
        <p:sp>
          <p:nvSpPr>
            <p:cNvPr id="4127" name="Text Box 54"/>
            <p:cNvSpPr txBox="1">
              <a:spLocks noChangeArrowheads="1"/>
            </p:cNvSpPr>
            <p:nvPr/>
          </p:nvSpPr>
          <p:spPr bwMode="auto">
            <a:xfrm>
              <a:off x="2262" y="480"/>
              <a:ext cx="597" cy="293"/>
            </a:xfrm>
            <a:prstGeom prst="rect">
              <a:avLst/>
            </a:prstGeom>
            <a:noFill/>
            <a:ln w="9525">
              <a:noFill/>
              <a:miter lim="800000"/>
              <a:headEnd/>
              <a:tailEnd/>
            </a:ln>
          </p:spPr>
          <p:txBody>
            <a:bodyPr/>
            <a:lstStyle/>
            <a:p>
              <a:pPr algn="ctr"/>
              <a:r>
                <a:rPr lang="en-US" sz="1400" i="1"/>
                <a:t>Blood stain</a:t>
              </a:r>
              <a:endParaRPr lang="en-US"/>
            </a:p>
          </p:txBody>
        </p:sp>
        <p:sp>
          <p:nvSpPr>
            <p:cNvPr id="4128" name="Freeform 55"/>
            <p:cNvSpPr>
              <a:spLocks/>
            </p:cNvSpPr>
            <p:nvPr/>
          </p:nvSpPr>
          <p:spPr bwMode="auto">
            <a:xfrm>
              <a:off x="2678" y="413"/>
              <a:ext cx="163" cy="303"/>
            </a:xfrm>
            <a:custGeom>
              <a:avLst/>
              <a:gdLst>
                <a:gd name="T0" fmla="*/ 0 w 750"/>
                <a:gd name="T1" fmla="*/ 107 h 302"/>
                <a:gd name="T2" fmla="*/ 6 w 750"/>
                <a:gd name="T3" fmla="*/ 32 h 302"/>
                <a:gd name="T4" fmla="*/ 8 w 750"/>
                <a:gd name="T5" fmla="*/ 305 h 302"/>
                <a:gd name="T6" fmla="*/ 0 60000 65536"/>
                <a:gd name="T7" fmla="*/ 0 60000 65536"/>
                <a:gd name="T8" fmla="*/ 0 60000 65536"/>
                <a:gd name="T9" fmla="*/ 0 w 750"/>
                <a:gd name="T10" fmla="*/ 0 h 302"/>
                <a:gd name="T11" fmla="*/ 750 w 750"/>
                <a:gd name="T12" fmla="*/ 302 h 302"/>
              </a:gdLst>
              <a:ahLst/>
              <a:cxnLst>
                <a:cxn ang="T6">
                  <a:pos x="T0" y="T1"/>
                </a:cxn>
                <a:cxn ang="T7">
                  <a:pos x="T2" y="T3"/>
                </a:cxn>
                <a:cxn ang="T8">
                  <a:pos x="T4" y="T5"/>
                </a:cxn>
              </a:cxnLst>
              <a:rect l="T9" t="T10" r="T11" b="T12"/>
              <a:pathLst>
                <a:path w="750" h="302">
                  <a:moveTo>
                    <a:pt x="0" y="107"/>
                  </a:moveTo>
                  <a:cubicBezTo>
                    <a:pt x="230" y="53"/>
                    <a:pt x="460" y="0"/>
                    <a:pt x="585" y="32"/>
                  </a:cubicBezTo>
                  <a:cubicBezTo>
                    <a:pt x="710" y="64"/>
                    <a:pt x="733" y="260"/>
                    <a:pt x="750" y="302"/>
                  </a:cubicBezTo>
                </a:path>
              </a:pathLst>
            </a:custGeom>
            <a:noFill/>
            <a:ln w="19050" cmpd="sng">
              <a:solidFill>
                <a:srgbClr val="000000"/>
              </a:solidFill>
              <a:round/>
              <a:headEnd type="none" w="med" len="med"/>
              <a:tailEnd type="triangle" w="med" len="med"/>
            </a:ln>
          </p:spPr>
          <p:txBody>
            <a:bodyPr/>
            <a:lstStyle/>
            <a:p>
              <a:endParaRPr lang="en-US"/>
            </a:p>
          </p:txBody>
        </p:sp>
        <p:sp>
          <p:nvSpPr>
            <p:cNvPr id="4129" name="Text Box 56"/>
            <p:cNvSpPr txBox="1">
              <a:spLocks noChangeArrowheads="1"/>
            </p:cNvSpPr>
            <p:nvPr/>
          </p:nvSpPr>
          <p:spPr bwMode="auto">
            <a:xfrm>
              <a:off x="714" y="1780"/>
              <a:ext cx="807" cy="179"/>
            </a:xfrm>
            <a:prstGeom prst="rect">
              <a:avLst/>
            </a:prstGeom>
            <a:noFill/>
            <a:ln w="9525">
              <a:noFill/>
              <a:miter lim="800000"/>
              <a:headEnd/>
              <a:tailEnd/>
            </a:ln>
          </p:spPr>
          <p:txBody>
            <a:bodyPr/>
            <a:lstStyle/>
            <a:p>
              <a:pPr algn="ctr"/>
              <a:r>
                <a:rPr lang="en-US" sz="1400" i="1"/>
                <a:t>VORTEX</a:t>
              </a:r>
              <a:endParaRPr lang="en-US"/>
            </a:p>
          </p:txBody>
        </p:sp>
        <p:sp>
          <p:nvSpPr>
            <p:cNvPr id="4130" name="Text Box 57"/>
            <p:cNvSpPr txBox="1">
              <a:spLocks noChangeArrowheads="1"/>
            </p:cNvSpPr>
            <p:nvPr/>
          </p:nvSpPr>
          <p:spPr bwMode="auto">
            <a:xfrm>
              <a:off x="3760" y="3038"/>
              <a:ext cx="1619" cy="274"/>
            </a:xfrm>
            <a:prstGeom prst="rect">
              <a:avLst/>
            </a:prstGeom>
            <a:noFill/>
            <a:ln w="9525">
              <a:noFill/>
              <a:miter lim="800000"/>
              <a:headEnd/>
              <a:tailEnd/>
            </a:ln>
          </p:spPr>
          <p:txBody>
            <a:bodyPr/>
            <a:lstStyle/>
            <a:p>
              <a:pPr algn="ctr"/>
              <a:r>
                <a:rPr lang="en-US" sz="1100" i="1"/>
                <a:t>(NO DNA QUANTITATION TYPICALLY PERFORMED WITH UNIFORM SAMPLES)</a:t>
              </a:r>
              <a:endParaRPr lang="en-US"/>
            </a:p>
          </p:txBody>
        </p:sp>
        <p:sp>
          <p:nvSpPr>
            <p:cNvPr id="4131" name="Freeform 58"/>
            <p:cNvSpPr>
              <a:spLocks/>
            </p:cNvSpPr>
            <p:nvPr/>
          </p:nvSpPr>
          <p:spPr bwMode="auto">
            <a:xfrm flipH="1">
              <a:off x="2918" y="569"/>
              <a:ext cx="214" cy="148"/>
            </a:xfrm>
            <a:custGeom>
              <a:avLst/>
              <a:gdLst>
                <a:gd name="T0" fmla="*/ 0 w 750"/>
                <a:gd name="T1" fmla="*/ 12 h 302"/>
                <a:gd name="T2" fmla="*/ 14 w 750"/>
                <a:gd name="T3" fmla="*/ 4 h 302"/>
                <a:gd name="T4" fmla="*/ 17 w 750"/>
                <a:gd name="T5" fmla="*/ 36 h 302"/>
                <a:gd name="T6" fmla="*/ 0 60000 65536"/>
                <a:gd name="T7" fmla="*/ 0 60000 65536"/>
                <a:gd name="T8" fmla="*/ 0 60000 65536"/>
                <a:gd name="T9" fmla="*/ 0 w 750"/>
                <a:gd name="T10" fmla="*/ 0 h 302"/>
                <a:gd name="T11" fmla="*/ 750 w 750"/>
                <a:gd name="T12" fmla="*/ 302 h 302"/>
              </a:gdLst>
              <a:ahLst/>
              <a:cxnLst>
                <a:cxn ang="T6">
                  <a:pos x="T0" y="T1"/>
                </a:cxn>
                <a:cxn ang="T7">
                  <a:pos x="T2" y="T3"/>
                </a:cxn>
                <a:cxn ang="T8">
                  <a:pos x="T4" y="T5"/>
                </a:cxn>
              </a:cxnLst>
              <a:rect l="T9" t="T10" r="T11" b="T12"/>
              <a:pathLst>
                <a:path w="750" h="302">
                  <a:moveTo>
                    <a:pt x="0" y="107"/>
                  </a:moveTo>
                  <a:cubicBezTo>
                    <a:pt x="230" y="53"/>
                    <a:pt x="460" y="0"/>
                    <a:pt x="585" y="32"/>
                  </a:cubicBezTo>
                  <a:cubicBezTo>
                    <a:pt x="710" y="64"/>
                    <a:pt x="733" y="260"/>
                    <a:pt x="750" y="302"/>
                  </a:cubicBezTo>
                </a:path>
              </a:pathLst>
            </a:custGeom>
            <a:noFill/>
            <a:ln w="19050" cmpd="sng">
              <a:solidFill>
                <a:srgbClr val="000000"/>
              </a:solidFill>
              <a:round/>
              <a:headEnd type="none" w="med" len="med"/>
              <a:tailEnd type="triangle" w="med" len="med"/>
            </a:ln>
          </p:spPr>
          <p:txBody>
            <a:bodyPr/>
            <a:lstStyle/>
            <a:p>
              <a:endParaRPr lang="en-US"/>
            </a:p>
          </p:txBody>
        </p:sp>
        <p:sp>
          <p:nvSpPr>
            <p:cNvPr id="4132" name="Text Box 59"/>
            <p:cNvSpPr txBox="1">
              <a:spLocks noChangeArrowheads="1"/>
            </p:cNvSpPr>
            <p:nvPr/>
          </p:nvSpPr>
          <p:spPr bwMode="auto">
            <a:xfrm>
              <a:off x="3039" y="605"/>
              <a:ext cx="650" cy="196"/>
            </a:xfrm>
            <a:prstGeom prst="rect">
              <a:avLst/>
            </a:prstGeom>
            <a:noFill/>
            <a:ln w="9525">
              <a:noFill/>
              <a:miter lim="800000"/>
              <a:headEnd/>
              <a:tailEnd/>
            </a:ln>
          </p:spPr>
          <p:txBody>
            <a:bodyPr/>
            <a:lstStyle/>
            <a:p>
              <a:pPr algn="ctr"/>
              <a:r>
                <a:rPr lang="en-US" sz="1400" i="1"/>
                <a:t>Water</a:t>
              </a:r>
              <a:endParaRPr lang="en-US"/>
            </a:p>
          </p:txBody>
        </p:sp>
        <p:sp>
          <p:nvSpPr>
            <p:cNvPr id="4133" name="Text Box 60"/>
            <p:cNvSpPr txBox="1">
              <a:spLocks noChangeArrowheads="1"/>
            </p:cNvSpPr>
            <p:nvPr/>
          </p:nvSpPr>
          <p:spPr bwMode="auto">
            <a:xfrm>
              <a:off x="2236" y="1124"/>
              <a:ext cx="1349" cy="180"/>
            </a:xfrm>
            <a:prstGeom prst="rect">
              <a:avLst/>
            </a:prstGeom>
            <a:noFill/>
            <a:ln w="9525">
              <a:noFill/>
              <a:miter lim="800000"/>
              <a:headEnd/>
              <a:tailEnd/>
            </a:ln>
          </p:spPr>
          <p:txBody>
            <a:bodyPr/>
            <a:lstStyle/>
            <a:p>
              <a:pPr algn="ctr"/>
              <a:r>
                <a:rPr lang="en-US" sz="1400" i="1"/>
                <a:t>INCUBATE </a:t>
              </a:r>
              <a:r>
                <a:rPr lang="en-US" sz="1100" i="1"/>
                <a:t>(ambient)</a:t>
              </a:r>
              <a:endParaRPr lang="en-US"/>
            </a:p>
          </p:txBody>
        </p:sp>
        <p:grpSp>
          <p:nvGrpSpPr>
            <p:cNvPr id="9" name="Group 61"/>
            <p:cNvGrpSpPr>
              <a:grpSpLocks/>
            </p:cNvGrpSpPr>
            <p:nvPr/>
          </p:nvGrpSpPr>
          <p:grpSpPr bwMode="auto">
            <a:xfrm>
              <a:off x="2673" y="1820"/>
              <a:ext cx="854" cy="476"/>
              <a:chOff x="5970" y="6441"/>
              <a:chExt cx="1672" cy="1461"/>
            </a:xfrm>
          </p:grpSpPr>
          <p:sp>
            <p:nvSpPr>
              <p:cNvPr id="4177" name="Oval 62"/>
              <p:cNvSpPr>
                <a:spLocks noChangeArrowheads="1"/>
              </p:cNvSpPr>
              <p:nvPr/>
            </p:nvSpPr>
            <p:spPr bwMode="auto">
              <a:xfrm>
                <a:off x="6184" y="7454"/>
                <a:ext cx="165" cy="270"/>
              </a:xfrm>
              <a:prstGeom prst="ellipse">
                <a:avLst/>
              </a:prstGeom>
              <a:solidFill>
                <a:srgbClr val="000000"/>
              </a:solidFill>
              <a:ln w="9525">
                <a:solidFill>
                  <a:srgbClr val="000000"/>
                </a:solidFill>
                <a:round/>
                <a:headEnd/>
                <a:tailEnd/>
              </a:ln>
            </p:spPr>
            <p:txBody>
              <a:bodyPr/>
              <a:lstStyle/>
              <a:p>
                <a:endParaRPr lang="en-US"/>
              </a:p>
            </p:txBody>
          </p:sp>
          <p:sp>
            <p:nvSpPr>
              <p:cNvPr id="4178" name="Freeform 63"/>
              <p:cNvSpPr>
                <a:spLocks/>
              </p:cNvSpPr>
              <p:nvPr/>
            </p:nvSpPr>
            <p:spPr bwMode="auto">
              <a:xfrm>
                <a:off x="5970" y="7022"/>
                <a:ext cx="600" cy="880"/>
              </a:xfrm>
              <a:custGeom>
                <a:avLst/>
                <a:gdLst>
                  <a:gd name="T0" fmla="*/ 218 w 430"/>
                  <a:gd name="T1" fmla="*/ 350 h 580"/>
                  <a:gd name="T2" fmla="*/ 462 w 430"/>
                  <a:gd name="T3" fmla="*/ 1991 h 580"/>
                  <a:gd name="T4" fmla="*/ 707 w 430"/>
                  <a:gd name="T5" fmla="*/ 2026 h 580"/>
                  <a:gd name="T6" fmla="*/ 977 w 430"/>
                  <a:gd name="T7" fmla="*/ 350 h 580"/>
                  <a:gd name="T8" fmla="*/ 1168 w 430"/>
                  <a:gd name="T9" fmla="*/ 384 h 580"/>
                  <a:gd name="T10" fmla="*/ 1141 w 430"/>
                  <a:gd name="T11" fmla="*/ 0 h 580"/>
                  <a:gd name="T12" fmla="*/ 0 w 430"/>
                  <a:gd name="T13" fmla="*/ 0 h 580"/>
                  <a:gd name="T14" fmla="*/ 0 w 430"/>
                  <a:gd name="T15" fmla="*/ 454 h 580"/>
                  <a:gd name="T16" fmla="*/ 218 w 430"/>
                  <a:gd name="T17" fmla="*/ 350 h 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80"/>
                  <a:gd name="T29" fmla="*/ 430 w 430"/>
                  <a:gd name="T30" fmla="*/ 580 h 5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80">
                    <a:moveTo>
                      <a:pt x="80" y="100"/>
                    </a:moveTo>
                    <a:lnTo>
                      <a:pt x="170" y="570"/>
                    </a:lnTo>
                    <a:lnTo>
                      <a:pt x="260" y="580"/>
                    </a:lnTo>
                    <a:lnTo>
                      <a:pt x="360" y="100"/>
                    </a:lnTo>
                    <a:lnTo>
                      <a:pt x="430" y="110"/>
                    </a:lnTo>
                    <a:lnTo>
                      <a:pt x="420" y="0"/>
                    </a:lnTo>
                    <a:lnTo>
                      <a:pt x="0" y="0"/>
                    </a:lnTo>
                    <a:lnTo>
                      <a:pt x="0" y="130"/>
                    </a:lnTo>
                    <a:lnTo>
                      <a:pt x="80" y="100"/>
                    </a:lnTo>
                    <a:close/>
                  </a:path>
                </a:pathLst>
              </a:custGeom>
              <a:noFill/>
              <a:ln w="28575" cmpd="sng">
                <a:solidFill>
                  <a:srgbClr val="000000"/>
                </a:solidFill>
                <a:round/>
                <a:headEnd/>
                <a:tailEnd/>
              </a:ln>
            </p:spPr>
            <p:txBody>
              <a:bodyPr/>
              <a:lstStyle/>
              <a:p>
                <a:endParaRPr lang="en-US"/>
              </a:p>
            </p:txBody>
          </p:sp>
          <p:sp>
            <p:nvSpPr>
              <p:cNvPr id="4179" name="Freeform 64"/>
              <p:cNvSpPr>
                <a:spLocks/>
              </p:cNvSpPr>
              <p:nvPr/>
            </p:nvSpPr>
            <p:spPr bwMode="auto">
              <a:xfrm flipH="1">
                <a:off x="6364" y="6532"/>
                <a:ext cx="420" cy="452"/>
              </a:xfrm>
              <a:custGeom>
                <a:avLst/>
                <a:gdLst>
                  <a:gd name="T0" fmla="*/ 0 w 750"/>
                  <a:gd name="T1" fmla="*/ 358 h 302"/>
                  <a:gd name="T2" fmla="*/ 103 w 750"/>
                  <a:gd name="T3" fmla="*/ 108 h 302"/>
                  <a:gd name="T4" fmla="*/ 132 w 750"/>
                  <a:gd name="T5" fmla="*/ 1013 h 302"/>
                  <a:gd name="T6" fmla="*/ 0 60000 65536"/>
                  <a:gd name="T7" fmla="*/ 0 60000 65536"/>
                  <a:gd name="T8" fmla="*/ 0 60000 65536"/>
                  <a:gd name="T9" fmla="*/ 0 w 750"/>
                  <a:gd name="T10" fmla="*/ 0 h 302"/>
                  <a:gd name="T11" fmla="*/ 750 w 750"/>
                  <a:gd name="T12" fmla="*/ 302 h 302"/>
                </a:gdLst>
                <a:ahLst/>
                <a:cxnLst>
                  <a:cxn ang="T6">
                    <a:pos x="T0" y="T1"/>
                  </a:cxn>
                  <a:cxn ang="T7">
                    <a:pos x="T2" y="T3"/>
                  </a:cxn>
                  <a:cxn ang="T8">
                    <a:pos x="T4" y="T5"/>
                  </a:cxn>
                </a:cxnLst>
                <a:rect l="T9" t="T10" r="T11" b="T12"/>
                <a:pathLst>
                  <a:path w="750" h="302">
                    <a:moveTo>
                      <a:pt x="0" y="107"/>
                    </a:moveTo>
                    <a:cubicBezTo>
                      <a:pt x="230" y="53"/>
                      <a:pt x="460" y="0"/>
                      <a:pt x="585" y="32"/>
                    </a:cubicBezTo>
                    <a:cubicBezTo>
                      <a:pt x="710" y="64"/>
                      <a:pt x="733" y="260"/>
                      <a:pt x="750" y="302"/>
                    </a:cubicBezTo>
                  </a:path>
                </a:pathLst>
              </a:custGeom>
              <a:noFill/>
              <a:ln w="19050" cmpd="sng">
                <a:solidFill>
                  <a:srgbClr val="000000"/>
                </a:solidFill>
                <a:round/>
                <a:headEnd type="none" w="med" len="med"/>
                <a:tailEnd type="triangle" w="med" len="med"/>
              </a:ln>
            </p:spPr>
            <p:txBody>
              <a:bodyPr/>
              <a:lstStyle/>
              <a:p>
                <a:endParaRPr lang="en-US"/>
              </a:p>
            </p:txBody>
          </p:sp>
          <p:sp>
            <p:nvSpPr>
              <p:cNvPr id="4180" name="Text Box 65"/>
              <p:cNvSpPr txBox="1">
                <a:spLocks noChangeArrowheads="1"/>
              </p:cNvSpPr>
              <p:nvPr/>
            </p:nvSpPr>
            <p:spPr bwMode="auto">
              <a:xfrm>
                <a:off x="6424" y="6441"/>
                <a:ext cx="1218" cy="720"/>
              </a:xfrm>
              <a:prstGeom prst="rect">
                <a:avLst/>
              </a:prstGeom>
              <a:noFill/>
              <a:ln w="9525">
                <a:noFill/>
                <a:miter lim="800000"/>
                <a:headEnd/>
                <a:tailEnd/>
              </a:ln>
            </p:spPr>
            <p:txBody>
              <a:bodyPr/>
              <a:lstStyle/>
              <a:p>
                <a:pPr algn="ctr"/>
                <a:r>
                  <a:rPr lang="en-US" sz="1400" i="1"/>
                  <a:t>5% </a:t>
                </a:r>
              </a:p>
              <a:p>
                <a:pPr algn="ctr"/>
                <a:r>
                  <a:rPr lang="en-US" sz="1400" i="1"/>
                  <a:t>Chelex</a:t>
                </a:r>
                <a:endParaRPr lang="en-US"/>
              </a:p>
            </p:txBody>
          </p:sp>
        </p:grpSp>
        <p:sp>
          <p:nvSpPr>
            <p:cNvPr id="4135" name="Text Box 66"/>
            <p:cNvSpPr txBox="1">
              <a:spLocks noChangeArrowheads="1"/>
            </p:cNvSpPr>
            <p:nvPr/>
          </p:nvSpPr>
          <p:spPr bwMode="auto">
            <a:xfrm>
              <a:off x="2215" y="2597"/>
              <a:ext cx="1349" cy="179"/>
            </a:xfrm>
            <a:prstGeom prst="rect">
              <a:avLst/>
            </a:prstGeom>
            <a:noFill/>
            <a:ln w="9525">
              <a:noFill/>
              <a:miter lim="800000"/>
              <a:headEnd/>
              <a:tailEnd/>
            </a:ln>
          </p:spPr>
          <p:txBody>
            <a:bodyPr/>
            <a:lstStyle/>
            <a:p>
              <a:pPr algn="ctr"/>
              <a:r>
                <a:rPr lang="en-US" sz="1400" i="1"/>
                <a:t>INCUBATE (100 </a:t>
              </a:r>
              <a:r>
                <a:rPr lang="en-US" sz="1400" i="1" baseline="30000"/>
                <a:t>o</a:t>
              </a:r>
              <a:r>
                <a:rPr lang="en-US" sz="1400" i="1"/>
                <a:t>C)</a:t>
              </a:r>
              <a:endParaRPr lang="en-US"/>
            </a:p>
          </p:txBody>
        </p:sp>
        <p:sp>
          <p:nvSpPr>
            <p:cNvPr id="4136" name="Text Box 67"/>
            <p:cNvSpPr txBox="1">
              <a:spLocks noChangeArrowheads="1"/>
            </p:cNvSpPr>
            <p:nvPr/>
          </p:nvSpPr>
          <p:spPr bwMode="auto">
            <a:xfrm>
              <a:off x="2113" y="1580"/>
              <a:ext cx="1523" cy="180"/>
            </a:xfrm>
            <a:prstGeom prst="rect">
              <a:avLst/>
            </a:prstGeom>
            <a:noFill/>
            <a:ln w="9525">
              <a:noFill/>
              <a:miter lim="800000"/>
              <a:headEnd/>
              <a:tailEnd/>
            </a:ln>
          </p:spPr>
          <p:txBody>
            <a:bodyPr/>
            <a:lstStyle/>
            <a:p>
              <a:pPr algn="ctr"/>
              <a:r>
                <a:rPr lang="en-US" sz="1400" i="1"/>
                <a:t>REMOVE supernatant</a:t>
              </a:r>
              <a:endParaRPr lang="en-US"/>
            </a:p>
          </p:txBody>
        </p:sp>
        <p:sp>
          <p:nvSpPr>
            <p:cNvPr id="4137" name="Text Box 68"/>
            <p:cNvSpPr txBox="1">
              <a:spLocks noChangeArrowheads="1"/>
            </p:cNvSpPr>
            <p:nvPr/>
          </p:nvSpPr>
          <p:spPr bwMode="auto">
            <a:xfrm>
              <a:off x="2272" y="2391"/>
              <a:ext cx="1236" cy="180"/>
            </a:xfrm>
            <a:prstGeom prst="rect">
              <a:avLst/>
            </a:prstGeom>
            <a:noFill/>
            <a:ln w="9525">
              <a:noFill/>
              <a:miter lim="800000"/>
              <a:headEnd/>
              <a:tailEnd/>
            </a:ln>
          </p:spPr>
          <p:txBody>
            <a:bodyPr/>
            <a:lstStyle/>
            <a:p>
              <a:pPr algn="ctr"/>
              <a:r>
                <a:rPr lang="en-US" sz="1400" i="1"/>
                <a:t>INCUBATE (56 </a:t>
              </a:r>
              <a:r>
                <a:rPr lang="en-US" sz="1400" i="1" baseline="30000"/>
                <a:t>o</a:t>
              </a:r>
              <a:r>
                <a:rPr lang="en-US" sz="1400" i="1"/>
                <a:t>C)</a:t>
              </a:r>
              <a:endParaRPr lang="en-US"/>
            </a:p>
          </p:txBody>
        </p:sp>
        <p:sp>
          <p:nvSpPr>
            <p:cNvPr id="4138" name="Text Box 69"/>
            <p:cNvSpPr txBox="1">
              <a:spLocks noChangeArrowheads="1"/>
            </p:cNvSpPr>
            <p:nvPr/>
          </p:nvSpPr>
          <p:spPr bwMode="auto">
            <a:xfrm>
              <a:off x="2363" y="3167"/>
              <a:ext cx="1052" cy="337"/>
            </a:xfrm>
            <a:prstGeom prst="rect">
              <a:avLst/>
            </a:prstGeom>
            <a:noFill/>
            <a:ln w="9525">
              <a:noFill/>
              <a:miter lim="800000"/>
              <a:headEnd/>
              <a:tailEnd/>
            </a:ln>
          </p:spPr>
          <p:txBody>
            <a:bodyPr/>
            <a:lstStyle/>
            <a:p>
              <a:pPr algn="ctr"/>
              <a:r>
                <a:rPr lang="en-US" sz="1400" i="1"/>
                <a:t>QUANTITATE DNA</a:t>
              </a:r>
              <a:endParaRPr lang="en-US"/>
            </a:p>
          </p:txBody>
        </p:sp>
        <p:sp>
          <p:nvSpPr>
            <p:cNvPr id="4139" name="Line 70"/>
            <p:cNvSpPr>
              <a:spLocks noChangeShapeType="1"/>
            </p:cNvSpPr>
            <p:nvPr/>
          </p:nvSpPr>
          <p:spPr bwMode="auto">
            <a:xfrm>
              <a:off x="4343" y="1221"/>
              <a:ext cx="0" cy="208"/>
            </a:xfrm>
            <a:prstGeom prst="line">
              <a:avLst/>
            </a:prstGeom>
            <a:noFill/>
            <a:ln w="9525">
              <a:solidFill>
                <a:srgbClr val="000000"/>
              </a:solidFill>
              <a:round/>
              <a:headEnd/>
              <a:tailEnd type="triangle" w="med" len="med"/>
            </a:ln>
          </p:spPr>
          <p:txBody>
            <a:bodyPr/>
            <a:lstStyle/>
            <a:p>
              <a:endParaRPr lang="en-US"/>
            </a:p>
          </p:txBody>
        </p:sp>
        <p:sp>
          <p:nvSpPr>
            <p:cNvPr id="4140" name="Oval 71"/>
            <p:cNvSpPr>
              <a:spLocks noChangeArrowheads="1"/>
            </p:cNvSpPr>
            <p:nvPr/>
          </p:nvSpPr>
          <p:spPr bwMode="auto">
            <a:xfrm>
              <a:off x="4297" y="1108"/>
              <a:ext cx="73" cy="46"/>
            </a:xfrm>
            <a:prstGeom prst="ellipse">
              <a:avLst/>
            </a:prstGeom>
            <a:solidFill>
              <a:srgbClr val="FF0000"/>
            </a:solidFill>
            <a:ln w="9525">
              <a:solidFill>
                <a:srgbClr val="000000"/>
              </a:solidFill>
              <a:round/>
              <a:headEnd/>
              <a:tailEnd/>
            </a:ln>
          </p:spPr>
          <p:txBody>
            <a:bodyPr/>
            <a:lstStyle/>
            <a:p>
              <a:endParaRPr lang="en-US"/>
            </a:p>
          </p:txBody>
        </p:sp>
        <p:sp>
          <p:nvSpPr>
            <p:cNvPr id="4141" name="Text Box 72"/>
            <p:cNvSpPr txBox="1">
              <a:spLocks noChangeArrowheads="1"/>
            </p:cNvSpPr>
            <p:nvPr/>
          </p:nvSpPr>
          <p:spPr bwMode="auto">
            <a:xfrm>
              <a:off x="2394" y="3518"/>
              <a:ext cx="1052" cy="274"/>
            </a:xfrm>
            <a:prstGeom prst="rect">
              <a:avLst/>
            </a:prstGeom>
            <a:noFill/>
            <a:ln w="9525">
              <a:noFill/>
              <a:miter lim="800000"/>
              <a:headEnd/>
              <a:tailEnd/>
            </a:ln>
          </p:spPr>
          <p:txBody>
            <a:bodyPr/>
            <a:lstStyle/>
            <a:p>
              <a:pPr algn="ctr"/>
              <a:r>
                <a:rPr lang="en-US" sz="1400" i="1"/>
                <a:t>PERFORM PCR</a:t>
              </a:r>
              <a:endParaRPr lang="en-US"/>
            </a:p>
          </p:txBody>
        </p:sp>
        <p:sp>
          <p:nvSpPr>
            <p:cNvPr id="4142" name="Line 73"/>
            <p:cNvSpPr>
              <a:spLocks noChangeShapeType="1"/>
            </p:cNvSpPr>
            <p:nvPr/>
          </p:nvSpPr>
          <p:spPr bwMode="auto">
            <a:xfrm>
              <a:off x="3893" y="2976"/>
              <a:ext cx="1215" cy="0"/>
            </a:xfrm>
            <a:prstGeom prst="line">
              <a:avLst/>
            </a:prstGeom>
            <a:noFill/>
            <a:ln w="9525">
              <a:solidFill>
                <a:srgbClr val="000000"/>
              </a:solidFill>
              <a:round/>
              <a:headEnd/>
              <a:tailEnd/>
            </a:ln>
          </p:spPr>
          <p:txBody>
            <a:bodyPr/>
            <a:lstStyle/>
            <a:p>
              <a:endParaRPr lang="en-US"/>
            </a:p>
          </p:txBody>
        </p:sp>
        <p:sp>
          <p:nvSpPr>
            <p:cNvPr id="4143" name="Line 74"/>
            <p:cNvSpPr>
              <a:spLocks noChangeShapeType="1"/>
            </p:cNvSpPr>
            <p:nvPr/>
          </p:nvSpPr>
          <p:spPr bwMode="auto">
            <a:xfrm>
              <a:off x="2300" y="3071"/>
              <a:ext cx="1215" cy="0"/>
            </a:xfrm>
            <a:prstGeom prst="line">
              <a:avLst/>
            </a:prstGeom>
            <a:noFill/>
            <a:ln w="9525">
              <a:solidFill>
                <a:srgbClr val="000000"/>
              </a:solidFill>
              <a:round/>
              <a:headEnd/>
              <a:tailEnd/>
            </a:ln>
          </p:spPr>
          <p:txBody>
            <a:bodyPr/>
            <a:lstStyle/>
            <a:p>
              <a:endParaRPr lang="en-US"/>
            </a:p>
          </p:txBody>
        </p:sp>
        <p:sp>
          <p:nvSpPr>
            <p:cNvPr id="4144" name="Line 75"/>
            <p:cNvSpPr>
              <a:spLocks noChangeShapeType="1"/>
            </p:cNvSpPr>
            <p:nvPr/>
          </p:nvSpPr>
          <p:spPr bwMode="auto">
            <a:xfrm>
              <a:off x="462" y="3552"/>
              <a:ext cx="1215" cy="0"/>
            </a:xfrm>
            <a:prstGeom prst="line">
              <a:avLst/>
            </a:prstGeom>
            <a:noFill/>
            <a:ln w="9525">
              <a:solidFill>
                <a:srgbClr val="000000"/>
              </a:solidFill>
              <a:round/>
              <a:headEnd/>
              <a:tailEnd/>
            </a:ln>
          </p:spPr>
          <p:txBody>
            <a:bodyPr/>
            <a:lstStyle/>
            <a:p>
              <a:endParaRPr lang="en-US"/>
            </a:p>
          </p:txBody>
        </p:sp>
        <p:sp>
          <p:nvSpPr>
            <p:cNvPr id="4145" name="Text Box 76"/>
            <p:cNvSpPr txBox="1">
              <a:spLocks noChangeArrowheads="1"/>
            </p:cNvSpPr>
            <p:nvPr/>
          </p:nvSpPr>
          <p:spPr bwMode="auto">
            <a:xfrm>
              <a:off x="525" y="3902"/>
              <a:ext cx="1052" cy="274"/>
            </a:xfrm>
            <a:prstGeom prst="rect">
              <a:avLst/>
            </a:prstGeom>
            <a:noFill/>
            <a:ln w="9525">
              <a:noFill/>
              <a:miter lim="800000"/>
              <a:headEnd/>
              <a:tailEnd/>
            </a:ln>
          </p:spPr>
          <p:txBody>
            <a:bodyPr/>
            <a:lstStyle/>
            <a:p>
              <a:pPr algn="ctr"/>
              <a:r>
                <a:rPr lang="en-US" sz="1400" i="1"/>
                <a:t>PERFORM PCR</a:t>
              </a:r>
              <a:endParaRPr lang="en-US"/>
            </a:p>
          </p:txBody>
        </p:sp>
        <p:grpSp>
          <p:nvGrpSpPr>
            <p:cNvPr id="10" name="Group 77"/>
            <p:cNvGrpSpPr>
              <a:grpSpLocks/>
            </p:cNvGrpSpPr>
            <p:nvPr/>
          </p:nvGrpSpPr>
          <p:grpSpPr bwMode="auto">
            <a:xfrm>
              <a:off x="916" y="1019"/>
              <a:ext cx="1145" cy="179"/>
              <a:chOff x="2388" y="4761"/>
              <a:chExt cx="2244" cy="550"/>
            </a:xfrm>
          </p:grpSpPr>
          <p:grpSp>
            <p:nvGrpSpPr>
              <p:cNvPr id="11" name="Group 78"/>
              <p:cNvGrpSpPr>
                <a:grpSpLocks/>
              </p:cNvGrpSpPr>
              <p:nvPr/>
            </p:nvGrpSpPr>
            <p:grpSpPr bwMode="auto">
              <a:xfrm>
                <a:off x="2388" y="4770"/>
                <a:ext cx="690" cy="470"/>
                <a:chOff x="4720" y="3790"/>
                <a:chExt cx="440" cy="280"/>
              </a:xfrm>
            </p:grpSpPr>
            <p:sp>
              <p:nvSpPr>
                <p:cNvPr id="4175" name="AutoShape 79"/>
                <p:cNvSpPr>
                  <a:spLocks noChangeArrowheads="1"/>
                </p:cNvSpPr>
                <p:nvPr/>
              </p:nvSpPr>
              <p:spPr bwMode="auto">
                <a:xfrm>
                  <a:off x="4720" y="3790"/>
                  <a:ext cx="200" cy="280"/>
                </a:xfrm>
                <a:prstGeom prst="curvedRightArrow">
                  <a:avLst>
                    <a:gd name="adj1" fmla="val 28000"/>
                    <a:gd name="adj2" fmla="val 56000"/>
                    <a:gd name="adj3" fmla="val 33333"/>
                  </a:avLst>
                </a:prstGeom>
                <a:noFill/>
                <a:ln w="9525">
                  <a:solidFill>
                    <a:srgbClr val="000000"/>
                  </a:solidFill>
                  <a:miter lim="800000"/>
                  <a:headEnd/>
                  <a:tailEnd/>
                </a:ln>
              </p:spPr>
              <p:txBody>
                <a:bodyPr/>
                <a:lstStyle/>
                <a:p>
                  <a:endParaRPr lang="en-US"/>
                </a:p>
              </p:txBody>
            </p:sp>
            <p:sp>
              <p:nvSpPr>
                <p:cNvPr id="4176" name="AutoShape 80"/>
                <p:cNvSpPr>
                  <a:spLocks noChangeArrowheads="1"/>
                </p:cNvSpPr>
                <p:nvPr/>
              </p:nvSpPr>
              <p:spPr bwMode="auto">
                <a:xfrm rot="-10154248">
                  <a:off x="4960" y="3790"/>
                  <a:ext cx="200" cy="280"/>
                </a:xfrm>
                <a:prstGeom prst="curvedRightArrow">
                  <a:avLst>
                    <a:gd name="adj1" fmla="val 28000"/>
                    <a:gd name="adj2" fmla="val 56000"/>
                    <a:gd name="adj3" fmla="val 33333"/>
                  </a:avLst>
                </a:prstGeom>
                <a:noFill/>
                <a:ln w="9525">
                  <a:solidFill>
                    <a:srgbClr val="000000"/>
                  </a:solidFill>
                  <a:miter lim="800000"/>
                  <a:headEnd/>
                  <a:tailEnd/>
                </a:ln>
              </p:spPr>
              <p:txBody>
                <a:bodyPr/>
                <a:lstStyle/>
                <a:p>
                  <a:endParaRPr lang="en-US"/>
                </a:p>
              </p:txBody>
            </p:sp>
          </p:grpSp>
          <p:sp>
            <p:nvSpPr>
              <p:cNvPr id="4174" name="Text Box 81"/>
              <p:cNvSpPr txBox="1">
                <a:spLocks noChangeArrowheads="1"/>
              </p:cNvSpPr>
              <p:nvPr/>
            </p:nvSpPr>
            <p:spPr bwMode="auto">
              <a:xfrm>
                <a:off x="3084" y="4761"/>
                <a:ext cx="1548" cy="550"/>
              </a:xfrm>
              <a:prstGeom prst="rect">
                <a:avLst/>
              </a:prstGeom>
              <a:noFill/>
              <a:ln w="9525">
                <a:noFill/>
                <a:miter lim="800000"/>
                <a:headEnd/>
                <a:tailEnd/>
              </a:ln>
            </p:spPr>
            <p:txBody>
              <a:bodyPr/>
              <a:lstStyle/>
              <a:p>
                <a:pPr algn="ctr"/>
                <a:r>
                  <a:rPr lang="en-US" sz="1400"/>
                  <a:t>Centrifuge</a:t>
                </a:r>
                <a:endParaRPr lang="en-US"/>
              </a:p>
            </p:txBody>
          </p:sp>
        </p:grpSp>
        <p:grpSp>
          <p:nvGrpSpPr>
            <p:cNvPr id="12" name="Group 82"/>
            <p:cNvGrpSpPr>
              <a:grpSpLocks/>
            </p:cNvGrpSpPr>
            <p:nvPr/>
          </p:nvGrpSpPr>
          <p:grpSpPr bwMode="auto">
            <a:xfrm>
              <a:off x="2590" y="1357"/>
              <a:ext cx="1146" cy="179"/>
              <a:chOff x="2388" y="4761"/>
              <a:chExt cx="2244" cy="550"/>
            </a:xfrm>
          </p:grpSpPr>
          <p:grpSp>
            <p:nvGrpSpPr>
              <p:cNvPr id="13" name="Group 83"/>
              <p:cNvGrpSpPr>
                <a:grpSpLocks/>
              </p:cNvGrpSpPr>
              <p:nvPr/>
            </p:nvGrpSpPr>
            <p:grpSpPr bwMode="auto">
              <a:xfrm>
                <a:off x="2388" y="4770"/>
                <a:ext cx="690" cy="470"/>
                <a:chOff x="4720" y="3790"/>
                <a:chExt cx="440" cy="280"/>
              </a:xfrm>
            </p:grpSpPr>
            <p:sp>
              <p:nvSpPr>
                <p:cNvPr id="4171" name="AutoShape 84"/>
                <p:cNvSpPr>
                  <a:spLocks noChangeArrowheads="1"/>
                </p:cNvSpPr>
                <p:nvPr/>
              </p:nvSpPr>
              <p:spPr bwMode="auto">
                <a:xfrm>
                  <a:off x="4720" y="3790"/>
                  <a:ext cx="200" cy="280"/>
                </a:xfrm>
                <a:prstGeom prst="curvedRightArrow">
                  <a:avLst>
                    <a:gd name="adj1" fmla="val 28000"/>
                    <a:gd name="adj2" fmla="val 56000"/>
                    <a:gd name="adj3" fmla="val 33333"/>
                  </a:avLst>
                </a:prstGeom>
                <a:noFill/>
                <a:ln w="9525">
                  <a:solidFill>
                    <a:srgbClr val="000000"/>
                  </a:solidFill>
                  <a:miter lim="800000"/>
                  <a:headEnd/>
                  <a:tailEnd/>
                </a:ln>
              </p:spPr>
              <p:txBody>
                <a:bodyPr/>
                <a:lstStyle/>
                <a:p>
                  <a:endParaRPr lang="en-US"/>
                </a:p>
              </p:txBody>
            </p:sp>
            <p:sp>
              <p:nvSpPr>
                <p:cNvPr id="4172" name="AutoShape 85"/>
                <p:cNvSpPr>
                  <a:spLocks noChangeArrowheads="1"/>
                </p:cNvSpPr>
                <p:nvPr/>
              </p:nvSpPr>
              <p:spPr bwMode="auto">
                <a:xfrm rot="-10154248">
                  <a:off x="4960" y="3790"/>
                  <a:ext cx="200" cy="280"/>
                </a:xfrm>
                <a:prstGeom prst="curvedRightArrow">
                  <a:avLst>
                    <a:gd name="adj1" fmla="val 28000"/>
                    <a:gd name="adj2" fmla="val 56000"/>
                    <a:gd name="adj3" fmla="val 33333"/>
                  </a:avLst>
                </a:prstGeom>
                <a:noFill/>
                <a:ln w="9525">
                  <a:solidFill>
                    <a:srgbClr val="000000"/>
                  </a:solidFill>
                  <a:miter lim="800000"/>
                  <a:headEnd/>
                  <a:tailEnd/>
                </a:ln>
              </p:spPr>
              <p:txBody>
                <a:bodyPr/>
                <a:lstStyle/>
                <a:p>
                  <a:endParaRPr lang="en-US"/>
                </a:p>
              </p:txBody>
            </p:sp>
          </p:grpSp>
          <p:sp>
            <p:nvSpPr>
              <p:cNvPr id="4170" name="Text Box 86"/>
              <p:cNvSpPr txBox="1">
                <a:spLocks noChangeArrowheads="1"/>
              </p:cNvSpPr>
              <p:nvPr/>
            </p:nvSpPr>
            <p:spPr bwMode="auto">
              <a:xfrm>
                <a:off x="3084" y="4761"/>
                <a:ext cx="1548" cy="550"/>
              </a:xfrm>
              <a:prstGeom prst="rect">
                <a:avLst/>
              </a:prstGeom>
              <a:noFill/>
              <a:ln w="9525">
                <a:noFill/>
                <a:miter lim="800000"/>
                <a:headEnd/>
                <a:tailEnd/>
              </a:ln>
            </p:spPr>
            <p:txBody>
              <a:bodyPr/>
              <a:lstStyle/>
              <a:p>
                <a:pPr algn="ctr"/>
                <a:r>
                  <a:rPr lang="en-US" sz="1400"/>
                  <a:t>Centrifuge</a:t>
                </a:r>
                <a:endParaRPr lang="en-US"/>
              </a:p>
            </p:txBody>
          </p:sp>
        </p:grpSp>
        <p:grpSp>
          <p:nvGrpSpPr>
            <p:cNvPr id="14" name="Group 87"/>
            <p:cNvGrpSpPr>
              <a:grpSpLocks/>
            </p:cNvGrpSpPr>
            <p:nvPr/>
          </p:nvGrpSpPr>
          <p:grpSpPr bwMode="auto">
            <a:xfrm>
              <a:off x="946" y="1980"/>
              <a:ext cx="1146" cy="180"/>
              <a:chOff x="2388" y="4761"/>
              <a:chExt cx="2244" cy="550"/>
            </a:xfrm>
          </p:grpSpPr>
          <p:grpSp>
            <p:nvGrpSpPr>
              <p:cNvPr id="15" name="Group 88"/>
              <p:cNvGrpSpPr>
                <a:grpSpLocks/>
              </p:cNvGrpSpPr>
              <p:nvPr/>
            </p:nvGrpSpPr>
            <p:grpSpPr bwMode="auto">
              <a:xfrm>
                <a:off x="2388" y="4770"/>
                <a:ext cx="690" cy="470"/>
                <a:chOff x="4720" y="3790"/>
                <a:chExt cx="440" cy="280"/>
              </a:xfrm>
            </p:grpSpPr>
            <p:sp>
              <p:nvSpPr>
                <p:cNvPr id="4167" name="AutoShape 89"/>
                <p:cNvSpPr>
                  <a:spLocks noChangeArrowheads="1"/>
                </p:cNvSpPr>
                <p:nvPr/>
              </p:nvSpPr>
              <p:spPr bwMode="auto">
                <a:xfrm>
                  <a:off x="4720" y="3790"/>
                  <a:ext cx="200" cy="280"/>
                </a:xfrm>
                <a:prstGeom prst="curvedRightArrow">
                  <a:avLst>
                    <a:gd name="adj1" fmla="val 28000"/>
                    <a:gd name="adj2" fmla="val 56000"/>
                    <a:gd name="adj3" fmla="val 33333"/>
                  </a:avLst>
                </a:prstGeom>
                <a:noFill/>
                <a:ln w="9525">
                  <a:solidFill>
                    <a:srgbClr val="000000"/>
                  </a:solidFill>
                  <a:miter lim="800000"/>
                  <a:headEnd/>
                  <a:tailEnd/>
                </a:ln>
              </p:spPr>
              <p:txBody>
                <a:bodyPr/>
                <a:lstStyle/>
                <a:p>
                  <a:endParaRPr lang="en-US"/>
                </a:p>
              </p:txBody>
            </p:sp>
            <p:sp>
              <p:nvSpPr>
                <p:cNvPr id="4168" name="AutoShape 90"/>
                <p:cNvSpPr>
                  <a:spLocks noChangeArrowheads="1"/>
                </p:cNvSpPr>
                <p:nvPr/>
              </p:nvSpPr>
              <p:spPr bwMode="auto">
                <a:xfrm rot="-10154248">
                  <a:off x="4960" y="3790"/>
                  <a:ext cx="200" cy="280"/>
                </a:xfrm>
                <a:prstGeom prst="curvedRightArrow">
                  <a:avLst>
                    <a:gd name="adj1" fmla="val 28000"/>
                    <a:gd name="adj2" fmla="val 56000"/>
                    <a:gd name="adj3" fmla="val 33333"/>
                  </a:avLst>
                </a:prstGeom>
                <a:noFill/>
                <a:ln w="9525">
                  <a:solidFill>
                    <a:srgbClr val="000000"/>
                  </a:solidFill>
                  <a:miter lim="800000"/>
                  <a:headEnd/>
                  <a:tailEnd/>
                </a:ln>
              </p:spPr>
              <p:txBody>
                <a:bodyPr/>
                <a:lstStyle/>
                <a:p>
                  <a:endParaRPr lang="en-US"/>
                </a:p>
              </p:txBody>
            </p:sp>
          </p:grpSp>
          <p:sp>
            <p:nvSpPr>
              <p:cNvPr id="4166" name="Text Box 91"/>
              <p:cNvSpPr txBox="1">
                <a:spLocks noChangeArrowheads="1"/>
              </p:cNvSpPr>
              <p:nvPr/>
            </p:nvSpPr>
            <p:spPr bwMode="auto">
              <a:xfrm>
                <a:off x="3084" y="4761"/>
                <a:ext cx="1548" cy="550"/>
              </a:xfrm>
              <a:prstGeom prst="rect">
                <a:avLst/>
              </a:prstGeom>
              <a:noFill/>
              <a:ln w="9525">
                <a:noFill/>
                <a:miter lim="800000"/>
                <a:headEnd/>
                <a:tailEnd/>
              </a:ln>
            </p:spPr>
            <p:txBody>
              <a:bodyPr/>
              <a:lstStyle/>
              <a:p>
                <a:pPr algn="ctr"/>
                <a:r>
                  <a:rPr lang="en-US" sz="1400"/>
                  <a:t>Centrifuge</a:t>
                </a:r>
                <a:endParaRPr lang="en-US"/>
              </a:p>
            </p:txBody>
          </p:sp>
        </p:grpSp>
        <p:grpSp>
          <p:nvGrpSpPr>
            <p:cNvPr id="16" name="Group 92"/>
            <p:cNvGrpSpPr>
              <a:grpSpLocks/>
            </p:cNvGrpSpPr>
            <p:nvPr/>
          </p:nvGrpSpPr>
          <p:grpSpPr bwMode="auto">
            <a:xfrm>
              <a:off x="2570" y="2817"/>
              <a:ext cx="1146" cy="179"/>
              <a:chOff x="2388" y="4761"/>
              <a:chExt cx="2244" cy="550"/>
            </a:xfrm>
          </p:grpSpPr>
          <p:grpSp>
            <p:nvGrpSpPr>
              <p:cNvPr id="17" name="Group 93"/>
              <p:cNvGrpSpPr>
                <a:grpSpLocks/>
              </p:cNvGrpSpPr>
              <p:nvPr/>
            </p:nvGrpSpPr>
            <p:grpSpPr bwMode="auto">
              <a:xfrm>
                <a:off x="2388" y="4770"/>
                <a:ext cx="690" cy="470"/>
                <a:chOff x="4720" y="3790"/>
                <a:chExt cx="440" cy="280"/>
              </a:xfrm>
            </p:grpSpPr>
            <p:sp>
              <p:nvSpPr>
                <p:cNvPr id="4163" name="AutoShape 94"/>
                <p:cNvSpPr>
                  <a:spLocks noChangeArrowheads="1"/>
                </p:cNvSpPr>
                <p:nvPr/>
              </p:nvSpPr>
              <p:spPr bwMode="auto">
                <a:xfrm>
                  <a:off x="4720" y="3790"/>
                  <a:ext cx="200" cy="280"/>
                </a:xfrm>
                <a:prstGeom prst="curvedRightArrow">
                  <a:avLst>
                    <a:gd name="adj1" fmla="val 28000"/>
                    <a:gd name="adj2" fmla="val 56000"/>
                    <a:gd name="adj3" fmla="val 33333"/>
                  </a:avLst>
                </a:prstGeom>
                <a:noFill/>
                <a:ln w="9525">
                  <a:solidFill>
                    <a:srgbClr val="000000"/>
                  </a:solidFill>
                  <a:miter lim="800000"/>
                  <a:headEnd/>
                  <a:tailEnd/>
                </a:ln>
              </p:spPr>
              <p:txBody>
                <a:bodyPr/>
                <a:lstStyle/>
                <a:p>
                  <a:endParaRPr lang="en-US"/>
                </a:p>
              </p:txBody>
            </p:sp>
            <p:sp>
              <p:nvSpPr>
                <p:cNvPr id="4164" name="AutoShape 95"/>
                <p:cNvSpPr>
                  <a:spLocks noChangeArrowheads="1"/>
                </p:cNvSpPr>
                <p:nvPr/>
              </p:nvSpPr>
              <p:spPr bwMode="auto">
                <a:xfrm rot="-10154248">
                  <a:off x="4960" y="3790"/>
                  <a:ext cx="200" cy="280"/>
                </a:xfrm>
                <a:prstGeom prst="curvedRightArrow">
                  <a:avLst>
                    <a:gd name="adj1" fmla="val 28000"/>
                    <a:gd name="adj2" fmla="val 56000"/>
                    <a:gd name="adj3" fmla="val 33333"/>
                  </a:avLst>
                </a:prstGeom>
                <a:noFill/>
                <a:ln w="9525">
                  <a:solidFill>
                    <a:srgbClr val="000000"/>
                  </a:solidFill>
                  <a:miter lim="800000"/>
                  <a:headEnd/>
                  <a:tailEnd/>
                </a:ln>
              </p:spPr>
              <p:txBody>
                <a:bodyPr/>
                <a:lstStyle/>
                <a:p>
                  <a:endParaRPr lang="en-US"/>
                </a:p>
              </p:txBody>
            </p:sp>
          </p:grpSp>
          <p:sp>
            <p:nvSpPr>
              <p:cNvPr id="4162" name="Text Box 96"/>
              <p:cNvSpPr txBox="1">
                <a:spLocks noChangeArrowheads="1"/>
              </p:cNvSpPr>
              <p:nvPr/>
            </p:nvSpPr>
            <p:spPr bwMode="auto">
              <a:xfrm>
                <a:off x="3084" y="4761"/>
                <a:ext cx="1548" cy="550"/>
              </a:xfrm>
              <a:prstGeom prst="rect">
                <a:avLst/>
              </a:prstGeom>
              <a:noFill/>
              <a:ln w="9525">
                <a:noFill/>
                <a:miter lim="800000"/>
                <a:headEnd/>
                <a:tailEnd/>
              </a:ln>
            </p:spPr>
            <p:txBody>
              <a:bodyPr/>
              <a:lstStyle/>
              <a:p>
                <a:pPr algn="ctr"/>
                <a:r>
                  <a:rPr lang="en-US" sz="1400"/>
                  <a:t>Centrifuge</a:t>
                </a:r>
                <a:endParaRPr lang="en-US"/>
              </a:p>
            </p:txBody>
          </p:sp>
        </p:grpSp>
        <p:sp>
          <p:nvSpPr>
            <p:cNvPr id="4150" name="Text Box 97"/>
            <p:cNvSpPr txBox="1">
              <a:spLocks noChangeArrowheads="1"/>
            </p:cNvSpPr>
            <p:nvPr/>
          </p:nvSpPr>
          <p:spPr bwMode="auto">
            <a:xfrm>
              <a:off x="3829" y="2173"/>
              <a:ext cx="1522" cy="179"/>
            </a:xfrm>
            <a:prstGeom prst="rect">
              <a:avLst/>
            </a:prstGeom>
            <a:noFill/>
            <a:ln w="9525">
              <a:noFill/>
              <a:miter lim="800000"/>
              <a:headEnd/>
              <a:tailEnd/>
            </a:ln>
          </p:spPr>
          <p:txBody>
            <a:bodyPr/>
            <a:lstStyle/>
            <a:p>
              <a:pPr algn="ctr"/>
              <a:r>
                <a:rPr lang="en-US" sz="1400" i="1"/>
                <a:t>REMOVE supernatant</a:t>
              </a:r>
              <a:endParaRPr lang="en-US"/>
            </a:p>
          </p:txBody>
        </p:sp>
        <p:sp>
          <p:nvSpPr>
            <p:cNvPr id="4151" name="Text Box 98"/>
            <p:cNvSpPr txBox="1">
              <a:spLocks noChangeArrowheads="1"/>
            </p:cNvSpPr>
            <p:nvPr/>
          </p:nvSpPr>
          <p:spPr bwMode="auto">
            <a:xfrm>
              <a:off x="336" y="2160"/>
              <a:ext cx="1767" cy="316"/>
            </a:xfrm>
            <a:prstGeom prst="rect">
              <a:avLst/>
            </a:prstGeom>
            <a:noFill/>
            <a:ln w="9525">
              <a:noFill/>
              <a:miter lim="800000"/>
              <a:headEnd/>
              <a:tailEnd/>
            </a:ln>
          </p:spPr>
          <p:txBody>
            <a:bodyPr/>
            <a:lstStyle/>
            <a:p>
              <a:pPr algn="ctr"/>
              <a:r>
                <a:rPr lang="en-US" sz="1200" b="1" i="1"/>
                <a:t>TRANSFER aqueous (upper) phase to new tube</a:t>
              </a:r>
              <a:endParaRPr lang="en-US" sz="1600"/>
            </a:p>
          </p:txBody>
        </p:sp>
        <p:sp>
          <p:nvSpPr>
            <p:cNvPr id="4152" name="Text Box 99"/>
            <p:cNvSpPr txBox="1">
              <a:spLocks noChangeArrowheads="1"/>
            </p:cNvSpPr>
            <p:nvPr/>
          </p:nvSpPr>
          <p:spPr bwMode="auto">
            <a:xfrm>
              <a:off x="384" y="2880"/>
              <a:ext cx="1668" cy="384"/>
            </a:xfrm>
            <a:prstGeom prst="rect">
              <a:avLst/>
            </a:prstGeom>
            <a:noFill/>
            <a:ln w="9525">
              <a:noFill/>
              <a:miter lim="800000"/>
              <a:headEnd/>
              <a:tailEnd/>
            </a:ln>
          </p:spPr>
          <p:txBody>
            <a:bodyPr/>
            <a:lstStyle/>
            <a:p>
              <a:pPr algn="ctr"/>
              <a:r>
                <a:rPr lang="en-US" sz="1400" i="1"/>
                <a:t>CONCENTRATE sample </a:t>
              </a:r>
              <a:r>
                <a:rPr lang="en-US" sz="1100" i="1"/>
                <a:t>(Centricon/Microcon-100 or ethanol precipitation)</a:t>
              </a:r>
              <a:endParaRPr lang="en-US"/>
            </a:p>
          </p:txBody>
        </p:sp>
        <p:grpSp>
          <p:nvGrpSpPr>
            <p:cNvPr id="18" name="Group 100"/>
            <p:cNvGrpSpPr>
              <a:grpSpLocks/>
            </p:cNvGrpSpPr>
            <p:nvPr/>
          </p:nvGrpSpPr>
          <p:grpSpPr bwMode="auto">
            <a:xfrm>
              <a:off x="885" y="3325"/>
              <a:ext cx="1146" cy="179"/>
              <a:chOff x="2388" y="4761"/>
              <a:chExt cx="2244" cy="550"/>
            </a:xfrm>
          </p:grpSpPr>
          <p:grpSp>
            <p:nvGrpSpPr>
              <p:cNvPr id="19" name="Group 101"/>
              <p:cNvGrpSpPr>
                <a:grpSpLocks/>
              </p:cNvGrpSpPr>
              <p:nvPr/>
            </p:nvGrpSpPr>
            <p:grpSpPr bwMode="auto">
              <a:xfrm>
                <a:off x="2388" y="4770"/>
                <a:ext cx="690" cy="470"/>
                <a:chOff x="4720" y="3790"/>
                <a:chExt cx="440" cy="280"/>
              </a:xfrm>
            </p:grpSpPr>
            <p:sp>
              <p:nvSpPr>
                <p:cNvPr id="4159" name="AutoShape 102"/>
                <p:cNvSpPr>
                  <a:spLocks noChangeArrowheads="1"/>
                </p:cNvSpPr>
                <p:nvPr/>
              </p:nvSpPr>
              <p:spPr bwMode="auto">
                <a:xfrm>
                  <a:off x="4720" y="3790"/>
                  <a:ext cx="200" cy="280"/>
                </a:xfrm>
                <a:prstGeom prst="curvedRightArrow">
                  <a:avLst>
                    <a:gd name="adj1" fmla="val 28000"/>
                    <a:gd name="adj2" fmla="val 56000"/>
                    <a:gd name="adj3" fmla="val 33333"/>
                  </a:avLst>
                </a:prstGeom>
                <a:noFill/>
                <a:ln w="9525">
                  <a:solidFill>
                    <a:srgbClr val="000000"/>
                  </a:solidFill>
                  <a:miter lim="800000"/>
                  <a:headEnd/>
                  <a:tailEnd/>
                </a:ln>
              </p:spPr>
              <p:txBody>
                <a:bodyPr/>
                <a:lstStyle/>
                <a:p>
                  <a:endParaRPr lang="en-US"/>
                </a:p>
              </p:txBody>
            </p:sp>
            <p:sp>
              <p:nvSpPr>
                <p:cNvPr id="4160" name="AutoShape 103"/>
                <p:cNvSpPr>
                  <a:spLocks noChangeArrowheads="1"/>
                </p:cNvSpPr>
                <p:nvPr/>
              </p:nvSpPr>
              <p:spPr bwMode="auto">
                <a:xfrm rot="-10154248">
                  <a:off x="4960" y="3790"/>
                  <a:ext cx="200" cy="280"/>
                </a:xfrm>
                <a:prstGeom prst="curvedRightArrow">
                  <a:avLst>
                    <a:gd name="adj1" fmla="val 28000"/>
                    <a:gd name="adj2" fmla="val 56000"/>
                    <a:gd name="adj3" fmla="val 33333"/>
                  </a:avLst>
                </a:prstGeom>
                <a:noFill/>
                <a:ln w="9525">
                  <a:solidFill>
                    <a:srgbClr val="000000"/>
                  </a:solidFill>
                  <a:miter lim="800000"/>
                  <a:headEnd/>
                  <a:tailEnd/>
                </a:ln>
              </p:spPr>
              <p:txBody>
                <a:bodyPr/>
                <a:lstStyle/>
                <a:p>
                  <a:endParaRPr lang="en-US"/>
                </a:p>
              </p:txBody>
            </p:sp>
          </p:grpSp>
          <p:sp>
            <p:nvSpPr>
              <p:cNvPr id="4158" name="Text Box 104"/>
              <p:cNvSpPr txBox="1">
                <a:spLocks noChangeArrowheads="1"/>
              </p:cNvSpPr>
              <p:nvPr/>
            </p:nvSpPr>
            <p:spPr bwMode="auto">
              <a:xfrm>
                <a:off x="3084" y="4761"/>
                <a:ext cx="1548" cy="550"/>
              </a:xfrm>
              <a:prstGeom prst="rect">
                <a:avLst/>
              </a:prstGeom>
              <a:noFill/>
              <a:ln w="9525">
                <a:noFill/>
                <a:miter lim="800000"/>
                <a:headEnd/>
                <a:tailEnd/>
              </a:ln>
            </p:spPr>
            <p:txBody>
              <a:bodyPr/>
              <a:lstStyle/>
              <a:p>
                <a:pPr algn="ctr"/>
                <a:r>
                  <a:rPr lang="en-US" sz="1400"/>
                  <a:t>Centrifuge</a:t>
                </a:r>
                <a:endParaRPr lang="en-US"/>
              </a:p>
            </p:txBody>
          </p:sp>
        </p:grpSp>
        <p:sp>
          <p:nvSpPr>
            <p:cNvPr id="4154" name="Line 105"/>
            <p:cNvSpPr>
              <a:spLocks noChangeShapeType="1"/>
            </p:cNvSpPr>
            <p:nvPr/>
          </p:nvSpPr>
          <p:spPr bwMode="auto">
            <a:xfrm>
              <a:off x="1157" y="2427"/>
              <a:ext cx="0" cy="117"/>
            </a:xfrm>
            <a:prstGeom prst="line">
              <a:avLst/>
            </a:prstGeom>
            <a:noFill/>
            <a:ln w="19050">
              <a:solidFill>
                <a:srgbClr val="000000"/>
              </a:solidFill>
              <a:round/>
              <a:headEnd/>
              <a:tailEnd type="triangle" w="med" len="med"/>
            </a:ln>
          </p:spPr>
          <p:txBody>
            <a:bodyPr/>
            <a:lstStyle/>
            <a:p>
              <a:endParaRPr lang="en-US"/>
            </a:p>
          </p:txBody>
        </p:sp>
        <p:sp>
          <p:nvSpPr>
            <p:cNvPr id="4155" name="Freeform 106"/>
            <p:cNvSpPr>
              <a:spLocks/>
            </p:cNvSpPr>
            <p:nvPr/>
          </p:nvSpPr>
          <p:spPr bwMode="auto">
            <a:xfrm flipH="1">
              <a:off x="1289" y="2445"/>
              <a:ext cx="295" cy="147"/>
            </a:xfrm>
            <a:custGeom>
              <a:avLst/>
              <a:gdLst>
                <a:gd name="T0" fmla="*/ 0 w 750"/>
                <a:gd name="T1" fmla="*/ 12 h 302"/>
                <a:gd name="T2" fmla="*/ 35 w 750"/>
                <a:gd name="T3" fmla="*/ 4 h 302"/>
                <a:gd name="T4" fmla="*/ 46 w 750"/>
                <a:gd name="T5" fmla="*/ 35 h 302"/>
                <a:gd name="T6" fmla="*/ 0 60000 65536"/>
                <a:gd name="T7" fmla="*/ 0 60000 65536"/>
                <a:gd name="T8" fmla="*/ 0 60000 65536"/>
                <a:gd name="T9" fmla="*/ 0 w 750"/>
                <a:gd name="T10" fmla="*/ 0 h 302"/>
                <a:gd name="T11" fmla="*/ 750 w 750"/>
                <a:gd name="T12" fmla="*/ 302 h 302"/>
              </a:gdLst>
              <a:ahLst/>
              <a:cxnLst>
                <a:cxn ang="T6">
                  <a:pos x="T0" y="T1"/>
                </a:cxn>
                <a:cxn ang="T7">
                  <a:pos x="T2" y="T3"/>
                </a:cxn>
                <a:cxn ang="T8">
                  <a:pos x="T4" y="T5"/>
                </a:cxn>
              </a:cxnLst>
              <a:rect l="T9" t="T10" r="T11" b="T12"/>
              <a:pathLst>
                <a:path w="750" h="302">
                  <a:moveTo>
                    <a:pt x="0" y="107"/>
                  </a:moveTo>
                  <a:cubicBezTo>
                    <a:pt x="230" y="53"/>
                    <a:pt x="460" y="0"/>
                    <a:pt x="585" y="32"/>
                  </a:cubicBezTo>
                  <a:cubicBezTo>
                    <a:pt x="710" y="64"/>
                    <a:pt x="733" y="260"/>
                    <a:pt x="750" y="302"/>
                  </a:cubicBezTo>
                </a:path>
              </a:pathLst>
            </a:custGeom>
            <a:noFill/>
            <a:ln w="19050" cmpd="sng">
              <a:solidFill>
                <a:srgbClr val="000000"/>
              </a:solidFill>
              <a:round/>
              <a:headEnd type="none" w="med" len="med"/>
              <a:tailEnd type="triangle" w="med" len="med"/>
            </a:ln>
          </p:spPr>
          <p:txBody>
            <a:bodyPr/>
            <a:lstStyle/>
            <a:p>
              <a:endParaRPr lang="en-US"/>
            </a:p>
          </p:txBody>
        </p:sp>
        <p:sp>
          <p:nvSpPr>
            <p:cNvPr id="4156" name="Text Box 107"/>
            <p:cNvSpPr txBox="1">
              <a:spLocks noChangeArrowheads="1"/>
            </p:cNvSpPr>
            <p:nvPr/>
          </p:nvSpPr>
          <p:spPr bwMode="auto">
            <a:xfrm>
              <a:off x="1372" y="2496"/>
              <a:ext cx="644" cy="257"/>
            </a:xfrm>
            <a:prstGeom prst="rect">
              <a:avLst/>
            </a:prstGeom>
            <a:noFill/>
            <a:ln w="9525">
              <a:noFill/>
              <a:miter lim="800000"/>
              <a:headEnd/>
              <a:tailEnd/>
            </a:ln>
          </p:spPr>
          <p:txBody>
            <a:bodyPr/>
            <a:lstStyle/>
            <a:p>
              <a:pPr algn="ctr"/>
              <a:r>
                <a:rPr lang="en-US" sz="1400" i="1"/>
                <a:t>TE buffer</a:t>
              </a:r>
              <a:endParaRPr lang="en-US"/>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81600" y="1066800"/>
            <a:ext cx="3368675" cy="3505200"/>
            <a:chOff x="3408" y="672"/>
            <a:chExt cx="2122" cy="2208"/>
          </a:xfrm>
        </p:grpSpPr>
        <p:sp>
          <p:nvSpPr>
            <p:cNvPr id="9230" name="Text Box 3"/>
            <p:cNvSpPr txBox="1">
              <a:spLocks noChangeArrowheads="1"/>
            </p:cNvSpPr>
            <p:nvPr/>
          </p:nvSpPr>
          <p:spPr bwMode="auto">
            <a:xfrm>
              <a:off x="3446" y="672"/>
              <a:ext cx="2026" cy="250"/>
            </a:xfrm>
            <a:prstGeom prst="rect">
              <a:avLst/>
            </a:prstGeom>
            <a:noFill/>
            <a:ln w="9525">
              <a:noFill/>
              <a:miter lim="800000"/>
              <a:headEnd/>
              <a:tailEnd/>
            </a:ln>
          </p:spPr>
          <p:txBody>
            <a:bodyPr>
              <a:spAutoFit/>
            </a:bodyPr>
            <a:lstStyle/>
            <a:p>
              <a:pPr algn="ctr"/>
              <a:r>
                <a:rPr lang="en-US" sz="2000" b="1">
                  <a:solidFill>
                    <a:srgbClr val="0000CC"/>
                  </a:solidFill>
                </a:rPr>
                <a:t>Single Amplification</a:t>
              </a:r>
            </a:p>
          </p:txBody>
        </p:sp>
        <p:sp>
          <p:nvSpPr>
            <p:cNvPr id="9231" name="Text Box 4"/>
            <p:cNvSpPr txBox="1">
              <a:spLocks noChangeArrowheads="1"/>
            </p:cNvSpPr>
            <p:nvPr/>
          </p:nvSpPr>
          <p:spPr bwMode="auto">
            <a:xfrm>
              <a:off x="3792" y="1929"/>
              <a:ext cx="1380" cy="404"/>
            </a:xfrm>
            <a:prstGeom prst="rect">
              <a:avLst/>
            </a:prstGeom>
            <a:noFill/>
            <a:ln w="9525">
              <a:noFill/>
              <a:miter lim="800000"/>
              <a:headEnd/>
              <a:tailEnd/>
            </a:ln>
          </p:spPr>
          <p:txBody>
            <a:bodyPr wrap="none">
              <a:spAutoFit/>
            </a:bodyPr>
            <a:lstStyle/>
            <a:p>
              <a:pPr algn="ctr"/>
              <a:r>
                <a:rPr lang="en-US" b="1">
                  <a:solidFill>
                    <a:srgbClr val="FF0000"/>
                  </a:solidFill>
                </a:rPr>
                <a:t>Amplification #1</a:t>
              </a:r>
            </a:p>
            <a:p>
              <a:pPr algn="ctr"/>
              <a:r>
                <a:rPr lang="en-US" b="1">
                  <a:solidFill>
                    <a:srgbClr val="FF0000"/>
                  </a:solidFill>
                </a:rPr>
                <a:t>(only a single test)</a:t>
              </a:r>
            </a:p>
          </p:txBody>
        </p:sp>
        <p:sp>
          <p:nvSpPr>
            <p:cNvPr id="9232" name="Text Box 5"/>
            <p:cNvSpPr txBox="1">
              <a:spLocks noChangeArrowheads="1"/>
            </p:cNvSpPr>
            <p:nvPr/>
          </p:nvSpPr>
          <p:spPr bwMode="auto">
            <a:xfrm>
              <a:off x="3926" y="2476"/>
              <a:ext cx="1114" cy="404"/>
            </a:xfrm>
            <a:prstGeom prst="rect">
              <a:avLst/>
            </a:prstGeom>
            <a:solidFill>
              <a:srgbClr val="FFFF00"/>
            </a:solidFill>
            <a:ln w="9525">
              <a:noFill/>
              <a:miter lim="800000"/>
              <a:headEnd/>
              <a:tailEnd/>
            </a:ln>
          </p:spPr>
          <p:txBody>
            <a:bodyPr>
              <a:spAutoFit/>
            </a:bodyPr>
            <a:lstStyle/>
            <a:p>
              <a:pPr algn="ctr"/>
              <a:r>
                <a:rPr lang="en-US" b="1"/>
                <a:t>Result can be Unreliable</a:t>
              </a:r>
            </a:p>
          </p:txBody>
        </p:sp>
        <p:grpSp>
          <p:nvGrpSpPr>
            <p:cNvPr id="3" name="Group 6"/>
            <p:cNvGrpSpPr>
              <a:grpSpLocks/>
            </p:cNvGrpSpPr>
            <p:nvPr/>
          </p:nvGrpSpPr>
          <p:grpSpPr bwMode="auto">
            <a:xfrm>
              <a:off x="3408" y="1079"/>
              <a:ext cx="2122" cy="745"/>
              <a:chOff x="3408" y="1079"/>
              <a:chExt cx="2122" cy="745"/>
            </a:xfrm>
          </p:grpSpPr>
          <p:sp>
            <p:nvSpPr>
              <p:cNvPr id="9235" name="Text Box 7"/>
              <p:cNvSpPr txBox="1">
                <a:spLocks noChangeArrowheads="1"/>
              </p:cNvSpPr>
              <p:nvPr/>
            </p:nvSpPr>
            <p:spPr bwMode="auto">
              <a:xfrm>
                <a:off x="3408" y="1079"/>
                <a:ext cx="2068" cy="231"/>
              </a:xfrm>
              <a:prstGeom prst="rect">
                <a:avLst/>
              </a:prstGeom>
              <a:noFill/>
              <a:ln w="9525">
                <a:noFill/>
                <a:miter lim="800000"/>
                <a:headEnd/>
                <a:tailEnd/>
              </a:ln>
            </p:spPr>
            <p:txBody>
              <a:bodyPr wrap="none">
                <a:spAutoFit/>
              </a:bodyPr>
              <a:lstStyle/>
              <a:p>
                <a:r>
                  <a:rPr lang="en-US"/>
                  <a:t>Low amount of DNA examined</a:t>
                </a:r>
              </a:p>
            </p:txBody>
          </p:sp>
          <p:sp>
            <p:nvSpPr>
              <p:cNvPr id="9236" name="Text Box 8"/>
              <p:cNvSpPr txBox="1">
                <a:spLocks noChangeArrowheads="1"/>
              </p:cNvSpPr>
              <p:nvPr/>
            </p:nvSpPr>
            <p:spPr bwMode="auto">
              <a:xfrm>
                <a:off x="4704" y="1344"/>
                <a:ext cx="826" cy="404"/>
              </a:xfrm>
              <a:prstGeom prst="rect">
                <a:avLst/>
              </a:prstGeom>
              <a:noFill/>
              <a:ln w="9525">
                <a:noFill/>
                <a:miter lim="800000"/>
                <a:headEnd/>
                <a:tailEnd/>
              </a:ln>
            </p:spPr>
            <p:txBody>
              <a:bodyPr>
                <a:spAutoFit/>
              </a:bodyPr>
              <a:lstStyle/>
              <a:p>
                <a:pPr algn="ctr"/>
                <a:r>
                  <a:rPr lang="en-US" i="1"/>
                  <a:t>Stochastic effects</a:t>
                </a:r>
              </a:p>
            </p:txBody>
          </p:sp>
          <p:sp>
            <p:nvSpPr>
              <p:cNvPr id="9237" name="AutoShape 9"/>
              <p:cNvSpPr>
                <a:spLocks noChangeArrowheads="1"/>
              </p:cNvSpPr>
              <p:nvPr/>
            </p:nvSpPr>
            <p:spPr bwMode="auto">
              <a:xfrm>
                <a:off x="4272" y="1344"/>
                <a:ext cx="384" cy="480"/>
              </a:xfrm>
              <a:prstGeom prst="downArrow">
                <a:avLst>
                  <a:gd name="adj1" fmla="val 50000"/>
                  <a:gd name="adj2" fmla="val 31250"/>
                </a:avLst>
              </a:prstGeom>
              <a:solidFill>
                <a:schemeClr val="accent1"/>
              </a:solidFill>
              <a:ln w="9525">
                <a:solidFill>
                  <a:schemeClr val="tx1"/>
                </a:solidFill>
                <a:miter lim="800000"/>
                <a:headEnd/>
                <a:tailEnd/>
              </a:ln>
            </p:spPr>
            <p:txBody>
              <a:bodyPr vert="eaVert" wrap="none" anchor="ctr"/>
              <a:lstStyle/>
              <a:p>
                <a:endParaRPr lang="en-US"/>
              </a:p>
            </p:txBody>
          </p:sp>
        </p:grpSp>
        <p:sp>
          <p:nvSpPr>
            <p:cNvPr id="9234" name="Rectangle 10"/>
            <p:cNvSpPr>
              <a:spLocks noChangeArrowheads="1"/>
            </p:cNvSpPr>
            <p:nvPr/>
          </p:nvSpPr>
          <p:spPr bwMode="auto">
            <a:xfrm>
              <a:off x="3600" y="1824"/>
              <a:ext cx="1728" cy="576"/>
            </a:xfrm>
            <a:prstGeom prst="rect">
              <a:avLst/>
            </a:prstGeom>
            <a:noFill/>
            <a:ln w="9525">
              <a:solidFill>
                <a:schemeClr val="tx1"/>
              </a:solidFill>
              <a:miter lim="800000"/>
              <a:headEnd/>
              <a:tailEnd/>
            </a:ln>
          </p:spPr>
          <p:txBody>
            <a:bodyPr wrap="none" anchor="ctr"/>
            <a:lstStyle/>
            <a:p>
              <a:endParaRPr lang="en-US"/>
            </a:p>
          </p:txBody>
        </p:sp>
      </p:grpSp>
      <p:grpSp>
        <p:nvGrpSpPr>
          <p:cNvPr id="4" name="Group 11"/>
          <p:cNvGrpSpPr>
            <a:grpSpLocks/>
          </p:cNvGrpSpPr>
          <p:nvPr/>
        </p:nvGrpSpPr>
        <p:grpSpPr bwMode="auto">
          <a:xfrm>
            <a:off x="838200" y="990600"/>
            <a:ext cx="3581400" cy="5289550"/>
            <a:chOff x="240" y="624"/>
            <a:chExt cx="2256" cy="3332"/>
          </a:xfrm>
        </p:grpSpPr>
        <p:sp>
          <p:nvSpPr>
            <p:cNvPr id="9220" name="Text Box 12"/>
            <p:cNvSpPr txBox="1">
              <a:spLocks noChangeArrowheads="1"/>
            </p:cNvSpPr>
            <p:nvPr/>
          </p:nvSpPr>
          <p:spPr bwMode="auto">
            <a:xfrm>
              <a:off x="384" y="624"/>
              <a:ext cx="2026" cy="442"/>
            </a:xfrm>
            <a:prstGeom prst="rect">
              <a:avLst/>
            </a:prstGeom>
            <a:noFill/>
            <a:ln w="9525">
              <a:noFill/>
              <a:miter lim="800000"/>
              <a:headEnd/>
              <a:tailEnd/>
            </a:ln>
          </p:spPr>
          <p:txBody>
            <a:bodyPr>
              <a:spAutoFit/>
            </a:bodyPr>
            <a:lstStyle/>
            <a:p>
              <a:pPr algn="ctr"/>
              <a:r>
                <a:rPr lang="en-US" sz="2000" b="1">
                  <a:solidFill>
                    <a:srgbClr val="0000CC"/>
                  </a:solidFill>
                </a:rPr>
                <a:t>Replicate Amplification with Consensus Profile</a:t>
              </a:r>
            </a:p>
          </p:txBody>
        </p:sp>
        <p:sp>
          <p:nvSpPr>
            <p:cNvPr id="9221" name="Text Box 13"/>
            <p:cNvSpPr txBox="1">
              <a:spLocks noChangeArrowheads="1"/>
            </p:cNvSpPr>
            <p:nvPr/>
          </p:nvSpPr>
          <p:spPr bwMode="auto">
            <a:xfrm>
              <a:off x="768" y="1871"/>
              <a:ext cx="1228" cy="577"/>
            </a:xfrm>
            <a:prstGeom prst="rect">
              <a:avLst/>
            </a:prstGeom>
            <a:noFill/>
            <a:ln w="9525">
              <a:noFill/>
              <a:miter lim="800000"/>
              <a:headEnd/>
              <a:tailEnd/>
            </a:ln>
          </p:spPr>
          <p:txBody>
            <a:bodyPr wrap="none">
              <a:spAutoFit/>
            </a:bodyPr>
            <a:lstStyle/>
            <a:p>
              <a:r>
                <a:rPr lang="en-US" b="1"/>
                <a:t>Amplification #1</a:t>
              </a:r>
            </a:p>
            <a:p>
              <a:r>
                <a:rPr lang="en-US" b="1"/>
                <a:t>Amplification #2</a:t>
              </a:r>
            </a:p>
            <a:p>
              <a:r>
                <a:rPr lang="en-US" b="1">
                  <a:solidFill>
                    <a:schemeClr val="bg2"/>
                  </a:solidFill>
                </a:rPr>
                <a:t>Amplification #3</a:t>
              </a:r>
            </a:p>
          </p:txBody>
        </p:sp>
        <p:sp>
          <p:nvSpPr>
            <p:cNvPr id="9222" name="Text Box 14"/>
            <p:cNvSpPr txBox="1">
              <a:spLocks noChangeArrowheads="1"/>
            </p:cNvSpPr>
            <p:nvPr/>
          </p:nvSpPr>
          <p:spPr bwMode="auto">
            <a:xfrm>
              <a:off x="240" y="2496"/>
              <a:ext cx="2256" cy="385"/>
            </a:xfrm>
            <a:prstGeom prst="rect">
              <a:avLst/>
            </a:prstGeom>
            <a:noFill/>
            <a:ln w="9525">
              <a:noFill/>
              <a:miter lim="800000"/>
              <a:headEnd/>
              <a:tailEnd/>
            </a:ln>
          </p:spPr>
          <p:txBody>
            <a:bodyPr>
              <a:spAutoFit/>
            </a:bodyPr>
            <a:lstStyle/>
            <a:p>
              <a:pPr algn="ctr"/>
              <a:r>
                <a:rPr lang="en-US" b="1">
                  <a:solidFill>
                    <a:srgbClr val="008000"/>
                  </a:solidFill>
                </a:rPr>
                <a:t>Consensus Profile Developed</a:t>
              </a:r>
              <a:r>
                <a:rPr lang="en-US"/>
                <a:t> </a:t>
              </a:r>
            </a:p>
            <a:p>
              <a:pPr algn="ctr"/>
              <a:r>
                <a:rPr lang="en-US" sz="1600"/>
                <a:t>(from repeated alleles observed)</a:t>
              </a:r>
            </a:p>
          </p:txBody>
        </p:sp>
        <p:sp>
          <p:nvSpPr>
            <p:cNvPr id="9223" name="Text Box 15"/>
            <p:cNvSpPr txBox="1">
              <a:spLocks noChangeArrowheads="1"/>
            </p:cNvSpPr>
            <p:nvPr/>
          </p:nvSpPr>
          <p:spPr bwMode="auto">
            <a:xfrm>
              <a:off x="240" y="2928"/>
              <a:ext cx="2256" cy="558"/>
            </a:xfrm>
            <a:prstGeom prst="rect">
              <a:avLst/>
            </a:prstGeom>
            <a:noFill/>
            <a:ln w="9525">
              <a:noFill/>
              <a:miter lim="800000"/>
              <a:headEnd/>
              <a:tailEnd/>
            </a:ln>
          </p:spPr>
          <p:txBody>
            <a:bodyPr>
              <a:spAutoFit/>
            </a:bodyPr>
            <a:lstStyle/>
            <a:p>
              <a:pPr algn="ctr"/>
              <a:r>
                <a:rPr lang="en-US" b="1"/>
                <a:t>Interpretation Rules Applied</a:t>
              </a:r>
              <a:r>
                <a:rPr lang="en-US"/>
                <a:t> (based on validation experience) </a:t>
              </a:r>
              <a:r>
                <a:rPr lang="en-US" sz="1600"/>
                <a:t>e.g., specific loci may dropout more</a:t>
              </a:r>
            </a:p>
          </p:txBody>
        </p:sp>
        <p:sp>
          <p:nvSpPr>
            <p:cNvPr id="9224" name="Text Box 16"/>
            <p:cNvSpPr txBox="1">
              <a:spLocks noChangeArrowheads="1"/>
            </p:cNvSpPr>
            <p:nvPr/>
          </p:nvSpPr>
          <p:spPr bwMode="auto">
            <a:xfrm>
              <a:off x="288" y="3552"/>
              <a:ext cx="2160" cy="404"/>
            </a:xfrm>
            <a:prstGeom prst="rect">
              <a:avLst/>
            </a:prstGeom>
            <a:solidFill>
              <a:srgbClr val="33CC33"/>
            </a:solidFill>
            <a:ln w="9525">
              <a:noFill/>
              <a:miter lim="800000"/>
              <a:headEnd/>
              <a:tailEnd/>
            </a:ln>
          </p:spPr>
          <p:txBody>
            <a:bodyPr>
              <a:spAutoFit/>
            </a:bodyPr>
            <a:lstStyle/>
            <a:p>
              <a:pPr algn="ctr"/>
              <a:r>
                <a:rPr lang="en-US" b="1"/>
                <a:t>Result can be and usually is Reliable &amp; Reproducible</a:t>
              </a:r>
            </a:p>
          </p:txBody>
        </p:sp>
        <p:grpSp>
          <p:nvGrpSpPr>
            <p:cNvPr id="5" name="Group 17"/>
            <p:cNvGrpSpPr>
              <a:grpSpLocks/>
            </p:cNvGrpSpPr>
            <p:nvPr/>
          </p:nvGrpSpPr>
          <p:grpSpPr bwMode="auto">
            <a:xfrm>
              <a:off x="326" y="1079"/>
              <a:ext cx="2122" cy="745"/>
              <a:chOff x="3408" y="1079"/>
              <a:chExt cx="2122" cy="745"/>
            </a:xfrm>
          </p:grpSpPr>
          <p:sp>
            <p:nvSpPr>
              <p:cNvPr id="9227" name="Text Box 18"/>
              <p:cNvSpPr txBox="1">
                <a:spLocks noChangeArrowheads="1"/>
              </p:cNvSpPr>
              <p:nvPr/>
            </p:nvSpPr>
            <p:spPr bwMode="auto">
              <a:xfrm>
                <a:off x="3408" y="1079"/>
                <a:ext cx="2068" cy="231"/>
              </a:xfrm>
              <a:prstGeom prst="rect">
                <a:avLst/>
              </a:prstGeom>
              <a:noFill/>
              <a:ln w="9525">
                <a:noFill/>
                <a:miter lim="800000"/>
                <a:headEnd/>
                <a:tailEnd/>
              </a:ln>
            </p:spPr>
            <p:txBody>
              <a:bodyPr wrap="none">
                <a:spAutoFit/>
              </a:bodyPr>
              <a:lstStyle/>
              <a:p>
                <a:r>
                  <a:rPr lang="en-US"/>
                  <a:t>Low amount of DNA examined</a:t>
                </a:r>
              </a:p>
            </p:txBody>
          </p:sp>
          <p:sp>
            <p:nvSpPr>
              <p:cNvPr id="9228" name="Text Box 19"/>
              <p:cNvSpPr txBox="1">
                <a:spLocks noChangeArrowheads="1"/>
              </p:cNvSpPr>
              <p:nvPr/>
            </p:nvSpPr>
            <p:spPr bwMode="auto">
              <a:xfrm>
                <a:off x="4704" y="1344"/>
                <a:ext cx="826" cy="404"/>
              </a:xfrm>
              <a:prstGeom prst="rect">
                <a:avLst/>
              </a:prstGeom>
              <a:noFill/>
              <a:ln w="9525">
                <a:noFill/>
                <a:miter lim="800000"/>
                <a:headEnd/>
                <a:tailEnd/>
              </a:ln>
            </p:spPr>
            <p:txBody>
              <a:bodyPr>
                <a:spAutoFit/>
              </a:bodyPr>
              <a:lstStyle/>
              <a:p>
                <a:pPr algn="ctr"/>
                <a:r>
                  <a:rPr lang="en-US" i="1"/>
                  <a:t>Stochastic effects</a:t>
                </a:r>
              </a:p>
            </p:txBody>
          </p:sp>
          <p:sp>
            <p:nvSpPr>
              <p:cNvPr id="9229" name="AutoShape 20"/>
              <p:cNvSpPr>
                <a:spLocks noChangeArrowheads="1"/>
              </p:cNvSpPr>
              <p:nvPr/>
            </p:nvSpPr>
            <p:spPr bwMode="auto">
              <a:xfrm>
                <a:off x="4272" y="1344"/>
                <a:ext cx="384" cy="480"/>
              </a:xfrm>
              <a:prstGeom prst="downArrow">
                <a:avLst>
                  <a:gd name="adj1" fmla="val 50000"/>
                  <a:gd name="adj2" fmla="val 31250"/>
                </a:avLst>
              </a:prstGeom>
              <a:solidFill>
                <a:schemeClr val="accent1"/>
              </a:solidFill>
              <a:ln w="9525">
                <a:solidFill>
                  <a:schemeClr val="tx1"/>
                </a:solidFill>
                <a:miter lim="800000"/>
                <a:headEnd/>
                <a:tailEnd/>
              </a:ln>
            </p:spPr>
            <p:txBody>
              <a:bodyPr vert="eaVert" wrap="none" anchor="ctr"/>
              <a:lstStyle/>
              <a:p>
                <a:endParaRPr lang="en-US"/>
              </a:p>
            </p:txBody>
          </p:sp>
        </p:grpSp>
        <p:sp>
          <p:nvSpPr>
            <p:cNvPr id="9226" name="Rectangle 21"/>
            <p:cNvSpPr>
              <a:spLocks noChangeArrowheads="1"/>
            </p:cNvSpPr>
            <p:nvPr/>
          </p:nvSpPr>
          <p:spPr bwMode="auto">
            <a:xfrm>
              <a:off x="240" y="1824"/>
              <a:ext cx="2256" cy="1680"/>
            </a:xfrm>
            <a:prstGeom prst="rect">
              <a:avLst/>
            </a:prstGeom>
            <a:no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103938" y="609600"/>
            <a:ext cx="1592262" cy="457200"/>
          </a:xfrm>
          <a:prstGeom prst="rect">
            <a:avLst/>
          </a:prstGeom>
          <a:noFill/>
          <a:ln w="9525">
            <a:noFill/>
            <a:miter lim="800000"/>
            <a:headEnd/>
            <a:tailEnd/>
          </a:ln>
        </p:spPr>
        <p:txBody>
          <a:bodyPr wrap="none">
            <a:spAutoFit/>
          </a:bodyPr>
          <a:lstStyle/>
          <a:p>
            <a:r>
              <a:rPr lang="en-US" sz="2400" b="1">
                <a:solidFill>
                  <a:srgbClr val="0000CC"/>
                </a:solidFill>
              </a:rPr>
              <a:t>31 Cycles</a:t>
            </a:r>
          </a:p>
        </p:txBody>
      </p:sp>
      <p:grpSp>
        <p:nvGrpSpPr>
          <p:cNvPr id="2" name="Group 23"/>
          <p:cNvGrpSpPr>
            <a:grpSpLocks/>
          </p:cNvGrpSpPr>
          <p:nvPr/>
        </p:nvGrpSpPr>
        <p:grpSpPr bwMode="auto">
          <a:xfrm>
            <a:off x="4929188" y="1295400"/>
            <a:ext cx="3529012" cy="5026025"/>
            <a:chOff x="4648200" y="1295400"/>
            <a:chExt cx="3529013" cy="5026025"/>
          </a:xfrm>
        </p:grpSpPr>
        <p:pic>
          <p:nvPicPr>
            <p:cNvPr id="10261" name="Picture 2"/>
            <p:cNvPicPr>
              <a:picLocks noChangeAspect="1" noChangeArrowheads="1"/>
            </p:cNvPicPr>
            <p:nvPr/>
          </p:nvPicPr>
          <p:blipFill>
            <a:blip r:embed="rId3" cstate="print"/>
            <a:srcRect/>
            <a:stretch>
              <a:fillRect/>
            </a:stretch>
          </p:blipFill>
          <p:spPr bwMode="auto">
            <a:xfrm>
              <a:off x="4648200" y="1295400"/>
              <a:ext cx="3529013" cy="5026025"/>
            </a:xfrm>
            <a:prstGeom prst="rect">
              <a:avLst/>
            </a:prstGeom>
            <a:noFill/>
            <a:ln w="9525">
              <a:noFill/>
              <a:miter lim="800000"/>
              <a:headEnd/>
              <a:tailEnd/>
            </a:ln>
          </p:spPr>
        </p:pic>
        <p:sp>
          <p:nvSpPr>
            <p:cNvPr id="10262" name="Text Box 4"/>
            <p:cNvSpPr txBox="1">
              <a:spLocks noChangeArrowheads="1"/>
            </p:cNvSpPr>
            <p:nvPr/>
          </p:nvSpPr>
          <p:spPr bwMode="auto">
            <a:xfrm rot="-5400000">
              <a:off x="4351338" y="2735262"/>
              <a:ext cx="1143000" cy="396875"/>
            </a:xfrm>
            <a:prstGeom prst="rect">
              <a:avLst/>
            </a:prstGeom>
            <a:solidFill>
              <a:schemeClr val="bg1"/>
            </a:solidFill>
            <a:ln w="9525">
              <a:noFill/>
              <a:miter lim="800000"/>
              <a:headEnd/>
              <a:tailEnd/>
            </a:ln>
          </p:spPr>
          <p:txBody>
            <a:bodyPr>
              <a:spAutoFit/>
            </a:bodyPr>
            <a:lstStyle/>
            <a:p>
              <a:pPr algn="ctr"/>
              <a:r>
                <a:rPr lang="en-US" sz="2000" b="1">
                  <a:solidFill>
                    <a:srgbClr val="0000CC"/>
                  </a:solidFill>
                </a:rPr>
                <a:t>10 pg</a:t>
              </a:r>
            </a:p>
          </p:txBody>
        </p:sp>
        <p:sp>
          <p:nvSpPr>
            <p:cNvPr id="10263" name="Text Box 5"/>
            <p:cNvSpPr txBox="1">
              <a:spLocks noChangeArrowheads="1"/>
            </p:cNvSpPr>
            <p:nvPr/>
          </p:nvSpPr>
          <p:spPr bwMode="auto">
            <a:xfrm rot="-5400000">
              <a:off x="4351338" y="4106862"/>
              <a:ext cx="1143000" cy="396875"/>
            </a:xfrm>
            <a:prstGeom prst="rect">
              <a:avLst/>
            </a:prstGeom>
            <a:solidFill>
              <a:schemeClr val="bg1"/>
            </a:solidFill>
            <a:ln w="9525">
              <a:noFill/>
              <a:miter lim="800000"/>
              <a:headEnd/>
              <a:tailEnd/>
            </a:ln>
          </p:spPr>
          <p:txBody>
            <a:bodyPr>
              <a:spAutoFit/>
            </a:bodyPr>
            <a:lstStyle/>
            <a:p>
              <a:pPr algn="ctr"/>
              <a:r>
                <a:rPr lang="en-US" sz="2000" b="1">
                  <a:solidFill>
                    <a:srgbClr val="0000CC"/>
                  </a:solidFill>
                </a:rPr>
                <a:t>30 pg</a:t>
              </a:r>
            </a:p>
          </p:txBody>
        </p:sp>
        <p:sp>
          <p:nvSpPr>
            <p:cNvPr id="10264" name="Text Box 6"/>
            <p:cNvSpPr txBox="1">
              <a:spLocks noChangeArrowheads="1"/>
            </p:cNvSpPr>
            <p:nvPr/>
          </p:nvSpPr>
          <p:spPr bwMode="auto">
            <a:xfrm rot="-5400000">
              <a:off x="4351338" y="5402262"/>
              <a:ext cx="1143000" cy="396875"/>
            </a:xfrm>
            <a:prstGeom prst="rect">
              <a:avLst/>
            </a:prstGeom>
            <a:solidFill>
              <a:schemeClr val="bg1"/>
            </a:solidFill>
            <a:ln w="9525">
              <a:noFill/>
              <a:miter lim="800000"/>
              <a:headEnd/>
              <a:tailEnd/>
            </a:ln>
          </p:spPr>
          <p:txBody>
            <a:bodyPr>
              <a:spAutoFit/>
            </a:bodyPr>
            <a:lstStyle/>
            <a:p>
              <a:pPr algn="ctr"/>
              <a:r>
                <a:rPr lang="en-US" sz="2000" b="1">
                  <a:solidFill>
                    <a:srgbClr val="0000CC"/>
                  </a:solidFill>
                </a:rPr>
                <a:t>100 pg</a:t>
              </a:r>
            </a:p>
          </p:txBody>
        </p:sp>
      </p:grpSp>
      <p:sp>
        <p:nvSpPr>
          <p:cNvPr id="10253" name="Text Box 18"/>
          <p:cNvSpPr txBox="1">
            <a:spLocks noChangeArrowheads="1"/>
          </p:cNvSpPr>
          <p:nvPr/>
        </p:nvSpPr>
        <p:spPr bwMode="auto">
          <a:xfrm>
            <a:off x="1905000" y="609600"/>
            <a:ext cx="1592263" cy="457200"/>
          </a:xfrm>
          <a:prstGeom prst="rect">
            <a:avLst/>
          </a:prstGeom>
          <a:noFill/>
          <a:ln w="9525">
            <a:noFill/>
            <a:miter lim="800000"/>
            <a:headEnd/>
            <a:tailEnd/>
          </a:ln>
        </p:spPr>
        <p:txBody>
          <a:bodyPr wrap="none">
            <a:spAutoFit/>
          </a:bodyPr>
          <a:lstStyle/>
          <a:p>
            <a:r>
              <a:rPr lang="en-US" sz="2400" b="1">
                <a:solidFill>
                  <a:srgbClr val="0000CC"/>
                </a:solidFill>
              </a:rPr>
              <a:t>28 Cycles</a:t>
            </a:r>
          </a:p>
        </p:txBody>
      </p:sp>
      <p:grpSp>
        <p:nvGrpSpPr>
          <p:cNvPr id="3" name="Group 22"/>
          <p:cNvGrpSpPr>
            <a:grpSpLocks/>
          </p:cNvGrpSpPr>
          <p:nvPr/>
        </p:nvGrpSpPr>
        <p:grpSpPr bwMode="auto">
          <a:xfrm>
            <a:off x="685800" y="1298575"/>
            <a:ext cx="3529013" cy="5026025"/>
            <a:chOff x="914400" y="1298575"/>
            <a:chExt cx="3529013" cy="5026025"/>
          </a:xfrm>
        </p:grpSpPr>
        <p:pic>
          <p:nvPicPr>
            <p:cNvPr id="10257" name="Picture 17"/>
            <p:cNvPicPr>
              <a:picLocks noChangeAspect="1" noChangeArrowheads="1"/>
            </p:cNvPicPr>
            <p:nvPr/>
          </p:nvPicPr>
          <p:blipFill>
            <a:blip r:embed="rId4" cstate="print"/>
            <a:srcRect/>
            <a:stretch>
              <a:fillRect/>
            </a:stretch>
          </p:blipFill>
          <p:spPr bwMode="auto">
            <a:xfrm>
              <a:off x="914400" y="1298575"/>
              <a:ext cx="3529013" cy="5026025"/>
            </a:xfrm>
            <a:prstGeom prst="rect">
              <a:avLst/>
            </a:prstGeom>
            <a:noFill/>
            <a:ln w="9525">
              <a:noFill/>
              <a:miter lim="800000"/>
              <a:headEnd/>
              <a:tailEnd/>
            </a:ln>
          </p:spPr>
        </p:pic>
        <p:sp>
          <p:nvSpPr>
            <p:cNvPr id="10258" name="Text Box 19"/>
            <p:cNvSpPr txBox="1">
              <a:spLocks noChangeArrowheads="1"/>
            </p:cNvSpPr>
            <p:nvPr/>
          </p:nvSpPr>
          <p:spPr bwMode="auto">
            <a:xfrm rot="-5400000">
              <a:off x="617538" y="2735262"/>
              <a:ext cx="1143000" cy="396875"/>
            </a:xfrm>
            <a:prstGeom prst="rect">
              <a:avLst/>
            </a:prstGeom>
            <a:solidFill>
              <a:schemeClr val="bg1"/>
            </a:solidFill>
            <a:ln w="9525">
              <a:noFill/>
              <a:miter lim="800000"/>
              <a:headEnd/>
              <a:tailEnd/>
            </a:ln>
          </p:spPr>
          <p:txBody>
            <a:bodyPr>
              <a:spAutoFit/>
            </a:bodyPr>
            <a:lstStyle/>
            <a:p>
              <a:pPr algn="ctr"/>
              <a:r>
                <a:rPr lang="en-US" sz="2000" b="1">
                  <a:solidFill>
                    <a:srgbClr val="0000CC"/>
                  </a:solidFill>
                </a:rPr>
                <a:t>10 pg</a:t>
              </a:r>
            </a:p>
          </p:txBody>
        </p:sp>
        <p:sp>
          <p:nvSpPr>
            <p:cNvPr id="10259" name="Text Box 20"/>
            <p:cNvSpPr txBox="1">
              <a:spLocks noChangeArrowheads="1"/>
            </p:cNvSpPr>
            <p:nvPr/>
          </p:nvSpPr>
          <p:spPr bwMode="auto">
            <a:xfrm rot="-5400000">
              <a:off x="617538" y="4106862"/>
              <a:ext cx="1143000" cy="396875"/>
            </a:xfrm>
            <a:prstGeom prst="rect">
              <a:avLst/>
            </a:prstGeom>
            <a:solidFill>
              <a:schemeClr val="bg1"/>
            </a:solidFill>
            <a:ln w="9525">
              <a:noFill/>
              <a:miter lim="800000"/>
              <a:headEnd/>
              <a:tailEnd/>
            </a:ln>
          </p:spPr>
          <p:txBody>
            <a:bodyPr>
              <a:spAutoFit/>
            </a:bodyPr>
            <a:lstStyle/>
            <a:p>
              <a:pPr algn="ctr"/>
              <a:r>
                <a:rPr lang="en-US" sz="2000" b="1">
                  <a:solidFill>
                    <a:srgbClr val="0000CC"/>
                  </a:solidFill>
                </a:rPr>
                <a:t>30 pg</a:t>
              </a:r>
            </a:p>
          </p:txBody>
        </p:sp>
        <p:sp>
          <p:nvSpPr>
            <p:cNvPr id="10260" name="Text Box 21"/>
            <p:cNvSpPr txBox="1">
              <a:spLocks noChangeArrowheads="1"/>
            </p:cNvSpPr>
            <p:nvPr/>
          </p:nvSpPr>
          <p:spPr bwMode="auto">
            <a:xfrm rot="-5400000">
              <a:off x="617538" y="5402262"/>
              <a:ext cx="1143000" cy="396875"/>
            </a:xfrm>
            <a:prstGeom prst="rect">
              <a:avLst/>
            </a:prstGeom>
            <a:solidFill>
              <a:schemeClr val="bg1"/>
            </a:solidFill>
            <a:ln w="9525">
              <a:noFill/>
              <a:miter lim="800000"/>
              <a:headEnd/>
              <a:tailEnd/>
            </a:ln>
          </p:spPr>
          <p:txBody>
            <a:bodyPr>
              <a:spAutoFit/>
            </a:bodyPr>
            <a:lstStyle/>
            <a:p>
              <a:pPr algn="ctr"/>
              <a:r>
                <a:rPr lang="en-US" sz="2000" b="1">
                  <a:solidFill>
                    <a:srgbClr val="0000CC"/>
                  </a:solidFill>
                </a:rPr>
                <a:t>100 pg</a:t>
              </a: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Chapter 12 – SNPs and AIMs</a:t>
            </a:r>
          </a:p>
        </p:txBody>
      </p:sp>
      <p:sp>
        <p:nvSpPr>
          <p:cNvPr id="3" name="Subtitle 2"/>
          <p:cNvSpPr>
            <a:spLocks noGrp="1"/>
          </p:cNvSpPr>
          <p:nvPr>
            <p:ph type="subTitle" idx="1"/>
          </p:nvPr>
        </p:nvSpPr>
        <p:spPr/>
        <p:txBody>
          <a:bodyPr rtlCol="0"/>
          <a:lstStyle/>
          <a:p>
            <a:pPr eaLnBrk="1" fontAlgn="auto" hangingPunct="1">
              <a:spcAft>
                <a:spcPts val="0"/>
              </a:spcAft>
              <a:defRPr/>
            </a:pPr>
            <a:endParaRPr lang="en-US" smtClean="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228600"/>
            <a:ext cx="8610600" cy="685800"/>
          </a:xfrm>
        </p:spPr>
        <p:txBody>
          <a:bodyPr/>
          <a:lstStyle/>
          <a:p>
            <a:r>
              <a:rPr lang="en-US" sz="2400" u="sng" smtClean="0"/>
              <a:t>Protocol Steps for Allele-Specific Primer Extension SNP Assay</a:t>
            </a:r>
          </a:p>
        </p:txBody>
      </p:sp>
      <p:sp>
        <p:nvSpPr>
          <p:cNvPr id="3075" name="Text Box 3"/>
          <p:cNvSpPr txBox="1">
            <a:spLocks noChangeArrowheads="1"/>
          </p:cNvSpPr>
          <p:nvPr/>
        </p:nvSpPr>
        <p:spPr bwMode="auto">
          <a:xfrm>
            <a:off x="1897063" y="1233488"/>
            <a:ext cx="1616075" cy="701675"/>
          </a:xfrm>
          <a:prstGeom prst="rect">
            <a:avLst/>
          </a:prstGeom>
          <a:noFill/>
          <a:ln w="9525">
            <a:noFill/>
            <a:miter lim="800000"/>
            <a:headEnd/>
            <a:tailEnd/>
          </a:ln>
        </p:spPr>
        <p:txBody>
          <a:bodyPr>
            <a:spAutoFit/>
          </a:bodyPr>
          <a:lstStyle/>
          <a:p>
            <a:pPr algn="ctr"/>
            <a:r>
              <a:rPr lang="en-US" sz="2000"/>
              <a:t>Genomic DNA sample</a:t>
            </a:r>
          </a:p>
        </p:txBody>
      </p:sp>
      <p:sp>
        <p:nvSpPr>
          <p:cNvPr id="3076" name="Text Box 4"/>
          <p:cNvSpPr txBox="1">
            <a:spLocks noChangeArrowheads="1"/>
          </p:cNvSpPr>
          <p:nvPr/>
        </p:nvSpPr>
        <p:spPr bwMode="auto">
          <a:xfrm>
            <a:off x="4183063" y="1233488"/>
            <a:ext cx="1616075" cy="701675"/>
          </a:xfrm>
          <a:prstGeom prst="rect">
            <a:avLst/>
          </a:prstGeom>
          <a:noFill/>
          <a:ln w="9525">
            <a:noFill/>
            <a:miter lim="800000"/>
            <a:headEnd/>
            <a:tailEnd/>
          </a:ln>
        </p:spPr>
        <p:txBody>
          <a:bodyPr>
            <a:spAutoFit/>
          </a:bodyPr>
          <a:lstStyle/>
          <a:p>
            <a:pPr algn="ctr"/>
            <a:r>
              <a:rPr lang="en-US" sz="2000"/>
              <a:t>(Multiplex) PCR</a:t>
            </a:r>
          </a:p>
        </p:txBody>
      </p:sp>
      <p:sp>
        <p:nvSpPr>
          <p:cNvPr id="3077" name="Line 5"/>
          <p:cNvSpPr>
            <a:spLocks noChangeShapeType="1"/>
          </p:cNvSpPr>
          <p:nvPr/>
        </p:nvSpPr>
        <p:spPr bwMode="auto">
          <a:xfrm>
            <a:off x="3505200" y="1584325"/>
            <a:ext cx="685800" cy="0"/>
          </a:xfrm>
          <a:prstGeom prst="line">
            <a:avLst/>
          </a:prstGeom>
          <a:noFill/>
          <a:ln w="28575">
            <a:solidFill>
              <a:schemeClr val="tx1"/>
            </a:solidFill>
            <a:round/>
            <a:headEnd/>
            <a:tailEnd type="triangle" w="med" len="med"/>
          </a:ln>
        </p:spPr>
        <p:txBody>
          <a:bodyPr/>
          <a:lstStyle/>
          <a:p>
            <a:endParaRPr lang="en-US"/>
          </a:p>
        </p:txBody>
      </p:sp>
      <p:sp>
        <p:nvSpPr>
          <p:cNvPr id="3078" name="Text Box 6"/>
          <p:cNvSpPr txBox="1">
            <a:spLocks noChangeArrowheads="1"/>
          </p:cNvSpPr>
          <p:nvPr/>
        </p:nvSpPr>
        <p:spPr bwMode="auto">
          <a:xfrm>
            <a:off x="7010400" y="1263650"/>
            <a:ext cx="1447800" cy="701675"/>
          </a:xfrm>
          <a:prstGeom prst="rect">
            <a:avLst/>
          </a:prstGeom>
          <a:noFill/>
          <a:ln w="9525">
            <a:noFill/>
            <a:miter lim="800000"/>
            <a:headEnd/>
            <a:tailEnd/>
          </a:ln>
        </p:spPr>
        <p:txBody>
          <a:bodyPr>
            <a:spAutoFit/>
          </a:bodyPr>
          <a:lstStyle/>
          <a:p>
            <a:pPr algn="ctr"/>
            <a:r>
              <a:rPr lang="en-US" sz="2000"/>
              <a:t>ExoSAP Digestion</a:t>
            </a:r>
          </a:p>
        </p:txBody>
      </p:sp>
      <p:sp>
        <p:nvSpPr>
          <p:cNvPr id="3079" name="Line 7"/>
          <p:cNvSpPr>
            <a:spLocks noChangeShapeType="1"/>
          </p:cNvSpPr>
          <p:nvPr/>
        </p:nvSpPr>
        <p:spPr bwMode="auto">
          <a:xfrm>
            <a:off x="5791200" y="1584325"/>
            <a:ext cx="1219200" cy="0"/>
          </a:xfrm>
          <a:prstGeom prst="line">
            <a:avLst/>
          </a:prstGeom>
          <a:noFill/>
          <a:ln w="28575">
            <a:solidFill>
              <a:schemeClr val="tx1"/>
            </a:solidFill>
            <a:round/>
            <a:headEnd/>
            <a:tailEnd type="triangle" w="med" len="med"/>
          </a:ln>
        </p:spPr>
        <p:txBody>
          <a:bodyPr/>
          <a:lstStyle/>
          <a:p>
            <a:endParaRPr lang="en-US"/>
          </a:p>
        </p:txBody>
      </p:sp>
      <p:sp>
        <p:nvSpPr>
          <p:cNvPr id="3080" name="Text Box 8"/>
          <p:cNvSpPr txBox="1">
            <a:spLocks noChangeArrowheads="1"/>
          </p:cNvSpPr>
          <p:nvPr/>
        </p:nvSpPr>
        <p:spPr bwMode="auto">
          <a:xfrm>
            <a:off x="1524000" y="2711450"/>
            <a:ext cx="2057400" cy="1006475"/>
          </a:xfrm>
          <a:prstGeom prst="rect">
            <a:avLst/>
          </a:prstGeom>
          <a:noFill/>
          <a:ln w="9525">
            <a:noFill/>
            <a:miter lim="800000"/>
            <a:headEnd/>
            <a:tailEnd/>
          </a:ln>
        </p:spPr>
        <p:txBody>
          <a:bodyPr>
            <a:spAutoFit/>
          </a:bodyPr>
          <a:lstStyle/>
          <a:p>
            <a:pPr algn="ctr"/>
            <a:r>
              <a:rPr lang="en-US" sz="2000"/>
              <a:t>Add SNP primer(s) and </a:t>
            </a:r>
            <a:r>
              <a:rPr lang="en-US" sz="2000" b="1" i="1">
                <a:solidFill>
                  <a:srgbClr val="0000FF"/>
                </a:solidFill>
              </a:rPr>
              <a:t>SNaPshot mix</a:t>
            </a:r>
          </a:p>
        </p:txBody>
      </p:sp>
      <p:sp>
        <p:nvSpPr>
          <p:cNvPr id="3081" name="Freeform 9"/>
          <p:cNvSpPr>
            <a:spLocks/>
          </p:cNvSpPr>
          <p:nvPr/>
        </p:nvSpPr>
        <p:spPr bwMode="auto">
          <a:xfrm>
            <a:off x="2590800" y="1965325"/>
            <a:ext cx="5105400" cy="609600"/>
          </a:xfrm>
          <a:custGeom>
            <a:avLst/>
            <a:gdLst>
              <a:gd name="T0" fmla="*/ 5105400 w 3216"/>
              <a:gd name="T1" fmla="*/ 0 h 384"/>
              <a:gd name="T2" fmla="*/ 5105400 w 3216"/>
              <a:gd name="T3" fmla="*/ 304800 h 384"/>
              <a:gd name="T4" fmla="*/ 0 w 3216"/>
              <a:gd name="T5" fmla="*/ 304800 h 384"/>
              <a:gd name="T6" fmla="*/ 0 w 3216"/>
              <a:gd name="T7" fmla="*/ 609600 h 384"/>
              <a:gd name="T8" fmla="*/ 0 60000 65536"/>
              <a:gd name="T9" fmla="*/ 0 60000 65536"/>
              <a:gd name="T10" fmla="*/ 0 60000 65536"/>
              <a:gd name="T11" fmla="*/ 0 60000 65536"/>
              <a:gd name="T12" fmla="*/ 0 w 3216"/>
              <a:gd name="T13" fmla="*/ 0 h 384"/>
              <a:gd name="T14" fmla="*/ 3216 w 3216"/>
              <a:gd name="T15" fmla="*/ 384 h 384"/>
            </a:gdLst>
            <a:ahLst/>
            <a:cxnLst>
              <a:cxn ang="T8">
                <a:pos x="T0" y="T1"/>
              </a:cxn>
              <a:cxn ang="T9">
                <a:pos x="T2" y="T3"/>
              </a:cxn>
              <a:cxn ang="T10">
                <a:pos x="T4" y="T5"/>
              </a:cxn>
              <a:cxn ang="T11">
                <a:pos x="T6" y="T7"/>
              </a:cxn>
            </a:cxnLst>
            <a:rect l="T12" t="T13" r="T14" b="T15"/>
            <a:pathLst>
              <a:path w="3216" h="384">
                <a:moveTo>
                  <a:pt x="3216" y="0"/>
                </a:moveTo>
                <a:lnTo>
                  <a:pt x="3216" y="192"/>
                </a:lnTo>
                <a:lnTo>
                  <a:pt x="0" y="192"/>
                </a:lnTo>
                <a:lnTo>
                  <a:pt x="0" y="384"/>
                </a:lnTo>
              </a:path>
            </a:pathLst>
          </a:custGeom>
          <a:noFill/>
          <a:ln w="28575" cmpd="sng">
            <a:solidFill>
              <a:schemeClr val="tx1"/>
            </a:solidFill>
            <a:round/>
            <a:headEnd type="none" w="med" len="med"/>
            <a:tailEnd type="triangle" w="med" len="med"/>
          </a:ln>
        </p:spPr>
        <p:txBody>
          <a:bodyPr/>
          <a:lstStyle/>
          <a:p>
            <a:endParaRPr lang="en-US"/>
          </a:p>
        </p:txBody>
      </p:sp>
      <p:sp>
        <p:nvSpPr>
          <p:cNvPr id="3082" name="Text Box 10"/>
          <p:cNvSpPr txBox="1">
            <a:spLocks noChangeArrowheads="1"/>
          </p:cNvSpPr>
          <p:nvPr/>
        </p:nvSpPr>
        <p:spPr bwMode="auto">
          <a:xfrm>
            <a:off x="4079875" y="2803525"/>
            <a:ext cx="2397125" cy="701675"/>
          </a:xfrm>
          <a:prstGeom prst="rect">
            <a:avLst/>
          </a:prstGeom>
          <a:noFill/>
          <a:ln w="9525">
            <a:noFill/>
            <a:miter lim="800000"/>
            <a:headEnd/>
            <a:tailEnd/>
          </a:ln>
        </p:spPr>
        <p:txBody>
          <a:bodyPr>
            <a:spAutoFit/>
          </a:bodyPr>
          <a:lstStyle/>
          <a:p>
            <a:pPr algn="ctr"/>
            <a:r>
              <a:rPr lang="en-US" sz="2000"/>
              <a:t>SNP Extension (cycle sequencing)</a:t>
            </a:r>
          </a:p>
        </p:txBody>
      </p:sp>
      <p:sp>
        <p:nvSpPr>
          <p:cNvPr id="3083" name="Line 11"/>
          <p:cNvSpPr>
            <a:spLocks noChangeShapeType="1"/>
          </p:cNvSpPr>
          <p:nvPr/>
        </p:nvSpPr>
        <p:spPr bwMode="auto">
          <a:xfrm>
            <a:off x="3463925" y="3184525"/>
            <a:ext cx="650875" cy="0"/>
          </a:xfrm>
          <a:prstGeom prst="line">
            <a:avLst/>
          </a:prstGeom>
          <a:noFill/>
          <a:ln w="28575">
            <a:solidFill>
              <a:schemeClr val="tx1"/>
            </a:solidFill>
            <a:round/>
            <a:headEnd/>
            <a:tailEnd type="triangle" w="med" len="med"/>
          </a:ln>
        </p:spPr>
        <p:txBody>
          <a:bodyPr/>
          <a:lstStyle/>
          <a:p>
            <a:endParaRPr lang="en-US"/>
          </a:p>
        </p:txBody>
      </p:sp>
      <p:sp>
        <p:nvSpPr>
          <p:cNvPr id="3084" name="Text Box 12"/>
          <p:cNvSpPr txBox="1">
            <a:spLocks noChangeArrowheads="1"/>
          </p:cNvSpPr>
          <p:nvPr/>
        </p:nvSpPr>
        <p:spPr bwMode="auto">
          <a:xfrm>
            <a:off x="7086600" y="2863850"/>
            <a:ext cx="1524000" cy="701675"/>
          </a:xfrm>
          <a:prstGeom prst="rect">
            <a:avLst/>
          </a:prstGeom>
          <a:noFill/>
          <a:ln w="9525">
            <a:noFill/>
            <a:miter lim="800000"/>
            <a:headEnd/>
            <a:tailEnd/>
          </a:ln>
        </p:spPr>
        <p:txBody>
          <a:bodyPr>
            <a:spAutoFit/>
          </a:bodyPr>
          <a:lstStyle/>
          <a:p>
            <a:pPr algn="ctr"/>
            <a:r>
              <a:rPr lang="en-US" sz="2000"/>
              <a:t>SAP treatment</a:t>
            </a:r>
          </a:p>
        </p:txBody>
      </p:sp>
      <p:sp>
        <p:nvSpPr>
          <p:cNvPr id="3085" name="Line 13"/>
          <p:cNvSpPr>
            <a:spLocks noChangeShapeType="1"/>
          </p:cNvSpPr>
          <p:nvPr/>
        </p:nvSpPr>
        <p:spPr bwMode="auto">
          <a:xfrm>
            <a:off x="6400800" y="3184525"/>
            <a:ext cx="685800" cy="0"/>
          </a:xfrm>
          <a:prstGeom prst="line">
            <a:avLst/>
          </a:prstGeom>
          <a:noFill/>
          <a:ln w="28575">
            <a:solidFill>
              <a:schemeClr val="tx1"/>
            </a:solidFill>
            <a:round/>
            <a:headEnd/>
            <a:tailEnd type="triangle" w="med" len="med"/>
          </a:ln>
        </p:spPr>
        <p:txBody>
          <a:bodyPr/>
          <a:lstStyle/>
          <a:p>
            <a:endParaRPr lang="en-US"/>
          </a:p>
        </p:txBody>
      </p:sp>
      <p:sp>
        <p:nvSpPr>
          <p:cNvPr id="3086" name="Text Box 14"/>
          <p:cNvSpPr txBox="1">
            <a:spLocks noChangeArrowheads="1"/>
          </p:cNvSpPr>
          <p:nvPr/>
        </p:nvSpPr>
        <p:spPr bwMode="auto">
          <a:xfrm>
            <a:off x="6629400" y="4289425"/>
            <a:ext cx="2057400" cy="701675"/>
          </a:xfrm>
          <a:prstGeom prst="rect">
            <a:avLst/>
          </a:prstGeom>
          <a:noFill/>
          <a:ln w="9525">
            <a:noFill/>
            <a:miter lim="800000"/>
            <a:headEnd/>
            <a:tailEnd/>
          </a:ln>
        </p:spPr>
        <p:txBody>
          <a:bodyPr>
            <a:spAutoFit/>
          </a:bodyPr>
          <a:lstStyle/>
          <a:p>
            <a:pPr algn="ctr"/>
            <a:r>
              <a:rPr lang="en-US" sz="2000"/>
              <a:t>Data Analysis (GeneScan)</a:t>
            </a:r>
          </a:p>
        </p:txBody>
      </p:sp>
      <p:sp>
        <p:nvSpPr>
          <p:cNvPr id="3087" name="Line 15"/>
          <p:cNvSpPr>
            <a:spLocks noChangeShapeType="1"/>
          </p:cNvSpPr>
          <p:nvPr/>
        </p:nvSpPr>
        <p:spPr bwMode="auto">
          <a:xfrm>
            <a:off x="6019800" y="4632325"/>
            <a:ext cx="685800" cy="0"/>
          </a:xfrm>
          <a:prstGeom prst="line">
            <a:avLst/>
          </a:prstGeom>
          <a:noFill/>
          <a:ln w="28575">
            <a:solidFill>
              <a:schemeClr val="tx1"/>
            </a:solidFill>
            <a:round/>
            <a:headEnd/>
            <a:tailEnd type="triangle" w="med" len="med"/>
          </a:ln>
        </p:spPr>
        <p:txBody>
          <a:bodyPr/>
          <a:lstStyle/>
          <a:p>
            <a:endParaRPr lang="en-US"/>
          </a:p>
        </p:txBody>
      </p:sp>
      <p:sp>
        <p:nvSpPr>
          <p:cNvPr id="3088" name="Text Box 16"/>
          <p:cNvSpPr txBox="1">
            <a:spLocks noChangeArrowheads="1"/>
          </p:cNvSpPr>
          <p:nvPr/>
        </p:nvSpPr>
        <p:spPr bwMode="auto">
          <a:xfrm>
            <a:off x="6629400" y="5546725"/>
            <a:ext cx="2133600" cy="1006475"/>
          </a:xfrm>
          <a:prstGeom prst="rect">
            <a:avLst/>
          </a:prstGeom>
          <a:noFill/>
          <a:ln w="9525">
            <a:noFill/>
            <a:miter lim="800000"/>
            <a:headEnd/>
            <a:tailEnd/>
          </a:ln>
        </p:spPr>
        <p:txBody>
          <a:bodyPr>
            <a:spAutoFit/>
          </a:bodyPr>
          <a:lstStyle/>
          <a:p>
            <a:pPr algn="ctr"/>
            <a:r>
              <a:rPr lang="en-US" sz="2000"/>
              <a:t>Type Sample (Genotyper or GeneMapper</a:t>
            </a:r>
            <a:r>
              <a:rPr lang="en-US" sz="2000" i="1"/>
              <a:t>ID</a:t>
            </a:r>
            <a:r>
              <a:rPr lang="en-US" sz="2000"/>
              <a:t>)</a:t>
            </a:r>
          </a:p>
        </p:txBody>
      </p:sp>
      <p:sp>
        <p:nvSpPr>
          <p:cNvPr id="3089" name="Line 17"/>
          <p:cNvSpPr>
            <a:spLocks noChangeShapeType="1"/>
          </p:cNvSpPr>
          <p:nvPr/>
        </p:nvSpPr>
        <p:spPr bwMode="auto">
          <a:xfrm>
            <a:off x="7696200" y="5013325"/>
            <a:ext cx="0" cy="533400"/>
          </a:xfrm>
          <a:prstGeom prst="line">
            <a:avLst/>
          </a:prstGeom>
          <a:noFill/>
          <a:ln w="28575">
            <a:solidFill>
              <a:schemeClr val="tx1"/>
            </a:solidFill>
            <a:round/>
            <a:headEnd/>
            <a:tailEnd type="triangle" w="med" len="med"/>
          </a:ln>
        </p:spPr>
        <p:txBody>
          <a:bodyPr/>
          <a:lstStyle/>
          <a:p>
            <a:endParaRPr lang="en-US"/>
          </a:p>
        </p:txBody>
      </p:sp>
      <p:sp>
        <p:nvSpPr>
          <p:cNvPr id="3090" name="Text Box 18"/>
          <p:cNvSpPr txBox="1">
            <a:spLocks noChangeArrowheads="1"/>
          </p:cNvSpPr>
          <p:nvPr/>
        </p:nvSpPr>
        <p:spPr bwMode="auto">
          <a:xfrm>
            <a:off x="44450" y="1482725"/>
            <a:ext cx="1631950" cy="366713"/>
          </a:xfrm>
          <a:prstGeom prst="rect">
            <a:avLst/>
          </a:prstGeom>
          <a:noFill/>
          <a:ln w="9525">
            <a:noFill/>
            <a:miter lim="800000"/>
            <a:headEnd/>
            <a:tailEnd/>
          </a:ln>
        </p:spPr>
        <p:txBody>
          <a:bodyPr wrap="none">
            <a:spAutoFit/>
          </a:bodyPr>
          <a:lstStyle/>
          <a:p>
            <a:r>
              <a:rPr lang="en-US" b="1"/>
              <a:t>Amplification</a:t>
            </a:r>
          </a:p>
        </p:txBody>
      </p:sp>
      <p:sp>
        <p:nvSpPr>
          <p:cNvPr id="3091" name="Text Box 19"/>
          <p:cNvSpPr txBox="1">
            <a:spLocks noChangeArrowheads="1"/>
          </p:cNvSpPr>
          <p:nvPr/>
        </p:nvSpPr>
        <p:spPr bwMode="auto">
          <a:xfrm>
            <a:off x="217488" y="3046413"/>
            <a:ext cx="1330325" cy="641350"/>
          </a:xfrm>
          <a:prstGeom prst="rect">
            <a:avLst/>
          </a:prstGeom>
          <a:noFill/>
          <a:ln w="9525">
            <a:noFill/>
            <a:miter lim="800000"/>
            <a:headEnd/>
            <a:tailEnd/>
          </a:ln>
        </p:spPr>
        <p:txBody>
          <a:bodyPr>
            <a:spAutoFit/>
          </a:bodyPr>
          <a:lstStyle/>
          <a:p>
            <a:pPr algn="ctr"/>
            <a:r>
              <a:rPr lang="en-US" b="1"/>
              <a:t>Primer Extension</a:t>
            </a:r>
          </a:p>
        </p:txBody>
      </p:sp>
      <p:sp>
        <p:nvSpPr>
          <p:cNvPr id="3092" name="Text Box 20"/>
          <p:cNvSpPr txBox="1">
            <a:spLocks noChangeArrowheads="1"/>
          </p:cNvSpPr>
          <p:nvPr/>
        </p:nvSpPr>
        <p:spPr bwMode="auto">
          <a:xfrm>
            <a:off x="217488" y="4494213"/>
            <a:ext cx="1331912" cy="366712"/>
          </a:xfrm>
          <a:prstGeom prst="rect">
            <a:avLst/>
          </a:prstGeom>
          <a:noFill/>
          <a:ln w="9525">
            <a:noFill/>
            <a:miter lim="800000"/>
            <a:headEnd/>
            <a:tailEnd/>
          </a:ln>
        </p:spPr>
        <p:txBody>
          <a:bodyPr>
            <a:spAutoFit/>
          </a:bodyPr>
          <a:lstStyle/>
          <a:p>
            <a:pPr algn="ctr"/>
            <a:r>
              <a:rPr lang="en-US" b="1"/>
              <a:t>Analysis</a:t>
            </a:r>
          </a:p>
        </p:txBody>
      </p:sp>
      <p:sp>
        <p:nvSpPr>
          <p:cNvPr id="3093" name="Text Box 21"/>
          <p:cNvSpPr txBox="1">
            <a:spLocks noChangeArrowheads="1"/>
          </p:cNvSpPr>
          <p:nvPr/>
        </p:nvSpPr>
        <p:spPr bwMode="auto">
          <a:xfrm>
            <a:off x="1676400" y="4289425"/>
            <a:ext cx="2057400" cy="701675"/>
          </a:xfrm>
          <a:prstGeom prst="rect">
            <a:avLst/>
          </a:prstGeom>
          <a:noFill/>
          <a:ln w="9525">
            <a:noFill/>
            <a:miter lim="800000"/>
            <a:headEnd/>
            <a:tailEnd/>
          </a:ln>
        </p:spPr>
        <p:txBody>
          <a:bodyPr>
            <a:spAutoFit/>
          </a:bodyPr>
          <a:lstStyle/>
          <a:p>
            <a:pPr algn="ctr"/>
            <a:r>
              <a:rPr lang="en-US" sz="2000"/>
              <a:t>Sample prep for 310/3100</a:t>
            </a:r>
          </a:p>
        </p:txBody>
      </p:sp>
      <p:sp>
        <p:nvSpPr>
          <p:cNvPr id="3094" name="Freeform 22"/>
          <p:cNvSpPr>
            <a:spLocks/>
          </p:cNvSpPr>
          <p:nvPr/>
        </p:nvSpPr>
        <p:spPr bwMode="auto">
          <a:xfrm>
            <a:off x="2590800" y="3565525"/>
            <a:ext cx="5105400" cy="609600"/>
          </a:xfrm>
          <a:custGeom>
            <a:avLst/>
            <a:gdLst>
              <a:gd name="T0" fmla="*/ 5105400 w 3216"/>
              <a:gd name="T1" fmla="*/ 0 h 384"/>
              <a:gd name="T2" fmla="*/ 5105400 w 3216"/>
              <a:gd name="T3" fmla="*/ 304800 h 384"/>
              <a:gd name="T4" fmla="*/ 0 w 3216"/>
              <a:gd name="T5" fmla="*/ 304800 h 384"/>
              <a:gd name="T6" fmla="*/ 0 w 3216"/>
              <a:gd name="T7" fmla="*/ 609600 h 384"/>
              <a:gd name="T8" fmla="*/ 0 60000 65536"/>
              <a:gd name="T9" fmla="*/ 0 60000 65536"/>
              <a:gd name="T10" fmla="*/ 0 60000 65536"/>
              <a:gd name="T11" fmla="*/ 0 60000 65536"/>
              <a:gd name="T12" fmla="*/ 0 w 3216"/>
              <a:gd name="T13" fmla="*/ 0 h 384"/>
              <a:gd name="T14" fmla="*/ 3216 w 3216"/>
              <a:gd name="T15" fmla="*/ 384 h 384"/>
            </a:gdLst>
            <a:ahLst/>
            <a:cxnLst>
              <a:cxn ang="T8">
                <a:pos x="T0" y="T1"/>
              </a:cxn>
              <a:cxn ang="T9">
                <a:pos x="T2" y="T3"/>
              </a:cxn>
              <a:cxn ang="T10">
                <a:pos x="T4" y="T5"/>
              </a:cxn>
              <a:cxn ang="T11">
                <a:pos x="T6" y="T7"/>
              </a:cxn>
            </a:cxnLst>
            <a:rect l="T12" t="T13" r="T14" b="T15"/>
            <a:pathLst>
              <a:path w="3216" h="384">
                <a:moveTo>
                  <a:pt x="3216" y="0"/>
                </a:moveTo>
                <a:lnTo>
                  <a:pt x="3216" y="192"/>
                </a:lnTo>
                <a:lnTo>
                  <a:pt x="0" y="192"/>
                </a:lnTo>
                <a:lnTo>
                  <a:pt x="0" y="384"/>
                </a:lnTo>
              </a:path>
            </a:pathLst>
          </a:custGeom>
          <a:noFill/>
          <a:ln w="28575" cmpd="sng">
            <a:solidFill>
              <a:schemeClr val="tx1"/>
            </a:solidFill>
            <a:round/>
            <a:headEnd type="none" w="med" len="med"/>
            <a:tailEnd type="triangle" w="med" len="med"/>
          </a:ln>
        </p:spPr>
        <p:txBody>
          <a:bodyPr/>
          <a:lstStyle/>
          <a:p>
            <a:endParaRPr lang="en-US"/>
          </a:p>
        </p:txBody>
      </p:sp>
      <p:sp>
        <p:nvSpPr>
          <p:cNvPr id="3095" name="Text Box 23"/>
          <p:cNvSpPr txBox="1">
            <a:spLocks noChangeArrowheads="1"/>
          </p:cNvSpPr>
          <p:nvPr/>
        </p:nvSpPr>
        <p:spPr bwMode="auto">
          <a:xfrm>
            <a:off x="1905000" y="5105400"/>
            <a:ext cx="1524000" cy="517525"/>
          </a:xfrm>
          <a:prstGeom prst="rect">
            <a:avLst/>
          </a:prstGeom>
          <a:noFill/>
          <a:ln w="9525">
            <a:noFill/>
            <a:miter lim="800000"/>
            <a:headEnd/>
            <a:tailEnd/>
          </a:ln>
        </p:spPr>
        <p:txBody>
          <a:bodyPr>
            <a:spAutoFit/>
          </a:bodyPr>
          <a:lstStyle/>
          <a:p>
            <a:pPr algn="ctr"/>
            <a:r>
              <a:rPr lang="en-US" sz="1400" i="1"/>
              <a:t>Add GS120 LIZ size standard</a:t>
            </a:r>
          </a:p>
        </p:txBody>
      </p:sp>
      <p:sp>
        <p:nvSpPr>
          <p:cNvPr id="3096" name="Text Box 24"/>
          <p:cNvSpPr txBox="1">
            <a:spLocks noChangeArrowheads="1"/>
          </p:cNvSpPr>
          <p:nvPr/>
        </p:nvSpPr>
        <p:spPr bwMode="auto">
          <a:xfrm>
            <a:off x="4114800" y="4289425"/>
            <a:ext cx="2057400" cy="701675"/>
          </a:xfrm>
          <a:prstGeom prst="rect">
            <a:avLst/>
          </a:prstGeom>
          <a:noFill/>
          <a:ln w="9525">
            <a:noFill/>
            <a:miter lim="800000"/>
            <a:headEnd/>
            <a:tailEnd/>
          </a:ln>
        </p:spPr>
        <p:txBody>
          <a:bodyPr>
            <a:spAutoFit/>
          </a:bodyPr>
          <a:lstStyle/>
          <a:p>
            <a:pPr algn="ctr"/>
            <a:r>
              <a:rPr lang="en-US" sz="2000"/>
              <a:t>Run on ABI 310/3100</a:t>
            </a:r>
          </a:p>
        </p:txBody>
      </p:sp>
      <p:sp>
        <p:nvSpPr>
          <p:cNvPr id="3097" name="Line 25"/>
          <p:cNvSpPr>
            <a:spLocks noChangeShapeType="1"/>
          </p:cNvSpPr>
          <p:nvPr/>
        </p:nvSpPr>
        <p:spPr bwMode="auto">
          <a:xfrm>
            <a:off x="3657600" y="4708525"/>
            <a:ext cx="685800" cy="0"/>
          </a:xfrm>
          <a:prstGeom prst="line">
            <a:avLst/>
          </a:prstGeom>
          <a:noFill/>
          <a:ln w="28575">
            <a:solidFill>
              <a:schemeClr val="tx1"/>
            </a:solidFill>
            <a:round/>
            <a:headEnd/>
            <a:tailEnd type="triangle" w="med" len="med"/>
          </a:ln>
        </p:spPr>
        <p:txBody>
          <a:bodyPr/>
          <a:lstStyle/>
          <a:p>
            <a:endParaRPr lang="en-US"/>
          </a:p>
        </p:txBody>
      </p:sp>
      <p:sp>
        <p:nvSpPr>
          <p:cNvPr id="3098" name="Text Box 26"/>
          <p:cNvSpPr txBox="1">
            <a:spLocks noChangeArrowheads="1"/>
          </p:cNvSpPr>
          <p:nvPr/>
        </p:nvSpPr>
        <p:spPr bwMode="auto">
          <a:xfrm>
            <a:off x="3886200" y="5105400"/>
            <a:ext cx="2514600" cy="517525"/>
          </a:xfrm>
          <a:prstGeom prst="rect">
            <a:avLst/>
          </a:prstGeom>
          <a:noFill/>
          <a:ln w="9525">
            <a:noFill/>
            <a:miter lim="800000"/>
            <a:headEnd/>
            <a:tailEnd/>
          </a:ln>
        </p:spPr>
        <p:txBody>
          <a:bodyPr>
            <a:spAutoFit/>
          </a:bodyPr>
          <a:lstStyle/>
          <a:p>
            <a:pPr algn="ctr"/>
            <a:r>
              <a:rPr lang="en-US" sz="1400" i="1"/>
              <a:t>Use E5 filter (5-dye) and POP4 standard conditions</a:t>
            </a:r>
          </a:p>
        </p:txBody>
      </p:sp>
      <p:sp>
        <p:nvSpPr>
          <p:cNvPr id="3099" name="Rectangle 27"/>
          <p:cNvSpPr>
            <a:spLocks noChangeArrowheads="1"/>
          </p:cNvSpPr>
          <p:nvPr/>
        </p:nvSpPr>
        <p:spPr bwMode="auto">
          <a:xfrm>
            <a:off x="7086600" y="1279525"/>
            <a:ext cx="1295400" cy="685800"/>
          </a:xfrm>
          <a:prstGeom prst="rect">
            <a:avLst/>
          </a:prstGeom>
          <a:noFill/>
          <a:ln w="9525">
            <a:solidFill>
              <a:schemeClr val="tx1"/>
            </a:solidFill>
            <a:prstDash val="dash"/>
            <a:miter lim="800000"/>
            <a:headEnd/>
            <a:tailEnd/>
          </a:ln>
        </p:spPr>
        <p:txBody>
          <a:bodyPr wrap="none" anchor="ctr"/>
          <a:lstStyle/>
          <a:p>
            <a:endParaRPr lang="en-US"/>
          </a:p>
        </p:txBody>
      </p:sp>
      <p:sp>
        <p:nvSpPr>
          <p:cNvPr id="3100" name="Rectangle 28"/>
          <p:cNvSpPr>
            <a:spLocks noChangeArrowheads="1"/>
          </p:cNvSpPr>
          <p:nvPr/>
        </p:nvSpPr>
        <p:spPr bwMode="auto">
          <a:xfrm>
            <a:off x="7086600" y="2879725"/>
            <a:ext cx="1447800" cy="685800"/>
          </a:xfrm>
          <a:prstGeom prst="rect">
            <a:avLst/>
          </a:prstGeom>
          <a:noFill/>
          <a:ln w="9525">
            <a:solidFill>
              <a:schemeClr val="tx1"/>
            </a:solidFill>
            <a:prstDash val="dash"/>
            <a:miter lim="800000"/>
            <a:headEnd/>
            <a:tailEnd/>
          </a:ln>
        </p:spPr>
        <p:txBody>
          <a:bodyPr wrap="none" anchor="ctr"/>
          <a:lstStyle/>
          <a:p>
            <a:endParaRPr lang="en-US"/>
          </a:p>
        </p:txBody>
      </p:sp>
      <p:sp>
        <p:nvSpPr>
          <p:cNvPr id="3101" name="Rectangle 29"/>
          <p:cNvSpPr>
            <a:spLocks noChangeArrowheads="1"/>
          </p:cNvSpPr>
          <p:nvPr/>
        </p:nvSpPr>
        <p:spPr bwMode="auto">
          <a:xfrm>
            <a:off x="4114800" y="2803525"/>
            <a:ext cx="2286000" cy="762000"/>
          </a:xfrm>
          <a:prstGeom prst="rect">
            <a:avLst/>
          </a:prstGeom>
          <a:noFill/>
          <a:ln w="9525">
            <a:solidFill>
              <a:schemeClr val="tx1"/>
            </a:solidFill>
            <a:prstDash val="dash"/>
            <a:miter lim="800000"/>
            <a:headEnd/>
            <a:tailEnd/>
          </a:ln>
        </p:spPr>
        <p:txBody>
          <a:bodyPr wrap="none" anchor="ctr"/>
          <a:lstStyle/>
          <a:p>
            <a:endParaRPr lang="en-US"/>
          </a:p>
        </p:txBody>
      </p:sp>
      <p:sp>
        <p:nvSpPr>
          <p:cNvPr id="3102" name="Rectangle 30"/>
          <p:cNvSpPr>
            <a:spLocks noChangeArrowheads="1"/>
          </p:cNvSpPr>
          <p:nvPr/>
        </p:nvSpPr>
        <p:spPr bwMode="auto">
          <a:xfrm>
            <a:off x="1676400" y="2727325"/>
            <a:ext cx="1752600" cy="990600"/>
          </a:xfrm>
          <a:prstGeom prst="rect">
            <a:avLst/>
          </a:prstGeom>
          <a:noFill/>
          <a:ln w="9525">
            <a:solidFill>
              <a:schemeClr val="tx1"/>
            </a:solidFill>
            <a:prstDash val="dash"/>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315913"/>
            <a:ext cx="8001000" cy="4584700"/>
            <a:chOff x="144" y="1248"/>
            <a:chExt cx="5040" cy="2888"/>
          </a:xfrm>
        </p:grpSpPr>
        <p:grpSp>
          <p:nvGrpSpPr>
            <p:cNvPr id="3" name="Group 3"/>
            <p:cNvGrpSpPr>
              <a:grpSpLocks/>
            </p:cNvGrpSpPr>
            <p:nvPr/>
          </p:nvGrpSpPr>
          <p:grpSpPr bwMode="auto">
            <a:xfrm>
              <a:off x="816" y="1296"/>
              <a:ext cx="4368" cy="2840"/>
              <a:chOff x="1104" y="1248"/>
              <a:chExt cx="4368" cy="2840"/>
            </a:xfrm>
          </p:grpSpPr>
          <p:pic>
            <p:nvPicPr>
              <p:cNvPr id="4109" name="Picture 4"/>
              <p:cNvPicPr>
                <a:picLocks noChangeAspect="1" noChangeArrowheads="1"/>
              </p:cNvPicPr>
              <p:nvPr/>
            </p:nvPicPr>
            <p:blipFill>
              <a:blip r:embed="rId3" cstate="print"/>
              <a:srcRect r="28288" b="31519"/>
              <a:stretch>
                <a:fillRect/>
              </a:stretch>
            </p:blipFill>
            <p:spPr bwMode="auto">
              <a:xfrm>
                <a:off x="1104" y="1248"/>
                <a:ext cx="4368" cy="2840"/>
              </a:xfrm>
              <a:prstGeom prst="rect">
                <a:avLst/>
              </a:prstGeom>
              <a:noFill/>
              <a:ln w="9525">
                <a:solidFill>
                  <a:schemeClr val="tx1"/>
                </a:solidFill>
                <a:miter lim="800000"/>
                <a:headEnd/>
                <a:tailEnd/>
              </a:ln>
            </p:spPr>
          </p:pic>
          <p:sp>
            <p:nvSpPr>
              <p:cNvPr id="4110" name="Text Box 5"/>
              <p:cNvSpPr txBox="1">
                <a:spLocks noChangeArrowheads="1"/>
              </p:cNvSpPr>
              <p:nvPr/>
            </p:nvSpPr>
            <p:spPr bwMode="auto">
              <a:xfrm>
                <a:off x="2448" y="1776"/>
                <a:ext cx="350" cy="288"/>
              </a:xfrm>
              <a:prstGeom prst="rect">
                <a:avLst/>
              </a:prstGeom>
              <a:noFill/>
              <a:ln w="9525">
                <a:noFill/>
                <a:miter lim="800000"/>
                <a:headEnd/>
                <a:tailEnd/>
              </a:ln>
            </p:spPr>
            <p:txBody>
              <a:bodyPr wrap="none">
                <a:spAutoFit/>
              </a:bodyPr>
              <a:lstStyle/>
              <a:p>
                <a:r>
                  <a:rPr lang="en-US" sz="2400" b="1">
                    <a:solidFill>
                      <a:srgbClr val="FF0000"/>
                    </a:solidFill>
                  </a:rPr>
                  <a:t>TT</a:t>
                </a:r>
              </a:p>
            </p:txBody>
          </p:sp>
          <p:sp>
            <p:nvSpPr>
              <p:cNvPr id="4111" name="Text Box 6"/>
              <p:cNvSpPr txBox="1">
                <a:spLocks noChangeArrowheads="1"/>
              </p:cNvSpPr>
              <p:nvPr/>
            </p:nvSpPr>
            <p:spPr bwMode="auto">
              <a:xfrm>
                <a:off x="3372" y="1880"/>
                <a:ext cx="372" cy="288"/>
              </a:xfrm>
              <a:prstGeom prst="rect">
                <a:avLst/>
              </a:prstGeom>
              <a:noFill/>
              <a:ln w="9525">
                <a:noFill/>
                <a:miter lim="800000"/>
                <a:headEnd/>
                <a:tailEnd/>
              </a:ln>
            </p:spPr>
            <p:txBody>
              <a:bodyPr wrap="none">
                <a:spAutoFit/>
              </a:bodyPr>
              <a:lstStyle/>
              <a:p>
                <a:r>
                  <a:rPr lang="en-US" sz="2400" b="1"/>
                  <a:t>C</a:t>
                </a:r>
                <a:r>
                  <a:rPr lang="en-US" sz="2400" b="1">
                    <a:solidFill>
                      <a:srgbClr val="FF0000"/>
                    </a:solidFill>
                  </a:rPr>
                  <a:t>T</a:t>
                </a:r>
              </a:p>
            </p:txBody>
          </p:sp>
          <p:sp>
            <p:nvSpPr>
              <p:cNvPr id="4112" name="Text Box 7"/>
              <p:cNvSpPr txBox="1">
                <a:spLocks noChangeArrowheads="1"/>
              </p:cNvSpPr>
              <p:nvPr/>
            </p:nvSpPr>
            <p:spPr bwMode="auto">
              <a:xfrm>
                <a:off x="2304" y="2976"/>
                <a:ext cx="394" cy="288"/>
              </a:xfrm>
              <a:prstGeom prst="rect">
                <a:avLst/>
              </a:prstGeom>
              <a:noFill/>
              <a:ln w="9525">
                <a:noFill/>
                <a:miter lim="800000"/>
                <a:headEnd/>
                <a:tailEnd/>
              </a:ln>
            </p:spPr>
            <p:txBody>
              <a:bodyPr wrap="none">
                <a:spAutoFit/>
              </a:bodyPr>
              <a:lstStyle/>
              <a:p>
                <a:r>
                  <a:rPr lang="en-US" sz="2400" b="1"/>
                  <a:t>CC</a:t>
                </a:r>
              </a:p>
            </p:txBody>
          </p:sp>
          <p:sp>
            <p:nvSpPr>
              <p:cNvPr id="4113" name="Text Box 8"/>
              <p:cNvSpPr txBox="1">
                <a:spLocks noChangeArrowheads="1"/>
              </p:cNvSpPr>
              <p:nvPr/>
            </p:nvSpPr>
            <p:spPr bwMode="auto">
              <a:xfrm>
                <a:off x="4044" y="1976"/>
                <a:ext cx="372" cy="288"/>
              </a:xfrm>
              <a:prstGeom prst="rect">
                <a:avLst/>
              </a:prstGeom>
              <a:noFill/>
              <a:ln w="9525">
                <a:noFill/>
                <a:miter lim="800000"/>
                <a:headEnd/>
                <a:tailEnd/>
              </a:ln>
            </p:spPr>
            <p:txBody>
              <a:bodyPr wrap="none">
                <a:spAutoFit/>
              </a:bodyPr>
              <a:lstStyle/>
              <a:p>
                <a:r>
                  <a:rPr lang="en-US" sz="2400" b="1"/>
                  <a:t>C</a:t>
                </a:r>
                <a:r>
                  <a:rPr lang="en-US" sz="2400" b="1">
                    <a:solidFill>
                      <a:srgbClr val="FF0000"/>
                    </a:solidFill>
                  </a:rPr>
                  <a:t>T</a:t>
                </a:r>
              </a:p>
            </p:txBody>
          </p:sp>
          <p:sp>
            <p:nvSpPr>
              <p:cNvPr id="4114" name="Text Box 9"/>
              <p:cNvSpPr txBox="1">
                <a:spLocks noChangeArrowheads="1"/>
              </p:cNvSpPr>
              <p:nvPr/>
            </p:nvSpPr>
            <p:spPr bwMode="auto">
              <a:xfrm>
                <a:off x="3408" y="2976"/>
                <a:ext cx="372" cy="288"/>
              </a:xfrm>
              <a:prstGeom prst="rect">
                <a:avLst/>
              </a:prstGeom>
              <a:noFill/>
              <a:ln w="9525">
                <a:noFill/>
                <a:miter lim="800000"/>
                <a:headEnd/>
                <a:tailEnd/>
              </a:ln>
            </p:spPr>
            <p:txBody>
              <a:bodyPr wrap="none">
                <a:spAutoFit/>
              </a:bodyPr>
              <a:lstStyle/>
              <a:p>
                <a:r>
                  <a:rPr lang="en-US" sz="2400" b="1"/>
                  <a:t>C</a:t>
                </a:r>
                <a:r>
                  <a:rPr lang="en-US" sz="2400" b="1">
                    <a:solidFill>
                      <a:srgbClr val="FF0000"/>
                    </a:solidFill>
                  </a:rPr>
                  <a:t>T</a:t>
                </a:r>
              </a:p>
            </p:txBody>
          </p:sp>
          <p:sp>
            <p:nvSpPr>
              <p:cNvPr id="4115" name="Text Box 10"/>
              <p:cNvSpPr txBox="1">
                <a:spLocks noChangeArrowheads="1"/>
              </p:cNvSpPr>
              <p:nvPr/>
            </p:nvSpPr>
            <p:spPr bwMode="auto">
              <a:xfrm>
                <a:off x="4694" y="1976"/>
                <a:ext cx="394" cy="288"/>
              </a:xfrm>
              <a:prstGeom prst="rect">
                <a:avLst/>
              </a:prstGeom>
              <a:noFill/>
              <a:ln w="9525">
                <a:noFill/>
                <a:miter lim="800000"/>
                <a:headEnd/>
                <a:tailEnd/>
              </a:ln>
            </p:spPr>
            <p:txBody>
              <a:bodyPr wrap="none">
                <a:spAutoFit/>
              </a:bodyPr>
              <a:lstStyle/>
              <a:p>
                <a:r>
                  <a:rPr lang="en-US" sz="2400" b="1"/>
                  <a:t>CC</a:t>
                </a:r>
              </a:p>
            </p:txBody>
          </p:sp>
          <p:sp>
            <p:nvSpPr>
              <p:cNvPr id="4116" name="Text Box 11"/>
              <p:cNvSpPr txBox="1">
                <a:spLocks noChangeArrowheads="1"/>
              </p:cNvSpPr>
              <p:nvPr/>
            </p:nvSpPr>
            <p:spPr bwMode="auto">
              <a:xfrm>
                <a:off x="4162" y="2880"/>
                <a:ext cx="350" cy="288"/>
              </a:xfrm>
              <a:prstGeom prst="rect">
                <a:avLst/>
              </a:prstGeom>
              <a:noFill/>
              <a:ln w="9525">
                <a:noFill/>
                <a:miter lim="800000"/>
                <a:headEnd/>
                <a:tailEnd/>
              </a:ln>
            </p:spPr>
            <p:txBody>
              <a:bodyPr wrap="none">
                <a:spAutoFit/>
              </a:bodyPr>
              <a:lstStyle/>
              <a:p>
                <a:r>
                  <a:rPr lang="en-US" sz="2400" b="1">
                    <a:solidFill>
                      <a:srgbClr val="FF0000"/>
                    </a:solidFill>
                  </a:rPr>
                  <a:t>TT</a:t>
                </a:r>
              </a:p>
            </p:txBody>
          </p:sp>
          <p:sp>
            <p:nvSpPr>
              <p:cNvPr id="4117" name="Text Box 12"/>
              <p:cNvSpPr txBox="1">
                <a:spLocks noChangeArrowheads="1"/>
              </p:cNvSpPr>
              <p:nvPr/>
            </p:nvSpPr>
            <p:spPr bwMode="auto">
              <a:xfrm>
                <a:off x="4834" y="2832"/>
                <a:ext cx="350" cy="288"/>
              </a:xfrm>
              <a:prstGeom prst="rect">
                <a:avLst/>
              </a:prstGeom>
              <a:noFill/>
              <a:ln w="9525">
                <a:noFill/>
                <a:miter lim="800000"/>
                <a:headEnd/>
                <a:tailEnd/>
              </a:ln>
            </p:spPr>
            <p:txBody>
              <a:bodyPr wrap="none">
                <a:spAutoFit/>
              </a:bodyPr>
              <a:lstStyle/>
              <a:p>
                <a:r>
                  <a:rPr lang="en-US" sz="2400" b="1">
                    <a:solidFill>
                      <a:srgbClr val="FF0000"/>
                    </a:solidFill>
                  </a:rPr>
                  <a:t>TT</a:t>
                </a:r>
              </a:p>
            </p:txBody>
          </p:sp>
          <p:sp>
            <p:nvSpPr>
              <p:cNvPr id="4118" name="Line 13"/>
              <p:cNvSpPr>
                <a:spLocks noChangeShapeType="1"/>
              </p:cNvSpPr>
              <p:nvPr/>
            </p:nvSpPr>
            <p:spPr bwMode="auto">
              <a:xfrm>
                <a:off x="3024" y="1584"/>
                <a:ext cx="0" cy="2400"/>
              </a:xfrm>
              <a:prstGeom prst="line">
                <a:avLst/>
              </a:prstGeom>
              <a:noFill/>
              <a:ln w="9525">
                <a:solidFill>
                  <a:schemeClr val="bg2"/>
                </a:solidFill>
                <a:prstDash val="dash"/>
                <a:round/>
                <a:headEnd/>
                <a:tailEnd/>
              </a:ln>
            </p:spPr>
            <p:txBody>
              <a:bodyPr/>
              <a:lstStyle/>
              <a:p>
                <a:endParaRPr lang="en-US"/>
              </a:p>
            </p:txBody>
          </p:sp>
          <p:sp>
            <p:nvSpPr>
              <p:cNvPr id="4119" name="Line 14"/>
              <p:cNvSpPr>
                <a:spLocks noChangeShapeType="1"/>
              </p:cNvSpPr>
              <p:nvPr/>
            </p:nvSpPr>
            <p:spPr bwMode="auto">
              <a:xfrm>
                <a:off x="3888" y="1584"/>
                <a:ext cx="0" cy="2400"/>
              </a:xfrm>
              <a:prstGeom prst="line">
                <a:avLst/>
              </a:prstGeom>
              <a:noFill/>
              <a:ln w="9525">
                <a:solidFill>
                  <a:schemeClr val="bg2"/>
                </a:solidFill>
                <a:prstDash val="dash"/>
                <a:round/>
                <a:headEnd/>
                <a:tailEnd/>
              </a:ln>
            </p:spPr>
            <p:txBody>
              <a:bodyPr/>
              <a:lstStyle/>
              <a:p>
                <a:endParaRPr lang="en-US"/>
              </a:p>
            </p:txBody>
          </p:sp>
          <p:sp>
            <p:nvSpPr>
              <p:cNvPr id="4120" name="Line 15"/>
              <p:cNvSpPr>
                <a:spLocks noChangeShapeType="1"/>
              </p:cNvSpPr>
              <p:nvPr/>
            </p:nvSpPr>
            <p:spPr bwMode="auto">
              <a:xfrm>
                <a:off x="4656" y="1584"/>
                <a:ext cx="0" cy="2400"/>
              </a:xfrm>
              <a:prstGeom prst="line">
                <a:avLst/>
              </a:prstGeom>
              <a:noFill/>
              <a:ln w="9525">
                <a:solidFill>
                  <a:schemeClr val="bg2"/>
                </a:solidFill>
                <a:prstDash val="dash"/>
                <a:round/>
                <a:headEnd/>
                <a:tailEnd/>
              </a:ln>
            </p:spPr>
            <p:txBody>
              <a:bodyPr/>
              <a:lstStyle/>
              <a:p>
                <a:endParaRPr lang="en-US"/>
              </a:p>
            </p:txBody>
          </p:sp>
        </p:grpSp>
        <p:sp>
          <p:nvSpPr>
            <p:cNvPr id="4108" name="Text Box 16"/>
            <p:cNvSpPr txBox="1">
              <a:spLocks noChangeArrowheads="1"/>
            </p:cNvSpPr>
            <p:nvPr/>
          </p:nvSpPr>
          <p:spPr bwMode="auto">
            <a:xfrm>
              <a:off x="144" y="1248"/>
              <a:ext cx="354" cy="291"/>
            </a:xfrm>
            <a:prstGeom prst="rect">
              <a:avLst/>
            </a:prstGeom>
            <a:noFill/>
            <a:ln w="9525">
              <a:noFill/>
              <a:miter lim="800000"/>
              <a:headEnd/>
              <a:tailEnd/>
            </a:ln>
          </p:spPr>
          <p:txBody>
            <a:bodyPr wrap="none">
              <a:spAutoFit/>
            </a:bodyPr>
            <a:lstStyle/>
            <a:p>
              <a:r>
                <a:rPr lang="en-US" sz="2400" b="1"/>
                <a:t>(a)</a:t>
              </a:r>
            </a:p>
          </p:txBody>
        </p:sp>
      </p:grpSp>
      <p:grpSp>
        <p:nvGrpSpPr>
          <p:cNvPr id="4" name="Group 17"/>
          <p:cNvGrpSpPr>
            <a:grpSpLocks/>
          </p:cNvGrpSpPr>
          <p:nvPr/>
        </p:nvGrpSpPr>
        <p:grpSpPr bwMode="auto">
          <a:xfrm>
            <a:off x="381000" y="5040313"/>
            <a:ext cx="7699375" cy="1589087"/>
            <a:chOff x="144" y="96"/>
            <a:chExt cx="4850" cy="1001"/>
          </a:xfrm>
        </p:grpSpPr>
        <p:sp>
          <p:nvSpPr>
            <p:cNvPr id="4102" name="Text Box 18"/>
            <p:cNvSpPr txBox="1">
              <a:spLocks noChangeArrowheads="1"/>
            </p:cNvSpPr>
            <p:nvPr/>
          </p:nvSpPr>
          <p:spPr bwMode="auto">
            <a:xfrm>
              <a:off x="740" y="357"/>
              <a:ext cx="3182" cy="212"/>
            </a:xfrm>
            <a:prstGeom prst="rect">
              <a:avLst/>
            </a:prstGeom>
            <a:noFill/>
            <a:ln w="9525">
              <a:noFill/>
              <a:miter lim="800000"/>
              <a:headEnd/>
              <a:tailEnd/>
            </a:ln>
          </p:spPr>
          <p:txBody>
            <a:bodyPr wrap="none">
              <a:spAutoFit/>
            </a:bodyPr>
            <a:lstStyle/>
            <a:p>
              <a:r>
                <a:rPr lang="en-US" sz="1600"/>
                <a:t>(TTTTT)–(TTTTT)-</a:t>
              </a:r>
              <a:r>
                <a:rPr lang="en-US" sz="1600" b="1"/>
                <a:t>primer2</a:t>
              </a:r>
              <a:r>
                <a:rPr lang="en-US" sz="1600"/>
                <a:t>(chromosome 6)-</a:t>
              </a:r>
              <a:r>
                <a:rPr lang="en-US" sz="1600" b="1"/>
                <a:t>ddC/</a:t>
              </a:r>
              <a:r>
                <a:rPr lang="en-US" sz="1600" b="1">
                  <a:solidFill>
                    <a:srgbClr val="FF3300"/>
                  </a:solidFill>
                </a:rPr>
                <a:t>ddT </a:t>
              </a:r>
              <a:endParaRPr lang="en-US" baseline="-25000"/>
            </a:p>
          </p:txBody>
        </p:sp>
        <p:sp>
          <p:nvSpPr>
            <p:cNvPr id="4103" name="Text Box 19"/>
            <p:cNvSpPr txBox="1">
              <a:spLocks noChangeArrowheads="1"/>
            </p:cNvSpPr>
            <p:nvPr/>
          </p:nvSpPr>
          <p:spPr bwMode="auto">
            <a:xfrm>
              <a:off x="740" y="117"/>
              <a:ext cx="2684" cy="212"/>
            </a:xfrm>
            <a:prstGeom prst="rect">
              <a:avLst/>
            </a:prstGeom>
            <a:noFill/>
            <a:ln w="9525">
              <a:noFill/>
              <a:miter lim="800000"/>
              <a:headEnd/>
              <a:tailEnd/>
            </a:ln>
          </p:spPr>
          <p:txBody>
            <a:bodyPr wrap="none">
              <a:spAutoFit/>
            </a:bodyPr>
            <a:lstStyle/>
            <a:p>
              <a:r>
                <a:rPr lang="en-US" sz="1600"/>
                <a:t>(TTTTT)–</a:t>
              </a:r>
              <a:r>
                <a:rPr lang="en-US" sz="1600" b="1"/>
                <a:t>primer1</a:t>
              </a:r>
              <a:r>
                <a:rPr lang="en-US" sz="1600"/>
                <a:t>(chromosome 20)-</a:t>
              </a:r>
              <a:r>
                <a:rPr lang="en-US" sz="1600" b="1">
                  <a:solidFill>
                    <a:srgbClr val="FF3300"/>
                  </a:solidFill>
                </a:rPr>
                <a:t>ddT</a:t>
              </a:r>
              <a:r>
                <a:rPr lang="en-US" sz="1600" b="1"/>
                <a:t>/</a:t>
              </a:r>
              <a:r>
                <a:rPr lang="en-US" sz="1600" b="1">
                  <a:solidFill>
                    <a:srgbClr val="FF3300"/>
                  </a:solidFill>
                </a:rPr>
                <a:t>ddT</a:t>
              </a:r>
              <a:endParaRPr lang="en-US" b="1" baseline="-25000">
                <a:solidFill>
                  <a:srgbClr val="FF3300"/>
                </a:solidFill>
              </a:endParaRPr>
            </a:p>
          </p:txBody>
        </p:sp>
        <p:sp>
          <p:nvSpPr>
            <p:cNvPr id="4104" name="Text Box 20"/>
            <p:cNvSpPr txBox="1">
              <a:spLocks noChangeArrowheads="1"/>
            </p:cNvSpPr>
            <p:nvPr/>
          </p:nvSpPr>
          <p:spPr bwMode="auto">
            <a:xfrm>
              <a:off x="740" y="607"/>
              <a:ext cx="3764" cy="212"/>
            </a:xfrm>
            <a:prstGeom prst="rect">
              <a:avLst/>
            </a:prstGeom>
            <a:noFill/>
            <a:ln w="9525">
              <a:noFill/>
              <a:miter lim="800000"/>
              <a:headEnd/>
              <a:tailEnd/>
            </a:ln>
          </p:spPr>
          <p:txBody>
            <a:bodyPr wrap="none">
              <a:spAutoFit/>
            </a:bodyPr>
            <a:lstStyle/>
            <a:p>
              <a:r>
                <a:rPr lang="en-US" sz="1600"/>
                <a:t>(TTTTT)–(TTTTT)–(TTTTT)-</a:t>
              </a:r>
              <a:r>
                <a:rPr lang="en-US" sz="1600" b="1"/>
                <a:t>primer3</a:t>
              </a:r>
              <a:r>
                <a:rPr lang="en-US" sz="1600"/>
                <a:t>(chromosome 14)-</a:t>
              </a:r>
              <a:r>
                <a:rPr lang="en-US" sz="1600" b="1"/>
                <a:t>ddC/</a:t>
              </a:r>
              <a:r>
                <a:rPr lang="en-US" sz="1600" b="1">
                  <a:solidFill>
                    <a:srgbClr val="FF3300"/>
                  </a:solidFill>
                </a:rPr>
                <a:t>ddT</a:t>
              </a:r>
            </a:p>
          </p:txBody>
        </p:sp>
        <p:sp>
          <p:nvSpPr>
            <p:cNvPr id="4105" name="Text Box 21"/>
            <p:cNvSpPr txBox="1">
              <a:spLocks noChangeArrowheads="1"/>
            </p:cNvSpPr>
            <p:nvPr/>
          </p:nvSpPr>
          <p:spPr bwMode="auto">
            <a:xfrm>
              <a:off x="740" y="885"/>
              <a:ext cx="4254" cy="212"/>
            </a:xfrm>
            <a:prstGeom prst="rect">
              <a:avLst/>
            </a:prstGeom>
            <a:noFill/>
            <a:ln w="9525">
              <a:noFill/>
              <a:miter lim="800000"/>
              <a:headEnd/>
              <a:tailEnd/>
            </a:ln>
          </p:spPr>
          <p:txBody>
            <a:bodyPr wrap="none">
              <a:spAutoFit/>
            </a:bodyPr>
            <a:lstStyle/>
            <a:p>
              <a:r>
                <a:rPr lang="en-US" sz="1600"/>
                <a:t>(TTTTT)–(TTTTT)–(TTTTT)–(TTTTT)-</a:t>
              </a:r>
              <a:r>
                <a:rPr lang="en-US" sz="1600" b="1"/>
                <a:t>primer4</a:t>
              </a:r>
              <a:r>
                <a:rPr lang="en-US" sz="1600"/>
                <a:t>(chromosome 1)-</a:t>
              </a:r>
              <a:r>
                <a:rPr lang="en-US" sz="1600" b="1"/>
                <a:t>ddC/ddC</a:t>
              </a:r>
            </a:p>
          </p:txBody>
        </p:sp>
        <p:sp>
          <p:nvSpPr>
            <p:cNvPr id="4106" name="Text Box 22"/>
            <p:cNvSpPr txBox="1">
              <a:spLocks noChangeArrowheads="1"/>
            </p:cNvSpPr>
            <p:nvPr/>
          </p:nvSpPr>
          <p:spPr bwMode="auto">
            <a:xfrm>
              <a:off x="144" y="96"/>
              <a:ext cx="364" cy="291"/>
            </a:xfrm>
            <a:prstGeom prst="rect">
              <a:avLst/>
            </a:prstGeom>
            <a:noFill/>
            <a:ln w="9525">
              <a:noFill/>
              <a:miter lim="800000"/>
              <a:headEnd/>
              <a:tailEnd/>
            </a:ln>
          </p:spPr>
          <p:txBody>
            <a:bodyPr wrap="none">
              <a:spAutoFit/>
            </a:bodyPr>
            <a:lstStyle/>
            <a:p>
              <a:r>
                <a:rPr lang="en-US" sz="2400" b="1"/>
                <a:t>(b)</a:t>
              </a:r>
            </a:p>
          </p:txBody>
        </p:sp>
      </p:grpSp>
      <p:sp>
        <p:nvSpPr>
          <p:cNvPr id="4100" name="Text Box 23"/>
          <p:cNvSpPr txBox="1">
            <a:spLocks noChangeArrowheads="1"/>
          </p:cNvSpPr>
          <p:nvPr/>
        </p:nvSpPr>
        <p:spPr bwMode="auto">
          <a:xfrm>
            <a:off x="2193925" y="885825"/>
            <a:ext cx="1235075" cy="336550"/>
          </a:xfrm>
          <a:prstGeom prst="rect">
            <a:avLst/>
          </a:prstGeom>
          <a:noFill/>
          <a:ln w="9525">
            <a:noFill/>
            <a:miter lim="800000"/>
            <a:headEnd/>
            <a:tailEnd/>
          </a:ln>
        </p:spPr>
        <p:txBody>
          <a:bodyPr>
            <a:spAutoFit/>
          </a:bodyPr>
          <a:lstStyle/>
          <a:p>
            <a:r>
              <a:rPr lang="en-US" sz="1600"/>
              <a:t>Sample 1</a:t>
            </a:r>
          </a:p>
        </p:txBody>
      </p:sp>
      <p:sp>
        <p:nvSpPr>
          <p:cNvPr id="4101" name="Text Box 24"/>
          <p:cNvSpPr txBox="1">
            <a:spLocks noChangeArrowheads="1"/>
          </p:cNvSpPr>
          <p:nvPr/>
        </p:nvSpPr>
        <p:spPr bwMode="auto">
          <a:xfrm>
            <a:off x="2209800" y="2930525"/>
            <a:ext cx="1041400" cy="336550"/>
          </a:xfrm>
          <a:prstGeom prst="rect">
            <a:avLst/>
          </a:prstGeom>
          <a:noFill/>
          <a:ln w="9525">
            <a:noFill/>
            <a:miter lim="800000"/>
            <a:headEnd/>
            <a:tailEnd/>
          </a:ln>
        </p:spPr>
        <p:txBody>
          <a:bodyPr wrap="none">
            <a:spAutoFit/>
          </a:bodyPr>
          <a:lstStyle/>
          <a:p>
            <a:r>
              <a:rPr lang="en-US" sz="1600"/>
              <a:t>Sample 2</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2"/>
          <p:cNvSpPr>
            <a:spLocks noGrp="1"/>
          </p:cNvSpPr>
          <p:nvPr>
            <p:ph type="ctrTitle"/>
          </p:nvPr>
        </p:nvSpPr>
        <p:spPr/>
        <p:txBody>
          <a:bodyPr/>
          <a:lstStyle/>
          <a:p>
            <a:pPr eaLnBrk="1" hangingPunct="1"/>
            <a:r>
              <a:rPr lang="en-US" smtClean="0"/>
              <a:t>Chapter 13 – Y-chromosome</a:t>
            </a:r>
          </a:p>
        </p:txBody>
      </p:sp>
      <p:sp>
        <p:nvSpPr>
          <p:cNvPr id="3075" name="Subtitle 3"/>
          <p:cNvSpPr>
            <a:spLocks noGrp="1"/>
          </p:cNvSpPr>
          <p:nvPr>
            <p:ph type="subTitle" idx="1"/>
          </p:nvPr>
        </p:nvSpPr>
        <p:spPr/>
        <p:txBody>
          <a:bodyPr/>
          <a:lstStyle/>
          <a:p>
            <a:pPr eaLnBrk="1" hangingPunct="1"/>
            <a:endParaRPr lang="en-US" smtClean="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19475" y="2171700"/>
            <a:ext cx="2381250" cy="1836738"/>
            <a:chOff x="1943" y="783"/>
            <a:chExt cx="1500" cy="1157"/>
          </a:xfrm>
        </p:grpSpPr>
        <p:sp>
          <p:nvSpPr>
            <p:cNvPr id="4154" name="Line 3"/>
            <p:cNvSpPr>
              <a:spLocks noChangeShapeType="1"/>
            </p:cNvSpPr>
            <p:nvPr/>
          </p:nvSpPr>
          <p:spPr bwMode="auto">
            <a:xfrm>
              <a:off x="2919" y="1122"/>
              <a:ext cx="427" cy="2"/>
            </a:xfrm>
            <a:prstGeom prst="line">
              <a:avLst/>
            </a:prstGeom>
            <a:noFill/>
            <a:ln w="9525">
              <a:solidFill>
                <a:schemeClr val="tx1"/>
              </a:solidFill>
              <a:round/>
              <a:headEnd/>
              <a:tailEnd/>
            </a:ln>
          </p:spPr>
          <p:txBody>
            <a:bodyPr/>
            <a:lstStyle/>
            <a:p>
              <a:endParaRPr lang="en-US"/>
            </a:p>
          </p:txBody>
        </p:sp>
        <p:sp>
          <p:nvSpPr>
            <p:cNvPr id="4155" name="Rectangle 4"/>
            <p:cNvSpPr>
              <a:spLocks noChangeArrowheads="1"/>
            </p:cNvSpPr>
            <p:nvPr/>
          </p:nvSpPr>
          <p:spPr bwMode="auto">
            <a:xfrm>
              <a:off x="2814" y="788"/>
              <a:ext cx="192" cy="192"/>
            </a:xfrm>
            <a:prstGeom prst="rect">
              <a:avLst/>
            </a:prstGeom>
            <a:noFill/>
            <a:ln w="9525">
              <a:solidFill>
                <a:schemeClr val="tx1"/>
              </a:solidFill>
              <a:miter lim="800000"/>
              <a:headEnd/>
              <a:tailEnd/>
            </a:ln>
          </p:spPr>
          <p:txBody>
            <a:bodyPr wrap="none" anchor="ctr"/>
            <a:lstStyle/>
            <a:p>
              <a:endParaRPr lang="en-US"/>
            </a:p>
          </p:txBody>
        </p:sp>
        <p:sp>
          <p:nvSpPr>
            <p:cNvPr id="4156" name="Line 5"/>
            <p:cNvSpPr>
              <a:spLocks noChangeShapeType="1"/>
            </p:cNvSpPr>
            <p:nvPr/>
          </p:nvSpPr>
          <p:spPr bwMode="auto">
            <a:xfrm>
              <a:off x="2910" y="980"/>
              <a:ext cx="0" cy="144"/>
            </a:xfrm>
            <a:prstGeom prst="line">
              <a:avLst/>
            </a:prstGeom>
            <a:noFill/>
            <a:ln w="9525">
              <a:solidFill>
                <a:schemeClr val="tx1"/>
              </a:solidFill>
              <a:round/>
              <a:headEnd/>
              <a:tailEnd/>
            </a:ln>
          </p:spPr>
          <p:txBody>
            <a:bodyPr/>
            <a:lstStyle/>
            <a:p>
              <a:endParaRPr lang="en-US"/>
            </a:p>
          </p:txBody>
        </p:sp>
        <p:sp>
          <p:nvSpPr>
            <p:cNvPr id="4157" name="Line 6"/>
            <p:cNvSpPr>
              <a:spLocks noChangeShapeType="1"/>
            </p:cNvSpPr>
            <p:nvPr/>
          </p:nvSpPr>
          <p:spPr bwMode="auto">
            <a:xfrm>
              <a:off x="3347" y="980"/>
              <a:ext cx="0" cy="144"/>
            </a:xfrm>
            <a:prstGeom prst="line">
              <a:avLst/>
            </a:prstGeom>
            <a:noFill/>
            <a:ln w="9525">
              <a:solidFill>
                <a:schemeClr val="tx1"/>
              </a:solidFill>
              <a:round/>
              <a:headEnd/>
              <a:tailEnd/>
            </a:ln>
          </p:spPr>
          <p:txBody>
            <a:bodyPr/>
            <a:lstStyle/>
            <a:p>
              <a:endParaRPr lang="en-US"/>
            </a:p>
          </p:txBody>
        </p:sp>
        <p:sp>
          <p:nvSpPr>
            <p:cNvPr id="4158" name="Oval 7"/>
            <p:cNvSpPr>
              <a:spLocks noChangeArrowheads="1"/>
            </p:cNvSpPr>
            <p:nvPr/>
          </p:nvSpPr>
          <p:spPr bwMode="auto">
            <a:xfrm>
              <a:off x="3251" y="788"/>
              <a:ext cx="192" cy="192"/>
            </a:xfrm>
            <a:prstGeom prst="ellipse">
              <a:avLst/>
            </a:prstGeom>
            <a:noFill/>
            <a:ln w="9525">
              <a:solidFill>
                <a:schemeClr val="tx1"/>
              </a:solidFill>
              <a:round/>
              <a:headEnd/>
              <a:tailEnd/>
            </a:ln>
          </p:spPr>
          <p:txBody>
            <a:bodyPr wrap="none" anchor="ctr"/>
            <a:lstStyle/>
            <a:p>
              <a:endParaRPr lang="en-US"/>
            </a:p>
          </p:txBody>
        </p:sp>
        <p:sp>
          <p:nvSpPr>
            <p:cNvPr id="4159" name="Rectangle 8"/>
            <p:cNvSpPr>
              <a:spLocks noChangeArrowheads="1"/>
            </p:cNvSpPr>
            <p:nvPr/>
          </p:nvSpPr>
          <p:spPr bwMode="auto">
            <a:xfrm>
              <a:off x="2179" y="126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60" name="Line 9"/>
            <p:cNvSpPr>
              <a:spLocks noChangeShapeType="1"/>
            </p:cNvSpPr>
            <p:nvPr/>
          </p:nvSpPr>
          <p:spPr bwMode="auto">
            <a:xfrm>
              <a:off x="2275" y="1124"/>
              <a:ext cx="0" cy="144"/>
            </a:xfrm>
            <a:prstGeom prst="line">
              <a:avLst/>
            </a:prstGeom>
            <a:noFill/>
            <a:ln w="9525">
              <a:solidFill>
                <a:schemeClr val="tx1"/>
              </a:solidFill>
              <a:round/>
              <a:headEnd/>
              <a:tailEnd/>
            </a:ln>
          </p:spPr>
          <p:txBody>
            <a:bodyPr/>
            <a:lstStyle/>
            <a:p>
              <a:endParaRPr lang="en-US"/>
            </a:p>
          </p:txBody>
        </p:sp>
        <p:sp>
          <p:nvSpPr>
            <p:cNvPr id="4161" name="Line 10"/>
            <p:cNvSpPr>
              <a:spLocks noChangeShapeType="1"/>
            </p:cNvSpPr>
            <p:nvPr/>
          </p:nvSpPr>
          <p:spPr bwMode="auto">
            <a:xfrm>
              <a:off x="2275" y="1604"/>
              <a:ext cx="864" cy="0"/>
            </a:xfrm>
            <a:prstGeom prst="line">
              <a:avLst/>
            </a:prstGeom>
            <a:noFill/>
            <a:ln w="9525">
              <a:solidFill>
                <a:schemeClr val="tx1"/>
              </a:solidFill>
              <a:round/>
              <a:headEnd/>
              <a:tailEnd/>
            </a:ln>
          </p:spPr>
          <p:txBody>
            <a:bodyPr/>
            <a:lstStyle/>
            <a:p>
              <a:endParaRPr lang="en-US"/>
            </a:p>
          </p:txBody>
        </p:sp>
        <p:sp>
          <p:nvSpPr>
            <p:cNvPr id="4162" name="Line 11"/>
            <p:cNvSpPr>
              <a:spLocks noChangeShapeType="1"/>
            </p:cNvSpPr>
            <p:nvPr/>
          </p:nvSpPr>
          <p:spPr bwMode="auto">
            <a:xfrm>
              <a:off x="3139" y="1460"/>
              <a:ext cx="0" cy="144"/>
            </a:xfrm>
            <a:prstGeom prst="line">
              <a:avLst/>
            </a:prstGeom>
            <a:noFill/>
            <a:ln w="9525">
              <a:solidFill>
                <a:schemeClr val="tx1"/>
              </a:solidFill>
              <a:round/>
              <a:headEnd/>
              <a:tailEnd/>
            </a:ln>
          </p:spPr>
          <p:txBody>
            <a:bodyPr/>
            <a:lstStyle/>
            <a:p>
              <a:endParaRPr lang="en-US"/>
            </a:p>
          </p:txBody>
        </p:sp>
        <p:sp>
          <p:nvSpPr>
            <p:cNvPr id="4163" name="Line 12"/>
            <p:cNvSpPr>
              <a:spLocks noChangeShapeType="1"/>
            </p:cNvSpPr>
            <p:nvPr/>
          </p:nvSpPr>
          <p:spPr bwMode="auto">
            <a:xfrm>
              <a:off x="2275" y="1460"/>
              <a:ext cx="0" cy="144"/>
            </a:xfrm>
            <a:prstGeom prst="line">
              <a:avLst/>
            </a:prstGeom>
            <a:noFill/>
            <a:ln w="9525">
              <a:solidFill>
                <a:schemeClr val="tx1"/>
              </a:solidFill>
              <a:round/>
              <a:headEnd/>
              <a:tailEnd/>
            </a:ln>
          </p:spPr>
          <p:txBody>
            <a:bodyPr/>
            <a:lstStyle/>
            <a:p>
              <a:endParaRPr lang="en-US"/>
            </a:p>
          </p:txBody>
        </p:sp>
        <p:sp>
          <p:nvSpPr>
            <p:cNvPr id="4164" name="Oval 13"/>
            <p:cNvSpPr>
              <a:spLocks noChangeArrowheads="1"/>
            </p:cNvSpPr>
            <p:nvPr/>
          </p:nvSpPr>
          <p:spPr bwMode="auto">
            <a:xfrm>
              <a:off x="3043" y="1268"/>
              <a:ext cx="192" cy="192"/>
            </a:xfrm>
            <a:prstGeom prst="ellipse">
              <a:avLst/>
            </a:prstGeom>
            <a:noFill/>
            <a:ln w="9525">
              <a:solidFill>
                <a:schemeClr val="tx1"/>
              </a:solidFill>
              <a:round/>
              <a:headEnd/>
              <a:tailEnd/>
            </a:ln>
          </p:spPr>
          <p:txBody>
            <a:bodyPr wrap="none" anchor="ctr"/>
            <a:lstStyle/>
            <a:p>
              <a:endParaRPr lang="en-US"/>
            </a:p>
          </p:txBody>
        </p:sp>
        <p:sp>
          <p:nvSpPr>
            <p:cNvPr id="4165" name="Rectangle 14"/>
            <p:cNvSpPr>
              <a:spLocks noChangeArrowheads="1"/>
            </p:cNvSpPr>
            <p:nvPr/>
          </p:nvSpPr>
          <p:spPr bwMode="auto">
            <a:xfrm>
              <a:off x="2659" y="174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66" name="Line 15"/>
            <p:cNvSpPr>
              <a:spLocks noChangeShapeType="1"/>
            </p:cNvSpPr>
            <p:nvPr/>
          </p:nvSpPr>
          <p:spPr bwMode="auto">
            <a:xfrm>
              <a:off x="2755" y="1604"/>
              <a:ext cx="0" cy="144"/>
            </a:xfrm>
            <a:prstGeom prst="line">
              <a:avLst/>
            </a:prstGeom>
            <a:noFill/>
            <a:ln w="9525">
              <a:solidFill>
                <a:schemeClr val="tx1"/>
              </a:solidFill>
              <a:round/>
              <a:headEnd/>
              <a:tailEnd/>
            </a:ln>
          </p:spPr>
          <p:txBody>
            <a:bodyPr/>
            <a:lstStyle/>
            <a:p>
              <a:endParaRPr lang="en-US"/>
            </a:p>
          </p:txBody>
        </p:sp>
        <p:sp>
          <p:nvSpPr>
            <p:cNvPr id="4167" name="Line 16"/>
            <p:cNvSpPr>
              <a:spLocks noChangeShapeType="1"/>
            </p:cNvSpPr>
            <p:nvPr/>
          </p:nvSpPr>
          <p:spPr bwMode="auto">
            <a:xfrm>
              <a:off x="3152" y="1122"/>
              <a:ext cx="0" cy="144"/>
            </a:xfrm>
            <a:prstGeom prst="line">
              <a:avLst/>
            </a:prstGeom>
            <a:noFill/>
            <a:ln w="9525">
              <a:solidFill>
                <a:schemeClr val="tx1"/>
              </a:solidFill>
              <a:round/>
              <a:headEnd/>
              <a:tailEnd/>
            </a:ln>
          </p:spPr>
          <p:txBody>
            <a:bodyPr/>
            <a:lstStyle/>
            <a:p>
              <a:endParaRPr lang="en-US"/>
            </a:p>
          </p:txBody>
        </p:sp>
        <p:sp>
          <p:nvSpPr>
            <p:cNvPr id="4168" name="Line 17"/>
            <p:cNvSpPr>
              <a:spLocks noChangeShapeType="1"/>
            </p:cNvSpPr>
            <p:nvPr/>
          </p:nvSpPr>
          <p:spPr bwMode="auto">
            <a:xfrm>
              <a:off x="2048" y="1117"/>
              <a:ext cx="427" cy="2"/>
            </a:xfrm>
            <a:prstGeom prst="line">
              <a:avLst/>
            </a:prstGeom>
            <a:noFill/>
            <a:ln w="9525">
              <a:solidFill>
                <a:schemeClr val="tx1"/>
              </a:solidFill>
              <a:round/>
              <a:headEnd/>
              <a:tailEnd/>
            </a:ln>
          </p:spPr>
          <p:txBody>
            <a:bodyPr/>
            <a:lstStyle/>
            <a:p>
              <a:endParaRPr lang="en-US"/>
            </a:p>
          </p:txBody>
        </p:sp>
        <p:grpSp>
          <p:nvGrpSpPr>
            <p:cNvPr id="3" name="Group 18"/>
            <p:cNvGrpSpPr>
              <a:grpSpLocks/>
            </p:cNvGrpSpPr>
            <p:nvPr/>
          </p:nvGrpSpPr>
          <p:grpSpPr bwMode="auto">
            <a:xfrm>
              <a:off x="1943" y="783"/>
              <a:ext cx="192" cy="336"/>
              <a:chOff x="2122" y="1536"/>
              <a:chExt cx="192" cy="336"/>
            </a:xfrm>
          </p:grpSpPr>
          <p:sp>
            <p:nvSpPr>
              <p:cNvPr id="4173" name="Rectangle 19"/>
              <p:cNvSpPr>
                <a:spLocks noChangeArrowheads="1"/>
              </p:cNvSpPr>
              <p:nvPr/>
            </p:nvSpPr>
            <p:spPr bwMode="auto">
              <a:xfrm>
                <a:off x="2122"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74" name="Line 20"/>
              <p:cNvSpPr>
                <a:spLocks noChangeShapeType="1"/>
              </p:cNvSpPr>
              <p:nvPr/>
            </p:nvSpPr>
            <p:spPr bwMode="auto">
              <a:xfrm>
                <a:off x="2218" y="1728"/>
                <a:ext cx="0" cy="144"/>
              </a:xfrm>
              <a:prstGeom prst="line">
                <a:avLst/>
              </a:prstGeom>
              <a:noFill/>
              <a:ln w="9525">
                <a:solidFill>
                  <a:schemeClr val="tx1"/>
                </a:solidFill>
                <a:round/>
                <a:headEnd/>
                <a:tailEnd/>
              </a:ln>
            </p:spPr>
            <p:txBody>
              <a:bodyPr/>
              <a:lstStyle/>
              <a:p>
                <a:endParaRPr lang="en-US"/>
              </a:p>
            </p:txBody>
          </p:sp>
        </p:grpSp>
        <p:grpSp>
          <p:nvGrpSpPr>
            <p:cNvPr id="4" name="Group 21"/>
            <p:cNvGrpSpPr>
              <a:grpSpLocks/>
            </p:cNvGrpSpPr>
            <p:nvPr/>
          </p:nvGrpSpPr>
          <p:grpSpPr bwMode="auto">
            <a:xfrm>
              <a:off x="2380" y="783"/>
              <a:ext cx="192" cy="336"/>
              <a:chOff x="1258" y="1536"/>
              <a:chExt cx="192" cy="336"/>
            </a:xfrm>
          </p:grpSpPr>
          <p:sp>
            <p:nvSpPr>
              <p:cNvPr id="4171" name="Line 22"/>
              <p:cNvSpPr>
                <a:spLocks noChangeShapeType="1"/>
              </p:cNvSpPr>
              <p:nvPr/>
            </p:nvSpPr>
            <p:spPr bwMode="auto">
              <a:xfrm>
                <a:off x="1354" y="1728"/>
                <a:ext cx="0" cy="144"/>
              </a:xfrm>
              <a:prstGeom prst="line">
                <a:avLst/>
              </a:prstGeom>
              <a:noFill/>
              <a:ln w="9525">
                <a:solidFill>
                  <a:schemeClr val="tx1"/>
                </a:solidFill>
                <a:round/>
                <a:headEnd/>
                <a:tailEnd/>
              </a:ln>
            </p:spPr>
            <p:txBody>
              <a:bodyPr/>
              <a:lstStyle/>
              <a:p>
                <a:endParaRPr lang="en-US"/>
              </a:p>
            </p:txBody>
          </p:sp>
          <p:sp>
            <p:nvSpPr>
              <p:cNvPr id="4172" name="Oval 23"/>
              <p:cNvSpPr>
                <a:spLocks noChangeArrowheads="1"/>
              </p:cNvSpPr>
              <p:nvPr/>
            </p:nvSpPr>
            <p:spPr bwMode="auto">
              <a:xfrm>
                <a:off x="1258" y="1536"/>
                <a:ext cx="192" cy="192"/>
              </a:xfrm>
              <a:prstGeom prst="ellipse">
                <a:avLst/>
              </a:prstGeom>
              <a:noFill/>
              <a:ln w="9525">
                <a:solidFill>
                  <a:schemeClr val="tx1"/>
                </a:solidFill>
                <a:round/>
                <a:headEnd/>
                <a:tailEnd/>
              </a:ln>
            </p:spPr>
            <p:txBody>
              <a:bodyPr wrap="none" anchor="ctr"/>
              <a:lstStyle/>
              <a:p>
                <a:endParaRPr lang="en-US"/>
              </a:p>
            </p:txBody>
          </p:sp>
        </p:grpSp>
      </p:grpSp>
      <p:grpSp>
        <p:nvGrpSpPr>
          <p:cNvPr id="5" name="Group 24"/>
          <p:cNvGrpSpPr>
            <a:grpSpLocks/>
          </p:cNvGrpSpPr>
          <p:nvPr/>
        </p:nvGrpSpPr>
        <p:grpSpPr bwMode="auto">
          <a:xfrm>
            <a:off x="6300788" y="2206625"/>
            <a:ext cx="2381250" cy="1836738"/>
            <a:chOff x="3809" y="805"/>
            <a:chExt cx="1500" cy="1157"/>
          </a:xfrm>
        </p:grpSpPr>
        <p:sp>
          <p:nvSpPr>
            <p:cNvPr id="4133" name="Line 25"/>
            <p:cNvSpPr>
              <a:spLocks noChangeShapeType="1"/>
            </p:cNvSpPr>
            <p:nvPr/>
          </p:nvSpPr>
          <p:spPr bwMode="auto">
            <a:xfrm>
              <a:off x="4785" y="1144"/>
              <a:ext cx="427" cy="2"/>
            </a:xfrm>
            <a:prstGeom prst="line">
              <a:avLst/>
            </a:prstGeom>
            <a:noFill/>
            <a:ln w="9525">
              <a:solidFill>
                <a:schemeClr val="tx1"/>
              </a:solidFill>
              <a:round/>
              <a:headEnd/>
              <a:tailEnd/>
            </a:ln>
          </p:spPr>
          <p:txBody>
            <a:bodyPr/>
            <a:lstStyle/>
            <a:p>
              <a:endParaRPr lang="en-US"/>
            </a:p>
          </p:txBody>
        </p:sp>
        <p:sp>
          <p:nvSpPr>
            <p:cNvPr id="4134" name="Rectangle 26"/>
            <p:cNvSpPr>
              <a:spLocks noChangeArrowheads="1"/>
            </p:cNvSpPr>
            <p:nvPr/>
          </p:nvSpPr>
          <p:spPr bwMode="auto">
            <a:xfrm>
              <a:off x="4680" y="810"/>
              <a:ext cx="192" cy="192"/>
            </a:xfrm>
            <a:prstGeom prst="rect">
              <a:avLst/>
            </a:prstGeom>
            <a:noFill/>
            <a:ln w="9525">
              <a:solidFill>
                <a:schemeClr val="tx1"/>
              </a:solidFill>
              <a:miter lim="800000"/>
              <a:headEnd/>
              <a:tailEnd/>
            </a:ln>
          </p:spPr>
          <p:txBody>
            <a:bodyPr wrap="none" anchor="ctr"/>
            <a:lstStyle/>
            <a:p>
              <a:endParaRPr lang="en-US"/>
            </a:p>
          </p:txBody>
        </p:sp>
        <p:sp>
          <p:nvSpPr>
            <p:cNvPr id="4135" name="Line 27"/>
            <p:cNvSpPr>
              <a:spLocks noChangeShapeType="1"/>
            </p:cNvSpPr>
            <p:nvPr/>
          </p:nvSpPr>
          <p:spPr bwMode="auto">
            <a:xfrm>
              <a:off x="4776" y="1002"/>
              <a:ext cx="0" cy="144"/>
            </a:xfrm>
            <a:prstGeom prst="line">
              <a:avLst/>
            </a:prstGeom>
            <a:noFill/>
            <a:ln w="9525">
              <a:solidFill>
                <a:schemeClr val="tx1"/>
              </a:solidFill>
              <a:round/>
              <a:headEnd/>
              <a:tailEnd/>
            </a:ln>
          </p:spPr>
          <p:txBody>
            <a:bodyPr/>
            <a:lstStyle/>
            <a:p>
              <a:endParaRPr lang="en-US"/>
            </a:p>
          </p:txBody>
        </p:sp>
        <p:sp>
          <p:nvSpPr>
            <p:cNvPr id="4136" name="Line 28"/>
            <p:cNvSpPr>
              <a:spLocks noChangeShapeType="1"/>
            </p:cNvSpPr>
            <p:nvPr/>
          </p:nvSpPr>
          <p:spPr bwMode="auto">
            <a:xfrm>
              <a:off x="5213" y="1002"/>
              <a:ext cx="0" cy="144"/>
            </a:xfrm>
            <a:prstGeom prst="line">
              <a:avLst/>
            </a:prstGeom>
            <a:noFill/>
            <a:ln w="9525">
              <a:solidFill>
                <a:schemeClr val="tx1"/>
              </a:solidFill>
              <a:round/>
              <a:headEnd/>
              <a:tailEnd/>
            </a:ln>
          </p:spPr>
          <p:txBody>
            <a:bodyPr/>
            <a:lstStyle/>
            <a:p>
              <a:endParaRPr lang="en-US"/>
            </a:p>
          </p:txBody>
        </p:sp>
        <p:sp>
          <p:nvSpPr>
            <p:cNvPr id="4137" name="Oval 29"/>
            <p:cNvSpPr>
              <a:spLocks noChangeArrowheads="1"/>
            </p:cNvSpPr>
            <p:nvPr/>
          </p:nvSpPr>
          <p:spPr bwMode="auto">
            <a:xfrm>
              <a:off x="5117" y="810"/>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38" name="Rectangle 30"/>
            <p:cNvSpPr>
              <a:spLocks noChangeArrowheads="1"/>
            </p:cNvSpPr>
            <p:nvPr/>
          </p:nvSpPr>
          <p:spPr bwMode="auto">
            <a:xfrm>
              <a:off x="4045" y="1290"/>
              <a:ext cx="192" cy="192"/>
            </a:xfrm>
            <a:prstGeom prst="rect">
              <a:avLst/>
            </a:prstGeom>
            <a:noFill/>
            <a:ln w="9525">
              <a:solidFill>
                <a:schemeClr val="tx1"/>
              </a:solidFill>
              <a:miter lim="800000"/>
              <a:headEnd/>
              <a:tailEnd/>
            </a:ln>
          </p:spPr>
          <p:txBody>
            <a:bodyPr wrap="none" anchor="ctr"/>
            <a:lstStyle/>
            <a:p>
              <a:endParaRPr lang="en-US"/>
            </a:p>
          </p:txBody>
        </p:sp>
        <p:sp>
          <p:nvSpPr>
            <p:cNvPr id="4139" name="Line 31"/>
            <p:cNvSpPr>
              <a:spLocks noChangeShapeType="1"/>
            </p:cNvSpPr>
            <p:nvPr/>
          </p:nvSpPr>
          <p:spPr bwMode="auto">
            <a:xfrm>
              <a:off x="4141" y="1146"/>
              <a:ext cx="0" cy="144"/>
            </a:xfrm>
            <a:prstGeom prst="line">
              <a:avLst/>
            </a:prstGeom>
            <a:noFill/>
            <a:ln w="9525">
              <a:solidFill>
                <a:schemeClr val="tx1"/>
              </a:solidFill>
              <a:round/>
              <a:headEnd/>
              <a:tailEnd/>
            </a:ln>
          </p:spPr>
          <p:txBody>
            <a:bodyPr/>
            <a:lstStyle/>
            <a:p>
              <a:endParaRPr lang="en-US"/>
            </a:p>
          </p:txBody>
        </p:sp>
        <p:sp>
          <p:nvSpPr>
            <p:cNvPr id="4140" name="Line 32"/>
            <p:cNvSpPr>
              <a:spLocks noChangeShapeType="1"/>
            </p:cNvSpPr>
            <p:nvPr/>
          </p:nvSpPr>
          <p:spPr bwMode="auto">
            <a:xfrm>
              <a:off x="4141" y="1626"/>
              <a:ext cx="864" cy="0"/>
            </a:xfrm>
            <a:prstGeom prst="line">
              <a:avLst/>
            </a:prstGeom>
            <a:noFill/>
            <a:ln w="9525">
              <a:solidFill>
                <a:schemeClr val="tx1"/>
              </a:solidFill>
              <a:round/>
              <a:headEnd/>
              <a:tailEnd/>
            </a:ln>
          </p:spPr>
          <p:txBody>
            <a:bodyPr/>
            <a:lstStyle/>
            <a:p>
              <a:endParaRPr lang="en-US"/>
            </a:p>
          </p:txBody>
        </p:sp>
        <p:sp>
          <p:nvSpPr>
            <p:cNvPr id="4141" name="Line 33"/>
            <p:cNvSpPr>
              <a:spLocks noChangeShapeType="1"/>
            </p:cNvSpPr>
            <p:nvPr/>
          </p:nvSpPr>
          <p:spPr bwMode="auto">
            <a:xfrm>
              <a:off x="5005" y="1482"/>
              <a:ext cx="0" cy="144"/>
            </a:xfrm>
            <a:prstGeom prst="line">
              <a:avLst/>
            </a:prstGeom>
            <a:noFill/>
            <a:ln w="9525">
              <a:solidFill>
                <a:schemeClr val="tx1"/>
              </a:solidFill>
              <a:round/>
              <a:headEnd/>
              <a:tailEnd/>
            </a:ln>
          </p:spPr>
          <p:txBody>
            <a:bodyPr/>
            <a:lstStyle/>
            <a:p>
              <a:endParaRPr lang="en-US"/>
            </a:p>
          </p:txBody>
        </p:sp>
        <p:sp>
          <p:nvSpPr>
            <p:cNvPr id="4142" name="Line 34"/>
            <p:cNvSpPr>
              <a:spLocks noChangeShapeType="1"/>
            </p:cNvSpPr>
            <p:nvPr/>
          </p:nvSpPr>
          <p:spPr bwMode="auto">
            <a:xfrm>
              <a:off x="4141" y="1482"/>
              <a:ext cx="0" cy="144"/>
            </a:xfrm>
            <a:prstGeom prst="line">
              <a:avLst/>
            </a:prstGeom>
            <a:noFill/>
            <a:ln w="9525">
              <a:solidFill>
                <a:schemeClr val="tx1"/>
              </a:solidFill>
              <a:round/>
              <a:headEnd/>
              <a:tailEnd/>
            </a:ln>
          </p:spPr>
          <p:txBody>
            <a:bodyPr/>
            <a:lstStyle/>
            <a:p>
              <a:endParaRPr lang="en-US"/>
            </a:p>
          </p:txBody>
        </p:sp>
        <p:sp>
          <p:nvSpPr>
            <p:cNvPr id="4143" name="Oval 35"/>
            <p:cNvSpPr>
              <a:spLocks noChangeArrowheads="1"/>
            </p:cNvSpPr>
            <p:nvPr/>
          </p:nvSpPr>
          <p:spPr bwMode="auto">
            <a:xfrm>
              <a:off x="4909" y="1290"/>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44" name="Rectangle 36"/>
            <p:cNvSpPr>
              <a:spLocks noChangeArrowheads="1"/>
            </p:cNvSpPr>
            <p:nvPr/>
          </p:nvSpPr>
          <p:spPr bwMode="auto">
            <a:xfrm>
              <a:off x="4525" y="177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45" name="Line 37"/>
            <p:cNvSpPr>
              <a:spLocks noChangeShapeType="1"/>
            </p:cNvSpPr>
            <p:nvPr/>
          </p:nvSpPr>
          <p:spPr bwMode="auto">
            <a:xfrm>
              <a:off x="4621" y="1626"/>
              <a:ext cx="0" cy="144"/>
            </a:xfrm>
            <a:prstGeom prst="line">
              <a:avLst/>
            </a:prstGeom>
            <a:noFill/>
            <a:ln w="9525">
              <a:solidFill>
                <a:schemeClr val="tx1"/>
              </a:solidFill>
              <a:round/>
              <a:headEnd/>
              <a:tailEnd/>
            </a:ln>
          </p:spPr>
          <p:txBody>
            <a:bodyPr/>
            <a:lstStyle/>
            <a:p>
              <a:endParaRPr lang="en-US"/>
            </a:p>
          </p:txBody>
        </p:sp>
        <p:sp>
          <p:nvSpPr>
            <p:cNvPr id="4146" name="Line 38"/>
            <p:cNvSpPr>
              <a:spLocks noChangeShapeType="1"/>
            </p:cNvSpPr>
            <p:nvPr/>
          </p:nvSpPr>
          <p:spPr bwMode="auto">
            <a:xfrm>
              <a:off x="5018" y="1144"/>
              <a:ext cx="0" cy="144"/>
            </a:xfrm>
            <a:prstGeom prst="line">
              <a:avLst/>
            </a:prstGeom>
            <a:noFill/>
            <a:ln w="9525">
              <a:solidFill>
                <a:schemeClr val="tx1"/>
              </a:solidFill>
              <a:round/>
              <a:headEnd/>
              <a:tailEnd/>
            </a:ln>
          </p:spPr>
          <p:txBody>
            <a:bodyPr/>
            <a:lstStyle/>
            <a:p>
              <a:endParaRPr lang="en-US"/>
            </a:p>
          </p:txBody>
        </p:sp>
        <p:sp>
          <p:nvSpPr>
            <p:cNvPr id="4147" name="Line 39"/>
            <p:cNvSpPr>
              <a:spLocks noChangeShapeType="1"/>
            </p:cNvSpPr>
            <p:nvPr/>
          </p:nvSpPr>
          <p:spPr bwMode="auto">
            <a:xfrm>
              <a:off x="3914" y="1139"/>
              <a:ext cx="427" cy="2"/>
            </a:xfrm>
            <a:prstGeom prst="line">
              <a:avLst/>
            </a:prstGeom>
            <a:noFill/>
            <a:ln w="9525">
              <a:solidFill>
                <a:schemeClr val="tx1"/>
              </a:solidFill>
              <a:round/>
              <a:headEnd/>
              <a:tailEnd/>
            </a:ln>
          </p:spPr>
          <p:txBody>
            <a:bodyPr/>
            <a:lstStyle/>
            <a:p>
              <a:endParaRPr lang="en-US"/>
            </a:p>
          </p:txBody>
        </p:sp>
        <p:grpSp>
          <p:nvGrpSpPr>
            <p:cNvPr id="6" name="Group 40"/>
            <p:cNvGrpSpPr>
              <a:grpSpLocks/>
            </p:cNvGrpSpPr>
            <p:nvPr/>
          </p:nvGrpSpPr>
          <p:grpSpPr bwMode="auto">
            <a:xfrm>
              <a:off x="3809" y="805"/>
              <a:ext cx="192" cy="336"/>
              <a:chOff x="2122" y="1536"/>
              <a:chExt cx="192" cy="336"/>
            </a:xfrm>
          </p:grpSpPr>
          <p:sp>
            <p:nvSpPr>
              <p:cNvPr id="4152" name="Rectangle 41"/>
              <p:cNvSpPr>
                <a:spLocks noChangeArrowheads="1"/>
              </p:cNvSpPr>
              <p:nvPr/>
            </p:nvSpPr>
            <p:spPr bwMode="auto">
              <a:xfrm>
                <a:off x="2122" y="1536"/>
                <a:ext cx="192" cy="192"/>
              </a:xfrm>
              <a:prstGeom prst="rect">
                <a:avLst/>
              </a:prstGeom>
              <a:noFill/>
              <a:ln w="9525">
                <a:solidFill>
                  <a:schemeClr val="tx1"/>
                </a:solidFill>
                <a:miter lim="800000"/>
                <a:headEnd/>
                <a:tailEnd/>
              </a:ln>
            </p:spPr>
            <p:txBody>
              <a:bodyPr wrap="none" anchor="ctr"/>
              <a:lstStyle/>
              <a:p>
                <a:endParaRPr lang="en-US"/>
              </a:p>
            </p:txBody>
          </p:sp>
          <p:sp>
            <p:nvSpPr>
              <p:cNvPr id="4153" name="Line 42"/>
              <p:cNvSpPr>
                <a:spLocks noChangeShapeType="1"/>
              </p:cNvSpPr>
              <p:nvPr/>
            </p:nvSpPr>
            <p:spPr bwMode="auto">
              <a:xfrm>
                <a:off x="2218" y="1728"/>
                <a:ext cx="0" cy="144"/>
              </a:xfrm>
              <a:prstGeom prst="line">
                <a:avLst/>
              </a:prstGeom>
              <a:noFill/>
              <a:ln w="9525">
                <a:solidFill>
                  <a:schemeClr val="tx1"/>
                </a:solidFill>
                <a:round/>
                <a:headEnd/>
                <a:tailEnd/>
              </a:ln>
            </p:spPr>
            <p:txBody>
              <a:bodyPr/>
              <a:lstStyle/>
              <a:p>
                <a:endParaRPr lang="en-US"/>
              </a:p>
            </p:txBody>
          </p:sp>
        </p:grpSp>
        <p:grpSp>
          <p:nvGrpSpPr>
            <p:cNvPr id="7" name="Group 43"/>
            <p:cNvGrpSpPr>
              <a:grpSpLocks/>
            </p:cNvGrpSpPr>
            <p:nvPr/>
          </p:nvGrpSpPr>
          <p:grpSpPr bwMode="auto">
            <a:xfrm>
              <a:off x="4246" y="805"/>
              <a:ext cx="192" cy="336"/>
              <a:chOff x="1258" y="1536"/>
              <a:chExt cx="192" cy="336"/>
            </a:xfrm>
          </p:grpSpPr>
          <p:sp>
            <p:nvSpPr>
              <p:cNvPr id="4150" name="Line 44"/>
              <p:cNvSpPr>
                <a:spLocks noChangeShapeType="1"/>
              </p:cNvSpPr>
              <p:nvPr/>
            </p:nvSpPr>
            <p:spPr bwMode="auto">
              <a:xfrm>
                <a:off x="1354" y="1728"/>
                <a:ext cx="0" cy="144"/>
              </a:xfrm>
              <a:prstGeom prst="line">
                <a:avLst/>
              </a:prstGeom>
              <a:noFill/>
              <a:ln w="9525">
                <a:solidFill>
                  <a:schemeClr val="tx1"/>
                </a:solidFill>
                <a:round/>
                <a:headEnd/>
                <a:tailEnd/>
              </a:ln>
            </p:spPr>
            <p:txBody>
              <a:bodyPr/>
              <a:lstStyle/>
              <a:p>
                <a:endParaRPr lang="en-US"/>
              </a:p>
            </p:txBody>
          </p:sp>
          <p:sp>
            <p:nvSpPr>
              <p:cNvPr id="4151" name="Oval 45"/>
              <p:cNvSpPr>
                <a:spLocks noChangeArrowheads="1"/>
              </p:cNvSpPr>
              <p:nvPr/>
            </p:nvSpPr>
            <p:spPr bwMode="auto">
              <a:xfrm>
                <a:off x="1258" y="1536"/>
                <a:ext cx="192" cy="192"/>
              </a:xfrm>
              <a:prstGeom prst="ellipse">
                <a:avLst/>
              </a:prstGeom>
              <a:noFill/>
              <a:ln w="9525">
                <a:solidFill>
                  <a:schemeClr val="tx1"/>
                </a:solidFill>
                <a:round/>
                <a:headEnd/>
                <a:tailEnd/>
              </a:ln>
            </p:spPr>
            <p:txBody>
              <a:bodyPr wrap="none" anchor="ctr"/>
              <a:lstStyle/>
              <a:p>
                <a:endParaRPr lang="en-US"/>
              </a:p>
            </p:txBody>
          </p:sp>
        </p:grpSp>
      </p:grpSp>
      <p:sp>
        <p:nvSpPr>
          <p:cNvPr id="4100" name="Line 46"/>
          <p:cNvSpPr>
            <a:spLocks noChangeShapeType="1"/>
          </p:cNvSpPr>
          <p:nvPr/>
        </p:nvSpPr>
        <p:spPr bwMode="auto">
          <a:xfrm>
            <a:off x="2011363" y="2744788"/>
            <a:ext cx="677862" cy="3175"/>
          </a:xfrm>
          <a:prstGeom prst="line">
            <a:avLst/>
          </a:prstGeom>
          <a:noFill/>
          <a:ln w="9525">
            <a:solidFill>
              <a:schemeClr val="tx1"/>
            </a:solidFill>
            <a:round/>
            <a:headEnd/>
            <a:tailEnd/>
          </a:ln>
        </p:spPr>
        <p:txBody>
          <a:bodyPr/>
          <a:lstStyle/>
          <a:p>
            <a:endParaRPr lang="en-US"/>
          </a:p>
        </p:txBody>
      </p:sp>
      <p:sp>
        <p:nvSpPr>
          <p:cNvPr id="4101" name="Rectangle 47"/>
          <p:cNvSpPr>
            <a:spLocks noChangeArrowheads="1"/>
          </p:cNvSpPr>
          <p:nvPr/>
        </p:nvSpPr>
        <p:spPr bwMode="auto">
          <a:xfrm>
            <a:off x="1844675" y="2214563"/>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02" name="Line 48"/>
          <p:cNvSpPr>
            <a:spLocks noChangeShapeType="1"/>
          </p:cNvSpPr>
          <p:nvPr/>
        </p:nvSpPr>
        <p:spPr bwMode="auto">
          <a:xfrm>
            <a:off x="1997075" y="2519363"/>
            <a:ext cx="0" cy="228600"/>
          </a:xfrm>
          <a:prstGeom prst="line">
            <a:avLst/>
          </a:prstGeom>
          <a:noFill/>
          <a:ln w="9525">
            <a:solidFill>
              <a:schemeClr val="tx1"/>
            </a:solidFill>
            <a:round/>
            <a:headEnd/>
            <a:tailEnd/>
          </a:ln>
        </p:spPr>
        <p:txBody>
          <a:bodyPr/>
          <a:lstStyle/>
          <a:p>
            <a:endParaRPr lang="en-US"/>
          </a:p>
        </p:txBody>
      </p:sp>
      <p:sp>
        <p:nvSpPr>
          <p:cNvPr id="4103" name="Line 49"/>
          <p:cNvSpPr>
            <a:spLocks noChangeShapeType="1"/>
          </p:cNvSpPr>
          <p:nvPr/>
        </p:nvSpPr>
        <p:spPr bwMode="auto">
          <a:xfrm>
            <a:off x="2690813" y="2519363"/>
            <a:ext cx="0" cy="228600"/>
          </a:xfrm>
          <a:prstGeom prst="line">
            <a:avLst/>
          </a:prstGeom>
          <a:noFill/>
          <a:ln w="9525">
            <a:solidFill>
              <a:schemeClr val="tx1"/>
            </a:solidFill>
            <a:round/>
            <a:headEnd/>
            <a:tailEnd/>
          </a:ln>
        </p:spPr>
        <p:txBody>
          <a:bodyPr/>
          <a:lstStyle/>
          <a:p>
            <a:endParaRPr lang="en-US"/>
          </a:p>
        </p:txBody>
      </p:sp>
      <p:sp>
        <p:nvSpPr>
          <p:cNvPr id="4104" name="Oval 50"/>
          <p:cNvSpPr>
            <a:spLocks noChangeArrowheads="1"/>
          </p:cNvSpPr>
          <p:nvPr/>
        </p:nvSpPr>
        <p:spPr bwMode="auto">
          <a:xfrm>
            <a:off x="2538413" y="2214563"/>
            <a:ext cx="3048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05" name="Rectangle 51"/>
          <p:cNvSpPr>
            <a:spLocks noChangeArrowheads="1"/>
          </p:cNvSpPr>
          <p:nvPr/>
        </p:nvSpPr>
        <p:spPr bwMode="auto">
          <a:xfrm>
            <a:off x="836613" y="2976563"/>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06" name="Line 52"/>
          <p:cNvSpPr>
            <a:spLocks noChangeShapeType="1"/>
          </p:cNvSpPr>
          <p:nvPr/>
        </p:nvSpPr>
        <p:spPr bwMode="auto">
          <a:xfrm>
            <a:off x="989013" y="2747963"/>
            <a:ext cx="0" cy="228600"/>
          </a:xfrm>
          <a:prstGeom prst="line">
            <a:avLst/>
          </a:prstGeom>
          <a:noFill/>
          <a:ln w="9525">
            <a:solidFill>
              <a:schemeClr val="tx1"/>
            </a:solidFill>
            <a:round/>
            <a:headEnd/>
            <a:tailEnd/>
          </a:ln>
        </p:spPr>
        <p:txBody>
          <a:bodyPr/>
          <a:lstStyle/>
          <a:p>
            <a:endParaRPr lang="en-US"/>
          </a:p>
        </p:txBody>
      </p:sp>
      <p:sp>
        <p:nvSpPr>
          <p:cNvPr id="4107" name="Line 53"/>
          <p:cNvSpPr>
            <a:spLocks noChangeShapeType="1"/>
          </p:cNvSpPr>
          <p:nvPr/>
        </p:nvSpPr>
        <p:spPr bwMode="auto">
          <a:xfrm>
            <a:off x="989013" y="3509963"/>
            <a:ext cx="1371600" cy="0"/>
          </a:xfrm>
          <a:prstGeom prst="line">
            <a:avLst/>
          </a:prstGeom>
          <a:noFill/>
          <a:ln w="9525">
            <a:solidFill>
              <a:schemeClr val="tx1"/>
            </a:solidFill>
            <a:round/>
            <a:headEnd/>
            <a:tailEnd/>
          </a:ln>
        </p:spPr>
        <p:txBody>
          <a:bodyPr/>
          <a:lstStyle/>
          <a:p>
            <a:endParaRPr lang="en-US"/>
          </a:p>
        </p:txBody>
      </p:sp>
      <p:sp>
        <p:nvSpPr>
          <p:cNvPr id="4108" name="Line 54"/>
          <p:cNvSpPr>
            <a:spLocks noChangeShapeType="1"/>
          </p:cNvSpPr>
          <p:nvPr/>
        </p:nvSpPr>
        <p:spPr bwMode="auto">
          <a:xfrm>
            <a:off x="2360613" y="3281363"/>
            <a:ext cx="0" cy="228600"/>
          </a:xfrm>
          <a:prstGeom prst="line">
            <a:avLst/>
          </a:prstGeom>
          <a:noFill/>
          <a:ln w="9525">
            <a:solidFill>
              <a:schemeClr val="tx1"/>
            </a:solidFill>
            <a:round/>
            <a:headEnd/>
            <a:tailEnd/>
          </a:ln>
        </p:spPr>
        <p:txBody>
          <a:bodyPr/>
          <a:lstStyle/>
          <a:p>
            <a:endParaRPr lang="en-US"/>
          </a:p>
        </p:txBody>
      </p:sp>
      <p:sp>
        <p:nvSpPr>
          <p:cNvPr id="4109" name="Line 55"/>
          <p:cNvSpPr>
            <a:spLocks noChangeShapeType="1"/>
          </p:cNvSpPr>
          <p:nvPr/>
        </p:nvSpPr>
        <p:spPr bwMode="auto">
          <a:xfrm>
            <a:off x="989013" y="3281363"/>
            <a:ext cx="0" cy="228600"/>
          </a:xfrm>
          <a:prstGeom prst="line">
            <a:avLst/>
          </a:prstGeom>
          <a:noFill/>
          <a:ln w="9525">
            <a:solidFill>
              <a:schemeClr val="tx1"/>
            </a:solidFill>
            <a:round/>
            <a:headEnd/>
            <a:tailEnd/>
          </a:ln>
        </p:spPr>
        <p:txBody>
          <a:bodyPr/>
          <a:lstStyle/>
          <a:p>
            <a:endParaRPr lang="en-US"/>
          </a:p>
        </p:txBody>
      </p:sp>
      <p:sp>
        <p:nvSpPr>
          <p:cNvPr id="4110" name="Oval 56"/>
          <p:cNvSpPr>
            <a:spLocks noChangeArrowheads="1"/>
          </p:cNvSpPr>
          <p:nvPr/>
        </p:nvSpPr>
        <p:spPr bwMode="auto">
          <a:xfrm>
            <a:off x="2208213" y="2976563"/>
            <a:ext cx="3048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11" name="Rectangle 57"/>
          <p:cNvSpPr>
            <a:spLocks noChangeArrowheads="1"/>
          </p:cNvSpPr>
          <p:nvPr/>
        </p:nvSpPr>
        <p:spPr bwMode="auto">
          <a:xfrm>
            <a:off x="1598613" y="3738563"/>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12" name="Line 58"/>
          <p:cNvSpPr>
            <a:spLocks noChangeShapeType="1"/>
          </p:cNvSpPr>
          <p:nvPr/>
        </p:nvSpPr>
        <p:spPr bwMode="auto">
          <a:xfrm>
            <a:off x="1751013" y="3509963"/>
            <a:ext cx="0" cy="228600"/>
          </a:xfrm>
          <a:prstGeom prst="line">
            <a:avLst/>
          </a:prstGeom>
          <a:noFill/>
          <a:ln w="9525">
            <a:solidFill>
              <a:schemeClr val="tx1"/>
            </a:solidFill>
            <a:round/>
            <a:headEnd/>
            <a:tailEnd/>
          </a:ln>
        </p:spPr>
        <p:txBody>
          <a:bodyPr/>
          <a:lstStyle/>
          <a:p>
            <a:endParaRPr lang="en-US"/>
          </a:p>
        </p:txBody>
      </p:sp>
      <p:sp>
        <p:nvSpPr>
          <p:cNvPr id="4113" name="Line 59"/>
          <p:cNvSpPr>
            <a:spLocks noChangeShapeType="1"/>
          </p:cNvSpPr>
          <p:nvPr/>
        </p:nvSpPr>
        <p:spPr bwMode="auto">
          <a:xfrm>
            <a:off x="2381250" y="2744788"/>
            <a:ext cx="0" cy="228600"/>
          </a:xfrm>
          <a:prstGeom prst="line">
            <a:avLst/>
          </a:prstGeom>
          <a:noFill/>
          <a:ln w="9525">
            <a:solidFill>
              <a:schemeClr val="tx1"/>
            </a:solidFill>
            <a:round/>
            <a:headEnd/>
            <a:tailEnd/>
          </a:ln>
        </p:spPr>
        <p:txBody>
          <a:bodyPr/>
          <a:lstStyle/>
          <a:p>
            <a:endParaRPr lang="en-US"/>
          </a:p>
        </p:txBody>
      </p:sp>
      <p:sp>
        <p:nvSpPr>
          <p:cNvPr id="4114" name="Line 60"/>
          <p:cNvSpPr>
            <a:spLocks noChangeShapeType="1"/>
          </p:cNvSpPr>
          <p:nvPr/>
        </p:nvSpPr>
        <p:spPr bwMode="auto">
          <a:xfrm>
            <a:off x="628650" y="2736850"/>
            <a:ext cx="677863" cy="3175"/>
          </a:xfrm>
          <a:prstGeom prst="line">
            <a:avLst/>
          </a:prstGeom>
          <a:noFill/>
          <a:ln w="9525">
            <a:solidFill>
              <a:schemeClr val="tx1"/>
            </a:solidFill>
            <a:round/>
            <a:headEnd/>
            <a:tailEnd/>
          </a:ln>
        </p:spPr>
        <p:txBody>
          <a:bodyPr/>
          <a:lstStyle/>
          <a:p>
            <a:endParaRPr lang="en-US"/>
          </a:p>
        </p:txBody>
      </p:sp>
      <p:grpSp>
        <p:nvGrpSpPr>
          <p:cNvPr id="8" name="Group 61"/>
          <p:cNvGrpSpPr>
            <a:grpSpLocks/>
          </p:cNvGrpSpPr>
          <p:nvPr/>
        </p:nvGrpSpPr>
        <p:grpSpPr bwMode="auto">
          <a:xfrm>
            <a:off x="461963" y="2206625"/>
            <a:ext cx="304800" cy="533400"/>
            <a:chOff x="2122" y="1536"/>
            <a:chExt cx="192" cy="336"/>
          </a:xfrm>
        </p:grpSpPr>
        <p:sp>
          <p:nvSpPr>
            <p:cNvPr id="4131" name="Rectangle 62"/>
            <p:cNvSpPr>
              <a:spLocks noChangeArrowheads="1"/>
            </p:cNvSpPr>
            <p:nvPr/>
          </p:nvSpPr>
          <p:spPr bwMode="auto">
            <a:xfrm>
              <a:off x="2122"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32" name="Line 63"/>
            <p:cNvSpPr>
              <a:spLocks noChangeShapeType="1"/>
            </p:cNvSpPr>
            <p:nvPr/>
          </p:nvSpPr>
          <p:spPr bwMode="auto">
            <a:xfrm>
              <a:off x="2218" y="1728"/>
              <a:ext cx="0" cy="144"/>
            </a:xfrm>
            <a:prstGeom prst="line">
              <a:avLst/>
            </a:prstGeom>
            <a:noFill/>
            <a:ln w="9525">
              <a:solidFill>
                <a:schemeClr val="tx1"/>
              </a:solidFill>
              <a:round/>
              <a:headEnd/>
              <a:tailEnd/>
            </a:ln>
          </p:spPr>
          <p:txBody>
            <a:bodyPr/>
            <a:lstStyle/>
            <a:p>
              <a:endParaRPr lang="en-US"/>
            </a:p>
          </p:txBody>
        </p:sp>
      </p:grpSp>
      <p:grpSp>
        <p:nvGrpSpPr>
          <p:cNvPr id="9" name="Group 64"/>
          <p:cNvGrpSpPr>
            <a:grpSpLocks/>
          </p:cNvGrpSpPr>
          <p:nvPr/>
        </p:nvGrpSpPr>
        <p:grpSpPr bwMode="auto">
          <a:xfrm>
            <a:off x="1155700" y="2206625"/>
            <a:ext cx="304800" cy="533400"/>
            <a:chOff x="1258" y="1536"/>
            <a:chExt cx="192" cy="336"/>
          </a:xfrm>
        </p:grpSpPr>
        <p:sp>
          <p:nvSpPr>
            <p:cNvPr id="4129" name="Line 65"/>
            <p:cNvSpPr>
              <a:spLocks noChangeShapeType="1"/>
            </p:cNvSpPr>
            <p:nvPr/>
          </p:nvSpPr>
          <p:spPr bwMode="auto">
            <a:xfrm>
              <a:off x="1354" y="1728"/>
              <a:ext cx="0" cy="144"/>
            </a:xfrm>
            <a:prstGeom prst="line">
              <a:avLst/>
            </a:prstGeom>
            <a:noFill/>
            <a:ln w="9525">
              <a:solidFill>
                <a:schemeClr val="tx1"/>
              </a:solidFill>
              <a:round/>
              <a:headEnd/>
              <a:tailEnd/>
            </a:ln>
          </p:spPr>
          <p:txBody>
            <a:bodyPr/>
            <a:lstStyle/>
            <a:p>
              <a:endParaRPr lang="en-US"/>
            </a:p>
          </p:txBody>
        </p:sp>
        <p:sp>
          <p:nvSpPr>
            <p:cNvPr id="4130" name="Oval 66"/>
            <p:cNvSpPr>
              <a:spLocks noChangeArrowheads="1"/>
            </p:cNvSpPr>
            <p:nvPr/>
          </p:nvSpPr>
          <p:spPr bwMode="auto">
            <a:xfrm>
              <a:off x="1258" y="1536"/>
              <a:ext cx="192" cy="192"/>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4117" name="Text Box 67"/>
          <p:cNvSpPr txBox="1">
            <a:spLocks noChangeArrowheads="1"/>
          </p:cNvSpPr>
          <p:nvPr/>
        </p:nvSpPr>
        <p:spPr bwMode="auto">
          <a:xfrm>
            <a:off x="309563" y="4356100"/>
            <a:ext cx="2819400" cy="1006475"/>
          </a:xfrm>
          <a:prstGeom prst="rect">
            <a:avLst/>
          </a:prstGeom>
          <a:noFill/>
          <a:ln w="9525">
            <a:noFill/>
            <a:miter lim="800000"/>
            <a:headEnd/>
            <a:tailEnd/>
          </a:ln>
        </p:spPr>
        <p:txBody>
          <a:bodyPr>
            <a:spAutoFit/>
          </a:bodyPr>
          <a:lstStyle/>
          <a:p>
            <a:pPr algn="ctr"/>
            <a:r>
              <a:rPr lang="en-US" sz="2400"/>
              <a:t>Autosomal</a:t>
            </a:r>
            <a:r>
              <a:rPr lang="en-US"/>
              <a:t> </a:t>
            </a:r>
          </a:p>
          <a:p>
            <a:pPr algn="ctr"/>
            <a:r>
              <a:rPr lang="en-US"/>
              <a:t>(passed on in part, </a:t>
            </a:r>
          </a:p>
          <a:p>
            <a:pPr algn="ctr"/>
            <a:r>
              <a:rPr lang="en-US"/>
              <a:t>from all ancestors)</a:t>
            </a:r>
          </a:p>
        </p:txBody>
      </p:sp>
      <p:sp>
        <p:nvSpPr>
          <p:cNvPr id="4118" name="Text Box 68"/>
          <p:cNvSpPr txBox="1">
            <a:spLocks noChangeArrowheads="1"/>
          </p:cNvSpPr>
          <p:nvPr/>
        </p:nvSpPr>
        <p:spPr bwMode="auto">
          <a:xfrm>
            <a:off x="3395663" y="4354513"/>
            <a:ext cx="2727325" cy="1006475"/>
          </a:xfrm>
          <a:prstGeom prst="rect">
            <a:avLst/>
          </a:prstGeom>
          <a:noFill/>
          <a:ln w="9525">
            <a:noFill/>
            <a:miter lim="800000"/>
            <a:headEnd/>
            <a:tailEnd/>
          </a:ln>
        </p:spPr>
        <p:txBody>
          <a:bodyPr>
            <a:spAutoFit/>
          </a:bodyPr>
          <a:lstStyle/>
          <a:p>
            <a:pPr algn="ctr"/>
            <a:r>
              <a:rPr lang="en-US" sz="2400"/>
              <a:t>Y-Chromosome</a:t>
            </a:r>
          </a:p>
          <a:p>
            <a:pPr algn="ctr"/>
            <a:r>
              <a:rPr lang="en-US"/>
              <a:t>(passed on complete, but only by sons)</a:t>
            </a:r>
          </a:p>
        </p:txBody>
      </p:sp>
      <p:sp>
        <p:nvSpPr>
          <p:cNvPr id="4119" name="Text Box 69"/>
          <p:cNvSpPr txBox="1">
            <a:spLocks noChangeArrowheads="1"/>
          </p:cNvSpPr>
          <p:nvPr/>
        </p:nvSpPr>
        <p:spPr bwMode="auto">
          <a:xfrm>
            <a:off x="6389688" y="4354513"/>
            <a:ext cx="2444750" cy="1006475"/>
          </a:xfrm>
          <a:prstGeom prst="rect">
            <a:avLst/>
          </a:prstGeom>
          <a:noFill/>
          <a:ln w="9525">
            <a:noFill/>
            <a:miter lim="800000"/>
            <a:headEnd/>
            <a:tailEnd/>
          </a:ln>
        </p:spPr>
        <p:txBody>
          <a:bodyPr wrap="none">
            <a:spAutoFit/>
          </a:bodyPr>
          <a:lstStyle/>
          <a:p>
            <a:pPr algn="ctr"/>
            <a:r>
              <a:rPr lang="en-US" sz="2400"/>
              <a:t>Mitochondrial </a:t>
            </a:r>
          </a:p>
          <a:p>
            <a:pPr algn="ctr"/>
            <a:r>
              <a:rPr lang="en-US"/>
              <a:t>(passed on complete, </a:t>
            </a:r>
          </a:p>
          <a:p>
            <a:pPr algn="ctr"/>
            <a:r>
              <a:rPr lang="en-US"/>
              <a:t>but only by daughters)</a:t>
            </a:r>
          </a:p>
        </p:txBody>
      </p:sp>
      <p:grpSp>
        <p:nvGrpSpPr>
          <p:cNvPr id="10" name="Group 70"/>
          <p:cNvGrpSpPr>
            <a:grpSpLocks/>
          </p:cNvGrpSpPr>
          <p:nvPr/>
        </p:nvGrpSpPr>
        <p:grpSpPr bwMode="auto">
          <a:xfrm>
            <a:off x="615950" y="2354263"/>
            <a:ext cx="2074863" cy="1535112"/>
            <a:chOff x="388" y="1483"/>
            <a:chExt cx="1307" cy="967"/>
          </a:xfrm>
        </p:grpSpPr>
        <p:sp>
          <p:nvSpPr>
            <p:cNvPr id="4123" name="Line 71"/>
            <p:cNvSpPr>
              <a:spLocks noChangeShapeType="1"/>
            </p:cNvSpPr>
            <p:nvPr/>
          </p:nvSpPr>
          <p:spPr bwMode="auto">
            <a:xfrm>
              <a:off x="388" y="1483"/>
              <a:ext cx="702" cy="967"/>
            </a:xfrm>
            <a:prstGeom prst="line">
              <a:avLst/>
            </a:prstGeom>
            <a:noFill/>
            <a:ln w="9525">
              <a:solidFill>
                <a:schemeClr val="tx1"/>
              </a:solidFill>
              <a:prstDash val="dashDot"/>
              <a:round/>
              <a:headEnd/>
              <a:tailEnd type="triangle" w="med" len="med"/>
            </a:ln>
          </p:spPr>
          <p:txBody>
            <a:bodyPr/>
            <a:lstStyle/>
            <a:p>
              <a:endParaRPr lang="en-US"/>
            </a:p>
          </p:txBody>
        </p:sp>
        <p:sp>
          <p:nvSpPr>
            <p:cNvPr id="4124" name="Line 72"/>
            <p:cNvSpPr>
              <a:spLocks noChangeShapeType="1"/>
            </p:cNvSpPr>
            <p:nvPr/>
          </p:nvSpPr>
          <p:spPr bwMode="auto">
            <a:xfrm>
              <a:off x="606" y="1966"/>
              <a:ext cx="484" cy="484"/>
            </a:xfrm>
            <a:prstGeom prst="line">
              <a:avLst/>
            </a:prstGeom>
            <a:noFill/>
            <a:ln w="9525">
              <a:solidFill>
                <a:schemeClr val="tx1"/>
              </a:solidFill>
              <a:prstDash val="dashDot"/>
              <a:round/>
              <a:headEnd/>
              <a:tailEnd type="triangle" w="med" len="med"/>
            </a:ln>
          </p:spPr>
          <p:txBody>
            <a:bodyPr/>
            <a:lstStyle/>
            <a:p>
              <a:endParaRPr lang="en-US"/>
            </a:p>
          </p:txBody>
        </p:sp>
        <p:sp>
          <p:nvSpPr>
            <p:cNvPr id="4125" name="Line 73"/>
            <p:cNvSpPr>
              <a:spLocks noChangeShapeType="1"/>
            </p:cNvSpPr>
            <p:nvPr/>
          </p:nvSpPr>
          <p:spPr bwMode="auto">
            <a:xfrm>
              <a:off x="824" y="1483"/>
              <a:ext cx="266" cy="967"/>
            </a:xfrm>
            <a:prstGeom prst="line">
              <a:avLst/>
            </a:prstGeom>
            <a:noFill/>
            <a:ln w="9525">
              <a:solidFill>
                <a:schemeClr val="tx1"/>
              </a:solidFill>
              <a:prstDash val="dashDot"/>
              <a:round/>
              <a:headEnd/>
              <a:tailEnd type="triangle" w="med" len="med"/>
            </a:ln>
          </p:spPr>
          <p:txBody>
            <a:bodyPr/>
            <a:lstStyle/>
            <a:p>
              <a:endParaRPr lang="en-US"/>
            </a:p>
          </p:txBody>
        </p:sp>
        <p:sp>
          <p:nvSpPr>
            <p:cNvPr id="4126" name="Line 74"/>
            <p:cNvSpPr>
              <a:spLocks noChangeShapeType="1"/>
            </p:cNvSpPr>
            <p:nvPr/>
          </p:nvSpPr>
          <p:spPr bwMode="auto">
            <a:xfrm flipH="1">
              <a:off x="1090" y="1483"/>
              <a:ext cx="169" cy="967"/>
            </a:xfrm>
            <a:prstGeom prst="line">
              <a:avLst/>
            </a:prstGeom>
            <a:noFill/>
            <a:ln w="9525">
              <a:solidFill>
                <a:schemeClr val="tx1"/>
              </a:solidFill>
              <a:prstDash val="dashDot"/>
              <a:round/>
              <a:headEnd/>
              <a:tailEnd type="triangle" w="med" len="med"/>
            </a:ln>
          </p:spPr>
          <p:txBody>
            <a:bodyPr/>
            <a:lstStyle/>
            <a:p>
              <a:endParaRPr lang="en-US"/>
            </a:p>
          </p:txBody>
        </p:sp>
        <p:sp>
          <p:nvSpPr>
            <p:cNvPr id="4127" name="Line 75"/>
            <p:cNvSpPr>
              <a:spLocks noChangeShapeType="1"/>
            </p:cNvSpPr>
            <p:nvPr/>
          </p:nvSpPr>
          <p:spPr bwMode="auto">
            <a:xfrm flipH="1">
              <a:off x="1090" y="1483"/>
              <a:ext cx="605" cy="967"/>
            </a:xfrm>
            <a:prstGeom prst="line">
              <a:avLst/>
            </a:prstGeom>
            <a:noFill/>
            <a:ln w="9525">
              <a:solidFill>
                <a:schemeClr val="tx1"/>
              </a:solidFill>
              <a:prstDash val="dashDot"/>
              <a:round/>
              <a:headEnd/>
              <a:tailEnd type="triangle" w="med" len="med"/>
            </a:ln>
          </p:spPr>
          <p:txBody>
            <a:bodyPr/>
            <a:lstStyle/>
            <a:p>
              <a:endParaRPr lang="en-US"/>
            </a:p>
          </p:txBody>
        </p:sp>
        <p:sp>
          <p:nvSpPr>
            <p:cNvPr id="4128" name="Line 76"/>
            <p:cNvSpPr>
              <a:spLocks noChangeShapeType="1"/>
            </p:cNvSpPr>
            <p:nvPr/>
          </p:nvSpPr>
          <p:spPr bwMode="auto">
            <a:xfrm flipH="1">
              <a:off x="1090" y="1966"/>
              <a:ext cx="387" cy="484"/>
            </a:xfrm>
            <a:prstGeom prst="line">
              <a:avLst/>
            </a:prstGeom>
            <a:noFill/>
            <a:ln w="9525">
              <a:solidFill>
                <a:schemeClr val="tx1"/>
              </a:solidFill>
              <a:prstDash val="dashDot"/>
              <a:round/>
              <a:headEnd/>
              <a:tailEnd type="triangle" w="med" len="med"/>
            </a:ln>
          </p:spPr>
          <p:txBody>
            <a:bodyPr/>
            <a:lstStyle/>
            <a:p>
              <a:endParaRPr lang="en-US"/>
            </a:p>
          </p:txBody>
        </p:sp>
      </p:grpSp>
      <p:sp>
        <p:nvSpPr>
          <p:cNvPr id="4121" name="Rectangle 77"/>
          <p:cNvSpPr>
            <a:spLocks noChangeArrowheads="1"/>
          </p:cNvSpPr>
          <p:nvPr/>
        </p:nvSpPr>
        <p:spPr bwMode="auto">
          <a:xfrm>
            <a:off x="3113088" y="1662113"/>
            <a:ext cx="5799137" cy="3879850"/>
          </a:xfrm>
          <a:prstGeom prst="rect">
            <a:avLst/>
          </a:prstGeom>
          <a:noFill/>
          <a:ln w="9525">
            <a:solidFill>
              <a:schemeClr val="tx1"/>
            </a:solidFill>
            <a:prstDash val="dash"/>
            <a:miter lim="800000"/>
            <a:headEnd/>
            <a:tailEnd/>
          </a:ln>
        </p:spPr>
        <p:txBody>
          <a:bodyPr wrap="none" anchor="ctr"/>
          <a:lstStyle/>
          <a:p>
            <a:endParaRPr lang="en-US"/>
          </a:p>
        </p:txBody>
      </p:sp>
      <p:sp>
        <p:nvSpPr>
          <p:cNvPr id="4122" name="Text Box 78"/>
          <p:cNvSpPr txBox="1">
            <a:spLocks noChangeArrowheads="1"/>
          </p:cNvSpPr>
          <p:nvPr/>
        </p:nvSpPr>
        <p:spPr bwMode="auto">
          <a:xfrm>
            <a:off x="4956175" y="1166813"/>
            <a:ext cx="2457450" cy="457200"/>
          </a:xfrm>
          <a:prstGeom prst="rect">
            <a:avLst/>
          </a:prstGeom>
          <a:noFill/>
          <a:ln w="9525">
            <a:noFill/>
            <a:miter lim="800000"/>
            <a:headEnd/>
            <a:tailEnd/>
          </a:ln>
        </p:spPr>
        <p:txBody>
          <a:bodyPr wrap="none">
            <a:spAutoFit/>
          </a:bodyPr>
          <a:lstStyle/>
          <a:p>
            <a:r>
              <a:rPr lang="en-US" sz="2400"/>
              <a:t>Lineage Markers</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22238" y="169863"/>
            <a:ext cx="8888412" cy="366712"/>
          </a:xfrm>
          <a:prstGeom prst="rect">
            <a:avLst/>
          </a:prstGeom>
          <a:noFill/>
          <a:ln w="9525">
            <a:noFill/>
            <a:miter lim="800000"/>
            <a:headEnd/>
            <a:tailEnd/>
          </a:ln>
        </p:spPr>
        <p:txBody>
          <a:bodyPr>
            <a:spAutoFit/>
          </a:bodyPr>
          <a:lstStyle/>
          <a:p>
            <a:r>
              <a:rPr lang="en-US"/>
              <a:t>Female-Male Mixture Performance with Autosomal vs. Y-Chromosome DNA Markers</a:t>
            </a:r>
          </a:p>
        </p:txBody>
      </p:sp>
      <p:grpSp>
        <p:nvGrpSpPr>
          <p:cNvPr id="2" name="Group 3"/>
          <p:cNvGrpSpPr>
            <a:grpSpLocks/>
          </p:cNvGrpSpPr>
          <p:nvPr/>
        </p:nvGrpSpPr>
        <p:grpSpPr bwMode="auto">
          <a:xfrm>
            <a:off x="2660650" y="1427163"/>
            <a:ext cx="2322513" cy="1077912"/>
            <a:chOff x="680" y="899"/>
            <a:chExt cx="1463" cy="679"/>
          </a:xfrm>
        </p:grpSpPr>
        <p:sp>
          <p:nvSpPr>
            <p:cNvPr id="5144" name="AutoShape 4"/>
            <p:cNvSpPr>
              <a:spLocks noChangeArrowheads="1"/>
            </p:cNvSpPr>
            <p:nvPr/>
          </p:nvSpPr>
          <p:spPr bwMode="auto">
            <a:xfrm>
              <a:off x="1187" y="899"/>
              <a:ext cx="92" cy="668"/>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5145" name="AutoShape 5"/>
            <p:cNvSpPr>
              <a:spLocks noChangeArrowheads="1"/>
            </p:cNvSpPr>
            <p:nvPr/>
          </p:nvSpPr>
          <p:spPr bwMode="auto">
            <a:xfrm>
              <a:off x="1631" y="899"/>
              <a:ext cx="92" cy="668"/>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5146" name="Line 6"/>
            <p:cNvSpPr>
              <a:spLocks noChangeShapeType="1"/>
            </p:cNvSpPr>
            <p:nvPr/>
          </p:nvSpPr>
          <p:spPr bwMode="auto">
            <a:xfrm>
              <a:off x="680" y="1578"/>
              <a:ext cx="1463" cy="0"/>
            </a:xfrm>
            <a:prstGeom prst="line">
              <a:avLst/>
            </a:prstGeom>
            <a:noFill/>
            <a:ln w="9525">
              <a:solidFill>
                <a:schemeClr val="tx1"/>
              </a:solidFill>
              <a:round/>
              <a:headEnd/>
              <a:tailEnd/>
            </a:ln>
          </p:spPr>
          <p:txBody>
            <a:bodyPr/>
            <a:lstStyle/>
            <a:p>
              <a:endParaRPr lang="en-US"/>
            </a:p>
          </p:txBody>
        </p:sp>
      </p:grpSp>
      <p:grpSp>
        <p:nvGrpSpPr>
          <p:cNvPr id="3" name="Group 7"/>
          <p:cNvGrpSpPr>
            <a:grpSpLocks/>
          </p:cNvGrpSpPr>
          <p:nvPr/>
        </p:nvGrpSpPr>
        <p:grpSpPr bwMode="auto">
          <a:xfrm>
            <a:off x="2660650" y="3525838"/>
            <a:ext cx="2322513" cy="238125"/>
            <a:chOff x="680" y="1837"/>
            <a:chExt cx="1463" cy="150"/>
          </a:xfrm>
        </p:grpSpPr>
        <p:sp>
          <p:nvSpPr>
            <p:cNvPr id="5141" name="AutoShape 8"/>
            <p:cNvSpPr>
              <a:spLocks noChangeArrowheads="1"/>
            </p:cNvSpPr>
            <p:nvPr/>
          </p:nvSpPr>
          <p:spPr bwMode="auto">
            <a:xfrm>
              <a:off x="1415" y="1837"/>
              <a:ext cx="92" cy="150"/>
            </a:xfrm>
            <a:prstGeom prst="triangle">
              <a:avLst>
                <a:gd name="adj" fmla="val 50000"/>
              </a:avLst>
            </a:prstGeom>
            <a:solidFill>
              <a:schemeClr val="tx2"/>
            </a:solidFill>
            <a:ln w="9525">
              <a:solidFill>
                <a:schemeClr val="tx1"/>
              </a:solidFill>
              <a:miter lim="800000"/>
              <a:headEnd/>
              <a:tailEnd/>
            </a:ln>
          </p:spPr>
          <p:txBody>
            <a:bodyPr wrap="none" anchor="ctr"/>
            <a:lstStyle/>
            <a:p>
              <a:endParaRPr lang="en-US"/>
            </a:p>
          </p:txBody>
        </p:sp>
        <p:sp>
          <p:nvSpPr>
            <p:cNvPr id="5142" name="AutoShape 9"/>
            <p:cNvSpPr>
              <a:spLocks noChangeArrowheads="1"/>
            </p:cNvSpPr>
            <p:nvPr/>
          </p:nvSpPr>
          <p:spPr bwMode="auto">
            <a:xfrm>
              <a:off x="1631" y="1837"/>
              <a:ext cx="92" cy="150"/>
            </a:xfrm>
            <a:prstGeom prst="triangle">
              <a:avLst>
                <a:gd name="adj" fmla="val 50000"/>
              </a:avLst>
            </a:prstGeom>
            <a:solidFill>
              <a:schemeClr val="tx2"/>
            </a:solidFill>
            <a:ln w="9525">
              <a:solidFill>
                <a:schemeClr val="tx1"/>
              </a:solidFill>
              <a:miter lim="800000"/>
              <a:headEnd/>
              <a:tailEnd/>
            </a:ln>
          </p:spPr>
          <p:txBody>
            <a:bodyPr wrap="none" anchor="ctr"/>
            <a:lstStyle/>
            <a:p>
              <a:endParaRPr lang="en-US"/>
            </a:p>
          </p:txBody>
        </p:sp>
        <p:sp>
          <p:nvSpPr>
            <p:cNvPr id="5143" name="Line 10"/>
            <p:cNvSpPr>
              <a:spLocks noChangeShapeType="1"/>
            </p:cNvSpPr>
            <p:nvPr/>
          </p:nvSpPr>
          <p:spPr bwMode="auto">
            <a:xfrm>
              <a:off x="680" y="1987"/>
              <a:ext cx="1463" cy="0"/>
            </a:xfrm>
            <a:prstGeom prst="line">
              <a:avLst/>
            </a:prstGeom>
            <a:noFill/>
            <a:ln w="9525">
              <a:solidFill>
                <a:schemeClr val="tx1"/>
              </a:solidFill>
              <a:round/>
              <a:headEnd/>
              <a:tailEnd/>
            </a:ln>
          </p:spPr>
          <p:txBody>
            <a:bodyPr/>
            <a:lstStyle/>
            <a:p>
              <a:endParaRPr lang="en-US"/>
            </a:p>
          </p:txBody>
        </p:sp>
      </p:grpSp>
      <p:sp>
        <p:nvSpPr>
          <p:cNvPr id="5125" name="AutoShape 11"/>
          <p:cNvSpPr>
            <a:spLocks noChangeArrowheads="1"/>
          </p:cNvSpPr>
          <p:nvPr/>
        </p:nvSpPr>
        <p:spPr bwMode="auto">
          <a:xfrm>
            <a:off x="3465513" y="4494213"/>
            <a:ext cx="146050" cy="10604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5126" name="AutoShape 12"/>
          <p:cNvSpPr>
            <a:spLocks noChangeArrowheads="1"/>
          </p:cNvSpPr>
          <p:nvPr/>
        </p:nvSpPr>
        <p:spPr bwMode="auto">
          <a:xfrm>
            <a:off x="4170363" y="4494213"/>
            <a:ext cx="146050" cy="10604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5127" name="Line 13"/>
          <p:cNvSpPr>
            <a:spLocks noChangeShapeType="1"/>
          </p:cNvSpPr>
          <p:nvPr/>
        </p:nvSpPr>
        <p:spPr bwMode="auto">
          <a:xfrm>
            <a:off x="2660650" y="5572125"/>
            <a:ext cx="2322513" cy="0"/>
          </a:xfrm>
          <a:prstGeom prst="line">
            <a:avLst/>
          </a:prstGeom>
          <a:noFill/>
          <a:ln w="9525">
            <a:solidFill>
              <a:schemeClr val="tx1"/>
            </a:solidFill>
            <a:round/>
            <a:headEnd/>
            <a:tailEnd/>
          </a:ln>
        </p:spPr>
        <p:txBody>
          <a:bodyPr/>
          <a:lstStyle/>
          <a:p>
            <a:endParaRPr lang="en-US"/>
          </a:p>
        </p:txBody>
      </p:sp>
      <p:sp>
        <p:nvSpPr>
          <p:cNvPr id="5128" name="AutoShape 14"/>
          <p:cNvSpPr>
            <a:spLocks noChangeArrowheads="1"/>
          </p:cNvSpPr>
          <p:nvPr/>
        </p:nvSpPr>
        <p:spPr bwMode="auto">
          <a:xfrm>
            <a:off x="3827463" y="5316538"/>
            <a:ext cx="146050" cy="238125"/>
          </a:xfrm>
          <a:prstGeom prst="triangle">
            <a:avLst>
              <a:gd name="adj" fmla="val 50000"/>
            </a:avLst>
          </a:prstGeom>
          <a:solidFill>
            <a:schemeClr val="tx2"/>
          </a:solidFill>
          <a:ln w="9525">
            <a:solidFill>
              <a:schemeClr val="tx1"/>
            </a:solidFill>
            <a:miter lim="800000"/>
            <a:headEnd/>
            <a:tailEnd/>
          </a:ln>
        </p:spPr>
        <p:txBody>
          <a:bodyPr wrap="none" anchor="ctr"/>
          <a:lstStyle/>
          <a:p>
            <a:endParaRPr lang="en-US"/>
          </a:p>
        </p:txBody>
      </p:sp>
      <p:sp>
        <p:nvSpPr>
          <p:cNvPr id="5129" name="AutoShape 15"/>
          <p:cNvSpPr>
            <a:spLocks noChangeArrowheads="1"/>
          </p:cNvSpPr>
          <p:nvPr/>
        </p:nvSpPr>
        <p:spPr bwMode="auto">
          <a:xfrm>
            <a:off x="4170363" y="5316538"/>
            <a:ext cx="146050" cy="238125"/>
          </a:xfrm>
          <a:prstGeom prst="triangle">
            <a:avLst>
              <a:gd name="adj" fmla="val 50000"/>
            </a:avLst>
          </a:prstGeom>
          <a:solidFill>
            <a:schemeClr val="tx2"/>
          </a:solidFill>
          <a:ln w="9525">
            <a:solidFill>
              <a:schemeClr val="tx1"/>
            </a:solidFill>
            <a:miter lim="800000"/>
            <a:headEnd/>
            <a:tailEnd/>
          </a:ln>
        </p:spPr>
        <p:txBody>
          <a:bodyPr wrap="none" anchor="ctr"/>
          <a:lstStyle/>
          <a:p>
            <a:endParaRPr lang="en-US"/>
          </a:p>
        </p:txBody>
      </p:sp>
      <p:sp>
        <p:nvSpPr>
          <p:cNvPr id="5130" name="Text Box 16"/>
          <p:cNvSpPr txBox="1">
            <a:spLocks noChangeArrowheads="1"/>
          </p:cNvSpPr>
          <p:nvPr/>
        </p:nvSpPr>
        <p:spPr bwMode="auto">
          <a:xfrm>
            <a:off x="438150" y="1779588"/>
            <a:ext cx="1846263" cy="641350"/>
          </a:xfrm>
          <a:prstGeom prst="rect">
            <a:avLst/>
          </a:prstGeom>
          <a:noFill/>
          <a:ln w="9525">
            <a:noFill/>
            <a:miter lim="800000"/>
            <a:headEnd/>
            <a:tailEnd/>
          </a:ln>
        </p:spPr>
        <p:txBody>
          <a:bodyPr>
            <a:spAutoFit/>
          </a:bodyPr>
          <a:lstStyle/>
          <a:p>
            <a:r>
              <a:rPr lang="en-US"/>
              <a:t>Female Victim DNA Profile</a:t>
            </a:r>
          </a:p>
        </p:txBody>
      </p:sp>
      <p:sp>
        <p:nvSpPr>
          <p:cNvPr id="5131" name="Text Box 17"/>
          <p:cNvSpPr txBox="1">
            <a:spLocks noChangeArrowheads="1"/>
          </p:cNvSpPr>
          <p:nvPr/>
        </p:nvSpPr>
        <p:spPr bwMode="auto">
          <a:xfrm>
            <a:off x="438150" y="3189288"/>
            <a:ext cx="1973263" cy="641350"/>
          </a:xfrm>
          <a:prstGeom prst="rect">
            <a:avLst/>
          </a:prstGeom>
          <a:noFill/>
          <a:ln w="9525">
            <a:noFill/>
            <a:miter lim="800000"/>
            <a:headEnd/>
            <a:tailEnd/>
          </a:ln>
        </p:spPr>
        <p:txBody>
          <a:bodyPr>
            <a:spAutoFit/>
          </a:bodyPr>
          <a:lstStyle/>
          <a:p>
            <a:r>
              <a:rPr lang="en-US"/>
              <a:t>Male Perpetrator DNA Profile</a:t>
            </a:r>
          </a:p>
        </p:txBody>
      </p:sp>
      <p:sp>
        <p:nvSpPr>
          <p:cNvPr id="5132" name="Text Box 18"/>
          <p:cNvSpPr txBox="1">
            <a:spLocks noChangeArrowheads="1"/>
          </p:cNvSpPr>
          <p:nvPr/>
        </p:nvSpPr>
        <p:spPr bwMode="auto">
          <a:xfrm>
            <a:off x="438150" y="4865688"/>
            <a:ext cx="2009775" cy="641350"/>
          </a:xfrm>
          <a:prstGeom prst="rect">
            <a:avLst/>
          </a:prstGeom>
          <a:noFill/>
          <a:ln w="9525">
            <a:noFill/>
            <a:miter lim="800000"/>
            <a:headEnd/>
            <a:tailEnd/>
          </a:ln>
        </p:spPr>
        <p:txBody>
          <a:bodyPr>
            <a:spAutoFit/>
          </a:bodyPr>
          <a:lstStyle/>
          <a:p>
            <a:r>
              <a:rPr lang="en-US"/>
              <a:t>DNA Profile from Crime Scene</a:t>
            </a:r>
          </a:p>
        </p:txBody>
      </p:sp>
      <p:sp>
        <p:nvSpPr>
          <p:cNvPr id="5133" name="Text Box 19"/>
          <p:cNvSpPr txBox="1">
            <a:spLocks noChangeArrowheads="1"/>
          </p:cNvSpPr>
          <p:nvPr/>
        </p:nvSpPr>
        <p:spPr bwMode="auto">
          <a:xfrm>
            <a:off x="2570163" y="6076950"/>
            <a:ext cx="2697162" cy="641350"/>
          </a:xfrm>
          <a:prstGeom prst="rect">
            <a:avLst/>
          </a:prstGeom>
          <a:noFill/>
          <a:ln w="9525">
            <a:noFill/>
            <a:miter lim="800000"/>
            <a:headEnd/>
            <a:tailEnd/>
          </a:ln>
        </p:spPr>
        <p:txBody>
          <a:bodyPr>
            <a:spAutoFit/>
          </a:bodyPr>
          <a:lstStyle/>
          <a:p>
            <a:pPr algn="ctr"/>
            <a:r>
              <a:rPr lang="en-US" b="1"/>
              <a:t>Autosomal STR </a:t>
            </a:r>
          </a:p>
          <a:p>
            <a:pPr algn="ctr"/>
            <a:r>
              <a:rPr lang="en-US" b="1"/>
              <a:t>Profile</a:t>
            </a:r>
          </a:p>
        </p:txBody>
      </p:sp>
      <p:sp>
        <p:nvSpPr>
          <p:cNvPr id="5134" name="Text Box 20"/>
          <p:cNvSpPr txBox="1">
            <a:spLocks noChangeArrowheads="1"/>
          </p:cNvSpPr>
          <p:nvPr/>
        </p:nvSpPr>
        <p:spPr bwMode="auto">
          <a:xfrm>
            <a:off x="5380038" y="6042025"/>
            <a:ext cx="3135312" cy="641350"/>
          </a:xfrm>
          <a:prstGeom prst="rect">
            <a:avLst/>
          </a:prstGeom>
          <a:noFill/>
          <a:ln w="9525">
            <a:noFill/>
            <a:miter lim="800000"/>
            <a:headEnd/>
            <a:tailEnd/>
          </a:ln>
        </p:spPr>
        <p:txBody>
          <a:bodyPr>
            <a:spAutoFit/>
          </a:bodyPr>
          <a:lstStyle/>
          <a:p>
            <a:pPr algn="ctr"/>
            <a:r>
              <a:rPr lang="en-US" b="1"/>
              <a:t>Y-Chromosome STR Profile</a:t>
            </a:r>
          </a:p>
        </p:txBody>
      </p:sp>
      <p:sp>
        <p:nvSpPr>
          <p:cNvPr id="5135" name="AutoShape 21"/>
          <p:cNvSpPr>
            <a:spLocks noChangeArrowheads="1"/>
          </p:cNvSpPr>
          <p:nvPr/>
        </p:nvSpPr>
        <p:spPr bwMode="auto">
          <a:xfrm>
            <a:off x="6980238" y="4475163"/>
            <a:ext cx="146050" cy="1060450"/>
          </a:xfrm>
          <a:prstGeom prst="triangle">
            <a:avLst>
              <a:gd name="adj" fmla="val 50000"/>
            </a:avLst>
          </a:prstGeom>
          <a:solidFill>
            <a:schemeClr val="tx2"/>
          </a:solidFill>
          <a:ln w="9525">
            <a:solidFill>
              <a:schemeClr val="tx1"/>
            </a:solidFill>
            <a:miter lim="800000"/>
            <a:headEnd/>
            <a:tailEnd/>
          </a:ln>
        </p:spPr>
        <p:txBody>
          <a:bodyPr wrap="none" anchor="ctr"/>
          <a:lstStyle/>
          <a:p>
            <a:endParaRPr lang="en-US"/>
          </a:p>
        </p:txBody>
      </p:sp>
      <p:sp>
        <p:nvSpPr>
          <p:cNvPr id="5136" name="Line 22"/>
          <p:cNvSpPr>
            <a:spLocks noChangeShapeType="1"/>
          </p:cNvSpPr>
          <p:nvPr/>
        </p:nvSpPr>
        <p:spPr bwMode="auto">
          <a:xfrm>
            <a:off x="5775325" y="5553075"/>
            <a:ext cx="2322513" cy="0"/>
          </a:xfrm>
          <a:prstGeom prst="line">
            <a:avLst/>
          </a:prstGeom>
          <a:noFill/>
          <a:ln w="9525">
            <a:solidFill>
              <a:schemeClr val="tx1"/>
            </a:solidFill>
            <a:round/>
            <a:headEnd/>
            <a:tailEnd/>
          </a:ln>
        </p:spPr>
        <p:txBody>
          <a:bodyPr/>
          <a:lstStyle/>
          <a:p>
            <a:endParaRPr lang="en-US"/>
          </a:p>
        </p:txBody>
      </p:sp>
      <p:sp>
        <p:nvSpPr>
          <p:cNvPr id="5137" name="AutoShape 23"/>
          <p:cNvSpPr>
            <a:spLocks noChangeArrowheads="1"/>
          </p:cNvSpPr>
          <p:nvPr/>
        </p:nvSpPr>
        <p:spPr bwMode="auto">
          <a:xfrm>
            <a:off x="6980238" y="2684463"/>
            <a:ext cx="146050" cy="1060450"/>
          </a:xfrm>
          <a:prstGeom prst="triangle">
            <a:avLst>
              <a:gd name="adj" fmla="val 50000"/>
            </a:avLst>
          </a:prstGeom>
          <a:solidFill>
            <a:schemeClr val="tx2"/>
          </a:solidFill>
          <a:ln w="9525">
            <a:solidFill>
              <a:schemeClr val="tx1"/>
            </a:solidFill>
            <a:miter lim="800000"/>
            <a:headEnd/>
            <a:tailEnd/>
          </a:ln>
        </p:spPr>
        <p:txBody>
          <a:bodyPr wrap="none" anchor="ctr"/>
          <a:lstStyle/>
          <a:p>
            <a:endParaRPr lang="en-US"/>
          </a:p>
        </p:txBody>
      </p:sp>
      <p:sp>
        <p:nvSpPr>
          <p:cNvPr id="5138" name="Line 24"/>
          <p:cNvSpPr>
            <a:spLocks noChangeShapeType="1"/>
          </p:cNvSpPr>
          <p:nvPr/>
        </p:nvSpPr>
        <p:spPr bwMode="auto">
          <a:xfrm>
            <a:off x="5775325" y="3762375"/>
            <a:ext cx="2322513" cy="0"/>
          </a:xfrm>
          <a:prstGeom prst="line">
            <a:avLst/>
          </a:prstGeom>
          <a:noFill/>
          <a:ln w="9525">
            <a:solidFill>
              <a:schemeClr val="tx1"/>
            </a:solidFill>
            <a:round/>
            <a:headEnd/>
            <a:tailEnd/>
          </a:ln>
        </p:spPr>
        <p:txBody>
          <a:bodyPr/>
          <a:lstStyle/>
          <a:p>
            <a:endParaRPr lang="en-US"/>
          </a:p>
        </p:txBody>
      </p:sp>
      <p:sp>
        <p:nvSpPr>
          <p:cNvPr id="5139" name="Line 25"/>
          <p:cNvSpPr>
            <a:spLocks noChangeShapeType="1"/>
          </p:cNvSpPr>
          <p:nvPr/>
        </p:nvSpPr>
        <p:spPr bwMode="auto">
          <a:xfrm>
            <a:off x="5775325" y="2486025"/>
            <a:ext cx="2322513" cy="0"/>
          </a:xfrm>
          <a:prstGeom prst="line">
            <a:avLst/>
          </a:prstGeom>
          <a:noFill/>
          <a:ln w="9525">
            <a:solidFill>
              <a:schemeClr val="tx1"/>
            </a:solidFill>
            <a:round/>
            <a:headEnd/>
            <a:tailEnd/>
          </a:ln>
        </p:spPr>
        <p:txBody>
          <a:bodyPr/>
          <a:lstStyle/>
          <a:p>
            <a:endParaRPr lang="en-US"/>
          </a:p>
        </p:txBody>
      </p:sp>
      <p:sp>
        <p:nvSpPr>
          <p:cNvPr id="5140" name="Text Box 26"/>
          <p:cNvSpPr txBox="1">
            <a:spLocks noChangeArrowheads="1"/>
          </p:cNvSpPr>
          <p:nvPr/>
        </p:nvSpPr>
        <p:spPr bwMode="auto">
          <a:xfrm>
            <a:off x="5699125" y="1779588"/>
            <a:ext cx="2286000" cy="336550"/>
          </a:xfrm>
          <a:prstGeom prst="rect">
            <a:avLst/>
          </a:prstGeom>
          <a:noFill/>
          <a:ln w="9525">
            <a:noFill/>
            <a:miter lim="800000"/>
            <a:headEnd/>
            <a:tailEnd/>
          </a:ln>
        </p:spPr>
        <p:txBody>
          <a:bodyPr>
            <a:spAutoFit/>
          </a:bodyPr>
          <a:lstStyle/>
          <a:p>
            <a:pPr algn="ctr"/>
            <a:r>
              <a:rPr lang="en-US" sz="1600" i="1"/>
              <a:t>No signal observed</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71600" y="914400"/>
            <a:ext cx="6519863" cy="4557713"/>
            <a:chOff x="662" y="576"/>
            <a:chExt cx="4107" cy="2871"/>
          </a:xfrm>
        </p:grpSpPr>
        <p:sp>
          <p:nvSpPr>
            <p:cNvPr id="6149" name="Text Box 3"/>
            <p:cNvSpPr txBox="1">
              <a:spLocks noChangeArrowheads="1"/>
            </p:cNvSpPr>
            <p:nvPr/>
          </p:nvSpPr>
          <p:spPr bwMode="auto">
            <a:xfrm>
              <a:off x="912" y="2064"/>
              <a:ext cx="116" cy="231"/>
            </a:xfrm>
            <a:prstGeom prst="rect">
              <a:avLst/>
            </a:prstGeom>
            <a:noFill/>
            <a:ln w="9525">
              <a:noFill/>
              <a:miter lim="800000"/>
              <a:headEnd/>
              <a:tailEnd/>
            </a:ln>
          </p:spPr>
          <p:txBody>
            <a:bodyPr wrap="none">
              <a:spAutoFit/>
            </a:bodyPr>
            <a:lstStyle/>
            <a:p>
              <a:endParaRPr lang="en-US"/>
            </a:p>
          </p:txBody>
        </p:sp>
        <p:sp>
          <p:nvSpPr>
            <p:cNvPr id="6150" name="Rectangle 4"/>
            <p:cNvSpPr>
              <a:spLocks noChangeArrowheads="1"/>
            </p:cNvSpPr>
            <p:nvPr/>
          </p:nvSpPr>
          <p:spPr bwMode="auto">
            <a:xfrm>
              <a:off x="2256" y="57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51" name="Rectangle 5"/>
            <p:cNvSpPr>
              <a:spLocks noChangeArrowheads="1"/>
            </p:cNvSpPr>
            <p:nvPr/>
          </p:nvSpPr>
          <p:spPr bwMode="auto">
            <a:xfrm>
              <a:off x="2976" y="105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52" name="Oval 6"/>
            <p:cNvSpPr>
              <a:spLocks noChangeArrowheads="1"/>
            </p:cNvSpPr>
            <p:nvPr/>
          </p:nvSpPr>
          <p:spPr bwMode="auto">
            <a:xfrm>
              <a:off x="3120" y="576"/>
              <a:ext cx="192" cy="192"/>
            </a:xfrm>
            <a:prstGeom prst="ellipse">
              <a:avLst/>
            </a:prstGeom>
            <a:noFill/>
            <a:ln w="9525">
              <a:solidFill>
                <a:schemeClr val="tx1"/>
              </a:solidFill>
              <a:round/>
              <a:headEnd/>
              <a:tailEnd/>
            </a:ln>
          </p:spPr>
          <p:txBody>
            <a:bodyPr wrap="none" anchor="ctr"/>
            <a:lstStyle/>
            <a:p>
              <a:endParaRPr lang="en-US"/>
            </a:p>
          </p:txBody>
        </p:sp>
        <p:sp>
          <p:nvSpPr>
            <p:cNvPr id="6153" name="Line 7"/>
            <p:cNvSpPr>
              <a:spLocks noChangeShapeType="1"/>
            </p:cNvSpPr>
            <p:nvPr/>
          </p:nvSpPr>
          <p:spPr bwMode="auto">
            <a:xfrm>
              <a:off x="2352" y="912"/>
              <a:ext cx="864" cy="0"/>
            </a:xfrm>
            <a:prstGeom prst="line">
              <a:avLst/>
            </a:prstGeom>
            <a:noFill/>
            <a:ln w="9525">
              <a:solidFill>
                <a:schemeClr val="tx1"/>
              </a:solidFill>
              <a:round/>
              <a:headEnd/>
              <a:tailEnd/>
            </a:ln>
          </p:spPr>
          <p:txBody>
            <a:bodyPr/>
            <a:lstStyle/>
            <a:p>
              <a:endParaRPr lang="en-US"/>
            </a:p>
          </p:txBody>
        </p:sp>
        <p:sp>
          <p:nvSpPr>
            <p:cNvPr id="6154" name="Line 8"/>
            <p:cNvSpPr>
              <a:spLocks noChangeShapeType="1"/>
            </p:cNvSpPr>
            <p:nvPr/>
          </p:nvSpPr>
          <p:spPr bwMode="auto">
            <a:xfrm>
              <a:off x="2352" y="768"/>
              <a:ext cx="0" cy="144"/>
            </a:xfrm>
            <a:prstGeom prst="line">
              <a:avLst/>
            </a:prstGeom>
            <a:noFill/>
            <a:ln w="9525">
              <a:solidFill>
                <a:schemeClr val="tx1"/>
              </a:solidFill>
              <a:round/>
              <a:headEnd/>
              <a:tailEnd/>
            </a:ln>
          </p:spPr>
          <p:txBody>
            <a:bodyPr/>
            <a:lstStyle/>
            <a:p>
              <a:endParaRPr lang="en-US"/>
            </a:p>
          </p:txBody>
        </p:sp>
        <p:sp>
          <p:nvSpPr>
            <p:cNvPr id="6155" name="Rectangle 9"/>
            <p:cNvSpPr>
              <a:spLocks noChangeArrowheads="1"/>
            </p:cNvSpPr>
            <p:nvPr/>
          </p:nvSpPr>
          <p:spPr bwMode="auto">
            <a:xfrm>
              <a:off x="2352" y="105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56" name="Line 10"/>
            <p:cNvSpPr>
              <a:spLocks noChangeShapeType="1"/>
            </p:cNvSpPr>
            <p:nvPr/>
          </p:nvSpPr>
          <p:spPr bwMode="auto">
            <a:xfrm>
              <a:off x="3216" y="768"/>
              <a:ext cx="0" cy="144"/>
            </a:xfrm>
            <a:prstGeom prst="line">
              <a:avLst/>
            </a:prstGeom>
            <a:noFill/>
            <a:ln w="9525">
              <a:solidFill>
                <a:schemeClr val="tx1"/>
              </a:solidFill>
              <a:round/>
              <a:headEnd/>
              <a:tailEnd/>
            </a:ln>
          </p:spPr>
          <p:txBody>
            <a:bodyPr/>
            <a:lstStyle/>
            <a:p>
              <a:endParaRPr lang="en-US"/>
            </a:p>
          </p:txBody>
        </p:sp>
        <p:sp>
          <p:nvSpPr>
            <p:cNvPr id="6157" name="Line 11"/>
            <p:cNvSpPr>
              <a:spLocks noChangeShapeType="1"/>
            </p:cNvSpPr>
            <p:nvPr/>
          </p:nvSpPr>
          <p:spPr bwMode="auto">
            <a:xfrm>
              <a:off x="2448" y="912"/>
              <a:ext cx="0" cy="144"/>
            </a:xfrm>
            <a:prstGeom prst="line">
              <a:avLst/>
            </a:prstGeom>
            <a:noFill/>
            <a:ln w="9525">
              <a:solidFill>
                <a:schemeClr val="tx1"/>
              </a:solidFill>
              <a:round/>
              <a:headEnd/>
              <a:tailEnd/>
            </a:ln>
          </p:spPr>
          <p:txBody>
            <a:bodyPr/>
            <a:lstStyle/>
            <a:p>
              <a:endParaRPr lang="en-US"/>
            </a:p>
          </p:txBody>
        </p:sp>
        <p:sp>
          <p:nvSpPr>
            <p:cNvPr id="6158" name="Line 12"/>
            <p:cNvSpPr>
              <a:spLocks noChangeShapeType="1"/>
            </p:cNvSpPr>
            <p:nvPr/>
          </p:nvSpPr>
          <p:spPr bwMode="auto">
            <a:xfrm>
              <a:off x="2784" y="912"/>
              <a:ext cx="0" cy="144"/>
            </a:xfrm>
            <a:prstGeom prst="line">
              <a:avLst/>
            </a:prstGeom>
            <a:noFill/>
            <a:ln w="9525">
              <a:solidFill>
                <a:schemeClr val="tx1"/>
              </a:solidFill>
              <a:round/>
              <a:headEnd/>
              <a:tailEnd/>
            </a:ln>
          </p:spPr>
          <p:txBody>
            <a:bodyPr/>
            <a:lstStyle/>
            <a:p>
              <a:endParaRPr lang="en-US"/>
            </a:p>
          </p:txBody>
        </p:sp>
        <p:sp>
          <p:nvSpPr>
            <p:cNvPr id="6159" name="Line 13"/>
            <p:cNvSpPr>
              <a:spLocks noChangeShapeType="1"/>
            </p:cNvSpPr>
            <p:nvPr/>
          </p:nvSpPr>
          <p:spPr bwMode="auto">
            <a:xfrm>
              <a:off x="3072" y="912"/>
              <a:ext cx="0" cy="144"/>
            </a:xfrm>
            <a:prstGeom prst="line">
              <a:avLst/>
            </a:prstGeom>
            <a:noFill/>
            <a:ln w="9525">
              <a:solidFill>
                <a:schemeClr val="tx1"/>
              </a:solidFill>
              <a:round/>
              <a:headEnd/>
              <a:tailEnd/>
            </a:ln>
          </p:spPr>
          <p:txBody>
            <a:bodyPr/>
            <a:lstStyle/>
            <a:p>
              <a:endParaRPr lang="en-US"/>
            </a:p>
          </p:txBody>
        </p:sp>
        <p:sp>
          <p:nvSpPr>
            <p:cNvPr id="6160" name="Oval 14"/>
            <p:cNvSpPr>
              <a:spLocks noChangeArrowheads="1"/>
            </p:cNvSpPr>
            <p:nvPr/>
          </p:nvSpPr>
          <p:spPr bwMode="auto">
            <a:xfrm>
              <a:off x="2688" y="1056"/>
              <a:ext cx="192" cy="192"/>
            </a:xfrm>
            <a:prstGeom prst="ellipse">
              <a:avLst/>
            </a:prstGeom>
            <a:noFill/>
            <a:ln w="9525">
              <a:solidFill>
                <a:schemeClr val="tx1"/>
              </a:solidFill>
              <a:round/>
              <a:headEnd/>
              <a:tailEnd/>
            </a:ln>
          </p:spPr>
          <p:txBody>
            <a:bodyPr wrap="none" anchor="ctr"/>
            <a:lstStyle/>
            <a:p>
              <a:endParaRPr lang="en-US"/>
            </a:p>
          </p:txBody>
        </p:sp>
        <p:sp>
          <p:nvSpPr>
            <p:cNvPr id="6161" name="Oval 15"/>
            <p:cNvSpPr>
              <a:spLocks noChangeArrowheads="1"/>
            </p:cNvSpPr>
            <p:nvPr/>
          </p:nvSpPr>
          <p:spPr bwMode="auto">
            <a:xfrm>
              <a:off x="3840" y="1056"/>
              <a:ext cx="192" cy="192"/>
            </a:xfrm>
            <a:prstGeom prst="ellipse">
              <a:avLst/>
            </a:prstGeom>
            <a:noFill/>
            <a:ln w="9525">
              <a:solidFill>
                <a:schemeClr val="tx1"/>
              </a:solidFill>
              <a:round/>
              <a:headEnd/>
              <a:tailEnd/>
            </a:ln>
          </p:spPr>
          <p:txBody>
            <a:bodyPr wrap="none" anchor="ctr"/>
            <a:lstStyle/>
            <a:p>
              <a:endParaRPr lang="en-US"/>
            </a:p>
          </p:txBody>
        </p:sp>
        <p:sp>
          <p:nvSpPr>
            <p:cNvPr id="6162" name="Line 16"/>
            <p:cNvSpPr>
              <a:spLocks noChangeShapeType="1"/>
            </p:cNvSpPr>
            <p:nvPr/>
          </p:nvSpPr>
          <p:spPr bwMode="auto">
            <a:xfrm>
              <a:off x="3072" y="1392"/>
              <a:ext cx="864" cy="0"/>
            </a:xfrm>
            <a:prstGeom prst="line">
              <a:avLst/>
            </a:prstGeom>
            <a:noFill/>
            <a:ln w="9525">
              <a:solidFill>
                <a:schemeClr val="tx1"/>
              </a:solidFill>
              <a:round/>
              <a:headEnd/>
              <a:tailEnd/>
            </a:ln>
          </p:spPr>
          <p:txBody>
            <a:bodyPr/>
            <a:lstStyle/>
            <a:p>
              <a:endParaRPr lang="en-US"/>
            </a:p>
          </p:txBody>
        </p:sp>
        <p:sp>
          <p:nvSpPr>
            <p:cNvPr id="6163" name="Line 17"/>
            <p:cNvSpPr>
              <a:spLocks noChangeShapeType="1"/>
            </p:cNvSpPr>
            <p:nvPr/>
          </p:nvSpPr>
          <p:spPr bwMode="auto">
            <a:xfrm>
              <a:off x="3072" y="1248"/>
              <a:ext cx="0" cy="144"/>
            </a:xfrm>
            <a:prstGeom prst="line">
              <a:avLst/>
            </a:prstGeom>
            <a:noFill/>
            <a:ln w="9525">
              <a:solidFill>
                <a:schemeClr val="tx1"/>
              </a:solidFill>
              <a:round/>
              <a:headEnd/>
              <a:tailEnd/>
            </a:ln>
          </p:spPr>
          <p:txBody>
            <a:bodyPr/>
            <a:lstStyle/>
            <a:p>
              <a:endParaRPr lang="en-US"/>
            </a:p>
          </p:txBody>
        </p:sp>
        <p:sp>
          <p:nvSpPr>
            <p:cNvPr id="6164" name="Line 18"/>
            <p:cNvSpPr>
              <a:spLocks noChangeShapeType="1"/>
            </p:cNvSpPr>
            <p:nvPr/>
          </p:nvSpPr>
          <p:spPr bwMode="auto">
            <a:xfrm>
              <a:off x="3936" y="1248"/>
              <a:ext cx="0" cy="144"/>
            </a:xfrm>
            <a:prstGeom prst="line">
              <a:avLst/>
            </a:prstGeom>
            <a:noFill/>
            <a:ln w="9525">
              <a:solidFill>
                <a:schemeClr val="tx1"/>
              </a:solidFill>
              <a:round/>
              <a:headEnd/>
              <a:tailEnd/>
            </a:ln>
          </p:spPr>
          <p:txBody>
            <a:bodyPr/>
            <a:lstStyle/>
            <a:p>
              <a:endParaRPr lang="en-US"/>
            </a:p>
          </p:txBody>
        </p:sp>
        <p:sp>
          <p:nvSpPr>
            <p:cNvPr id="6165" name="Line 19"/>
            <p:cNvSpPr>
              <a:spLocks noChangeShapeType="1"/>
            </p:cNvSpPr>
            <p:nvPr/>
          </p:nvSpPr>
          <p:spPr bwMode="auto">
            <a:xfrm>
              <a:off x="1584" y="1392"/>
              <a:ext cx="864" cy="0"/>
            </a:xfrm>
            <a:prstGeom prst="line">
              <a:avLst/>
            </a:prstGeom>
            <a:noFill/>
            <a:ln w="9525">
              <a:solidFill>
                <a:schemeClr val="tx1"/>
              </a:solidFill>
              <a:round/>
              <a:headEnd/>
              <a:tailEnd/>
            </a:ln>
          </p:spPr>
          <p:txBody>
            <a:bodyPr/>
            <a:lstStyle/>
            <a:p>
              <a:endParaRPr lang="en-US"/>
            </a:p>
          </p:txBody>
        </p:sp>
        <p:sp>
          <p:nvSpPr>
            <p:cNvPr id="6166" name="Line 20"/>
            <p:cNvSpPr>
              <a:spLocks noChangeShapeType="1"/>
            </p:cNvSpPr>
            <p:nvPr/>
          </p:nvSpPr>
          <p:spPr bwMode="auto">
            <a:xfrm>
              <a:off x="1584" y="1248"/>
              <a:ext cx="0" cy="144"/>
            </a:xfrm>
            <a:prstGeom prst="line">
              <a:avLst/>
            </a:prstGeom>
            <a:noFill/>
            <a:ln w="9525">
              <a:solidFill>
                <a:schemeClr val="tx1"/>
              </a:solidFill>
              <a:round/>
              <a:headEnd/>
              <a:tailEnd/>
            </a:ln>
          </p:spPr>
          <p:txBody>
            <a:bodyPr/>
            <a:lstStyle/>
            <a:p>
              <a:endParaRPr lang="en-US"/>
            </a:p>
          </p:txBody>
        </p:sp>
        <p:sp>
          <p:nvSpPr>
            <p:cNvPr id="6167" name="Line 21"/>
            <p:cNvSpPr>
              <a:spLocks noChangeShapeType="1"/>
            </p:cNvSpPr>
            <p:nvPr/>
          </p:nvSpPr>
          <p:spPr bwMode="auto">
            <a:xfrm>
              <a:off x="2448" y="1248"/>
              <a:ext cx="0" cy="144"/>
            </a:xfrm>
            <a:prstGeom prst="line">
              <a:avLst/>
            </a:prstGeom>
            <a:noFill/>
            <a:ln w="9525">
              <a:solidFill>
                <a:schemeClr val="tx1"/>
              </a:solidFill>
              <a:round/>
              <a:headEnd/>
              <a:tailEnd/>
            </a:ln>
          </p:spPr>
          <p:txBody>
            <a:bodyPr/>
            <a:lstStyle/>
            <a:p>
              <a:endParaRPr lang="en-US"/>
            </a:p>
          </p:txBody>
        </p:sp>
        <p:sp>
          <p:nvSpPr>
            <p:cNvPr id="6168" name="Oval 22"/>
            <p:cNvSpPr>
              <a:spLocks noChangeArrowheads="1"/>
            </p:cNvSpPr>
            <p:nvPr/>
          </p:nvSpPr>
          <p:spPr bwMode="auto">
            <a:xfrm>
              <a:off x="1488" y="1056"/>
              <a:ext cx="192" cy="192"/>
            </a:xfrm>
            <a:prstGeom prst="ellipse">
              <a:avLst/>
            </a:prstGeom>
            <a:noFill/>
            <a:ln w="9525">
              <a:solidFill>
                <a:schemeClr val="tx1"/>
              </a:solidFill>
              <a:round/>
              <a:headEnd/>
              <a:tailEnd/>
            </a:ln>
          </p:spPr>
          <p:txBody>
            <a:bodyPr wrap="none" anchor="ctr"/>
            <a:lstStyle/>
            <a:p>
              <a:endParaRPr lang="en-US"/>
            </a:p>
          </p:txBody>
        </p:sp>
        <p:sp>
          <p:nvSpPr>
            <p:cNvPr id="6169" name="Rectangle 23"/>
            <p:cNvSpPr>
              <a:spLocks noChangeArrowheads="1"/>
            </p:cNvSpPr>
            <p:nvPr/>
          </p:nvSpPr>
          <p:spPr bwMode="auto">
            <a:xfrm>
              <a:off x="3168"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70" name="Line 24"/>
            <p:cNvSpPr>
              <a:spLocks noChangeShapeType="1"/>
            </p:cNvSpPr>
            <p:nvPr/>
          </p:nvSpPr>
          <p:spPr bwMode="auto">
            <a:xfrm>
              <a:off x="3264" y="1392"/>
              <a:ext cx="0" cy="144"/>
            </a:xfrm>
            <a:prstGeom prst="line">
              <a:avLst/>
            </a:prstGeom>
            <a:noFill/>
            <a:ln w="9525">
              <a:solidFill>
                <a:schemeClr val="tx1"/>
              </a:solidFill>
              <a:round/>
              <a:headEnd/>
              <a:tailEnd/>
            </a:ln>
          </p:spPr>
          <p:txBody>
            <a:bodyPr/>
            <a:lstStyle/>
            <a:p>
              <a:endParaRPr lang="en-US"/>
            </a:p>
          </p:txBody>
        </p:sp>
        <p:sp>
          <p:nvSpPr>
            <p:cNvPr id="6171" name="Rectangle 25"/>
            <p:cNvSpPr>
              <a:spLocks noChangeArrowheads="1"/>
            </p:cNvSpPr>
            <p:nvPr/>
          </p:nvSpPr>
          <p:spPr bwMode="auto">
            <a:xfrm>
              <a:off x="1920"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72" name="Line 26"/>
            <p:cNvSpPr>
              <a:spLocks noChangeShapeType="1"/>
            </p:cNvSpPr>
            <p:nvPr/>
          </p:nvSpPr>
          <p:spPr bwMode="auto">
            <a:xfrm>
              <a:off x="2016" y="1392"/>
              <a:ext cx="0" cy="144"/>
            </a:xfrm>
            <a:prstGeom prst="line">
              <a:avLst/>
            </a:prstGeom>
            <a:noFill/>
            <a:ln w="9525">
              <a:solidFill>
                <a:schemeClr val="tx1"/>
              </a:solidFill>
              <a:round/>
              <a:headEnd/>
              <a:tailEnd/>
            </a:ln>
          </p:spPr>
          <p:txBody>
            <a:bodyPr/>
            <a:lstStyle/>
            <a:p>
              <a:endParaRPr lang="en-US"/>
            </a:p>
          </p:txBody>
        </p:sp>
        <p:sp>
          <p:nvSpPr>
            <p:cNvPr id="6173" name="Line 27"/>
            <p:cNvSpPr>
              <a:spLocks noChangeShapeType="1"/>
            </p:cNvSpPr>
            <p:nvPr/>
          </p:nvSpPr>
          <p:spPr bwMode="auto">
            <a:xfrm>
              <a:off x="1152" y="1872"/>
              <a:ext cx="864" cy="0"/>
            </a:xfrm>
            <a:prstGeom prst="line">
              <a:avLst/>
            </a:prstGeom>
            <a:noFill/>
            <a:ln w="9525">
              <a:solidFill>
                <a:schemeClr val="tx1"/>
              </a:solidFill>
              <a:round/>
              <a:headEnd/>
              <a:tailEnd/>
            </a:ln>
          </p:spPr>
          <p:txBody>
            <a:bodyPr/>
            <a:lstStyle/>
            <a:p>
              <a:endParaRPr lang="en-US"/>
            </a:p>
          </p:txBody>
        </p:sp>
        <p:sp>
          <p:nvSpPr>
            <p:cNvPr id="6174" name="Line 28"/>
            <p:cNvSpPr>
              <a:spLocks noChangeShapeType="1"/>
            </p:cNvSpPr>
            <p:nvPr/>
          </p:nvSpPr>
          <p:spPr bwMode="auto">
            <a:xfrm>
              <a:off x="1152" y="1728"/>
              <a:ext cx="0" cy="144"/>
            </a:xfrm>
            <a:prstGeom prst="line">
              <a:avLst/>
            </a:prstGeom>
            <a:noFill/>
            <a:ln w="9525">
              <a:solidFill>
                <a:schemeClr val="tx1"/>
              </a:solidFill>
              <a:round/>
              <a:headEnd/>
              <a:tailEnd/>
            </a:ln>
          </p:spPr>
          <p:txBody>
            <a:bodyPr/>
            <a:lstStyle/>
            <a:p>
              <a:endParaRPr lang="en-US"/>
            </a:p>
          </p:txBody>
        </p:sp>
        <p:sp>
          <p:nvSpPr>
            <p:cNvPr id="6175" name="Line 29"/>
            <p:cNvSpPr>
              <a:spLocks noChangeShapeType="1"/>
            </p:cNvSpPr>
            <p:nvPr/>
          </p:nvSpPr>
          <p:spPr bwMode="auto">
            <a:xfrm>
              <a:off x="2016" y="1728"/>
              <a:ext cx="0" cy="144"/>
            </a:xfrm>
            <a:prstGeom prst="line">
              <a:avLst/>
            </a:prstGeom>
            <a:noFill/>
            <a:ln w="9525">
              <a:solidFill>
                <a:schemeClr val="tx1"/>
              </a:solidFill>
              <a:round/>
              <a:headEnd/>
              <a:tailEnd/>
            </a:ln>
          </p:spPr>
          <p:txBody>
            <a:bodyPr/>
            <a:lstStyle/>
            <a:p>
              <a:endParaRPr lang="en-US"/>
            </a:p>
          </p:txBody>
        </p:sp>
        <p:sp>
          <p:nvSpPr>
            <p:cNvPr id="6176" name="Oval 30"/>
            <p:cNvSpPr>
              <a:spLocks noChangeArrowheads="1"/>
            </p:cNvSpPr>
            <p:nvPr/>
          </p:nvSpPr>
          <p:spPr bwMode="auto">
            <a:xfrm>
              <a:off x="1056" y="1536"/>
              <a:ext cx="192" cy="192"/>
            </a:xfrm>
            <a:prstGeom prst="ellipse">
              <a:avLst/>
            </a:prstGeom>
            <a:noFill/>
            <a:ln w="9525">
              <a:solidFill>
                <a:schemeClr val="tx1"/>
              </a:solidFill>
              <a:round/>
              <a:headEnd/>
              <a:tailEnd/>
            </a:ln>
          </p:spPr>
          <p:txBody>
            <a:bodyPr wrap="none" anchor="ctr"/>
            <a:lstStyle/>
            <a:p>
              <a:endParaRPr lang="en-US"/>
            </a:p>
          </p:txBody>
        </p:sp>
        <p:sp>
          <p:nvSpPr>
            <p:cNvPr id="6177" name="Rectangle 31"/>
            <p:cNvSpPr>
              <a:spLocks noChangeArrowheads="1"/>
            </p:cNvSpPr>
            <p:nvPr/>
          </p:nvSpPr>
          <p:spPr bwMode="auto">
            <a:xfrm>
              <a:off x="1248" y="201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78" name="Line 32"/>
            <p:cNvSpPr>
              <a:spLocks noChangeShapeType="1"/>
            </p:cNvSpPr>
            <p:nvPr/>
          </p:nvSpPr>
          <p:spPr bwMode="auto">
            <a:xfrm>
              <a:off x="1344" y="1872"/>
              <a:ext cx="0" cy="144"/>
            </a:xfrm>
            <a:prstGeom prst="line">
              <a:avLst/>
            </a:prstGeom>
            <a:noFill/>
            <a:ln w="9525">
              <a:solidFill>
                <a:schemeClr val="tx1"/>
              </a:solidFill>
              <a:round/>
              <a:headEnd/>
              <a:tailEnd/>
            </a:ln>
          </p:spPr>
          <p:txBody>
            <a:bodyPr/>
            <a:lstStyle/>
            <a:p>
              <a:endParaRPr lang="en-US"/>
            </a:p>
          </p:txBody>
        </p:sp>
        <p:sp>
          <p:nvSpPr>
            <p:cNvPr id="6179" name="Rectangle 33"/>
            <p:cNvSpPr>
              <a:spLocks noChangeArrowheads="1"/>
            </p:cNvSpPr>
            <p:nvPr/>
          </p:nvSpPr>
          <p:spPr bwMode="auto">
            <a:xfrm>
              <a:off x="1632" y="201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80" name="Line 34"/>
            <p:cNvSpPr>
              <a:spLocks noChangeShapeType="1"/>
            </p:cNvSpPr>
            <p:nvPr/>
          </p:nvSpPr>
          <p:spPr bwMode="auto">
            <a:xfrm>
              <a:off x="1728" y="1872"/>
              <a:ext cx="0" cy="144"/>
            </a:xfrm>
            <a:prstGeom prst="line">
              <a:avLst/>
            </a:prstGeom>
            <a:noFill/>
            <a:ln w="9525">
              <a:solidFill>
                <a:schemeClr val="tx1"/>
              </a:solidFill>
              <a:round/>
              <a:headEnd/>
              <a:tailEnd/>
            </a:ln>
          </p:spPr>
          <p:txBody>
            <a:bodyPr/>
            <a:lstStyle/>
            <a:p>
              <a:endParaRPr lang="en-US"/>
            </a:p>
          </p:txBody>
        </p:sp>
        <p:sp>
          <p:nvSpPr>
            <p:cNvPr id="6181" name="Line 35"/>
            <p:cNvSpPr>
              <a:spLocks noChangeShapeType="1"/>
            </p:cNvSpPr>
            <p:nvPr/>
          </p:nvSpPr>
          <p:spPr bwMode="auto">
            <a:xfrm>
              <a:off x="1728" y="2352"/>
              <a:ext cx="864" cy="0"/>
            </a:xfrm>
            <a:prstGeom prst="line">
              <a:avLst/>
            </a:prstGeom>
            <a:noFill/>
            <a:ln w="9525">
              <a:solidFill>
                <a:schemeClr val="tx1"/>
              </a:solidFill>
              <a:round/>
              <a:headEnd/>
              <a:tailEnd/>
            </a:ln>
          </p:spPr>
          <p:txBody>
            <a:bodyPr/>
            <a:lstStyle/>
            <a:p>
              <a:endParaRPr lang="en-US"/>
            </a:p>
          </p:txBody>
        </p:sp>
        <p:sp>
          <p:nvSpPr>
            <p:cNvPr id="6182" name="Line 36"/>
            <p:cNvSpPr>
              <a:spLocks noChangeShapeType="1"/>
            </p:cNvSpPr>
            <p:nvPr/>
          </p:nvSpPr>
          <p:spPr bwMode="auto">
            <a:xfrm>
              <a:off x="2592" y="2208"/>
              <a:ext cx="0" cy="144"/>
            </a:xfrm>
            <a:prstGeom prst="line">
              <a:avLst/>
            </a:prstGeom>
            <a:noFill/>
            <a:ln w="9525">
              <a:solidFill>
                <a:schemeClr val="tx1"/>
              </a:solidFill>
              <a:round/>
              <a:headEnd/>
              <a:tailEnd/>
            </a:ln>
          </p:spPr>
          <p:txBody>
            <a:bodyPr/>
            <a:lstStyle/>
            <a:p>
              <a:endParaRPr lang="en-US"/>
            </a:p>
          </p:txBody>
        </p:sp>
        <p:sp>
          <p:nvSpPr>
            <p:cNvPr id="6183" name="Line 37"/>
            <p:cNvSpPr>
              <a:spLocks noChangeShapeType="1"/>
            </p:cNvSpPr>
            <p:nvPr/>
          </p:nvSpPr>
          <p:spPr bwMode="auto">
            <a:xfrm>
              <a:off x="1728" y="2208"/>
              <a:ext cx="0" cy="144"/>
            </a:xfrm>
            <a:prstGeom prst="line">
              <a:avLst/>
            </a:prstGeom>
            <a:noFill/>
            <a:ln w="9525">
              <a:solidFill>
                <a:schemeClr val="tx1"/>
              </a:solidFill>
              <a:round/>
              <a:headEnd/>
              <a:tailEnd/>
            </a:ln>
          </p:spPr>
          <p:txBody>
            <a:bodyPr/>
            <a:lstStyle/>
            <a:p>
              <a:endParaRPr lang="en-US"/>
            </a:p>
          </p:txBody>
        </p:sp>
        <p:sp>
          <p:nvSpPr>
            <p:cNvPr id="6184" name="Oval 38"/>
            <p:cNvSpPr>
              <a:spLocks noChangeArrowheads="1"/>
            </p:cNvSpPr>
            <p:nvPr/>
          </p:nvSpPr>
          <p:spPr bwMode="auto">
            <a:xfrm>
              <a:off x="2496" y="2016"/>
              <a:ext cx="192" cy="192"/>
            </a:xfrm>
            <a:prstGeom prst="ellipse">
              <a:avLst/>
            </a:prstGeom>
            <a:noFill/>
            <a:ln w="9525">
              <a:solidFill>
                <a:schemeClr val="tx1"/>
              </a:solidFill>
              <a:round/>
              <a:headEnd/>
              <a:tailEnd/>
            </a:ln>
          </p:spPr>
          <p:txBody>
            <a:bodyPr wrap="none" anchor="ctr"/>
            <a:lstStyle/>
            <a:p>
              <a:endParaRPr lang="en-US"/>
            </a:p>
          </p:txBody>
        </p:sp>
        <p:sp>
          <p:nvSpPr>
            <p:cNvPr id="6185" name="Rectangle 39"/>
            <p:cNvSpPr>
              <a:spLocks noChangeArrowheads="1"/>
            </p:cNvSpPr>
            <p:nvPr/>
          </p:nvSpPr>
          <p:spPr bwMode="auto">
            <a:xfrm>
              <a:off x="2112"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86" name="Line 40"/>
            <p:cNvSpPr>
              <a:spLocks noChangeShapeType="1"/>
            </p:cNvSpPr>
            <p:nvPr/>
          </p:nvSpPr>
          <p:spPr bwMode="auto">
            <a:xfrm>
              <a:off x="2208" y="2352"/>
              <a:ext cx="0" cy="144"/>
            </a:xfrm>
            <a:prstGeom prst="line">
              <a:avLst/>
            </a:prstGeom>
            <a:noFill/>
            <a:ln w="9525">
              <a:solidFill>
                <a:schemeClr val="tx1"/>
              </a:solidFill>
              <a:round/>
              <a:headEnd/>
              <a:tailEnd/>
            </a:ln>
          </p:spPr>
          <p:txBody>
            <a:bodyPr/>
            <a:lstStyle/>
            <a:p>
              <a:endParaRPr lang="en-US"/>
            </a:p>
          </p:txBody>
        </p:sp>
        <p:grpSp>
          <p:nvGrpSpPr>
            <p:cNvPr id="3" name="Group 41"/>
            <p:cNvGrpSpPr>
              <a:grpSpLocks/>
            </p:cNvGrpSpPr>
            <p:nvPr/>
          </p:nvGrpSpPr>
          <p:grpSpPr bwMode="auto">
            <a:xfrm flipH="1">
              <a:off x="3648" y="1392"/>
              <a:ext cx="1056" cy="816"/>
              <a:chOff x="720" y="2256"/>
              <a:chExt cx="1056" cy="816"/>
            </a:xfrm>
          </p:grpSpPr>
          <p:sp>
            <p:nvSpPr>
              <p:cNvPr id="6206" name="Rectangle 42"/>
              <p:cNvSpPr>
                <a:spLocks noChangeArrowheads="1"/>
              </p:cNvSpPr>
              <p:nvPr/>
            </p:nvSpPr>
            <p:spPr bwMode="auto">
              <a:xfrm flipH="1">
                <a:off x="1584" y="240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07" name="Line 43"/>
              <p:cNvSpPr>
                <a:spLocks noChangeShapeType="1"/>
              </p:cNvSpPr>
              <p:nvPr/>
            </p:nvSpPr>
            <p:spPr bwMode="auto">
              <a:xfrm flipH="1">
                <a:off x="1680" y="2256"/>
                <a:ext cx="0" cy="144"/>
              </a:xfrm>
              <a:prstGeom prst="line">
                <a:avLst/>
              </a:prstGeom>
              <a:noFill/>
              <a:ln w="9525">
                <a:solidFill>
                  <a:schemeClr val="tx1"/>
                </a:solidFill>
                <a:round/>
                <a:headEnd/>
                <a:tailEnd/>
              </a:ln>
            </p:spPr>
            <p:txBody>
              <a:bodyPr/>
              <a:lstStyle/>
              <a:p>
                <a:endParaRPr lang="en-US"/>
              </a:p>
            </p:txBody>
          </p:sp>
          <p:sp>
            <p:nvSpPr>
              <p:cNvPr id="6208" name="Line 44"/>
              <p:cNvSpPr>
                <a:spLocks noChangeShapeType="1"/>
              </p:cNvSpPr>
              <p:nvPr/>
            </p:nvSpPr>
            <p:spPr bwMode="auto">
              <a:xfrm flipH="1">
                <a:off x="816" y="2736"/>
                <a:ext cx="864" cy="0"/>
              </a:xfrm>
              <a:prstGeom prst="line">
                <a:avLst/>
              </a:prstGeom>
              <a:noFill/>
              <a:ln w="9525">
                <a:solidFill>
                  <a:schemeClr val="tx1"/>
                </a:solidFill>
                <a:round/>
                <a:headEnd/>
                <a:tailEnd/>
              </a:ln>
            </p:spPr>
            <p:txBody>
              <a:bodyPr/>
              <a:lstStyle/>
              <a:p>
                <a:endParaRPr lang="en-US"/>
              </a:p>
            </p:txBody>
          </p:sp>
          <p:sp>
            <p:nvSpPr>
              <p:cNvPr id="6209" name="Line 45"/>
              <p:cNvSpPr>
                <a:spLocks noChangeShapeType="1"/>
              </p:cNvSpPr>
              <p:nvPr/>
            </p:nvSpPr>
            <p:spPr bwMode="auto">
              <a:xfrm flipH="1">
                <a:off x="816" y="2592"/>
                <a:ext cx="0" cy="144"/>
              </a:xfrm>
              <a:prstGeom prst="line">
                <a:avLst/>
              </a:prstGeom>
              <a:noFill/>
              <a:ln w="9525">
                <a:solidFill>
                  <a:schemeClr val="tx1"/>
                </a:solidFill>
                <a:round/>
                <a:headEnd/>
                <a:tailEnd/>
              </a:ln>
            </p:spPr>
            <p:txBody>
              <a:bodyPr/>
              <a:lstStyle/>
              <a:p>
                <a:endParaRPr lang="en-US"/>
              </a:p>
            </p:txBody>
          </p:sp>
          <p:sp>
            <p:nvSpPr>
              <p:cNvPr id="6210" name="Line 46"/>
              <p:cNvSpPr>
                <a:spLocks noChangeShapeType="1"/>
              </p:cNvSpPr>
              <p:nvPr/>
            </p:nvSpPr>
            <p:spPr bwMode="auto">
              <a:xfrm flipH="1">
                <a:off x="1680" y="2592"/>
                <a:ext cx="0" cy="144"/>
              </a:xfrm>
              <a:prstGeom prst="line">
                <a:avLst/>
              </a:prstGeom>
              <a:noFill/>
              <a:ln w="9525">
                <a:solidFill>
                  <a:schemeClr val="tx1"/>
                </a:solidFill>
                <a:round/>
                <a:headEnd/>
                <a:tailEnd/>
              </a:ln>
            </p:spPr>
            <p:txBody>
              <a:bodyPr/>
              <a:lstStyle/>
              <a:p>
                <a:endParaRPr lang="en-US"/>
              </a:p>
            </p:txBody>
          </p:sp>
          <p:sp>
            <p:nvSpPr>
              <p:cNvPr id="6211" name="Oval 47"/>
              <p:cNvSpPr>
                <a:spLocks noChangeArrowheads="1"/>
              </p:cNvSpPr>
              <p:nvPr/>
            </p:nvSpPr>
            <p:spPr bwMode="auto">
              <a:xfrm flipH="1">
                <a:off x="720" y="2400"/>
                <a:ext cx="192" cy="192"/>
              </a:xfrm>
              <a:prstGeom prst="ellipse">
                <a:avLst/>
              </a:prstGeom>
              <a:noFill/>
              <a:ln w="9525">
                <a:solidFill>
                  <a:schemeClr val="tx1"/>
                </a:solidFill>
                <a:round/>
                <a:headEnd/>
                <a:tailEnd/>
              </a:ln>
            </p:spPr>
            <p:txBody>
              <a:bodyPr wrap="none" anchor="ctr"/>
              <a:lstStyle/>
              <a:p>
                <a:endParaRPr lang="en-US"/>
              </a:p>
            </p:txBody>
          </p:sp>
          <p:sp>
            <p:nvSpPr>
              <p:cNvPr id="6212" name="Rectangle 48"/>
              <p:cNvSpPr>
                <a:spLocks noChangeArrowheads="1"/>
              </p:cNvSpPr>
              <p:nvPr/>
            </p:nvSpPr>
            <p:spPr bwMode="auto">
              <a:xfrm flipH="1">
                <a:off x="912" y="288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213" name="Line 49"/>
              <p:cNvSpPr>
                <a:spLocks noChangeShapeType="1"/>
              </p:cNvSpPr>
              <p:nvPr/>
            </p:nvSpPr>
            <p:spPr bwMode="auto">
              <a:xfrm flipH="1">
                <a:off x="1008" y="2736"/>
                <a:ext cx="0" cy="144"/>
              </a:xfrm>
              <a:prstGeom prst="line">
                <a:avLst/>
              </a:prstGeom>
              <a:noFill/>
              <a:ln w="9525">
                <a:solidFill>
                  <a:schemeClr val="tx1"/>
                </a:solidFill>
                <a:round/>
                <a:headEnd/>
                <a:tailEnd/>
              </a:ln>
            </p:spPr>
            <p:txBody>
              <a:bodyPr/>
              <a:lstStyle/>
              <a:p>
                <a:endParaRPr lang="en-US"/>
              </a:p>
            </p:txBody>
          </p:sp>
        </p:grpSp>
        <p:sp>
          <p:nvSpPr>
            <p:cNvPr id="6188" name="Text Box 50"/>
            <p:cNvSpPr txBox="1">
              <a:spLocks noChangeArrowheads="1"/>
            </p:cNvSpPr>
            <p:nvPr/>
          </p:nvSpPr>
          <p:spPr bwMode="auto">
            <a:xfrm>
              <a:off x="2064" y="2688"/>
              <a:ext cx="276" cy="404"/>
            </a:xfrm>
            <a:prstGeom prst="rect">
              <a:avLst/>
            </a:prstGeom>
            <a:noFill/>
            <a:ln w="9525">
              <a:noFill/>
              <a:miter lim="800000"/>
              <a:headEnd/>
              <a:tailEnd/>
            </a:ln>
          </p:spPr>
          <p:txBody>
            <a:bodyPr wrap="none">
              <a:spAutoFit/>
            </a:bodyPr>
            <a:lstStyle/>
            <a:p>
              <a:r>
                <a:rPr lang="en-US" sz="3600"/>
                <a:t>?</a:t>
              </a:r>
            </a:p>
          </p:txBody>
        </p:sp>
        <p:grpSp>
          <p:nvGrpSpPr>
            <p:cNvPr id="4" name="Group 51"/>
            <p:cNvGrpSpPr>
              <a:grpSpLocks/>
            </p:cNvGrpSpPr>
            <p:nvPr/>
          </p:nvGrpSpPr>
          <p:grpSpPr bwMode="auto">
            <a:xfrm>
              <a:off x="1632" y="2016"/>
              <a:ext cx="192" cy="192"/>
              <a:chOff x="3888" y="3600"/>
              <a:chExt cx="192" cy="192"/>
            </a:xfrm>
          </p:grpSpPr>
          <p:sp>
            <p:nvSpPr>
              <p:cNvPr id="6204" name="Line 52"/>
              <p:cNvSpPr>
                <a:spLocks noChangeShapeType="1"/>
              </p:cNvSpPr>
              <p:nvPr/>
            </p:nvSpPr>
            <p:spPr bwMode="auto">
              <a:xfrm>
                <a:off x="3888" y="3600"/>
                <a:ext cx="192" cy="192"/>
              </a:xfrm>
              <a:prstGeom prst="line">
                <a:avLst/>
              </a:prstGeom>
              <a:noFill/>
              <a:ln w="38100">
                <a:solidFill>
                  <a:schemeClr val="tx1"/>
                </a:solidFill>
                <a:round/>
                <a:headEnd/>
                <a:tailEnd/>
              </a:ln>
            </p:spPr>
            <p:txBody>
              <a:bodyPr/>
              <a:lstStyle/>
              <a:p>
                <a:endParaRPr lang="en-US"/>
              </a:p>
            </p:txBody>
          </p:sp>
          <p:sp>
            <p:nvSpPr>
              <p:cNvPr id="6205" name="Line 53"/>
              <p:cNvSpPr>
                <a:spLocks noChangeShapeType="1"/>
              </p:cNvSpPr>
              <p:nvPr/>
            </p:nvSpPr>
            <p:spPr bwMode="auto">
              <a:xfrm flipH="1">
                <a:off x="3888" y="3600"/>
                <a:ext cx="192" cy="192"/>
              </a:xfrm>
              <a:prstGeom prst="line">
                <a:avLst/>
              </a:prstGeom>
              <a:noFill/>
              <a:ln w="38100">
                <a:solidFill>
                  <a:schemeClr val="tx1"/>
                </a:solidFill>
                <a:round/>
                <a:headEnd/>
                <a:tailEnd/>
              </a:ln>
            </p:spPr>
            <p:txBody>
              <a:bodyPr/>
              <a:lstStyle/>
              <a:p>
                <a:endParaRPr lang="en-US"/>
              </a:p>
            </p:txBody>
          </p:sp>
        </p:grpSp>
        <p:sp>
          <p:nvSpPr>
            <p:cNvPr id="6190" name="Line 54"/>
            <p:cNvSpPr>
              <a:spLocks noChangeShapeType="1"/>
            </p:cNvSpPr>
            <p:nvPr/>
          </p:nvSpPr>
          <p:spPr bwMode="auto">
            <a:xfrm flipV="1">
              <a:off x="912" y="2256"/>
              <a:ext cx="288" cy="288"/>
            </a:xfrm>
            <a:prstGeom prst="line">
              <a:avLst/>
            </a:prstGeom>
            <a:noFill/>
            <a:ln w="9525">
              <a:solidFill>
                <a:schemeClr val="tx1"/>
              </a:solidFill>
              <a:round/>
              <a:headEnd/>
              <a:tailEnd type="triangle" w="med" len="med"/>
            </a:ln>
          </p:spPr>
          <p:txBody>
            <a:bodyPr/>
            <a:lstStyle/>
            <a:p>
              <a:endParaRPr lang="en-US"/>
            </a:p>
          </p:txBody>
        </p:sp>
        <p:sp>
          <p:nvSpPr>
            <p:cNvPr id="6191" name="Text Box 55"/>
            <p:cNvSpPr txBox="1">
              <a:spLocks noChangeArrowheads="1"/>
            </p:cNvSpPr>
            <p:nvPr/>
          </p:nvSpPr>
          <p:spPr bwMode="auto">
            <a:xfrm>
              <a:off x="662" y="2519"/>
              <a:ext cx="460" cy="231"/>
            </a:xfrm>
            <a:prstGeom prst="rect">
              <a:avLst/>
            </a:prstGeom>
            <a:noFill/>
            <a:ln w="9525">
              <a:noFill/>
              <a:miter lim="800000"/>
              <a:headEnd/>
              <a:tailEnd/>
            </a:ln>
          </p:spPr>
          <p:txBody>
            <a:bodyPr wrap="none">
              <a:spAutoFit/>
            </a:bodyPr>
            <a:lstStyle/>
            <a:p>
              <a:r>
                <a:rPr lang="en-US"/>
                <a:t>uncle</a:t>
              </a:r>
            </a:p>
          </p:txBody>
        </p:sp>
        <p:sp>
          <p:nvSpPr>
            <p:cNvPr id="6192" name="Rectangle 56"/>
            <p:cNvSpPr>
              <a:spLocks noChangeArrowheads="1"/>
            </p:cNvSpPr>
            <p:nvPr/>
          </p:nvSpPr>
          <p:spPr bwMode="auto">
            <a:xfrm flipH="1">
              <a:off x="3936" y="201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93" name="Line 57"/>
            <p:cNvSpPr>
              <a:spLocks noChangeShapeType="1"/>
            </p:cNvSpPr>
            <p:nvPr/>
          </p:nvSpPr>
          <p:spPr bwMode="auto">
            <a:xfrm flipH="1">
              <a:off x="4032" y="1872"/>
              <a:ext cx="0" cy="144"/>
            </a:xfrm>
            <a:prstGeom prst="line">
              <a:avLst/>
            </a:prstGeom>
            <a:noFill/>
            <a:ln w="9525">
              <a:solidFill>
                <a:schemeClr val="tx1"/>
              </a:solidFill>
              <a:round/>
              <a:headEnd/>
              <a:tailEnd/>
            </a:ln>
          </p:spPr>
          <p:txBody>
            <a:bodyPr/>
            <a:lstStyle/>
            <a:p>
              <a:endParaRPr lang="en-US"/>
            </a:p>
          </p:txBody>
        </p:sp>
        <p:sp>
          <p:nvSpPr>
            <p:cNvPr id="6194" name="Line 58"/>
            <p:cNvSpPr>
              <a:spLocks noChangeShapeType="1"/>
            </p:cNvSpPr>
            <p:nvPr/>
          </p:nvSpPr>
          <p:spPr bwMode="auto">
            <a:xfrm flipH="1">
              <a:off x="3168" y="2352"/>
              <a:ext cx="864" cy="0"/>
            </a:xfrm>
            <a:prstGeom prst="line">
              <a:avLst/>
            </a:prstGeom>
            <a:noFill/>
            <a:ln w="9525">
              <a:solidFill>
                <a:schemeClr val="tx1"/>
              </a:solidFill>
              <a:round/>
              <a:headEnd/>
              <a:tailEnd/>
            </a:ln>
          </p:spPr>
          <p:txBody>
            <a:bodyPr/>
            <a:lstStyle/>
            <a:p>
              <a:endParaRPr lang="en-US"/>
            </a:p>
          </p:txBody>
        </p:sp>
        <p:sp>
          <p:nvSpPr>
            <p:cNvPr id="6195" name="Line 59"/>
            <p:cNvSpPr>
              <a:spLocks noChangeShapeType="1"/>
            </p:cNvSpPr>
            <p:nvPr/>
          </p:nvSpPr>
          <p:spPr bwMode="auto">
            <a:xfrm flipH="1">
              <a:off x="3168" y="2208"/>
              <a:ext cx="0" cy="144"/>
            </a:xfrm>
            <a:prstGeom prst="line">
              <a:avLst/>
            </a:prstGeom>
            <a:noFill/>
            <a:ln w="9525">
              <a:solidFill>
                <a:schemeClr val="tx1"/>
              </a:solidFill>
              <a:round/>
              <a:headEnd/>
              <a:tailEnd/>
            </a:ln>
          </p:spPr>
          <p:txBody>
            <a:bodyPr/>
            <a:lstStyle/>
            <a:p>
              <a:endParaRPr lang="en-US"/>
            </a:p>
          </p:txBody>
        </p:sp>
        <p:sp>
          <p:nvSpPr>
            <p:cNvPr id="6196" name="Line 60"/>
            <p:cNvSpPr>
              <a:spLocks noChangeShapeType="1"/>
            </p:cNvSpPr>
            <p:nvPr/>
          </p:nvSpPr>
          <p:spPr bwMode="auto">
            <a:xfrm flipH="1">
              <a:off x="4032" y="2208"/>
              <a:ext cx="0" cy="144"/>
            </a:xfrm>
            <a:prstGeom prst="line">
              <a:avLst/>
            </a:prstGeom>
            <a:noFill/>
            <a:ln w="9525">
              <a:solidFill>
                <a:schemeClr val="tx1"/>
              </a:solidFill>
              <a:round/>
              <a:headEnd/>
              <a:tailEnd/>
            </a:ln>
          </p:spPr>
          <p:txBody>
            <a:bodyPr/>
            <a:lstStyle/>
            <a:p>
              <a:endParaRPr lang="en-US"/>
            </a:p>
          </p:txBody>
        </p:sp>
        <p:sp>
          <p:nvSpPr>
            <p:cNvPr id="6197" name="Oval 61"/>
            <p:cNvSpPr>
              <a:spLocks noChangeArrowheads="1"/>
            </p:cNvSpPr>
            <p:nvPr/>
          </p:nvSpPr>
          <p:spPr bwMode="auto">
            <a:xfrm flipH="1">
              <a:off x="3072" y="2016"/>
              <a:ext cx="192" cy="192"/>
            </a:xfrm>
            <a:prstGeom prst="ellipse">
              <a:avLst/>
            </a:prstGeom>
            <a:noFill/>
            <a:ln w="9525">
              <a:solidFill>
                <a:schemeClr val="tx1"/>
              </a:solidFill>
              <a:round/>
              <a:headEnd/>
              <a:tailEnd/>
            </a:ln>
          </p:spPr>
          <p:txBody>
            <a:bodyPr wrap="none" anchor="ctr"/>
            <a:lstStyle/>
            <a:p>
              <a:endParaRPr lang="en-US"/>
            </a:p>
          </p:txBody>
        </p:sp>
        <p:sp>
          <p:nvSpPr>
            <p:cNvPr id="6198" name="Rectangle 62"/>
            <p:cNvSpPr>
              <a:spLocks noChangeArrowheads="1"/>
            </p:cNvSpPr>
            <p:nvPr/>
          </p:nvSpPr>
          <p:spPr bwMode="auto">
            <a:xfrm flipH="1">
              <a:off x="3504"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99" name="Line 63"/>
            <p:cNvSpPr>
              <a:spLocks noChangeShapeType="1"/>
            </p:cNvSpPr>
            <p:nvPr/>
          </p:nvSpPr>
          <p:spPr bwMode="auto">
            <a:xfrm flipH="1">
              <a:off x="3600" y="2352"/>
              <a:ext cx="0" cy="144"/>
            </a:xfrm>
            <a:prstGeom prst="line">
              <a:avLst/>
            </a:prstGeom>
            <a:noFill/>
            <a:ln w="9525">
              <a:solidFill>
                <a:schemeClr val="tx1"/>
              </a:solidFill>
              <a:round/>
              <a:headEnd/>
              <a:tailEnd/>
            </a:ln>
          </p:spPr>
          <p:txBody>
            <a:bodyPr/>
            <a:lstStyle/>
            <a:p>
              <a:endParaRPr lang="en-US"/>
            </a:p>
          </p:txBody>
        </p:sp>
        <p:sp>
          <p:nvSpPr>
            <p:cNvPr id="6200" name="Rectangle 64"/>
            <p:cNvSpPr>
              <a:spLocks noChangeArrowheads="1"/>
            </p:cNvSpPr>
            <p:nvPr/>
          </p:nvSpPr>
          <p:spPr bwMode="auto">
            <a:xfrm>
              <a:off x="1536" y="1920"/>
              <a:ext cx="1296" cy="1200"/>
            </a:xfrm>
            <a:prstGeom prst="rect">
              <a:avLst/>
            </a:prstGeom>
            <a:noFill/>
            <a:ln w="9525">
              <a:solidFill>
                <a:schemeClr val="tx1"/>
              </a:solidFill>
              <a:prstDash val="dash"/>
              <a:miter lim="800000"/>
              <a:headEnd/>
              <a:tailEnd/>
            </a:ln>
          </p:spPr>
          <p:txBody>
            <a:bodyPr wrap="none" anchor="ctr"/>
            <a:lstStyle/>
            <a:p>
              <a:endParaRPr lang="en-US"/>
            </a:p>
          </p:txBody>
        </p:sp>
        <p:sp>
          <p:nvSpPr>
            <p:cNvPr id="6201" name="Text Box 65"/>
            <p:cNvSpPr txBox="1">
              <a:spLocks noChangeArrowheads="1"/>
            </p:cNvSpPr>
            <p:nvPr/>
          </p:nvSpPr>
          <p:spPr bwMode="auto">
            <a:xfrm>
              <a:off x="4032" y="2592"/>
              <a:ext cx="737" cy="231"/>
            </a:xfrm>
            <a:prstGeom prst="rect">
              <a:avLst/>
            </a:prstGeom>
            <a:noFill/>
            <a:ln w="9525">
              <a:noFill/>
              <a:miter lim="800000"/>
              <a:headEnd/>
              <a:tailEnd/>
            </a:ln>
          </p:spPr>
          <p:txBody>
            <a:bodyPr wrap="none">
              <a:spAutoFit/>
            </a:bodyPr>
            <a:lstStyle/>
            <a:p>
              <a:r>
                <a:rPr lang="en-US"/>
                <a:t>3</a:t>
              </a:r>
              <a:r>
                <a:rPr lang="en-US" baseline="30000"/>
                <a:t>rd</a:t>
              </a:r>
              <a:r>
                <a:rPr lang="en-US"/>
                <a:t> cousin</a:t>
              </a:r>
            </a:p>
          </p:txBody>
        </p:sp>
        <p:sp>
          <p:nvSpPr>
            <p:cNvPr id="6202" name="Line 66"/>
            <p:cNvSpPr>
              <a:spLocks noChangeShapeType="1"/>
            </p:cNvSpPr>
            <p:nvPr/>
          </p:nvSpPr>
          <p:spPr bwMode="auto">
            <a:xfrm flipH="1" flipV="1">
              <a:off x="3744" y="2592"/>
              <a:ext cx="288" cy="96"/>
            </a:xfrm>
            <a:prstGeom prst="line">
              <a:avLst/>
            </a:prstGeom>
            <a:noFill/>
            <a:ln w="9525">
              <a:solidFill>
                <a:schemeClr val="tx1"/>
              </a:solidFill>
              <a:round/>
              <a:headEnd/>
              <a:tailEnd type="triangle" w="med" len="med"/>
            </a:ln>
          </p:spPr>
          <p:txBody>
            <a:bodyPr/>
            <a:lstStyle/>
            <a:p>
              <a:endParaRPr lang="en-US"/>
            </a:p>
          </p:txBody>
        </p:sp>
        <p:sp>
          <p:nvSpPr>
            <p:cNvPr id="6203" name="Text Box 67"/>
            <p:cNvSpPr txBox="1">
              <a:spLocks noChangeArrowheads="1"/>
            </p:cNvSpPr>
            <p:nvPr/>
          </p:nvSpPr>
          <p:spPr bwMode="auto">
            <a:xfrm>
              <a:off x="1076" y="3216"/>
              <a:ext cx="2476" cy="231"/>
            </a:xfrm>
            <a:prstGeom prst="rect">
              <a:avLst/>
            </a:prstGeom>
            <a:noFill/>
            <a:ln w="9525">
              <a:noFill/>
              <a:miter lim="800000"/>
              <a:headEnd/>
              <a:tailEnd/>
            </a:ln>
          </p:spPr>
          <p:txBody>
            <a:bodyPr>
              <a:spAutoFit/>
            </a:bodyPr>
            <a:lstStyle/>
            <a:p>
              <a:pPr algn="ctr"/>
              <a:endParaRPr lang="en-US"/>
            </a:p>
          </p:txBody>
        </p:sp>
      </p:grpSp>
      <p:sp>
        <p:nvSpPr>
          <p:cNvPr id="6147" name="Text Box 68"/>
          <p:cNvSpPr txBox="1">
            <a:spLocks noChangeArrowheads="1"/>
          </p:cNvSpPr>
          <p:nvPr/>
        </p:nvSpPr>
        <p:spPr bwMode="auto">
          <a:xfrm>
            <a:off x="1143000" y="76200"/>
            <a:ext cx="7467600" cy="366713"/>
          </a:xfrm>
          <a:prstGeom prst="rect">
            <a:avLst/>
          </a:prstGeom>
          <a:noFill/>
          <a:ln w="9525">
            <a:noFill/>
            <a:miter lim="800000"/>
            <a:headEnd/>
            <a:tailEnd/>
          </a:ln>
        </p:spPr>
        <p:txBody>
          <a:bodyPr>
            <a:spAutoFit/>
          </a:bodyPr>
          <a:lstStyle/>
          <a:p>
            <a:endParaRPr lang="en-US"/>
          </a:p>
        </p:txBody>
      </p:sp>
      <p:sp>
        <p:nvSpPr>
          <p:cNvPr id="6148" name="Text Box 69"/>
          <p:cNvSpPr txBox="1">
            <a:spLocks noChangeArrowheads="1"/>
          </p:cNvSpPr>
          <p:nvPr/>
        </p:nvSpPr>
        <p:spPr bwMode="auto">
          <a:xfrm>
            <a:off x="5273675" y="4876800"/>
            <a:ext cx="184150" cy="366713"/>
          </a:xfrm>
          <a:prstGeom prst="rect">
            <a:avLst/>
          </a:prstGeom>
          <a:noFill/>
          <a:ln w="9525">
            <a:noFill/>
            <a:miter lim="800000"/>
            <a:headEnd/>
            <a:tailEnd/>
          </a:ln>
        </p:spPr>
        <p:txBody>
          <a:bodyPr wrap="none">
            <a:spAutoFit/>
          </a:bodyPr>
          <a:lstStyle/>
          <a:p>
            <a:endParaRPr lang="en-US"/>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2765425" y="1403350"/>
            <a:ext cx="1588" cy="1036638"/>
            <a:chOff x="2087" y="2438"/>
            <a:chExt cx="1" cy="881"/>
          </a:xfrm>
        </p:grpSpPr>
        <p:sp>
          <p:nvSpPr>
            <p:cNvPr id="7241" name="Freeform 3"/>
            <p:cNvSpPr>
              <a:spLocks/>
            </p:cNvSpPr>
            <p:nvPr/>
          </p:nvSpPr>
          <p:spPr bwMode="auto">
            <a:xfrm>
              <a:off x="2087" y="2438"/>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42" name="Freeform 4"/>
            <p:cNvSpPr>
              <a:spLocks/>
            </p:cNvSpPr>
            <p:nvPr/>
          </p:nvSpPr>
          <p:spPr bwMode="auto">
            <a:xfrm>
              <a:off x="2087" y="2486"/>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43" name="Freeform 5"/>
            <p:cNvSpPr>
              <a:spLocks/>
            </p:cNvSpPr>
            <p:nvPr/>
          </p:nvSpPr>
          <p:spPr bwMode="auto">
            <a:xfrm>
              <a:off x="2087" y="2534"/>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44" name="Freeform 6"/>
            <p:cNvSpPr>
              <a:spLocks/>
            </p:cNvSpPr>
            <p:nvPr/>
          </p:nvSpPr>
          <p:spPr bwMode="auto">
            <a:xfrm>
              <a:off x="2087" y="2582"/>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45" name="Freeform 7"/>
            <p:cNvSpPr>
              <a:spLocks/>
            </p:cNvSpPr>
            <p:nvPr/>
          </p:nvSpPr>
          <p:spPr bwMode="auto">
            <a:xfrm>
              <a:off x="2087" y="2630"/>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46" name="Freeform 8"/>
            <p:cNvSpPr>
              <a:spLocks/>
            </p:cNvSpPr>
            <p:nvPr/>
          </p:nvSpPr>
          <p:spPr bwMode="auto">
            <a:xfrm>
              <a:off x="2087" y="2678"/>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47" name="Freeform 9"/>
            <p:cNvSpPr>
              <a:spLocks/>
            </p:cNvSpPr>
            <p:nvPr/>
          </p:nvSpPr>
          <p:spPr bwMode="auto">
            <a:xfrm>
              <a:off x="2087" y="2726"/>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48" name="Freeform 10"/>
            <p:cNvSpPr>
              <a:spLocks/>
            </p:cNvSpPr>
            <p:nvPr/>
          </p:nvSpPr>
          <p:spPr bwMode="auto">
            <a:xfrm>
              <a:off x="2087" y="2774"/>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49" name="Freeform 11"/>
            <p:cNvSpPr>
              <a:spLocks/>
            </p:cNvSpPr>
            <p:nvPr/>
          </p:nvSpPr>
          <p:spPr bwMode="auto">
            <a:xfrm>
              <a:off x="2087" y="2822"/>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50" name="Freeform 12"/>
            <p:cNvSpPr>
              <a:spLocks/>
            </p:cNvSpPr>
            <p:nvPr/>
          </p:nvSpPr>
          <p:spPr bwMode="auto">
            <a:xfrm>
              <a:off x="2087" y="2870"/>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51" name="Freeform 13"/>
            <p:cNvSpPr>
              <a:spLocks/>
            </p:cNvSpPr>
            <p:nvPr/>
          </p:nvSpPr>
          <p:spPr bwMode="auto">
            <a:xfrm>
              <a:off x="2087" y="2918"/>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52" name="Freeform 14"/>
            <p:cNvSpPr>
              <a:spLocks/>
            </p:cNvSpPr>
            <p:nvPr/>
          </p:nvSpPr>
          <p:spPr bwMode="auto">
            <a:xfrm>
              <a:off x="2087" y="2966"/>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53" name="Freeform 15"/>
            <p:cNvSpPr>
              <a:spLocks/>
            </p:cNvSpPr>
            <p:nvPr/>
          </p:nvSpPr>
          <p:spPr bwMode="auto">
            <a:xfrm>
              <a:off x="2087" y="3014"/>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54" name="Freeform 16"/>
            <p:cNvSpPr>
              <a:spLocks/>
            </p:cNvSpPr>
            <p:nvPr/>
          </p:nvSpPr>
          <p:spPr bwMode="auto">
            <a:xfrm>
              <a:off x="2087" y="3062"/>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55" name="Freeform 17"/>
            <p:cNvSpPr>
              <a:spLocks/>
            </p:cNvSpPr>
            <p:nvPr/>
          </p:nvSpPr>
          <p:spPr bwMode="auto">
            <a:xfrm>
              <a:off x="2087" y="3110"/>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56" name="Freeform 18"/>
            <p:cNvSpPr>
              <a:spLocks/>
            </p:cNvSpPr>
            <p:nvPr/>
          </p:nvSpPr>
          <p:spPr bwMode="auto">
            <a:xfrm>
              <a:off x="2087" y="3158"/>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57" name="Freeform 19"/>
            <p:cNvSpPr>
              <a:spLocks/>
            </p:cNvSpPr>
            <p:nvPr/>
          </p:nvSpPr>
          <p:spPr bwMode="auto">
            <a:xfrm>
              <a:off x="2087" y="3206"/>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58" name="Freeform 20"/>
            <p:cNvSpPr>
              <a:spLocks/>
            </p:cNvSpPr>
            <p:nvPr/>
          </p:nvSpPr>
          <p:spPr bwMode="auto">
            <a:xfrm>
              <a:off x="2087" y="3254"/>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59" name="Freeform 21"/>
            <p:cNvSpPr>
              <a:spLocks/>
            </p:cNvSpPr>
            <p:nvPr/>
          </p:nvSpPr>
          <p:spPr bwMode="auto">
            <a:xfrm>
              <a:off x="2087" y="3302"/>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grpSp>
      <p:grpSp>
        <p:nvGrpSpPr>
          <p:cNvPr id="3" name="Group 22"/>
          <p:cNvGrpSpPr>
            <a:grpSpLocks/>
          </p:cNvGrpSpPr>
          <p:nvPr/>
        </p:nvGrpSpPr>
        <p:grpSpPr bwMode="auto">
          <a:xfrm rot="5400000">
            <a:off x="2746375" y="1317625"/>
            <a:ext cx="1588" cy="1093788"/>
            <a:chOff x="2039" y="2430"/>
            <a:chExt cx="1" cy="929"/>
          </a:xfrm>
        </p:grpSpPr>
        <p:sp>
          <p:nvSpPr>
            <p:cNvPr id="7221" name="Freeform 23"/>
            <p:cNvSpPr>
              <a:spLocks/>
            </p:cNvSpPr>
            <p:nvPr/>
          </p:nvSpPr>
          <p:spPr bwMode="auto">
            <a:xfrm>
              <a:off x="2039" y="2430"/>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22" name="Freeform 24"/>
            <p:cNvSpPr>
              <a:spLocks/>
            </p:cNvSpPr>
            <p:nvPr/>
          </p:nvSpPr>
          <p:spPr bwMode="auto">
            <a:xfrm>
              <a:off x="2039" y="2478"/>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23" name="Freeform 25"/>
            <p:cNvSpPr>
              <a:spLocks/>
            </p:cNvSpPr>
            <p:nvPr/>
          </p:nvSpPr>
          <p:spPr bwMode="auto">
            <a:xfrm>
              <a:off x="2039" y="2526"/>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24" name="Freeform 26"/>
            <p:cNvSpPr>
              <a:spLocks/>
            </p:cNvSpPr>
            <p:nvPr/>
          </p:nvSpPr>
          <p:spPr bwMode="auto">
            <a:xfrm>
              <a:off x="2039" y="2574"/>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25" name="Freeform 27"/>
            <p:cNvSpPr>
              <a:spLocks/>
            </p:cNvSpPr>
            <p:nvPr/>
          </p:nvSpPr>
          <p:spPr bwMode="auto">
            <a:xfrm>
              <a:off x="2039" y="2622"/>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26" name="Freeform 28"/>
            <p:cNvSpPr>
              <a:spLocks/>
            </p:cNvSpPr>
            <p:nvPr/>
          </p:nvSpPr>
          <p:spPr bwMode="auto">
            <a:xfrm>
              <a:off x="2039" y="2670"/>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27" name="Freeform 29"/>
            <p:cNvSpPr>
              <a:spLocks/>
            </p:cNvSpPr>
            <p:nvPr/>
          </p:nvSpPr>
          <p:spPr bwMode="auto">
            <a:xfrm>
              <a:off x="2039" y="2718"/>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28" name="Freeform 30"/>
            <p:cNvSpPr>
              <a:spLocks/>
            </p:cNvSpPr>
            <p:nvPr/>
          </p:nvSpPr>
          <p:spPr bwMode="auto">
            <a:xfrm>
              <a:off x="2039" y="2766"/>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29" name="Freeform 31"/>
            <p:cNvSpPr>
              <a:spLocks/>
            </p:cNvSpPr>
            <p:nvPr/>
          </p:nvSpPr>
          <p:spPr bwMode="auto">
            <a:xfrm>
              <a:off x="2039" y="2814"/>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30" name="Freeform 32"/>
            <p:cNvSpPr>
              <a:spLocks/>
            </p:cNvSpPr>
            <p:nvPr/>
          </p:nvSpPr>
          <p:spPr bwMode="auto">
            <a:xfrm>
              <a:off x="2039" y="2862"/>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31" name="Freeform 33"/>
            <p:cNvSpPr>
              <a:spLocks/>
            </p:cNvSpPr>
            <p:nvPr/>
          </p:nvSpPr>
          <p:spPr bwMode="auto">
            <a:xfrm>
              <a:off x="2039" y="2910"/>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32" name="Freeform 34"/>
            <p:cNvSpPr>
              <a:spLocks/>
            </p:cNvSpPr>
            <p:nvPr/>
          </p:nvSpPr>
          <p:spPr bwMode="auto">
            <a:xfrm>
              <a:off x="2039" y="2958"/>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33" name="Freeform 35"/>
            <p:cNvSpPr>
              <a:spLocks/>
            </p:cNvSpPr>
            <p:nvPr/>
          </p:nvSpPr>
          <p:spPr bwMode="auto">
            <a:xfrm>
              <a:off x="2039" y="3006"/>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34" name="Freeform 36"/>
            <p:cNvSpPr>
              <a:spLocks/>
            </p:cNvSpPr>
            <p:nvPr/>
          </p:nvSpPr>
          <p:spPr bwMode="auto">
            <a:xfrm>
              <a:off x="2039" y="3054"/>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35" name="Freeform 37"/>
            <p:cNvSpPr>
              <a:spLocks/>
            </p:cNvSpPr>
            <p:nvPr/>
          </p:nvSpPr>
          <p:spPr bwMode="auto">
            <a:xfrm>
              <a:off x="2039" y="3102"/>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36" name="Freeform 38"/>
            <p:cNvSpPr>
              <a:spLocks/>
            </p:cNvSpPr>
            <p:nvPr/>
          </p:nvSpPr>
          <p:spPr bwMode="auto">
            <a:xfrm>
              <a:off x="2039" y="3150"/>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37" name="Freeform 39"/>
            <p:cNvSpPr>
              <a:spLocks/>
            </p:cNvSpPr>
            <p:nvPr/>
          </p:nvSpPr>
          <p:spPr bwMode="auto">
            <a:xfrm>
              <a:off x="2039" y="3198"/>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38" name="Freeform 40"/>
            <p:cNvSpPr>
              <a:spLocks/>
            </p:cNvSpPr>
            <p:nvPr/>
          </p:nvSpPr>
          <p:spPr bwMode="auto">
            <a:xfrm>
              <a:off x="2039" y="3246"/>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39" name="Freeform 41"/>
            <p:cNvSpPr>
              <a:spLocks/>
            </p:cNvSpPr>
            <p:nvPr/>
          </p:nvSpPr>
          <p:spPr bwMode="auto">
            <a:xfrm>
              <a:off x="2039" y="3294"/>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sp>
          <p:nvSpPr>
            <p:cNvPr id="7240" name="Freeform 42"/>
            <p:cNvSpPr>
              <a:spLocks/>
            </p:cNvSpPr>
            <p:nvPr/>
          </p:nvSpPr>
          <p:spPr bwMode="auto">
            <a:xfrm>
              <a:off x="2039" y="3342"/>
              <a:ext cx="1" cy="17"/>
            </a:xfrm>
            <a:custGeom>
              <a:avLst/>
              <a:gdLst>
                <a:gd name="T0" fmla="*/ 0 w 1"/>
                <a:gd name="T1" fmla="*/ 0 h 17"/>
                <a:gd name="T2" fmla="*/ 0 w 1"/>
                <a:gd name="T3" fmla="*/ 16 h 17"/>
                <a:gd name="T4" fmla="*/ 0 w 1"/>
                <a:gd name="T5" fmla="*/ 16 h 17"/>
                <a:gd name="T6" fmla="*/ 0 w 1"/>
                <a:gd name="T7" fmla="*/ 0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path>
              </a:pathLst>
            </a:custGeom>
            <a:solidFill>
              <a:srgbClr val="FFFF33"/>
            </a:solidFill>
            <a:ln w="127000" cap="rnd" cmpd="sng">
              <a:noFill/>
              <a:prstDash val="solid"/>
              <a:round/>
              <a:headEnd type="none" w="med" len="med"/>
              <a:tailEnd type="none" w="med" len="med"/>
            </a:ln>
          </p:spPr>
          <p:txBody>
            <a:bodyPr/>
            <a:lstStyle/>
            <a:p>
              <a:endParaRPr lang="en-US"/>
            </a:p>
          </p:txBody>
        </p:sp>
      </p:grpSp>
      <p:grpSp>
        <p:nvGrpSpPr>
          <p:cNvPr id="4" name="Group 43"/>
          <p:cNvGrpSpPr>
            <a:grpSpLocks/>
          </p:cNvGrpSpPr>
          <p:nvPr/>
        </p:nvGrpSpPr>
        <p:grpSpPr bwMode="auto">
          <a:xfrm>
            <a:off x="304800" y="381000"/>
            <a:ext cx="8566150" cy="5562600"/>
            <a:chOff x="192" y="240"/>
            <a:chExt cx="5396" cy="3504"/>
          </a:xfrm>
        </p:grpSpPr>
        <p:sp>
          <p:nvSpPr>
            <p:cNvPr id="7173" name="Text Box 44"/>
            <p:cNvSpPr txBox="1">
              <a:spLocks noChangeArrowheads="1"/>
            </p:cNvSpPr>
            <p:nvPr/>
          </p:nvSpPr>
          <p:spPr bwMode="auto">
            <a:xfrm>
              <a:off x="192" y="240"/>
              <a:ext cx="354" cy="291"/>
            </a:xfrm>
            <a:prstGeom prst="rect">
              <a:avLst/>
            </a:prstGeom>
            <a:noFill/>
            <a:ln w="9525">
              <a:noFill/>
              <a:miter lim="800000"/>
              <a:headEnd/>
              <a:tailEnd/>
            </a:ln>
          </p:spPr>
          <p:txBody>
            <a:bodyPr wrap="none">
              <a:spAutoFit/>
            </a:bodyPr>
            <a:lstStyle/>
            <a:p>
              <a:r>
                <a:rPr lang="en-US" sz="2400" b="1"/>
                <a:t>(a)</a:t>
              </a:r>
            </a:p>
          </p:txBody>
        </p:sp>
        <p:sp>
          <p:nvSpPr>
            <p:cNvPr id="7174" name="Text Box 45"/>
            <p:cNvSpPr txBox="1">
              <a:spLocks noChangeArrowheads="1"/>
            </p:cNvSpPr>
            <p:nvPr/>
          </p:nvSpPr>
          <p:spPr bwMode="auto">
            <a:xfrm>
              <a:off x="192" y="2496"/>
              <a:ext cx="364" cy="291"/>
            </a:xfrm>
            <a:prstGeom prst="rect">
              <a:avLst/>
            </a:prstGeom>
            <a:noFill/>
            <a:ln w="9525">
              <a:noFill/>
              <a:miter lim="800000"/>
              <a:headEnd/>
              <a:tailEnd/>
            </a:ln>
          </p:spPr>
          <p:txBody>
            <a:bodyPr wrap="none">
              <a:spAutoFit/>
            </a:bodyPr>
            <a:lstStyle/>
            <a:p>
              <a:r>
                <a:rPr lang="en-US" sz="2400" b="1"/>
                <a:t>(b)</a:t>
              </a:r>
            </a:p>
          </p:txBody>
        </p:sp>
        <p:sp>
          <p:nvSpPr>
            <p:cNvPr id="7175" name="Rectangle 46"/>
            <p:cNvSpPr>
              <a:spLocks noChangeArrowheads="1"/>
            </p:cNvSpPr>
            <p:nvPr/>
          </p:nvSpPr>
          <p:spPr bwMode="auto">
            <a:xfrm>
              <a:off x="1104" y="1594"/>
              <a:ext cx="1008" cy="286"/>
            </a:xfrm>
            <a:prstGeom prst="rect">
              <a:avLst/>
            </a:prstGeom>
            <a:noFill/>
            <a:ln w="12700">
              <a:noFill/>
              <a:miter lim="800000"/>
              <a:headEnd/>
              <a:tailEnd/>
            </a:ln>
          </p:spPr>
          <p:txBody>
            <a:bodyPr lIns="90487" tIns="44450" rIns="90487" bIns="44450">
              <a:spAutoFit/>
            </a:bodyPr>
            <a:lstStyle/>
            <a:p>
              <a:pPr algn="ctr" eaLnBrk="0" hangingPunct="0"/>
              <a:r>
                <a:rPr lang="en-US" altLang="en-US" sz="1200" b="1"/>
                <a:t>Pseudoautosomal Region 1 (PAR1)</a:t>
              </a:r>
            </a:p>
          </p:txBody>
        </p:sp>
        <p:sp>
          <p:nvSpPr>
            <p:cNvPr id="7176" name="Rectangle 47"/>
            <p:cNvSpPr>
              <a:spLocks noChangeArrowheads="1"/>
            </p:cNvSpPr>
            <p:nvPr/>
          </p:nvSpPr>
          <p:spPr bwMode="auto">
            <a:xfrm>
              <a:off x="3552" y="1594"/>
              <a:ext cx="1008" cy="286"/>
            </a:xfrm>
            <a:prstGeom prst="rect">
              <a:avLst/>
            </a:prstGeom>
            <a:noFill/>
            <a:ln w="12700">
              <a:noFill/>
              <a:miter lim="800000"/>
              <a:headEnd/>
              <a:tailEnd/>
            </a:ln>
          </p:spPr>
          <p:txBody>
            <a:bodyPr lIns="90487" tIns="44450" rIns="90487" bIns="44450">
              <a:spAutoFit/>
            </a:bodyPr>
            <a:lstStyle/>
            <a:p>
              <a:pPr algn="ctr" eaLnBrk="0" hangingPunct="0"/>
              <a:r>
                <a:rPr lang="en-US" altLang="en-US" sz="1200" b="1"/>
                <a:t>Pseudoautosomal Region 2 (PAR2)</a:t>
              </a:r>
            </a:p>
          </p:txBody>
        </p:sp>
        <p:sp>
          <p:nvSpPr>
            <p:cNvPr id="7177" name="Rectangle 48"/>
            <p:cNvSpPr>
              <a:spLocks noChangeArrowheads="1"/>
            </p:cNvSpPr>
            <p:nvPr/>
          </p:nvSpPr>
          <p:spPr bwMode="auto">
            <a:xfrm>
              <a:off x="2064" y="1546"/>
              <a:ext cx="1536" cy="458"/>
            </a:xfrm>
            <a:prstGeom prst="rect">
              <a:avLst/>
            </a:prstGeom>
            <a:noFill/>
            <a:ln w="12700">
              <a:noFill/>
              <a:miter lim="800000"/>
              <a:headEnd/>
              <a:tailEnd/>
            </a:ln>
          </p:spPr>
          <p:txBody>
            <a:bodyPr lIns="90487" tIns="44450" rIns="90487" bIns="44450">
              <a:spAutoFit/>
            </a:bodyPr>
            <a:lstStyle/>
            <a:p>
              <a:pPr algn="ctr" eaLnBrk="0" hangingPunct="0"/>
              <a:r>
                <a:rPr lang="en-US" altLang="en-US" sz="1400" b="1"/>
                <a:t>Non-Recombining </a:t>
              </a:r>
            </a:p>
            <a:p>
              <a:pPr algn="ctr" eaLnBrk="0" hangingPunct="0"/>
              <a:r>
                <a:rPr lang="en-US" altLang="en-US" sz="1400" b="1"/>
                <a:t>Portion of Y Chromosome</a:t>
              </a:r>
            </a:p>
            <a:p>
              <a:pPr algn="ctr" eaLnBrk="0" hangingPunct="0"/>
              <a:r>
                <a:rPr lang="en-US" altLang="en-US" sz="1400" b="1"/>
                <a:t>(NRY)</a:t>
              </a:r>
            </a:p>
          </p:txBody>
        </p:sp>
        <p:sp>
          <p:nvSpPr>
            <p:cNvPr id="7178" name="Text Box 49"/>
            <p:cNvSpPr txBox="1">
              <a:spLocks noChangeArrowheads="1"/>
            </p:cNvSpPr>
            <p:nvPr/>
          </p:nvSpPr>
          <p:spPr bwMode="auto">
            <a:xfrm>
              <a:off x="1968" y="2026"/>
              <a:ext cx="1728" cy="326"/>
            </a:xfrm>
            <a:prstGeom prst="rect">
              <a:avLst/>
            </a:prstGeom>
            <a:noFill/>
            <a:ln w="9525">
              <a:noFill/>
              <a:miter lim="800000"/>
              <a:headEnd/>
              <a:tailEnd/>
            </a:ln>
          </p:spPr>
          <p:txBody>
            <a:bodyPr>
              <a:spAutoFit/>
            </a:bodyPr>
            <a:lstStyle/>
            <a:p>
              <a:pPr algn="ctr"/>
              <a:r>
                <a:rPr lang="en-US" sz="1400"/>
                <a:t>Male-specific region of the Y (MSY)</a:t>
              </a:r>
            </a:p>
          </p:txBody>
        </p:sp>
        <p:grpSp>
          <p:nvGrpSpPr>
            <p:cNvPr id="5" name="Group 50"/>
            <p:cNvGrpSpPr>
              <a:grpSpLocks/>
            </p:cNvGrpSpPr>
            <p:nvPr/>
          </p:nvGrpSpPr>
          <p:grpSpPr bwMode="auto">
            <a:xfrm>
              <a:off x="2035" y="1277"/>
              <a:ext cx="1565" cy="125"/>
              <a:chOff x="2035" y="2242"/>
              <a:chExt cx="2104" cy="168"/>
            </a:xfrm>
          </p:grpSpPr>
          <p:sp>
            <p:nvSpPr>
              <p:cNvPr id="7214" name="AutoShape 51"/>
              <p:cNvSpPr>
                <a:spLocks noChangeArrowheads="1"/>
              </p:cNvSpPr>
              <p:nvPr/>
            </p:nvSpPr>
            <p:spPr bwMode="auto">
              <a:xfrm>
                <a:off x="2035" y="2242"/>
                <a:ext cx="512" cy="168"/>
              </a:xfrm>
              <a:prstGeom prst="roundRect">
                <a:avLst>
                  <a:gd name="adj" fmla="val 39125"/>
                </a:avLst>
              </a:prstGeom>
              <a:solidFill>
                <a:srgbClr val="FFFFFF"/>
              </a:solidFill>
              <a:ln w="12700">
                <a:solidFill>
                  <a:srgbClr val="000000"/>
                </a:solidFill>
                <a:round/>
                <a:headEnd/>
                <a:tailEnd/>
              </a:ln>
            </p:spPr>
            <p:txBody>
              <a:bodyPr wrap="none" anchor="ctr"/>
              <a:lstStyle/>
              <a:p>
                <a:endParaRPr lang="en-US"/>
              </a:p>
            </p:txBody>
          </p:sp>
          <p:sp>
            <p:nvSpPr>
              <p:cNvPr id="7215" name="Oval 52" descr="Light horizontal"/>
              <p:cNvSpPr>
                <a:spLocks noChangeArrowheads="1"/>
              </p:cNvSpPr>
              <p:nvPr/>
            </p:nvSpPr>
            <p:spPr bwMode="auto">
              <a:xfrm>
                <a:off x="2563" y="2242"/>
                <a:ext cx="80" cy="160"/>
              </a:xfrm>
              <a:prstGeom prst="ellipse">
                <a:avLst/>
              </a:prstGeom>
              <a:pattFill prst="ltHorz">
                <a:fgClr>
                  <a:srgbClr val="000000"/>
                </a:fgClr>
                <a:bgClr>
                  <a:srgbClr val="FFFFFF"/>
                </a:bgClr>
              </a:pattFill>
              <a:ln w="12700">
                <a:solidFill>
                  <a:srgbClr val="000000"/>
                </a:solidFill>
                <a:round/>
                <a:headEnd/>
                <a:tailEnd/>
              </a:ln>
            </p:spPr>
            <p:txBody>
              <a:bodyPr wrap="none" anchor="ctr"/>
              <a:lstStyle/>
              <a:p>
                <a:endParaRPr lang="en-US"/>
              </a:p>
            </p:txBody>
          </p:sp>
          <p:sp>
            <p:nvSpPr>
              <p:cNvPr id="7216" name="AutoShape 53"/>
              <p:cNvSpPr>
                <a:spLocks noChangeArrowheads="1"/>
              </p:cNvSpPr>
              <p:nvPr/>
            </p:nvSpPr>
            <p:spPr bwMode="auto">
              <a:xfrm>
                <a:off x="2891" y="2242"/>
                <a:ext cx="1248" cy="168"/>
              </a:xfrm>
              <a:prstGeom prst="roundRect">
                <a:avLst>
                  <a:gd name="adj" fmla="val 39125"/>
                </a:avLst>
              </a:prstGeom>
              <a:solidFill>
                <a:srgbClr val="000000"/>
              </a:solidFill>
              <a:ln w="12700">
                <a:solidFill>
                  <a:srgbClr val="000000"/>
                </a:solidFill>
                <a:round/>
                <a:headEnd/>
                <a:tailEnd/>
              </a:ln>
            </p:spPr>
            <p:txBody>
              <a:bodyPr wrap="none" anchor="ctr"/>
              <a:lstStyle/>
              <a:p>
                <a:endParaRPr lang="en-US"/>
              </a:p>
            </p:txBody>
          </p:sp>
          <p:sp>
            <p:nvSpPr>
              <p:cNvPr id="7217" name="AutoShape 54"/>
              <p:cNvSpPr>
                <a:spLocks noChangeArrowheads="1"/>
              </p:cNvSpPr>
              <p:nvPr/>
            </p:nvSpPr>
            <p:spPr bwMode="auto">
              <a:xfrm>
                <a:off x="2659" y="2242"/>
                <a:ext cx="656" cy="168"/>
              </a:xfrm>
              <a:prstGeom prst="roundRect">
                <a:avLst>
                  <a:gd name="adj" fmla="val 39125"/>
                </a:avLst>
              </a:prstGeom>
              <a:solidFill>
                <a:srgbClr val="FFFFFF"/>
              </a:solidFill>
              <a:ln w="12700">
                <a:solidFill>
                  <a:srgbClr val="000000"/>
                </a:solidFill>
                <a:round/>
                <a:headEnd/>
                <a:tailEnd/>
              </a:ln>
            </p:spPr>
            <p:txBody>
              <a:bodyPr wrap="none" anchor="ctr"/>
              <a:lstStyle/>
              <a:p>
                <a:endParaRPr lang="en-US"/>
              </a:p>
            </p:txBody>
          </p:sp>
          <p:sp>
            <p:nvSpPr>
              <p:cNvPr id="7218" name="Rectangle 55"/>
              <p:cNvSpPr>
                <a:spLocks noChangeArrowheads="1"/>
              </p:cNvSpPr>
              <p:nvPr/>
            </p:nvSpPr>
            <p:spPr bwMode="auto">
              <a:xfrm>
                <a:off x="3195" y="2242"/>
                <a:ext cx="224" cy="168"/>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7219" name="Rectangle 56"/>
              <p:cNvSpPr>
                <a:spLocks noChangeArrowheads="1"/>
              </p:cNvSpPr>
              <p:nvPr/>
            </p:nvSpPr>
            <p:spPr bwMode="auto">
              <a:xfrm>
                <a:off x="2883" y="2242"/>
                <a:ext cx="304" cy="168"/>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7220" name="Rectangle 57"/>
              <p:cNvSpPr>
                <a:spLocks noChangeArrowheads="1"/>
              </p:cNvSpPr>
              <p:nvPr/>
            </p:nvSpPr>
            <p:spPr bwMode="auto">
              <a:xfrm>
                <a:off x="2203" y="2250"/>
                <a:ext cx="192" cy="152"/>
              </a:xfrm>
              <a:prstGeom prst="rect">
                <a:avLst/>
              </a:prstGeom>
              <a:solidFill>
                <a:srgbClr val="000000"/>
              </a:solidFill>
              <a:ln w="12700">
                <a:solidFill>
                  <a:srgbClr val="000000"/>
                </a:solidFill>
                <a:miter lim="800000"/>
                <a:headEnd/>
                <a:tailEnd/>
              </a:ln>
            </p:spPr>
            <p:txBody>
              <a:bodyPr wrap="none" anchor="ctr"/>
              <a:lstStyle/>
              <a:p>
                <a:endParaRPr lang="en-US"/>
              </a:p>
            </p:txBody>
          </p:sp>
        </p:grpSp>
        <p:grpSp>
          <p:nvGrpSpPr>
            <p:cNvPr id="6" name="Group 58"/>
            <p:cNvGrpSpPr>
              <a:grpSpLocks/>
            </p:cNvGrpSpPr>
            <p:nvPr/>
          </p:nvGrpSpPr>
          <p:grpSpPr bwMode="auto">
            <a:xfrm flipV="1">
              <a:off x="2031" y="1450"/>
              <a:ext cx="1569" cy="58"/>
              <a:chOff x="724" y="1958"/>
              <a:chExt cx="1569" cy="58"/>
            </a:xfrm>
          </p:grpSpPr>
          <p:sp>
            <p:nvSpPr>
              <p:cNvPr id="7209" name="Line 59"/>
              <p:cNvSpPr>
                <a:spLocks noChangeShapeType="1"/>
              </p:cNvSpPr>
              <p:nvPr/>
            </p:nvSpPr>
            <p:spPr bwMode="auto">
              <a:xfrm flipV="1">
                <a:off x="760" y="1960"/>
                <a:ext cx="0" cy="54"/>
              </a:xfrm>
              <a:prstGeom prst="line">
                <a:avLst/>
              </a:prstGeom>
              <a:noFill/>
              <a:ln w="12700">
                <a:solidFill>
                  <a:schemeClr val="tx1"/>
                </a:solidFill>
                <a:round/>
                <a:headEnd/>
                <a:tailEnd/>
              </a:ln>
            </p:spPr>
            <p:txBody>
              <a:bodyPr wrap="none" anchor="ctr"/>
              <a:lstStyle/>
              <a:p>
                <a:endParaRPr lang="en-US"/>
              </a:p>
            </p:txBody>
          </p:sp>
          <p:sp>
            <p:nvSpPr>
              <p:cNvPr id="7210" name="Line 60"/>
              <p:cNvSpPr>
                <a:spLocks noChangeShapeType="1"/>
              </p:cNvSpPr>
              <p:nvPr/>
            </p:nvSpPr>
            <p:spPr bwMode="auto">
              <a:xfrm>
                <a:off x="725" y="1958"/>
                <a:ext cx="1566" cy="0"/>
              </a:xfrm>
              <a:prstGeom prst="line">
                <a:avLst/>
              </a:prstGeom>
              <a:noFill/>
              <a:ln w="12700">
                <a:solidFill>
                  <a:schemeClr val="tx1"/>
                </a:solidFill>
                <a:round/>
                <a:headEnd/>
                <a:tailEnd/>
              </a:ln>
            </p:spPr>
            <p:txBody>
              <a:bodyPr wrap="none" anchor="ctr"/>
              <a:lstStyle/>
              <a:p>
                <a:endParaRPr lang="en-US"/>
              </a:p>
            </p:txBody>
          </p:sp>
          <p:sp>
            <p:nvSpPr>
              <p:cNvPr id="7211" name="Line 61"/>
              <p:cNvSpPr>
                <a:spLocks noChangeShapeType="1"/>
              </p:cNvSpPr>
              <p:nvPr/>
            </p:nvSpPr>
            <p:spPr bwMode="auto">
              <a:xfrm>
                <a:off x="2261" y="1961"/>
                <a:ext cx="0" cy="53"/>
              </a:xfrm>
              <a:prstGeom prst="line">
                <a:avLst/>
              </a:prstGeom>
              <a:noFill/>
              <a:ln w="12700">
                <a:solidFill>
                  <a:schemeClr val="tx1"/>
                </a:solidFill>
                <a:round/>
                <a:headEnd/>
                <a:tailEnd/>
              </a:ln>
            </p:spPr>
            <p:txBody>
              <a:bodyPr wrap="none" anchor="ctr"/>
              <a:lstStyle/>
              <a:p>
                <a:endParaRPr lang="en-US"/>
              </a:p>
            </p:txBody>
          </p:sp>
          <p:sp>
            <p:nvSpPr>
              <p:cNvPr id="7212" name="Line 62"/>
              <p:cNvSpPr>
                <a:spLocks noChangeShapeType="1"/>
              </p:cNvSpPr>
              <p:nvPr/>
            </p:nvSpPr>
            <p:spPr bwMode="auto">
              <a:xfrm>
                <a:off x="724" y="1960"/>
                <a:ext cx="0" cy="53"/>
              </a:xfrm>
              <a:prstGeom prst="line">
                <a:avLst/>
              </a:prstGeom>
              <a:noFill/>
              <a:ln w="12700">
                <a:solidFill>
                  <a:schemeClr val="tx1"/>
                </a:solidFill>
                <a:round/>
                <a:headEnd/>
                <a:tailEnd/>
              </a:ln>
            </p:spPr>
            <p:txBody>
              <a:bodyPr wrap="none" anchor="ctr"/>
              <a:lstStyle/>
              <a:p>
                <a:endParaRPr lang="en-US"/>
              </a:p>
            </p:txBody>
          </p:sp>
          <p:sp>
            <p:nvSpPr>
              <p:cNvPr id="7213" name="Line 63"/>
              <p:cNvSpPr>
                <a:spLocks noChangeShapeType="1"/>
              </p:cNvSpPr>
              <p:nvPr/>
            </p:nvSpPr>
            <p:spPr bwMode="auto">
              <a:xfrm>
                <a:off x="2293" y="1963"/>
                <a:ext cx="0" cy="53"/>
              </a:xfrm>
              <a:prstGeom prst="line">
                <a:avLst/>
              </a:prstGeom>
              <a:noFill/>
              <a:ln w="12700">
                <a:solidFill>
                  <a:schemeClr val="tx1"/>
                </a:solidFill>
                <a:round/>
                <a:headEnd/>
                <a:tailEnd/>
              </a:ln>
            </p:spPr>
            <p:txBody>
              <a:bodyPr wrap="none" anchor="ctr"/>
              <a:lstStyle/>
              <a:p>
                <a:endParaRPr lang="en-US"/>
              </a:p>
            </p:txBody>
          </p:sp>
        </p:grpSp>
        <p:sp>
          <p:nvSpPr>
            <p:cNvPr id="7181" name="AutoShape 64"/>
            <p:cNvSpPr>
              <a:spLocks noChangeArrowheads="1"/>
            </p:cNvSpPr>
            <p:nvPr/>
          </p:nvSpPr>
          <p:spPr bwMode="auto">
            <a:xfrm>
              <a:off x="2381" y="624"/>
              <a:ext cx="2563" cy="144"/>
            </a:xfrm>
            <a:prstGeom prst="roundRect">
              <a:avLst>
                <a:gd name="adj" fmla="val 39125"/>
              </a:avLst>
            </a:prstGeom>
            <a:solidFill>
              <a:srgbClr val="FFFFFF"/>
            </a:solidFill>
            <a:ln w="12700">
              <a:solidFill>
                <a:srgbClr val="000000"/>
              </a:solidFill>
              <a:round/>
              <a:headEnd/>
              <a:tailEnd/>
            </a:ln>
          </p:spPr>
          <p:txBody>
            <a:bodyPr wrap="none" anchor="ctr"/>
            <a:lstStyle/>
            <a:p>
              <a:endParaRPr lang="en-US"/>
            </a:p>
          </p:txBody>
        </p:sp>
        <p:sp>
          <p:nvSpPr>
            <p:cNvPr id="7182" name="AutoShape 65"/>
            <p:cNvSpPr>
              <a:spLocks noChangeArrowheads="1"/>
            </p:cNvSpPr>
            <p:nvPr/>
          </p:nvSpPr>
          <p:spPr bwMode="auto">
            <a:xfrm>
              <a:off x="1200" y="624"/>
              <a:ext cx="1064" cy="144"/>
            </a:xfrm>
            <a:prstGeom prst="roundRect">
              <a:avLst>
                <a:gd name="adj" fmla="val 39125"/>
              </a:avLst>
            </a:prstGeom>
            <a:solidFill>
              <a:srgbClr val="FFFFFF"/>
            </a:solidFill>
            <a:ln w="12700">
              <a:solidFill>
                <a:srgbClr val="000000"/>
              </a:solidFill>
              <a:round/>
              <a:headEnd/>
              <a:tailEnd/>
            </a:ln>
          </p:spPr>
          <p:txBody>
            <a:bodyPr wrap="none" anchor="ctr"/>
            <a:lstStyle/>
            <a:p>
              <a:endParaRPr lang="en-US"/>
            </a:p>
          </p:txBody>
        </p:sp>
        <p:sp>
          <p:nvSpPr>
            <p:cNvPr id="7183" name="Oval 66" descr="Light horizontal"/>
            <p:cNvSpPr>
              <a:spLocks noChangeArrowheads="1"/>
            </p:cNvSpPr>
            <p:nvPr/>
          </p:nvSpPr>
          <p:spPr bwMode="auto">
            <a:xfrm>
              <a:off x="2280" y="624"/>
              <a:ext cx="84" cy="137"/>
            </a:xfrm>
            <a:prstGeom prst="ellipse">
              <a:avLst/>
            </a:prstGeom>
            <a:pattFill prst="ltHorz">
              <a:fgClr>
                <a:srgbClr val="000000"/>
              </a:fgClr>
              <a:bgClr>
                <a:srgbClr val="FFFFFF"/>
              </a:bgClr>
            </a:pattFill>
            <a:ln w="12700">
              <a:solidFill>
                <a:srgbClr val="000000"/>
              </a:solidFill>
              <a:round/>
              <a:headEnd/>
              <a:tailEnd/>
            </a:ln>
          </p:spPr>
          <p:txBody>
            <a:bodyPr wrap="none" anchor="ctr"/>
            <a:lstStyle/>
            <a:p>
              <a:endParaRPr lang="en-US"/>
            </a:p>
          </p:txBody>
        </p:sp>
        <p:sp>
          <p:nvSpPr>
            <p:cNvPr id="7184" name="Rectangle 67"/>
            <p:cNvSpPr>
              <a:spLocks noChangeArrowheads="1"/>
            </p:cNvSpPr>
            <p:nvPr/>
          </p:nvSpPr>
          <p:spPr bwMode="auto">
            <a:xfrm>
              <a:off x="3072" y="624"/>
              <a:ext cx="511" cy="144"/>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7185" name="Rectangle 68"/>
            <p:cNvSpPr>
              <a:spLocks noChangeArrowheads="1"/>
            </p:cNvSpPr>
            <p:nvPr/>
          </p:nvSpPr>
          <p:spPr bwMode="auto">
            <a:xfrm>
              <a:off x="2473" y="624"/>
              <a:ext cx="134" cy="144"/>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7186" name="Rectangle 69"/>
            <p:cNvSpPr>
              <a:spLocks noChangeArrowheads="1"/>
            </p:cNvSpPr>
            <p:nvPr/>
          </p:nvSpPr>
          <p:spPr bwMode="auto">
            <a:xfrm>
              <a:off x="1594" y="631"/>
              <a:ext cx="301" cy="130"/>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7187" name="Rectangle 70"/>
            <p:cNvSpPr>
              <a:spLocks noChangeArrowheads="1"/>
            </p:cNvSpPr>
            <p:nvPr/>
          </p:nvSpPr>
          <p:spPr bwMode="auto">
            <a:xfrm>
              <a:off x="4065" y="624"/>
              <a:ext cx="134" cy="144"/>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7188" name="Rectangle 71"/>
            <p:cNvSpPr>
              <a:spLocks noChangeArrowheads="1"/>
            </p:cNvSpPr>
            <p:nvPr/>
          </p:nvSpPr>
          <p:spPr bwMode="auto">
            <a:xfrm>
              <a:off x="4307" y="624"/>
              <a:ext cx="134" cy="144"/>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7189" name="Rectangle 72"/>
            <p:cNvSpPr>
              <a:spLocks noChangeArrowheads="1"/>
            </p:cNvSpPr>
            <p:nvPr/>
          </p:nvSpPr>
          <p:spPr bwMode="auto">
            <a:xfrm>
              <a:off x="4668" y="624"/>
              <a:ext cx="134" cy="144"/>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7190" name="Text Box 73"/>
            <p:cNvSpPr txBox="1">
              <a:spLocks noChangeArrowheads="1"/>
            </p:cNvSpPr>
            <p:nvPr/>
          </p:nvSpPr>
          <p:spPr bwMode="auto">
            <a:xfrm>
              <a:off x="3782" y="1281"/>
              <a:ext cx="516" cy="231"/>
            </a:xfrm>
            <a:prstGeom prst="rect">
              <a:avLst/>
            </a:prstGeom>
            <a:noFill/>
            <a:ln w="9525">
              <a:noFill/>
              <a:miter lim="800000"/>
              <a:headEnd/>
              <a:tailEnd/>
            </a:ln>
          </p:spPr>
          <p:txBody>
            <a:bodyPr wrap="none">
              <a:spAutoFit/>
            </a:bodyPr>
            <a:lstStyle/>
            <a:p>
              <a:r>
                <a:rPr lang="en-US"/>
                <a:t>50 Mb</a:t>
              </a:r>
            </a:p>
          </p:txBody>
        </p:sp>
        <p:sp>
          <p:nvSpPr>
            <p:cNvPr id="7191" name="AutoShape 74"/>
            <p:cNvSpPr>
              <a:spLocks noChangeArrowheads="1"/>
            </p:cNvSpPr>
            <p:nvPr/>
          </p:nvSpPr>
          <p:spPr bwMode="auto">
            <a:xfrm>
              <a:off x="816" y="3000"/>
              <a:ext cx="1056" cy="144"/>
            </a:xfrm>
            <a:prstGeom prst="roundRect">
              <a:avLst>
                <a:gd name="adj" fmla="val 39125"/>
              </a:avLst>
            </a:prstGeom>
            <a:solidFill>
              <a:srgbClr val="FFFFFF"/>
            </a:solidFill>
            <a:ln w="12700">
              <a:solidFill>
                <a:srgbClr val="000000"/>
              </a:solidFill>
              <a:round/>
              <a:headEnd/>
              <a:tailEnd/>
            </a:ln>
          </p:spPr>
          <p:txBody>
            <a:bodyPr wrap="none" anchor="ctr"/>
            <a:lstStyle/>
            <a:p>
              <a:endParaRPr lang="en-US"/>
            </a:p>
          </p:txBody>
        </p:sp>
        <p:sp>
          <p:nvSpPr>
            <p:cNvPr id="7192" name="Oval 75"/>
            <p:cNvSpPr>
              <a:spLocks noChangeArrowheads="1"/>
            </p:cNvSpPr>
            <p:nvPr/>
          </p:nvSpPr>
          <p:spPr bwMode="auto">
            <a:xfrm>
              <a:off x="1892" y="3000"/>
              <a:ext cx="162" cy="137"/>
            </a:xfrm>
            <a:prstGeom prst="ellipse">
              <a:avLst/>
            </a:prstGeom>
            <a:solidFill>
              <a:schemeClr val="bg2"/>
            </a:solidFill>
            <a:ln w="12700">
              <a:solidFill>
                <a:srgbClr val="000000"/>
              </a:solidFill>
              <a:round/>
              <a:headEnd/>
              <a:tailEnd/>
            </a:ln>
          </p:spPr>
          <p:txBody>
            <a:bodyPr wrap="none" anchor="ctr"/>
            <a:lstStyle/>
            <a:p>
              <a:endParaRPr lang="en-US"/>
            </a:p>
          </p:txBody>
        </p:sp>
        <p:sp>
          <p:nvSpPr>
            <p:cNvPr id="7193" name="AutoShape 76"/>
            <p:cNvSpPr>
              <a:spLocks noChangeArrowheads="1"/>
            </p:cNvSpPr>
            <p:nvPr/>
          </p:nvSpPr>
          <p:spPr bwMode="auto">
            <a:xfrm>
              <a:off x="2064" y="3000"/>
              <a:ext cx="3037" cy="144"/>
            </a:xfrm>
            <a:prstGeom prst="roundRect">
              <a:avLst>
                <a:gd name="adj" fmla="val 39125"/>
              </a:avLst>
            </a:prstGeom>
            <a:noFill/>
            <a:ln w="12700">
              <a:solidFill>
                <a:srgbClr val="000000"/>
              </a:solidFill>
              <a:round/>
              <a:headEnd/>
              <a:tailEnd/>
            </a:ln>
          </p:spPr>
          <p:txBody>
            <a:bodyPr wrap="none" anchor="ctr"/>
            <a:lstStyle/>
            <a:p>
              <a:endParaRPr lang="en-US"/>
            </a:p>
          </p:txBody>
        </p:sp>
        <p:sp>
          <p:nvSpPr>
            <p:cNvPr id="7194" name="Rectangle 77"/>
            <p:cNvSpPr>
              <a:spLocks noChangeArrowheads="1"/>
            </p:cNvSpPr>
            <p:nvPr/>
          </p:nvSpPr>
          <p:spPr bwMode="auto">
            <a:xfrm>
              <a:off x="3072" y="3000"/>
              <a:ext cx="1920" cy="144"/>
            </a:xfrm>
            <a:prstGeom prst="rect">
              <a:avLst/>
            </a:prstGeom>
            <a:solidFill>
              <a:schemeClr val="bg2"/>
            </a:solidFill>
            <a:ln w="12700">
              <a:solidFill>
                <a:srgbClr val="000000"/>
              </a:solidFill>
              <a:miter lim="800000"/>
              <a:headEnd/>
              <a:tailEnd/>
            </a:ln>
          </p:spPr>
          <p:txBody>
            <a:bodyPr wrap="none" anchor="ctr"/>
            <a:lstStyle/>
            <a:p>
              <a:endParaRPr lang="en-US"/>
            </a:p>
          </p:txBody>
        </p:sp>
        <p:sp>
          <p:nvSpPr>
            <p:cNvPr id="7195" name="Line 78"/>
            <p:cNvSpPr>
              <a:spLocks noChangeShapeType="1"/>
            </p:cNvSpPr>
            <p:nvPr/>
          </p:nvSpPr>
          <p:spPr bwMode="auto">
            <a:xfrm flipH="1">
              <a:off x="3600" y="816"/>
              <a:ext cx="1248" cy="442"/>
            </a:xfrm>
            <a:prstGeom prst="line">
              <a:avLst/>
            </a:prstGeom>
            <a:noFill/>
            <a:ln w="38100" cmpd="dbl">
              <a:solidFill>
                <a:schemeClr val="tx1"/>
              </a:solidFill>
              <a:round/>
              <a:headEnd/>
              <a:tailEnd/>
            </a:ln>
          </p:spPr>
          <p:txBody>
            <a:bodyPr/>
            <a:lstStyle/>
            <a:p>
              <a:endParaRPr lang="en-US"/>
            </a:p>
          </p:txBody>
        </p:sp>
        <p:sp>
          <p:nvSpPr>
            <p:cNvPr id="7196" name="Line 79"/>
            <p:cNvSpPr>
              <a:spLocks noChangeShapeType="1"/>
            </p:cNvSpPr>
            <p:nvPr/>
          </p:nvSpPr>
          <p:spPr bwMode="auto">
            <a:xfrm>
              <a:off x="1296" y="816"/>
              <a:ext cx="720" cy="442"/>
            </a:xfrm>
            <a:prstGeom prst="line">
              <a:avLst/>
            </a:prstGeom>
            <a:noFill/>
            <a:ln w="38100" cmpd="dbl">
              <a:solidFill>
                <a:schemeClr val="tx1"/>
              </a:solidFill>
              <a:round/>
              <a:headEnd/>
              <a:tailEnd/>
            </a:ln>
          </p:spPr>
          <p:txBody>
            <a:bodyPr/>
            <a:lstStyle/>
            <a:p>
              <a:endParaRPr lang="en-US"/>
            </a:p>
          </p:txBody>
        </p:sp>
        <p:sp>
          <p:nvSpPr>
            <p:cNvPr id="7197" name="Text Box 80"/>
            <p:cNvSpPr txBox="1">
              <a:spLocks noChangeArrowheads="1"/>
            </p:cNvSpPr>
            <p:nvPr/>
          </p:nvSpPr>
          <p:spPr bwMode="auto">
            <a:xfrm>
              <a:off x="768" y="480"/>
              <a:ext cx="308" cy="404"/>
            </a:xfrm>
            <a:prstGeom prst="rect">
              <a:avLst/>
            </a:prstGeom>
            <a:noFill/>
            <a:ln w="9525">
              <a:noFill/>
              <a:miter lim="800000"/>
              <a:headEnd/>
              <a:tailEnd/>
            </a:ln>
          </p:spPr>
          <p:txBody>
            <a:bodyPr wrap="none">
              <a:spAutoFit/>
            </a:bodyPr>
            <a:lstStyle/>
            <a:p>
              <a:r>
                <a:rPr lang="en-US" sz="3600"/>
                <a:t>X</a:t>
              </a:r>
            </a:p>
          </p:txBody>
        </p:sp>
        <p:sp>
          <p:nvSpPr>
            <p:cNvPr id="7198" name="Text Box 81"/>
            <p:cNvSpPr txBox="1">
              <a:spLocks noChangeArrowheads="1"/>
            </p:cNvSpPr>
            <p:nvPr/>
          </p:nvSpPr>
          <p:spPr bwMode="auto">
            <a:xfrm>
              <a:off x="1536" y="1162"/>
              <a:ext cx="308" cy="404"/>
            </a:xfrm>
            <a:prstGeom prst="rect">
              <a:avLst/>
            </a:prstGeom>
            <a:noFill/>
            <a:ln w="9525">
              <a:noFill/>
              <a:miter lim="800000"/>
              <a:headEnd/>
              <a:tailEnd/>
            </a:ln>
          </p:spPr>
          <p:txBody>
            <a:bodyPr wrap="none">
              <a:spAutoFit/>
            </a:bodyPr>
            <a:lstStyle/>
            <a:p>
              <a:r>
                <a:rPr lang="en-US" sz="3600"/>
                <a:t>Y</a:t>
              </a:r>
            </a:p>
          </p:txBody>
        </p:sp>
        <p:sp>
          <p:nvSpPr>
            <p:cNvPr id="7199" name="Text Box 82"/>
            <p:cNvSpPr txBox="1">
              <a:spLocks noChangeArrowheads="1"/>
            </p:cNvSpPr>
            <p:nvPr/>
          </p:nvSpPr>
          <p:spPr bwMode="auto">
            <a:xfrm>
              <a:off x="4992" y="576"/>
              <a:ext cx="596" cy="231"/>
            </a:xfrm>
            <a:prstGeom prst="rect">
              <a:avLst/>
            </a:prstGeom>
            <a:noFill/>
            <a:ln w="9525">
              <a:noFill/>
              <a:miter lim="800000"/>
              <a:headEnd/>
              <a:tailEnd/>
            </a:ln>
          </p:spPr>
          <p:txBody>
            <a:bodyPr wrap="none">
              <a:spAutoFit/>
            </a:bodyPr>
            <a:lstStyle/>
            <a:p>
              <a:r>
                <a:rPr lang="en-US"/>
                <a:t>154 Mb</a:t>
              </a:r>
            </a:p>
          </p:txBody>
        </p:sp>
        <p:sp>
          <p:nvSpPr>
            <p:cNvPr id="7200" name="Text Box 83"/>
            <p:cNvSpPr txBox="1">
              <a:spLocks noChangeArrowheads="1"/>
            </p:cNvSpPr>
            <p:nvPr/>
          </p:nvSpPr>
          <p:spPr bwMode="auto">
            <a:xfrm>
              <a:off x="912" y="2664"/>
              <a:ext cx="292" cy="231"/>
            </a:xfrm>
            <a:prstGeom prst="rect">
              <a:avLst/>
            </a:prstGeom>
            <a:noFill/>
            <a:ln w="9525">
              <a:noFill/>
              <a:miter lim="800000"/>
              <a:headEnd/>
              <a:tailEnd/>
            </a:ln>
          </p:spPr>
          <p:txBody>
            <a:bodyPr wrap="none">
              <a:spAutoFit/>
            </a:bodyPr>
            <a:lstStyle/>
            <a:p>
              <a:r>
                <a:rPr lang="en-US"/>
                <a:t>Yp</a:t>
              </a:r>
            </a:p>
          </p:txBody>
        </p:sp>
        <p:sp>
          <p:nvSpPr>
            <p:cNvPr id="7201" name="Text Box 84"/>
            <p:cNvSpPr txBox="1">
              <a:spLocks noChangeArrowheads="1"/>
            </p:cNvSpPr>
            <p:nvPr/>
          </p:nvSpPr>
          <p:spPr bwMode="auto">
            <a:xfrm>
              <a:off x="4700" y="2687"/>
              <a:ext cx="292" cy="231"/>
            </a:xfrm>
            <a:prstGeom prst="rect">
              <a:avLst/>
            </a:prstGeom>
            <a:noFill/>
            <a:ln w="9525">
              <a:noFill/>
              <a:miter lim="800000"/>
              <a:headEnd/>
              <a:tailEnd/>
            </a:ln>
          </p:spPr>
          <p:txBody>
            <a:bodyPr wrap="none">
              <a:spAutoFit/>
            </a:bodyPr>
            <a:lstStyle/>
            <a:p>
              <a:r>
                <a:rPr lang="en-US"/>
                <a:t>Yq</a:t>
              </a:r>
            </a:p>
          </p:txBody>
        </p:sp>
        <p:sp>
          <p:nvSpPr>
            <p:cNvPr id="7202" name="Text Box 85"/>
            <p:cNvSpPr txBox="1">
              <a:spLocks noChangeArrowheads="1"/>
            </p:cNvSpPr>
            <p:nvPr/>
          </p:nvSpPr>
          <p:spPr bwMode="auto">
            <a:xfrm>
              <a:off x="3216" y="3167"/>
              <a:ext cx="1690" cy="577"/>
            </a:xfrm>
            <a:prstGeom prst="rect">
              <a:avLst/>
            </a:prstGeom>
            <a:noFill/>
            <a:ln w="9525">
              <a:noFill/>
              <a:miter lim="800000"/>
              <a:headEnd/>
              <a:tailEnd/>
            </a:ln>
          </p:spPr>
          <p:txBody>
            <a:bodyPr>
              <a:spAutoFit/>
            </a:bodyPr>
            <a:lstStyle/>
            <a:p>
              <a:pPr algn="ctr"/>
              <a:r>
                <a:rPr lang="en-US"/>
                <a:t>Heterochromatic region (not sequenced)</a:t>
              </a:r>
            </a:p>
            <a:p>
              <a:pPr algn="ctr"/>
              <a:r>
                <a:rPr lang="en-US"/>
                <a:t>~30 Mb</a:t>
              </a:r>
            </a:p>
          </p:txBody>
        </p:sp>
        <p:sp>
          <p:nvSpPr>
            <p:cNvPr id="7203" name="Text Box 86"/>
            <p:cNvSpPr txBox="1">
              <a:spLocks noChangeArrowheads="1"/>
            </p:cNvSpPr>
            <p:nvPr/>
          </p:nvSpPr>
          <p:spPr bwMode="auto">
            <a:xfrm>
              <a:off x="1284" y="3215"/>
              <a:ext cx="1356" cy="404"/>
            </a:xfrm>
            <a:prstGeom prst="rect">
              <a:avLst/>
            </a:prstGeom>
            <a:noFill/>
            <a:ln w="9525">
              <a:noFill/>
              <a:miter lim="800000"/>
              <a:headEnd/>
              <a:tailEnd/>
            </a:ln>
          </p:spPr>
          <p:txBody>
            <a:bodyPr wrap="none">
              <a:spAutoFit/>
            </a:bodyPr>
            <a:lstStyle/>
            <a:p>
              <a:pPr algn="ctr"/>
              <a:r>
                <a:rPr lang="en-US"/>
                <a:t>Euchromatic region</a:t>
              </a:r>
            </a:p>
            <a:p>
              <a:pPr algn="ctr"/>
              <a:r>
                <a:rPr lang="en-US"/>
                <a:t>(23 Mb)</a:t>
              </a:r>
            </a:p>
          </p:txBody>
        </p:sp>
        <p:sp>
          <p:nvSpPr>
            <p:cNvPr id="7204" name="Text Box 87"/>
            <p:cNvSpPr txBox="1">
              <a:spLocks noChangeArrowheads="1"/>
            </p:cNvSpPr>
            <p:nvPr/>
          </p:nvSpPr>
          <p:spPr bwMode="auto">
            <a:xfrm>
              <a:off x="1632" y="2767"/>
              <a:ext cx="680" cy="192"/>
            </a:xfrm>
            <a:prstGeom prst="rect">
              <a:avLst/>
            </a:prstGeom>
            <a:noFill/>
            <a:ln w="9525">
              <a:noFill/>
              <a:miter lim="800000"/>
              <a:headEnd/>
              <a:tailEnd/>
            </a:ln>
          </p:spPr>
          <p:txBody>
            <a:bodyPr wrap="none">
              <a:spAutoFit/>
            </a:bodyPr>
            <a:lstStyle/>
            <a:p>
              <a:pPr algn="ctr"/>
              <a:r>
                <a:rPr lang="en-US" sz="1400"/>
                <a:t>centromere</a:t>
              </a:r>
            </a:p>
          </p:txBody>
        </p:sp>
        <p:sp>
          <p:nvSpPr>
            <p:cNvPr id="7205" name="Rectangle 88"/>
            <p:cNvSpPr>
              <a:spLocks noChangeArrowheads="1"/>
            </p:cNvSpPr>
            <p:nvPr/>
          </p:nvSpPr>
          <p:spPr bwMode="auto">
            <a:xfrm>
              <a:off x="2832" y="624"/>
              <a:ext cx="144" cy="144"/>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7206" name="Rectangle 89"/>
            <p:cNvSpPr>
              <a:spLocks noChangeArrowheads="1"/>
            </p:cNvSpPr>
            <p:nvPr/>
          </p:nvSpPr>
          <p:spPr bwMode="auto">
            <a:xfrm>
              <a:off x="1344" y="624"/>
              <a:ext cx="144" cy="144"/>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7207" name="Text Box 90"/>
            <p:cNvSpPr txBox="1">
              <a:spLocks noChangeArrowheads="1"/>
            </p:cNvSpPr>
            <p:nvPr/>
          </p:nvSpPr>
          <p:spPr bwMode="auto">
            <a:xfrm rot="1856017">
              <a:off x="1397" y="913"/>
              <a:ext cx="874" cy="173"/>
            </a:xfrm>
            <a:prstGeom prst="rect">
              <a:avLst/>
            </a:prstGeom>
            <a:noFill/>
            <a:ln w="9525">
              <a:noFill/>
              <a:miter lim="800000"/>
              <a:headEnd/>
              <a:tailEnd/>
            </a:ln>
          </p:spPr>
          <p:txBody>
            <a:bodyPr>
              <a:spAutoFit/>
            </a:bodyPr>
            <a:lstStyle/>
            <a:p>
              <a:pPr algn="ctr"/>
              <a:r>
                <a:rPr lang="en-US" sz="1200"/>
                <a:t>recombination</a:t>
              </a:r>
            </a:p>
          </p:txBody>
        </p:sp>
        <p:sp>
          <p:nvSpPr>
            <p:cNvPr id="7208" name="Text Box 91"/>
            <p:cNvSpPr txBox="1">
              <a:spLocks noChangeArrowheads="1"/>
            </p:cNvSpPr>
            <p:nvPr/>
          </p:nvSpPr>
          <p:spPr bwMode="auto">
            <a:xfrm rot="-1049874">
              <a:off x="3587" y="864"/>
              <a:ext cx="874" cy="173"/>
            </a:xfrm>
            <a:prstGeom prst="rect">
              <a:avLst/>
            </a:prstGeom>
            <a:noFill/>
            <a:ln w="9525">
              <a:noFill/>
              <a:miter lim="800000"/>
              <a:headEnd/>
              <a:tailEnd/>
            </a:ln>
          </p:spPr>
          <p:txBody>
            <a:bodyPr>
              <a:spAutoFit/>
            </a:bodyPr>
            <a:lstStyle/>
            <a:p>
              <a:pPr algn="ctr"/>
              <a:r>
                <a:rPr lang="en-US" sz="1200"/>
                <a:t>recombination</a:t>
              </a: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295400" y="685800"/>
            <a:ext cx="990600" cy="708025"/>
          </a:xfrm>
          <a:prstGeom prst="rect">
            <a:avLst/>
          </a:prstGeom>
          <a:noFill/>
          <a:ln w="9525">
            <a:noFill/>
            <a:miter lim="800000"/>
            <a:headEnd/>
            <a:tailEnd/>
          </a:ln>
        </p:spPr>
        <p:txBody>
          <a:bodyPr>
            <a:spAutoFit/>
          </a:bodyPr>
          <a:lstStyle/>
          <a:p>
            <a:pPr algn="ctr"/>
            <a:r>
              <a:rPr lang="en-US" sz="2000" b="1"/>
              <a:t>Lyse cells</a:t>
            </a:r>
          </a:p>
        </p:txBody>
      </p:sp>
      <p:cxnSp>
        <p:nvCxnSpPr>
          <p:cNvPr id="4" name="Straight Arrow Connector 3"/>
          <p:cNvCxnSpPr/>
          <p:nvPr/>
        </p:nvCxnSpPr>
        <p:spPr>
          <a:xfrm rot="5400000">
            <a:off x="1410494" y="1731169"/>
            <a:ext cx="685800" cy="158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24" name="TextBox 4"/>
          <p:cNvSpPr txBox="1">
            <a:spLocks noChangeArrowheads="1"/>
          </p:cNvSpPr>
          <p:nvPr/>
        </p:nvSpPr>
        <p:spPr bwMode="auto">
          <a:xfrm>
            <a:off x="1143000" y="2111375"/>
            <a:ext cx="1295400" cy="708025"/>
          </a:xfrm>
          <a:prstGeom prst="rect">
            <a:avLst/>
          </a:prstGeom>
          <a:noFill/>
          <a:ln w="9525">
            <a:noFill/>
            <a:miter lim="800000"/>
            <a:headEnd/>
            <a:tailEnd/>
          </a:ln>
        </p:spPr>
        <p:txBody>
          <a:bodyPr>
            <a:spAutoFit/>
          </a:bodyPr>
          <a:lstStyle/>
          <a:p>
            <a:pPr algn="ctr"/>
            <a:r>
              <a:rPr lang="en-US" sz="2000" b="1"/>
              <a:t>Release DNA</a:t>
            </a:r>
          </a:p>
        </p:txBody>
      </p:sp>
      <p:cxnSp>
        <p:nvCxnSpPr>
          <p:cNvPr id="6" name="Straight Arrow Connector 5"/>
          <p:cNvCxnSpPr/>
          <p:nvPr/>
        </p:nvCxnSpPr>
        <p:spPr>
          <a:xfrm>
            <a:off x="6400800" y="4038600"/>
            <a:ext cx="685800" cy="158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26" name="TextBox 6"/>
          <p:cNvSpPr txBox="1">
            <a:spLocks noChangeArrowheads="1"/>
          </p:cNvSpPr>
          <p:nvPr/>
        </p:nvSpPr>
        <p:spPr bwMode="auto">
          <a:xfrm>
            <a:off x="1328738" y="3733800"/>
            <a:ext cx="3090862" cy="646113"/>
          </a:xfrm>
          <a:prstGeom prst="rect">
            <a:avLst/>
          </a:prstGeom>
          <a:noFill/>
          <a:ln w="9525">
            <a:noFill/>
            <a:miter lim="800000"/>
            <a:headEnd/>
            <a:tailEnd/>
          </a:ln>
        </p:spPr>
        <p:txBody>
          <a:bodyPr wrap="none">
            <a:spAutoFit/>
          </a:bodyPr>
          <a:lstStyle/>
          <a:p>
            <a:pPr algn="ctr"/>
            <a:r>
              <a:rPr lang="en-US" sz="2000" b="1"/>
              <a:t>Bind to Magnetic Beads</a:t>
            </a:r>
          </a:p>
          <a:p>
            <a:pPr algn="ctr"/>
            <a:r>
              <a:rPr lang="en-US" sz="1600" b="1"/>
              <a:t>(collect beads with magnet)</a:t>
            </a:r>
          </a:p>
        </p:txBody>
      </p:sp>
      <p:cxnSp>
        <p:nvCxnSpPr>
          <p:cNvPr id="8" name="Straight Arrow Connector 7"/>
          <p:cNvCxnSpPr/>
          <p:nvPr/>
        </p:nvCxnSpPr>
        <p:spPr>
          <a:xfrm>
            <a:off x="4495800" y="4038600"/>
            <a:ext cx="685800" cy="158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28" name="TextBox 8"/>
          <p:cNvSpPr txBox="1">
            <a:spLocks noChangeArrowheads="1"/>
          </p:cNvSpPr>
          <p:nvPr/>
        </p:nvSpPr>
        <p:spPr bwMode="auto">
          <a:xfrm>
            <a:off x="5257800" y="3711575"/>
            <a:ext cx="1295400" cy="708025"/>
          </a:xfrm>
          <a:prstGeom prst="rect">
            <a:avLst/>
          </a:prstGeom>
          <a:noFill/>
          <a:ln w="9525">
            <a:noFill/>
            <a:miter lim="800000"/>
            <a:headEnd/>
            <a:tailEnd/>
          </a:ln>
        </p:spPr>
        <p:txBody>
          <a:bodyPr>
            <a:spAutoFit/>
          </a:bodyPr>
          <a:lstStyle/>
          <a:p>
            <a:pPr algn="ctr"/>
            <a:r>
              <a:rPr lang="en-US" sz="2000" b="1"/>
              <a:t>Wash Beads</a:t>
            </a:r>
          </a:p>
        </p:txBody>
      </p:sp>
      <p:sp>
        <p:nvSpPr>
          <p:cNvPr id="5129" name="TextBox 10"/>
          <p:cNvSpPr txBox="1">
            <a:spLocks noChangeArrowheads="1"/>
          </p:cNvSpPr>
          <p:nvPr/>
        </p:nvSpPr>
        <p:spPr bwMode="auto">
          <a:xfrm>
            <a:off x="6934200" y="3810000"/>
            <a:ext cx="1295400" cy="400050"/>
          </a:xfrm>
          <a:prstGeom prst="rect">
            <a:avLst/>
          </a:prstGeom>
          <a:noFill/>
          <a:ln w="9525">
            <a:noFill/>
            <a:miter lim="800000"/>
            <a:headEnd/>
            <a:tailEnd/>
          </a:ln>
        </p:spPr>
        <p:txBody>
          <a:bodyPr>
            <a:spAutoFit/>
          </a:bodyPr>
          <a:lstStyle/>
          <a:p>
            <a:pPr algn="ctr"/>
            <a:r>
              <a:rPr lang="en-US" sz="2000" b="1"/>
              <a:t>Elute</a:t>
            </a:r>
          </a:p>
        </p:txBody>
      </p:sp>
      <p:cxnSp>
        <p:nvCxnSpPr>
          <p:cNvPr id="12" name="Straight Arrow Connector 11"/>
          <p:cNvCxnSpPr/>
          <p:nvPr/>
        </p:nvCxnSpPr>
        <p:spPr>
          <a:xfrm rot="5400000">
            <a:off x="7201694" y="4587081"/>
            <a:ext cx="685800" cy="158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31" name="TextBox 12"/>
          <p:cNvSpPr txBox="1">
            <a:spLocks noChangeArrowheads="1"/>
          </p:cNvSpPr>
          <p:nvPr/>
        </p:nvSpPr>
        <p:spPr bwMode="auto">
          <a:xfrm>
            <a:off x="6934200" y="5006975"/>
            <a:ext cx="1295400" cy="708025"/>
          </a:xfrm>
          <a:prstGeom prst="rect">
            <a:avLst/>
          </a:prstGeom>
          <a:noFill/>
          <a:ln w="9525">
            <a:noFill/>
            <a:miter lim="800000"/>
            <a:headEnd/>
            <a:tailEnd/>
          </a:ln>
        </p:spPr>
        <p:txBody>
          <a:bodyPr>
            <a:spAutoFit/>
          </a:bodyPr>
          <a:lstStyle/>
          <a:p>
            <a:pPr algn="ctr"/>
            <a:r>
              <a:rPr lang="en-US" sz="2000" b="1"/>
              <a:t>Clean DNA</a:t>
            </a:r>
          </a:p>
        </p:txBody>
      </p:sp>
      <p:cxnSp>
        <p:nvCxnSpPr>
          <p:cNvPr id="14" name="Straight Arrow Connector 13"/>
          <p:cNvCxnSpPr/>
          <p:nvPr/>
        </p:nvCxnSpPr>
        <p:spPr>
          <a:xfrm rot="5400000">
            <a:off x="1410494" y="3313906"/>
            <a:ext cx="685800" cy="158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31838" y="395288"/>
            <a:ext cx="2466975" cy="422275"/>
          </a:xfrm>
          <a:prstGeom prst="rect">
            <a:avLst/>
          </a:prstGeom>
          <a:noFill/>
          <a:ln w="9525">
            <a:noFill/>
            <a:miter lim="800000"/>
            <a:headEnd/>
            <a:tailEnd/>
          </a:ln>
        </p:spPr>
        <p:txBody>
          <a:bodyPr/>
          <a:lstStyle/>
          <a:p>
            <a:pPr algn="ctr"/>
            <a:r>
              <a:rPr lang="en-US" sz="2400" b="1"/>
              <a:t>DYS385 a/b</a:t>
            </a:r>
            <a:endParaRPr lang="en-US" sz="2400"/>
          </a:p>
        </p:txBody>
      </p:sp>
      <p:grpSp>
        <p:nvGrpSpPr>
          <p:cNvPr id="2" name="Group 3"/>
          <p:cNvGrpSpPr>
            <a:grpSpLocks/>
          </p:cNvGrpSpPr>
          <p:nvPr/>
        </p:nvGrpSpPr>
        <p:grpSpPr bwMode="auto">
          <a:xfrm>
            <a:off x="5894388" y="1066800"/>
            <a:ext cx="2647950" cy="2133600"/>
            <a:chOff x="3713" y="477"/>
            <a:chExt cx="1668" cy="1344"/>
          </a:xfrm>
        </p:grpSpPr>
        <p:sp>
          <p:nvSpPr>
            <p:cNvPr id="8249" name="Freeform 4"/>
            <p:cNvSpPr>
              <a:spLocks/>
            </p:cNvSpPr>
            <p:nvPr/>
          </p:nvSpPr>
          <p:spPr bwMode="auto">
            <a:xfrm>
              <a:off x="3713" y="477"/>
              <a:ext cx="624" cy="960"/>
            </a:xfrm>
            <a:custGeom>
              <a:avLst/>
              <a:gdLst>
                <a:gd name="T0" fmla="*/ 0 w 1104"/>
                <a:gd name="T1" fmla="*/ 63045 h 528"/>
                <a:gd name="T2" fmla="*/ 5 w 1104"/>
                <a:gd name="T3" fmla="*/ 63045 h 528"/>
                <a:gd name="T4" fmla="*/ 6 w 1104"/>
                <a:gd name="T5" fmla="*/ 0 h 528"/>
                <a:gd name="T6" fmla="*/ 6 w 1104"/>
                <a:gd name="T7" fmla="*/ 63045 h 528"/>
                <a:gd name="T8" fmla="*/ 11 w 1104"/>
                <a:gd name="T9" fmla="*/ 63045 h 528"/>
                <a:gd name="T10" fmla="*/ 0 60000 65536"/>
                <a:gd name="T11" fmla="*/ 0 60000 65536"/>
                <a:gd name="T12" fmla="*/ 0 60000 65536"/>
                <a:gd name="T13" fmla="*/ 0 60000 65536"/>
                <a:gd name="T14" fmla="*/ 0 60000 65536"/>
                <a:gd name="T15" fmla="*/ 0 w 1104"/>
                <a:gd name="T16" fmla="*/ 0 h 528"/>
                <a:gd name="T17" fmla="*/ 1104 w 1104"/>
                <a:gd name="T18" fmla="*/ 528 h 528"/>
              </a:gdLst>
              <a:ahLst/>
              <a:cxnLst>
                <a:cxn ang="T10">
                  <a:pos x="T0" y="T1"/>
                </a:cxn>
                <a:cxn ang="T11">
                  <a:pos x="T2" y="T3"/>
                </a:cxn>
                <a:cxn ang="T12">
                  <a:pos x="T4" y="T5"/>
                </a:cxn>
                <a:cxn ang="T13">
                  <a:pos x="T6" y="T7"/>
                </a:cxn>
                <a:cxn ang="T14">
                  <a:pos x="T8" y="T9"/>
                </a:cxn>
              </a:cxnLst>
              <a:rect l="T15" t="T16" r="T17" b="T18"/>
              <a:pathLst>
                <a:path w="1104" h="528">
                  <a:moveTo>
                    <a:pt x="0" y="528"/>
                  </a:moveTo>
                  <a:lnTo>
                    <a:pt x="480" y="528"/>
                  </a:lnTo>
                  <a:lnTo>
                    <a:pt x="528" y="0"/>
                  </a:lnTo>
                  <a:lnTo>
                    <a:pt x="576" y="528"/>
                  </a:lnTo>
                  <a:lnTo>
                    <a:pt x="1104" y="528"/>
                  </a:lnTo>
                </a:path>
              </a:pathLst>
            </a:custGeom>
            <a:noFill/>
            <a:ln w="38100" cmpd="sng">
              <a:solidFill>
                <a:srgbClr val="000000"/>
              </a:solidFill>
              <a:round/>
              <a:headEnd/>
              <a:tailEnd/>
            </a:ln>
          </p:spPr>
          <p:txBody>
            <a:bodyPr/>
            <a:lstStyle/>
            <a:p>
              <a:endParaRPr lang="en-US"/>
            </a:p>
          </p:txBody>
        </p:sp>
        <p:sp>
          <p:nvSpPr>
            <p:cNvPr id="8250" name="Freeform 5"/>
            <p:cNvSpPr>
              <a:spLocks/>
            </p:cNvSpPr>
            <p:nvPr/>
          </p:nvSpPr>
          <p:spPr bwMode="auto">
            <a:xfrm>
              <a:off x="4565" y="861"/>
              <a:ext cx="816" cy="576"/>
            </a:xfrm>
            <a:custGeom>
              <a:avLst/>
              <a:gdLst>
                <a:gd name="T0" fmla="*/ 0 w 1536"/>
                <a:gd name="T1" fmla="*/ 576 h 576"/>
                <a:gd name="T2" fmla="*/ 3 w 1536"/>
                <a:gd name="T3" fmla="*/ 576 h 576"/>
                <a:gd name="T4" fmla="*/ 3 w 1536"/>
                <a:gd name="T5" fmla="*/ 0 h 576"/>
                <a:gd name="T6" fmla="*/ 4 w 1536"/>
                <a:gd name="T7" fmla="*/ 576 h 576"/>
                <a:gd name="T8" fmla="*/ 5 w 1536"/>
                <a:gd name="T9" fmla="*/ 576 h 576"/>
                <a:gd name="T10" fmla="*/ 6 w 1536"/>
                <a:gd name="T11" fmla="*/ 0 h 576"/>
                <a:gd name="T12" fmla="*/ 6 w 1536"/>
                <a:gd name="T13" fmla="*/ 576 h 576"/>
                <a:gd name="T14" fmla="*/ 10 w 1536"/>
                <a:gd name="T15" fmla="*/ 576 h 576"/>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576"/>
                <a:gd name="T26" fmla="*/ 1536 w 1536"/>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576">
                  <a:moveTo>
                    <a:pt x="0" y="576"/>
                  </a:moveTo>
                  <a:lnTo>
                    <a:pt x="480" y="576"/>
                  </a:lnTo>
                  <a:lnTo>
                    <a:pt x="528" y="0"/>
                  </a:lnTo>
                  <a:lnTo>
                    <a:pt x="576" y="576"/>
                  </a:lnTo>
                  <a:lnTo>
                    <a:pt x="816" y="576"/>
                  </a:lnTo>
                  <a:lnTo>
                    <a:pt x="864" y="0"/>
                  </a:lnTo>
                  <a:lnTo>
                    <a:pt x="912" y="576"/>
                  </a:lnTo>
                  <a:lnTo>
                    <a:pt x="1536" y="576"/>
                  </a:lnTo>
                </a:path>
              </a:pathLst>
            </a:custGeom>
            <a:noFill/>
            <a:ln w="38100" cmpd="sng">
              <a:solidFill>
                <a:srgbClr val="000000"/>
              </a:solidFill>
              <a:round/>
              <a:headEnd/>
              <a:tailEnd/>
            </a:ln>
          </p:spPr>
          <p:txBody>
            <a:bodyPr/>
            <a:lstStyle/>
            <a:p>
              <a:endParaRPr lang="en-US"/>
            </a:p>
          </p:txBody>
        </p:sp>
        <p:sp>
          <p:nvSpPr>
            <p:cNvPr id="8251" name="Text Box 6"/>
            <p:cNvSpPr txBox="1">
              <a:spLocks noChangeArrowheads="1"/>
            </p:cNvSpPr>
            <p:nvPr/>
          </p:nvSpPr>
          <p:spPr bwMode="auto">
            <a:xfrm>
              <a:off x="3747" y="1533"/>
              <a:ext cx="548" cy="288"/>
            </a:xfrm>
            <a:prstGeom prst="rect">
              <a:avLst/>
            </a:prstGeom>
            <a:noFill/>
            <a:ln w="9525">
              <a:noFill/>
              <a:miter lim="800000"/>
              <a:headEnd/>
              <a:tailEnd/>
            </a:ln>
          </p:spPr>
          <p:txBody>
            <a:bodyPr wrap="none">
              <a:spAutoFit/>
            </a:bodyPr>
            <a:lstStyle/>
            <a:p>
              <a:r>
                <a:rPr lang="en-US" sz="2400">
                  <a:solidFill>
                    <a:srgbClr val="000000"/>
                  </a:solidFill>
                </a:rPr>
                <a:t>a = b</a:t>
              </a:r>
              <a:endParaRPr lang="en-US"/>
            </a:p>
          </p:txBody>
        </p:sp>
        <p:sp>
          <p:nvSpPr>
            <p:cNvPr id="8252" name="Text Box 7"/>
            <p:cNvSpPr txBox="1">
              <a:spLocks noChangeArrowheads="1"/>
            </p:cNvSpPr>
            <p:nvPr/>
          </p:nvSpPr>
          <p:spPr bwMode="auto">
            <a:xfrm>
              <a:off x="4661" y="1533"/>
              <a:ext cx="541" cy="288"/>
            </a:xfrm>
            <a:prstGeom prst="rect">
              <a:avLst/>
            </a:prstGeom>
            <a:noFill/>
            <a:ln w="9525">
              <a:noFill/>
              <a:miter lim="800000"/>
              <a:headEnd/>
              <a:tailEnd/>
            </a:ln>
          </p:spPr>
          <p:txBody>
            <a:bodyPr wrap="none">
              <a:spAutoFit/>
            </a:bodyPr>
            <a:lstStyle/>
            <a:p>
              <a:r>
                <a:rPr lang="en-US" sz="2400">
                  <a:solidFill>
                    <a:srgbClr val="000000"/>
                  </a:solidFill>
                </a:rPr>
                <a:t>a </a:t>
              </a:r>
              <a:r>
                <a:rPr lang="en-US" sz="2400">
                  <a:solidFill>
                    <a:srgbClr val="000000"/>
                  </a:solidFill>
                  <a:sym typeface="Symbol" pitchFamily="18" charset="2"/>
                </a:rPr>
                <a:t></a:t>
              </a:r>
              <a:r>
                <a:rPr lang="en-US" sz="2400">
                  <a:solidFill>
                    <a:srgbClr val="000000"/>
                  </a:solidFill>
                </a:rPr>
                <a:t> b</a:t>
              </a:r>
              <a:endParaRPr lang="en-US"/>
            </a:p>
          </p:txBody>
        </p:sp>
      </p:grpSp>
      <p:sp>
        <p:nvSpPr>
          <p:cNvPr id="8196" name="Text Box 8"/>
          <p:cNvSpPr txBox="1">
            <a:spLocks noChangeArrowheads="1"/>
          </p:cNvSpPr>
          <p:nvPr/>
        </p:nvSpPr>
        <p:spPr bwMode="auto">
          <a:xfrm>
            <a:off x="962025" y="3568700"/>
            <a:ext cx="2074863" cy="422275"/>
          </a:xfrm>
          <a:prstGeom prst="rect">
            <a:avLst/>
          </a:prstGeom>
          <a:noFill/>
          <a:ln w="9525">
            <a:noFill/>
            <a:miter lim="800000"/>
            <a:headEnd/>
            <a:tailEnd/>
          </a:ln>
        </p:spPr>
        <p:txBody>
          <a:bodyPr/>
          <a:lstStyle/>
          <a:p>
            <a:pPr algn="ctr"/>
            <a:r>
              <a:rPr lang="en-US" sz="2400" b="1"/>
              <a:t>DYS389 I/II</a:t>
            </a:r>
            <a:endParaRPr lang="en-US" sz="2400"/>
          </a:p>
        </p:txBody>
      </p:sp>
      <p:sp>
        <p:nvSpPr>
          <p:cNvPr id="8197" name="Text Box 9"/>
          <p:cNvSpPr txBox="1">
            <a:spLocks noChangeArrowheads="1"/>
          </p:cNvSpPr>
          <p:nvPr/>
        </p:nvSpPr>
        <p:spPr bwMode="auto">
          <a:xfrm>
            <a:off x="217488" y="360363"/>
            <a:ext cx="561975" cy="461962"/>
          </a:xfrm>
          <a:prstGeom prst="rect">
            <a:avLst/>
          </a:prstGeom>
          <a:noFill/>
          <a:ln w="9525">
            <a:noFill/>
            <a:miter lim="800000"/>
            <a:headEnd/>
            <a:tailEnd/>
          </a:ln>
        </p:spPr>
        <p:txBody>
          <a:bodyPr wrap="none">
            <a:spAutoFit/>
          </a:bodyPr>
          <a:lstStyle/>
          <a:p>
            <a:r>
              <a:rPr lang="en-US" sz="2400" b="1"/>
              <a:t>(a)</a:t>
            </a:r>
          </a:p>
        </p:txBody>
      </p:sp>
      <p:sp>
        <p:nvSpPr>
          <p:cNvPr id="8198" name="Text Box 10"/>
          <p:cNvSpPr txBox="1">
            <a:spLocks noChangeArrowheads="1"/>
          </p:cNvSpPr>
          <p:nvPr/>
        </p:nvSpPr>
        <p:spPr bwMode="auto">
          <a:xfrm>
            <a:off x="309563" y="3582988"/>
            <a:ext cx="577850" cy="461962"/>
          </a:xfrm>
          <a:prstGeom prst="rect">
            <a:avLst/>
          </a:prstGeom>
          <a:noFill/>
          <a:ln w="9525">
            <a:noFill/>
            <a:miter lim="800000"/>
            <a:headEnd/>
            <a:tailEnd/>
          </a:ln>
        </p:spPr>
        <p:txBody>
          <a:bodyPr wrap="none">
            <a:spAutoFit/>
          </a:bodyPr>
          <a:lstStyle/>
          <a:p>
            <a:r>
              <a:rPr lang="en-US" sz="2400" b="1"/>
              <a:t>(b)</a:t>
            </a:r>
          </a:p>
        </p:txBody>
      </p:sp>
      <p:grpSp>
        <p:nvGrpSpPr>
          <p:cNvPr id="3" name="Group 11"/>
          <p:cNvGrpSpPr>
            <a:grpSpLocks/>
          </p:cNvGrpSpPr>
          <p:nvPr/>
        </p:nvGrpSpPr>
        <p:grpSpPr bwMode="auto">
          <a:xfrm>
            <a:off x="825500" y="3851275"/>
            <a:ext cx="5610225" cy="2343150"/>
            <a:chOff x="1330" y="2426"/>
            <a:chExt cx="3534" cy="1476"/>
          </a:xfrm>
        </p:grpSpPr>
        <p:grpSp>
          <p:nvGrpSpPr>
            <p:cNvPr id="4" name="Group 12"/>
            <p:cNvGrpSpPr>
              <a:grpSpLocks/>
            </p:cNvGrpSpPr>
            <p:nvPr/>
          </p:nvGrpSpPr>
          <p:grpSpPr bwMode="auto">
            <a:xfrm>
              <a:off x="1330" y="2426"/>
              <a:ext cx="3534" cy="1476"/>
              <a:chOff x="1112" y="2548"/>
              <a:chExt cx="2784" cy="1200"/>
            </a:xfrm>
          </p:grpSpPr>
          <p:grpSp>
            <p:nvGrpSpPr>
              <p:cNvPr id="5" name="Group 13"/>
              <p:cNvGrpSpPr>
                <a:grpSpLocks/>
              </p:cNvGrpSpPr>
              <p:nvPr/>
            </p:nvGrpSpPr>
            <p:grpSpPr bwMode="auto">
              <a:xfrm>
                <a:off x="2492" y="2548"/>
                <a:ext cx="1230" cy="1081"/>
                <a:chOff x="4212" y="1920"/>
                <a:chExt cx="1230" cy="1081"/>
              </a:xfrm>
            </p:grpSpPr>
            <p:sp>
              <p:nvSpPr>
                <p:cNvPr id="8247" name="Rectangle 14"/>
                <p:cNvSpPr>
                  <a:spLocks noChangeArrowheads="1"/>
                </p:cNvSpPr>
                <p:nvPr/>
              </p:nvSpPr>
              <p:spPr bwMode="auto">
                <a:xfrm>
                  <a:off x="4224" y="2229"/>
                  <a:ext cx="1218" cy="772"/>
                </a:xfrm>
                <a:prstGeom prst="rect">
                  <a:avLst/>
                </a:prstGeom>
                <a:noFill/>
                <a:ln w="28575">
                  <a:solidFill>
                    <a:schemeClr val="tx1"/>
                  </a:solidFill>
                  <a:prstDash val="sysDot"/>
                  <a:miter lim="800000"/>
                  <a:headEnd/>
                  <a:tailEnd/>
                </a:ln>
              </p:spPr>
              <p:txBody>
                <a:bodyPr wrap="none" anchor="ctr"/>
                <a:lstStyle/>
                <a:p>
                  <a:endParaRPr lang="en-US"/>
                </a:p>
              </p:txBody>
            </p:sp>
            <p:sp>
              <p:nvSpPr>
                <p:cNvPr id="8248" name="Text Box 15"/>
                <p:cNvSpPr txBox="1">
                  <a:spLocks noChangeArrowheads="1"/>
                </p:cNvSpPr>
                <p:nvPr/>
              </p:nvSpPr>
              <p:spPr bwMode="auto">
                <a:xfrm>
                  <a:off x="4212" y="1920"/>
                  <a:ext cx="150" cy="234"/>
                </a:xfrm>
                <a:prstGeom prst="rect">
                  <a:avLst/>
                </a:prstGeom>
                <a:noFill/>
                <a:ln w="9525">
                  <a:noFill/>
                  <a:miter lim="800000"/>
                  <a:headEnd/>
                  <a:tailEnd/>
                </a:ln>
              </p:spPr>
              <p:txBody>
                <a:bodyPr wrap="none">
                  <a:spAutoFit/>
                </a:bodyPr>
                <a:lstStyle/>
                <a:p>
                  <a:r>
                    <a:rPr lang="en-US" sz="2400" b="1">
                      <a:latin typeface="Times New Roman" pitchFamily="18" charset="0"/>
                    </a:rPr>
                    <a:t>I</a:t>
                  </a:r>
                </a:p>
              </p:txBody>
            </p:sp>
          </p:grpSp>
          <p:grpSp>
            <p:nvGrpSpPr>
              <p:cNvPr id="6" name="Group 16"/>
              <p:cNvGrpSpPr>
                <a:grpSpLocks/>
              </p:cNvGrpSpPr>
              <p:nvPr/>
            </p:nvGrpSpPr>
            <p:grpSpPr bwMode="auto">
              <a:xfrm>
                <a:off x="1332" y="2692"/>
                <a:ext cx="2390" cy="1056"/>
                <a:chOff x="3052" y="2064"/>
                <a:chExt cx="2390" cy="1056"/>
              </a:xfrm>
            </p:grpSpPr>
            <p:sp>
              <p:nvSpPr>
                <p:cNvPr id="8245" name="Rectangle 17"/>
                <p:cNvSpPr>
                  <a:spLocks noChangeArrowheads="1"/>
                </p:cNvSpPr>
                <p:nvPr/>
              </p:nvSpPr>
              <p:spPr bwMode="auto">
                <a:xfrm>
                  <a:off x="3064" y="2348"/>
                  <a:ext cx="2378" cy="772"/>
                </a:xfrm>
                <a:prstGeom prst="rect">
                  <a:avLst/>
                </a:prstGeom>
                <a:noFill/>
                <a:ln w="28575">
                  <a:solidFill>
                    <a:schemeClr val="tx1"/>
                  </a:solidFill>
                  <a:prstDash val="dash"/>
                  <a:miter lim="800000"/>
                  <a:headEnd/>
                  <a:tailEnd/>
                </a:ln>
              </p:spPr>
              <p:txBody>
                <a:bodyPr wrap="none" anchor="ctr"/>
                <a:lstStyle/>
                <a:p>
                  <a:endParaRPr lang="en-US"/>
                </a:p>
              </p:txBody>
            </p:sp>
            <p:sp>
              <p:nvSpPr>
                <p:cNvPr id="8246" name="Text Box 18"/>
                <p:cNvSpPr txBox="1">
                  <a:spLocks noChangeArrowheads="1"/>
                </p:cNvSpPr>
                <p:nvPr/>
              </p:nvSpPr>
              <p:spPr bwMode="auto">
                <a:xfrm>
                  <a:off x="3052" y="2064"/>
                  <a:ext cx="210" cy="234"/>
                </a:xfrm>
                <a:prstGeom prst="rect">
                  <a:avLst/>
                </a:prstGeom>
                <a:noFill/>
                <a:ln w="9525">
                  <a:noFill/>
                  <a:miter lim="800000"/>
                  <a:headEnd/>
                  <a:tailEnd/>
                </a:ln>
              </p:spPr>
              <p:txBody>
                <a:bodyPr wrap="none">
                  <a:spAutoFit/>
                </a:bodyPr>
                <a:lstStyle/>
                <a:p>
                  <a:r>
                    <a:rPr lang="en-US" sz="2400" b="1">
                      <a:latin typeface="Times New Roman" pitchFamily="18" charset="0"/>
                    </a:rPr>
                    <a:t>II</a:t>
                  </a:r>
                </a:p>
              </p:txBody>
            </p:sp>
          </p:grpSp>
          <p:sp>
            <p:nvSpPr>
              <p:cNvPr id="8229" name="Line 19"/>
              <p:cNvSpPr>
                <a:spLocks noChangeShapeType="1"/>
              </p:cNvSpPr>
              <p:nvPr/>
            </p:nvSpPr>
            <p:spPr bwMode="auto">
              <a:xfrm>
                <a:off x="1112" y="3332"/>
                <a:ext cx="2784" cy="0"/>
              </a:xfrm>
              <a:prstGeom prst="line">
                <a:avLst/>
              </a:prstGeom>
              <a:noFill/>
              <a:ln w="28575">
                <a:solidFill>
                  <a:schemeClr val="tx1"/>
                </a:solidFill>
                <a:round/>
                <a:headEnd/>
                <a:tailEnd/>
              </a:ln>
            </p:spPr>
            <p:txBody>
              <a:bodyPr/>
              <a:lstStyle/>
              <a:p>
                <a:endParaRPr lang="en-US"/>
              </a:p>
            </p:txBody>
          </p:sp>
          <p:sp>
            <p:nvSpPr>
              <p:cNvPr id="8230" name="Rectangle 20"/>
              <p:cNvSpPr>
                <a:spLocks noChangeArrowheads="1"/>
              </p:cNvSpPr>
              <p:nvPr/>
            </p:nvSpPr>
            <p:spPr bwMode="auto">
              <a:xfrm>
                <a:off x="1576" y="3272"/>
                <a:ext cx="116" cy="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31" name="Rectangle 21"/>
              <p:cNvSpPr>
                <a:spLocks noChangeArrowheads="1"/>
              </p:cNvSpPr>
              <p:nvPr/>
            </p:nvSpPr>
            <p:spPr bwMode="auto">
              <a:xfrm>
                <a:off x="1692" y="3272"/>
                <a:ext cx="116" cy="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32" name="Rectangle 22"/>
              <p:cNvSpPr>
                <a:spLocks noChangeArrowheads="1"/>
              </p:cNvSpPr>
              <p:nvPr/>
            </p:nvSpPr>
            <p:spPr bwMode="auto">
              <a:xfrm>
                <a:off x="1808" y="3272"/>
                <a:ext cx="116" cy="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33" name="Rectangle 23"/>
              <p:cNvSpPr>
                <a:spLocks noChangeArrowheads="1"/>
              </p:cNvSpPr>
              <p:nvPr/>
            </p:nvSpPr>
            <p:spPr bwMode="auto">
              <a:xfrm>
                <a:off x="1924" y="3272"/>
                <a:ext cx="116" cy="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34" name="Rectangle 24"/>
              <p:cNvSpPr>
                <a:spLocks noChangeArrowheads="1"/>
              </p:cNvSpPr>
              <p:nvPr/>
            </p:nvSpPr>
            <p:spPr bwMode="auto">
              <a:xfrm>
                <a:off x="2736" y="3272"/>
                <a:ext cx="116" cy="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35" name="Rectangle 25"/>
              <p:cNvSpPr>
                <a:spLocks noChangeArrowheads="1"/>
              </p:cNvSpPr>
              <p:nvPr/>
            </p:nvSpPr>
            <p:spPr bwMode="auto">
              <a:xfrm>
                <a:off x="2852" y="3272"/>
                <a:ext cx="116" cy="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36" name="Rectangle 26"/>
              <p:cNvSpPr>
                <a:spLocks noChangeArrowheads="1"/>
              </p:cNvSpPr>
              <p:nvPr/>
            </p:nvSpPr>
            <p:spPr bwMode="auto">
              <a:xfrm>
                <a:off x="2968" y="3272"/>
                <a:ext cx="116" cy="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37" name="Rectangle 27"/>
              <p:cNvSpPr>
                <a:spLocks noChangeArrowheads="1"/>
              </p:cNvSpPr>
              <p:nvPr/>
            </p:nvSpPr>
            <p:spPr bwMode="auto">
              <a:xfrm>
                <a:off x="3084" y="3272"/>
                <a:ext cx="116" cy="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38" name="Rectangle 28"/>
              <p:cNvSpPr>
                <a:spLocks noChangeArrowheads="1"/>
              </p:cNvSpPr>
              <p:nvPr/>
            </p:nvSpPr>
            <p:spPr bwMode="auto">
              <a:xfrm>
                <a:off x="3200" y="3272"/>
                <a:ext cx="116" cy="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39" name="Line 29"/>
              <p:cNvSpPr>
                <a:spLocks noChangeShapeType="1"/>
              </p:cNvSpPr>
              <p:nvPr/>
            </p:nvSpPr>
            <p:spPr bwMode="auto">
              <a:xfrm>
                <a:off x="1344" y="3213"/>
                <a:ext cx="174" cy="0"/>
              </a:xfrm>
              <a:prstGeom prst="line">
                <a:avLst/>
              </a:prstGeom>
              <a:noFill/>
              <a:ln w="28575">
                <a:solidFill>
                  <a:schemeClr val="tx1"/>
                </a:solidFill>
                <a:round/>
                <a:headEnd/>
                <a:tailEnd type="triangle" w="med" len="med"/>
              </a:ln>
            </p:spPr>
            <p:txBody>
              <a:bodyPr/>
              <a:lstStyle/>
              <a:p>
                <a:endParaRPr lang="en-US"/>
              </a:p>
            </p:txBody>
          </p:sp>
          <p:sp>
            <p:nvSpPr>
              <p:cNvPr id="8240" name="Line 30"/>
              <p:cNvSpPr>
                <a:spLocks noChangeShapeType="1"/>
              </p:cNvSpPr>
              <p:nvPr/>
            </p:nvSpPr>
            <p:spPr bwMode="auto">
              <a:xfrm flipH="1">
                <a:off x="3548" y="3460"/>
                <a:ext cx="156" cy="2"/>
              </a:xfrm>
              <a:prstGeom prst="line">
                <a:avLst/>
              </a:prstGeom>
              <a:noFill/>
              <a:ln w="28575">
                <a:solidFill>
                  <a:schemeClr val="tx1"/>
                </a:solidFill>
                <a:round/>
                <a:headEnd/>
                <a:tailEnd type="triangle" w="med" len="med"/>
              </a:ln>
            </p:spPr>
            <p:txBody>
              <a:bodyPr/>
              <a:lstStyle/>
              <a:p>
                <a:endParaRPr lang="en-US"/>
              </a:p>
            </p:txBody>
          </p:sp>
          <p:sp>
            <p:nvSpPr>
              <p:cNvPr id="8241" name="Line 31"/>
              <p:cNvSpPr>
                <a:spLocks noChangeShapeType="1"/>
              </p:cNvSpPr>
              <p:nvPr/>
            </p:nvSpPr>
            <p:spPr bwMode="auto">
              <a:xfrm>
                <a:off x="1344" y="3332"/>
                <a:ext cx="174" cy="0"/>
              </a:xfrm>
              <a:prstGeom prst="line">
                <a:avLst/>
              </a:prstGeom>
              <a:noFill/>
              <a:ln w="76200">
                <a:solidFill>
                  <a:schemeClr val="tx1"/>
                </a:solidFill>
                <a:round/>
                <a:headEnd/>
                <a:tailEnd/>
              </a:ln>
            </p:spPr>
            <p:txBody>
              <a:bodyPr/>
              <a:lstStyle/>
              <a:p>
                <a:endParaRPr lang="en-US"/>
              </a:p>
            </p:txBody>
          </p:sp>
          <p:sp>
            <p:nvSpPr>
              <p:cNvPr id="8242" name="Line 32"/>
              <p:cNvSpPr>
                <a:spLocks noChangeShapeType="1"/>
              </p:cNvSpPr>
              <p:nvPr/>
            </p:nvSpPr>
            <p:spPr bwMode="auto">
              <a:xfrm>
                <a:off x="2504" y="3332"/>
                <a:ext cx="174" cy="0"/>
              </a:xfrm>
              <a:prstGeom prst="line">
                <a:avLst/>
              </a:prstGeom>
              <a:noFill/>
              <a:ln w="76200">
                <a:solidFill>
                  <a:schemeClr val="tx1"/>
                </a:solidFill>
                <a:round/>
                <a:headEnd/>
                <a:tailEnd/>
              </a:ln>
            </p:spPr>
            <p:txBody>
              <a:bodyPr/>
              <a:lstStyle/>
              <a:p>
                <a:endParaRPr lang="en-US"/>
              </a:p>
            </p:txBody>
          </p:sp>
          <p:sp>
            <p:nvSpPr>
              <p:cNvPr id="8243" name="Line 33"/>
              <p:cNvSpPr>
                <a:spLocks noChangeShapeType="1"/>
              </p:cNvSpPr>
              <p:nvPr/>
            </p:nvSpPr>
            <p:spPr bwMode="auto">
              <a:xfrm>
                <a:off x="3548" y="3332"/>
                <a:ext cx="174" cy="0"/>
              </a:xfrm>
              <a:prstGeom prst="line">
                <a:avLst/>
              </a:prstGeom>
              <a:noFill/>
              <a:ln w="76200">
                <a:solidFill>
                  <a:schemeClr val="tx1"/>
                </a:solidFill>
                <a:round/>
                <a:headEnd/>
                <a:tailEnd/>
              </a:ln>
            </p:spPr>
            <p:txBody>
              <a:bodyPr/>
              <a:lstStyle/>
              <a:p>
                <a:endParaRPr lang="en-US"/>
              </a:p>
            </p:txBody>
          </p:sp>
          <p:sp>
            <p:nvSpPr>
              <p:cNvPr id="8244" name="Line 34"/>
              <p:cNvSpPr>
                <a:spLocks noChangeShapeType="1"/>
              </p:cNvSpPr>
              <p:nvPr/>
            </p:nvSpPr>
            <p:spPr bwMode="auto">
              <a:xfrm>
                <a:off x="2522" y="3220"/>
                <a:ext cx="174" cy="0"/>
              </a:xfrm>
              <a:prstGeom prst="line">
                <a:avLst/>
              </a:prstGeom>
              <a:noFill/>
              <a:ln w="28575">
                <a:solidFill>
                  <a:schemeClr val="tx1"/>
                </a:solidFill>
                <a:round/>
                <a:headEnd/>
                <a:tailEnd type="triangle" w="med" len="med"/>
              </a:ln>
            </p:spPr>
            <p:txBody>
              <a:bodyPr/>
              <a:lstStyle/>
              <a:p>
                <a:endParaRPr lang="en-US"/>
              </a:p>
            </p:txBody>
          </p:sp>
        </p:grpSp>
        <p:sp>
          <p:nvSpPr>
            <p:cNvPr id="8224" name="Text Box 35"/>
            <p:cNvSpPr txBox="1">
              <a:spLocks noChangeArrowheads="1"/>
            </p:cNvSpPr>
            <p:nvPr/>
          </p:nvSpPr>
          <p:spPr bwMode="auto">
            <a:xfrm>
              <a:off x="1610" y="3019"/>
              <a:ext cx="531" cy="192"/>
            </a:xfrm>
            <a:prstGeom prst="rect">
              <a:avLst/>
            </a:prstGeom>
            <a:noFill/>
            <a:ln w="9525">
              <a:noFill/>
              <a:miter lim="800000"/>
              <a:headEnd/>
              <a:tailEnd/>
            </a:ln>
          </p:spPr>
          <p:txBody>
            <a:bodyPr wrap="none">
              <a:spAutoFit/>
            </a:bodyPr>
            <a:lstStyle/>
            <a:p>
              <a:r>
                <a:rPr lang="en-US" sz="1400"/>
                <a:t>F primer</a:t>
              </a:r>
            </a:p>
          </p:txBody>
        </p:sp>
        <p:sp>
          <p:nvSpPr>
            <p:cNvPr id="8225" name="Text Box 36"/>
            <p:cNvSpPr txBox="1">
              <a:spLocks noChangeArrowheads="1"/>
            </p:cNvSpPr>
            <p:nvPr/>
          </p:nvSpPr>
          <p:spPr bwMode="auto">
            <a:xfrm>
              <a:off x="3099" y="3020"/>
              <a:ext cx="531" cy="192"/>
            </a:xfrm>
            <a:prstGeom prst="rect">
              <a:avLst/>
            </a:prstGeom>
            <a:noFill/>
            <a:ln w="9525">
              <a:noFill/>
              <a:miter lim="800000"/>
              <a:headEnd/>
              <a:tailEnd/>
            </a:ln>
          </p:spPr>
          <p:txBody>
            <a:bodyPr wrap="none">
              <a:spAutoFit/>
            </a:bodyPr>
            <a:lstStyle/>
            <a:p>
              <a:r>
                <a:rPr lang="en-US" sz="1400"/>
                <a:t>F primer</a:t>
              </a:r>
            </a:p>
          </p:txBody>
        </p:sp>
        <p:sp>
          <p:nvSpPr>
            <p:cNvPr id="8226" name="Text Box 37"/>
            <p:cNvSpPr txBox="1">
              <a:spLocks noChangeArrowheads="1"/>
            </p:cNvSpPr>
            <p:nvPr/>
          </p:nvSpPr>
          <p:spPr bwMode="auto">
            <a:xfrm>
              <a:off x="4083" y="3572"/>
              <a:ext cx="544" cy="192"/>
            </a:xfrm>
            <a:prstGeom prst="rect">
              <a:avLst/>
            </a:prstGeom>
            <a:noFill/>
            <a:ln w="9525">
              <a:noFill/>
              <a:miter lim="800000"/>
              <a:headEnd/>
              <a:tailEnd/>
            </a:ln>
          </p:spPr>
          <p:txBody>
            <a:bodyPr wrap="none">
              <a:spAutoFit/>
            </a:bodyPr>
            <a:lstStyle/>
            <a:p>
              <a:r>
                <a:rPr lang="en-US" sz="1400"/>
                <a:t>R primer</a:t>
              </a:r>
            </a:p>
          </p:txBody>
        </p:sp>
      </p:grpSp>
      <p:grpSp>
        <p:nvGrpSpPr>
          <p:cNvPr id="7" name="Group 38"/>
          <p:cNvGrpSpPr>
            <a:grpSpLocks/>
          </p:cNvGrpSpPr>
          <p:nvPr/>
        </p:nvGrpSpPr>
        <p:grpSpPr bwMode="auto">
          <a:xfrm>
            <a:off x="1198563" y="1022350"/>
            <a:ext cx="4030662" cy="2058988"/>
            <a:chOff x="755" y="644"/>
            <a:chExt cx="2539" cy="1297"/>
          </a:xfrm>
        </p:grpSpPr>
        <p:grpSp>
          <p:nvGrpSpPr>
            <p:cNvPr id="8" name="Group 39"/>
            <p:cNvGrpSpPr>
              <a:grpSpLocks/>
            </p:cNvGrpSpPr>
            <p:nvPr/>
          </p:nvGrpSpPr>
          <p:grpSpPr bwMode="auto">
            <a:xfrm>
              <a:off x="755" y="878"/>
              <a:ext cx="2440" cy="290"/>
              <a:chOff x="730" y="1120"/>
              <a:chExt cx="2440" cy="290"/>
            </a:xfrm>
          </p:grpSpPr>
          <p:sp>
            <p:nvSpPr>
              <p:cNvPr id="8214" name="Line 40"/>
              <p:cNvSpPr>
                <a:spLocks noChangeShapeType="1"/>
              </p:cNvSpPr>
              <p:nvPr/>
            </p:nvSpPr>
            <p:spPr bwMode="auto">
              <a:xfrm>
                <a:off x="730" y="1260"/>
                <a:ext cx="2440" cy="0"/>
              </a:xfrm>
              <a:prstGeom prst="line">
                <a:avLst/>
              </a:prstGeom>
              <a:noFill/>
              <a:ln w="19050">
                <a:solidFill>
                  <a:srgbClr val="000000"/>
                </a:solidFill>
                <a:round/>
                <a:headEnd/>
                <a:tailEnd/>
              </a:ln>
            </p:spPr>
            <p:txBody>
              <a:bodyPr/>
              <a:lstStyle/>
              <a:p>
                <a:endParaRPr lang="en-US"/>
              </a:p>
            </p:txBody>
          </p:sp>
          <p:sp>
            <p:nvSpPr>
              <p:cNvPr id="8215" name="AutoShape 41"/>
              <p:cNvSpPr>
                <a:spLocks noChangeArrowheads="1"/>
              </p:cNvSpPr>
              <p:nvPr/>
            </p:nvSpPr>
            <p:spPr bwMode="auto">
              <a:xfrm flipH="1">
                <a:off x="911" y="1196"/>
                <a:ext cx="532" cy="141"/>
              </a:xfrm>
              <a:prstGeom prst="homePlate">
                <a:avLst>
                  <a:gd name="adj" fmla="val 94326"/>
                </a:avLst>
              </a:prstGeom>
              <a:solidFill>
                <a:schemeClr val="accent1"/>
              </a:solidFill>
              <a:ln w="9525">
                <a:solidFill>
                  <a:srgbClr val="000000"/>
                </a:solidFill>
                <a:miter lim="800000"/>
                <a:headEnd/>
                <a:tailEnd/>
              </a:ln>
            </p:spPr>
            <p:txBody>
              <a:bodyPr/>
              <a:lstStyle/>
              <a:p>
                <a:endParaRPr lang="en-US"/>
              </a:p>
            </p:txBody>
          </p:sp>
          <p:sp>
            <p:nvSpPr>
              <p:cNvPr id="8216" name="Line 42"/>
              <p:cNvSpPr>
                <a:spLocks noChangeShapeType="1"/>
              </p:cNvSpPr>
              <p:nvPr/>
            </p:nvSpPr>
            <p:spPr bwMode="auto">
              <a:xfrm flipH="1">
                <a:off x="1259" y="1120"/>
                <a:ext cx="224" cy="0"/>
              </a:xfrm>
              <a:prstGeom prst="line">
                <a:avLst/>
              </a:prstGeom>
              <a:noFill/>
              <a:ln w="28575">
                <a:solidFill>
                  <a:srgbClr val="000000"/>
                </a:solidFill>
                <a:round/>
                <a:headEnd/>
                <a:tailEnd type="triangle" w="med" len="med"/>
              </a:ln>
            </p:spPr>
            <p:txBody>
              <a:bodyPr/>
              <a:lstStyle/>
              <a:p>
                <a:endParaRPr lang="en-US"/>
              </a:p>
            </p:txBody>
          </p:sp>
          <p:sp>
            <p:nvSpPr>
              <p:cNvPr id="8217" name="Line 43"/>
              <p:cNvSpPr>
                <a:spLocks noChangeShapeType="1"/>
              </p:cNvSpPr>
              <p:nvPr/>
            </p:nvSpPr>
            <p:spPr bwMode="auto">
              <a:xfrm>
                <a:off x="846" y="1410"/>
                <a:ext cx="177" cy="0"/>
              </a:xfrm>
              <a:prstGeom prst="line">
                <a:avLst/>
              </a:prstGeom>
              <a:noFill/>
              <a:ln w="28575">
                <a:solidFill>
                  <a:srgbClr val="000000"/>
                </a:solidFill>
                <a:prstDash val="sysDot"/>
                <a:round/>
                <a:headEnd/>
                <a:tailEnd type="triangle" w="med" len="med"/>
              </a:ln>
            </p:spPr>
            <p:txBody>
              <a:bodyPr/>
              <a:lstStyle/>
              <a:p>
                <a:endParaRPr lang="en-US"/>
              </a:p>
            </p:txBody>
          </p:sp>
          <p:sp>
            <p:nvSpPr>
              <p:cNvPr id="8218" name="Text Box 44"/>
              <p:cNvSpPr txBox="1">
                <a:spLocks noChangeArrowheads="1"/>
              </p:cNvSpPr>
              <p:nvPr/>
            </p:nvSpPr>
            <p:spPr bwMode="auto">
              <a:xfrm>
                <a:off x="1090" y="1146"/>
                <a:ext cx="296" cy="216"/>
              </a:xfrm>
              <a:prstGeom prst="rect">
                <a:avLst/>
              </a:prstGeom>
              <a:noFill/>
              <a:ln w="9525">
                <a:noFill/>
                <a:miter lim="800000"/>
                <a:headEnd/>
                <a:tailEnd/>
              </a:ln>
            </p:spPr>
            <p:txBody>
              <a:bodyPr/>
              <a:lstStyle/>
              <a:p>
                <a:pPr algn="ctr"/>
                <a:r>
                  <a:rPr lang="en-US" b="1"/>
                  <a:t>a</a:t>
                </a:r>
                <a:endParaRPr lang="en-US"/>
              </a:p>
            </p:txBody>
          </p:sp>
          <p:sp>
            <p:nvSpPr>
              <p:cNvPr id="8219" name="AutoShape 45"/>
              <p:cNvSpPr>
                <a:spLocks noChangeArrowheads="1"/>
              </p:cNvSpPr>
              <p:nvPr/>
            </p:nvSpPr>
            <p:spPr bwMode="auto">
              <a:xfrm>
                <a:off x="2364" y="1196"/>
                <a:ext cx="566" cy="141"/>
              </a:xfrm>
              <a:prstGeom prst="homePlate">
                <a:avLst>
                  <a:gd name="adj" fmla="val 100355"/>
                </a:avLst>
              </a:prstGeom>
              <a:solidFill>
                <a:schemeClr val="accent1"/>
              </a:solidFill>
              <a:ln w="9525">
                <a:solidFill>
                  <a:srgbClr val="000000"/>
                </a:solidFill>
                <a:miter lim="800000"/>
                <a:headEnd/>
                <a:tailEnd/>
              </a:ln>
            </p:spPr>
            <p:txBody>
              <a:bodyPr/>
              <a:lstStyle/>
              <a:p>
                <a:endParaRPr lang="en-US"/>
              </a:p>
            </p:txBody>
          </p:sp>
          <p:sp>
            <p:nvSpPr>
              <p:cNvPr id="8220" name="Line 46"/>
              <p:cNvSpPr>
                <a:spLocks noChangeShapeType="1"/>
              </p:cNvSpPr>
              <p:nvPr/>
            </p:nvSpPr>
            <p:spPr bwMode="auto">
              <a:xfrm>
                <a:off x="2326" y="1120"/>
                <a:ext cx="239" cy="0"/>
              </a:xfrm>
              <a:prstGeom prst="line">
                <a:avLst/>
              </a:prstGeom>
              <a:noFill/>
              <a:ln w="28575">
                <a:solidFill>
                  <a:srgbClr val="000000"/>
                </a:solidFill>
                <a:round/>
                <a:headEnd/>
                <a:tailEnd type="triangle" w="med" len="med"/>
              </a:ln>
            </p:spPr>
            <p:txBody>
              <a:bodyPr/>
              <a:lstStyle/>
              <a:p>
                <a:endParaRPr lang="en-US"/>
              </a:p>
            </p:txBody>
          </p:sp>
          <p:sp>
            <p:nvSpPr>
              <p:cNvPr id="8221" name="Line 47"/>
              <p:cNvSpPr>
                <a:spLocks noChangeShapeType="1"/>
              </p:cNvSpPr>
              <p:nvPr/>
            </p:nvSpPr>
            <p:spPr bwMode="auto">
              <a:xfrm flipH="1">
                <a:off x="2811" y="1410"/>
                <a:ext cx="189" cy="0"/>
              </a:xfrm>
              <a:prstGeom prst="line">
                <a:avLst/>
              </a:prstGeom>
              <a:noFill/>
              <a:ln w="28575">
                <a:solidFill>
                  <a:srgbClr val="000000"/>
                </a:solidFill>
                <a:prstDash val="sysDot"/>
                <a:round/>
                <a:headEnd/>
                <a:tailEnd type="triangle" w="med" len="med"/>
              </a:ln>
            </p:spPr>
            <p:txBody>
              <a:bodyPr/>
              <a:lstStyle/>
              <a:p>
                <a:endParaRPr lang="en-US"/>
              </a:p>
            </p:txBody>
          </p:sp>
          <p:sp>
            <p:nvSpPr>
              <p:cNvPr id="8222" name="Text Box 48"/>
              <p:cNvSpPr txBox="1">
                <a:spLocks noChangeArrowheads="1"/>
              </p:cNvSpPr>
              <p:nvPr/>
            </p:nvSpPr>
            <p:spPr bwMode="auto">
              <a:xfrm>
                <a:off x="2474" y="1148"/>
                <a:ext cx="296" cy="216"/>
              </a:xfrm>
              <a:prstGeom prst="rect">
                <a:avLst/>
              </a:prstGeom>
              <a:noFill/>
              <a:ln w="9525">
                <a:noFill/>
                <a:miter lim="800000"/>
                <a:headEnd/>
                <a:tailEnd/>
              </a:ln>
            </p:spPr>
            <p:txBody>
              <a:bodyPr/>
              <a:lstStyle/>
              <a:p>
                <a:pPr algn="ctr"/>
                <a:r>
                  <a:rPr lang="en-US" b="1"/>
                  <a:t>b</a:t>
                </a:r>
                <a:endParaRPr lang="en-US"/>
              </a:p>
            </p:txBody>
          </p:sp>
        </p:grpSp>
        <p:sp>
          <p:nvSpPr>
            <p:cNvPr id="8209" name="Text Box 49"/>
            <p:cNvSpPr txBox="1">
              <a:spLocks noChangeArrowheads="1"/>
            </p:cNvSpPr>
            <p:nvPr/>
          </p:nvSpPr>
          <p:spPr bwMode="auto">
            <a:xfrm>
              <a:off x="1065" y="1433"/>
              <a:ext cx="1766" cy="508"/>
            </a:xfrm>
            <a:prstGeom prst="rect">
              <a:avLst/>
            </a:prstGeom>
            <a:noFill/>
            <a:ln w="9525">
              <a:noFill/>
              <a:miter lim="800000"/>
              <a:headEnd/>
              <a:tailEnd/>
            </a:ln>
          </p:spPr>
          <p:txBody>
            <a:bodyPr/>
            <a:lstStyle/>
            <a:p>
              <a:pPr algn="ctr"/>
              <a:r>
                <a:rPr lang="en-US" sz="1600" i="1"/>
                <a:t>Duplicated regions are 40,775 bp apart and facing away from each other</a:t>
              </a:r>
              <a:endParaRPr lang="en-US" sz="1600"/>
            </a:p>
          </p:txBody>
        </p:sp>
        <p:sp>
          <p:nvSpPr>
            <p:cNvPr id="8210" name="Text Box 50"/>
            <p:cNvSpPr txBox="1">
              <a:spLocks noChangeArrowheads="1"/>
            </p:cNvSpPr>
            <p:nvPr/>
          </p:nvSpPr>
          <p:spPr bwMode="auto">
            <a:xfrm>
              <a:off x="771" y="1196"/>
              <a:ext cx="531" cy="192"/>
            </a:xfrm>
            <a:prstGeom prst="rect">
              <a:avLst/>
            </a:prstGeom>
            <a:noFill/>
            <a:ln w="9525">
              <a:noFill/>
              <a:miter lim="800000"/>
              <a:headEnd/>
              <a:tailEnd/>
            </a:ln>
          </p:spPr>
          <p:txBody>
            <a:bodyPr wrap="none">
              <a:spAutoFit/>
            </a:bodyPr>
            <a:lstStyle/>
            <a:p>
              <a:r>
                <a:rPr lang="en-US" sz="1400"/>
                <a:t>F primer</a:t>
              </a:r>
            </a:p>
          </p:txBody>
        </p:sp>
        <p:sp>
          <p:nvSpPr>
            <p:cNvPr id="8211" name="Text Box 51"/>
            <p:cNvSpPr txBox="1">
              <a:spLocks noChangeArrowheads="1"/>
            </p:cNvSpPr>
            <p:nvPr/>
          </p:nvSpPr>
          <p:spPr bwMode="auto">
            <a:xfrm>
              <a:off x="1203" y="656"/>
              <a:ext cx="544" cy="192"/>
            </a:xfrm>
            <a:prstGeom prst="rect">
              <a:avLst/>
            </a:prstGeom>
            <a:noFill/>
            <a:ln w="9525">
              <a:noFill/>
              <a:miter lim="800000"/>
              <a:headEnd/>
              <a:tailEnd/>
            </a:ln>
          </p:spPr>
          <p:txBody>
            <a:bodyPr wrap="none">
              <a:spAutoFit/>
            </a:bodyPr>
            <a:lstStyle/>
            <a:p>
              <a:r>
                <a:rPr lang="en-US" sz="1400"/>
                <a:t>R primer</a:t>
              </a:r>
            </a:p>
          </p:txBody>
        </p:sp>
        <p:sp>
          <p:nvSpPr>
            <p:cNvPr id="8212" name="Text Box 52"/>
            <p:cNvSpPr txBox="1">
              <a:spLocks noChangeArrowheads="1"/>
            </p:cNvSpPr>
            <p:nvPr/>
          </p:nvSpPr>
          <p:spPr bwMode="auto">
            <a:xfrm>
              <a:off x="2763" y="1208"/>
              <a:ext cx="531" cy="192"/>
            </a:xfrm>
            <a:prstGeom prst="rect">
              <a:avLst/>
            </a:prstGeom>
            <a:noFill/>
            <a:ln w="9525">
              <a:noFill/>
              <a:miter lim="800000"/>
              <a:headEnd/>
              <a:tailEnd/>
            </a:ln>
          </p:spPr>
          <p:txBody>
            <a:bodyPr wrap="none">
              <a:spAutoFit/>
            </a:bodyPr>
            <a:lstStyle/>
            <a:p>
              <a:r>
                <a:rPr lang="en-US" sz="1400"/>
                <a:t>F primer</a:t>
              </a:r>
            </a:p>
          </p:txBody>
        </p:sp>
        <p:sp>
          <p:nvSpPr>
            <p:cNvPr id="8213" name="Text Box 53"/>
            <p:cNvSpPr txBox="1">
              <a:spLocks noChangeArrowheads="1"/>
            </p:cNvSpPr>
            <p:nvPr/>
          </p:nvSpPr>
          <p:spPr bwMode="auto">
            <a:xfrm>
              <a:off x="2211" y="644"/>
              <a:ext cx="544" cy="192"/>
            </a:xfrm>
            <a:prstGeom prst="rect">
              <a:avLst/>
            </a:prstGeom>
            <a:noFill/>
            <a:ln w="9525">
              <a:noFill/>
              <a:miter lim="800000"/>
              <a:headEnd/>
              <a:tailEnd/>
            </a:ln>
          </p:spPr>
          <p:txBody>
            <a:bodyPr wrap="none">
              <a:spAutoFit/>
            </a:bodyPr>
            <a:lstStyle/>
            <a:p>
              <a:r>
                <a:rPr lang="en-US" sz="1400"/>
                <a:t>R primer</a:t>
              </a:r>
            </a:p>
          </p:txBody>
        </p:sp>
      </p:grpSp>
      <p:grpSp>
        <p:nvGrpSpPr>
          <p:cNvPr id="9" name="Group 54"/>
          <p:cNvGrpSpPr>
            <a:grpSpLocks/>
          </p:cNvGrpSpPr>
          <p:nvPr/>
        </p:nvGrpSpPr>
        <p:grpSpPr bwMode="auto">
          <a:xfrm>
            <a:off x="6519863" y="4445000"/>
            <a:ext cx="2552700" cy="1279525"/>
            <a:chOff x="4107" y="2800"/>
            <a:chExt cx="1608" cy="806"/>
          </a:xfrm>
        </p:grpSpPr>
        <p:sp>
          <p:nvSpPr>
            <p:cNvPr id="8204" name="Freeform 55"/>
            <p:cNvSpPr>
              <a:spLocks/>
            </p:cNvSpPr>
            <p:nvPr/>
          </p:nvSpPr>
          <p:spPr bwMode="auto">
            <a:xfrm>
              <a:off x="4224" y="3089"/>
              <a:ext cx="624" cy="517"/>
            </a:xfrm>
            <a:custGeom>
              <a:avLst/>
              <a:gdLst>
                <a:gd name="T0" fmla="*/ 0 w 1104"/>
                <a:gd name="T1" fmla="*/ 446 h 528"/>
                <a:gd name="T2" fmla="*/ 5 w 1104"/>
                <a:gd name="T3" fmla="*/ 446 h 528"/>
                <a:gd name="T4" fmla="*/ 6 w 1104"/>
                <a:gd name="T5" fmla="*/ 0 h 528"/>
                <a:gd name="T6" fmla="*/ 6 w 1104"/>
                <a:gd name="T7" fmla="*/ 446 h 528"/>
                <a:gd name="T8" fmla="*/ 11 w 1104"/>
                <a:gd name="T9" fmla="*/ 446 h 528"/>
                <a:gd name="T10" fmla="*/ 0 60000 65536"/>
                <a:gd name="T11" fmla="*/ 0 60000 65536"/>
                <a:gd name="T12" fmla="*/ 0 60000 65536"/>
                <a:gd name="T13" fmla="*/ 0 60000 65536"/>
                <a:gd name="T14" fmla="*/ 0 60000 65536"/>
                <a:gd name="T15" fmla="*/ 0 w 1104"/>
                <a:gd name="T16" fmla="*/ 0 h 528"/>
                <a:gd name="T17" fmla="*/ 1104 w 1104"/>
                <a:gd name="T18" fmla="*/ 528 h 528"/>
              </a:gdLst>
              <a:ahLst/>
              <a:cxnLst>
                <a:cxn ang="T10">
                  <a:pos x="T0" y="T1"/>
                </a:cxn>
                <a:cxn ang="T11">
                  <a:pos x="T2" y="T3"/>
                </a:cxn>
                <a:cxn ang="T12">
                  <a:pos x="T4" y="T5"/>
                </a:cxn>
                <a:cxn ang="T13">
                  <a:pos x="T6" y="T7"/>
                </a:cxn>
                <a:cxn ang="T14">
                  <a:pos x="T8" y="T9"/>
                </a:cxn>
              </a:cxnLst>
              <a:rect l="T15" t="T16" r="T17" b="T18"/>
              <a:pathLst>
                <a:path w="1104" h="528">
                  <a:moveTo>
                    <a:pt x="0" y="528"/>
                  </a:moveTo>
                  <a:lnTo>
                    <a:pt x="480" y="528"/>
                  </a:lnTo>
                  <a:lnTo>
                    <a:pt x="528" y="0"/>
                  </a:lnTo>
                  <a:lnTo>
                    <a:pt x="576" y="528"/>
                  </a:lnTo>
                  <a:lnTo>
                    <a:pt x="1104" y="528"/>
                  </a:lnTo>
                </a:path>
              </a:pathLst>
            </a:custGeom>
            <a:noFill/>
            <a:ln w="38100" cmpd="sng">
              <a:solidFill>
                <a:srgbClr val="000000"/>
              </a:solidFill>
              <a:round/>
              <a:headEnd/>
              <a:tailEnd/>
            </a:ln>
          </p:spPr>
          <p:txBody>
            <a:bodyPr/>
            <a:lstStyle/>
            <a:p>
              <a:endParaRPr lang="en-US"/>
            </a:p>
          </p:txBody>
        </p:sp>
        <p:sp>
          <p:nvSpPr>
            <p:cNvPr id="8205" name="Freeform 56"/>
            <p:cNvSpPr>
              <a:spLocks/>
            </p:cNvSpPr>
            <p:nvPr/>
          </p:nvSpPr>
          <p:spPr bwMode="auto">
            <a:xfrm>
              <a:off x="4847" y="3088"/>
              <a:ext cx="624" cy="517"/>
            </a:xfrm>
            <a:custGeom>
              <a:avLst/>
              <a:gdLst>
                <a:gd name="T0" fmla="*/ 0 w 1104"/>
                <a:gd name="T1" fmla="*/ 446 h 528"/>
                <a:gd name="T2" fmla="*/ 5 w 1104"/>
                <a:gd name="T3" fmla="*/ 446 h 528"/>
                <a:gd name="T4" fmla="*/ 6 w 1104"/>
                <a:gd name="T5" fmla="*/ 0 h 528"/>
                <a:gd name="T6" fmla="*/ 6 w 1104"/>
                <a:gd name="T7" fmla="*/ 446 h 528"/>
                <a:gd name="T8" fmla="*/ 11 w 1104"/>
                <a:gd name="T9" fmla="*/ 446 h 528"/>
                <a:gd name="T10" fmla="*/ 0 60000 65536"/>
                <a:gd name="T11" fmla="*/ 0 60000 65536"/>
                <a:gd name="T12" fmla="*/ 0 60000 65536"/>
                <a:gd name="T13" fmla="*/ 0 60000 65536"/>
                <a:gd name="T14" fmla="*/ 0 60000 65536"/>
                <a:gd name="T15" fmla="*/ 0 w 1104"/>
                <a:gd name="T16" fmla="*/ 0 h 528"/>
                <a:gd name="T17" fmla="*/ 1104 w 1104"/>
                <a:gd name="T18" fmla="*/ 528 h 528"/>
              </a:gdLst>
              <a:ahLst/>
              <a:cxnLst>
                <a:cxn ang="T10">
                  <a:pos x="T0" y="T1"/>
                </a:cxn>
                <a:cxn ang="T11">
                  <a:pos x="T2" y="T3"/>
                </a:cxn>
                <a:cxn ang="T12">
                  <a:pos x="T4" y="T5"/>
                </a:cxn>
                <a:cxn ang="T13">
                  <a:pos x="T6" y="T7"/>
                </a:cxn>
                <a:cxn ang="T14">
                  <a:pos x="T8" y="T9"/>
                </a:cxn>
              </a:cxnLst>
              <a:rect l="T15" t="T16" r="T17" b="T18"/>
              <a:pathLst>
                <a:path w="1104" h="528">
                  <a:moveTo>
                    <a:pt x="0" y="528"/>
                  </a:moveTo>
                  <a:lnTo>
                    <a:pt x="480" y="528"/>
                  </a:lnTo>
                  <a:lnTo>
                    <a:pt x="528" y="0"/>
                  </a:lnTo>
                  <a:lnTo>
                    <a:pt x="576" y="528"/>
                  </a:lnTo>
                  <a:lnTo>
                    <a:pt x="1104" y="528"/>
                  </a:lnTo>
                </a:path>
              </a:pathLst>
            </a:custGeom>
            <a:noFill/>
            <a:ln w="38100" cmpd="sng">
              <a:solidFill>
                <a:srgbClr val="000000"/>
              </a:solidFill>
              <a:round/>
              <a:headEnd/>
              <a:tailEnd/>
            </a:ln>
          </p:spPr>
          <p:txBody>
            <a:bodyPr/>
            <a:lstStyle/>
            <a:p>
              <a:endParaRPr lang="en-US"/>
            </a:p>
          </p:txBody>
        </p:sp>
        <p:sp>
          <p:nvSpPr>
            <p:cNvPr id="8206" name="Text Box 57"/>
            <p:cNvSpPr txBox="1">
              <a:spLocks noChangeArrowheads="1"/>
            </p:cNvSpPr>
            <p:nvPr/>
          </p:nvSpPr>
          <p:spPr bwMode="auto">
            <a:xfrm>
              <a:off x="4107" y="2800"/>
              <a:ext cx="736" cy="231"/>
            </a:xfrm>
            <a:prstGeom prst="rect">
              <a:avLst/>
            </a:prstGeom>
            <a:noFill/>
            <a:ln w="9525">
              <a:noFill/>
              <a:miter lim="800000"/>
              <a:headEnd/>
              <a:tailEnd/>
            </a:ln>
          </p:spPr>
          <p:txBody>
            <a:bodyPr>
              <a:spAutoFit/>
            </a:bodyPr>
            <a:lstStyle/>
            <a:p>
              <a:pPr algn="ctr"/>
              <a:r>
                <a:rPr lang="en-US"/>
                <a:t>DYS389I</a:t>
              </a:r>
            </a:p>
          </p:txBody>
        </p:sp>
        <p:sp>
          <p:nvSpPr>
            <p:cNvPr id="8207" name="Text Box 58"/>
            <p:cNvSpPr txBox="1">
              <a:spLocks noChangeArrowheads="1"/>
            </p:cNvSpPr>
            <p:nvPr/>
          </p:nvSpPr>
          <p:spPr bwMode="auto">
            <a:xfrm>
              <a:off x="4809" y="2809"/>
              <a:ext cx="906" cy="231"/>
            </a:xfrm>
            <a:prstGeom prst="rect">
              <a:avLst/>
            </a:prstGeom>
            <a:noFill/>
            <a:ln w="9525">
              <a:noFill/>
              <a:miter lim="800000"/>
              <a:headEnd/>
              <a:tailEnd/>
            </a:ln>
          </p:spPr>
          <p:txBody>
            <a:bodyPr>
              <a:spAutoFit/>
            </a:bodyPr>
            <a:lstStyle/>
            <a:p>
              <a:pPr algn="ctr"/>
              <a:r>
                <a:rPr lang="en-US"/>
                <a:t>DYS389II</a:t>
              </a:r>
            </a:p>
          </p:txBody>
        </p:sp>
      </p:grpSp>
      <p:sp>
        <p:nvSpPr>
          <p:cNvPr id="8202" name="Text Box 60"/>
          <p:cNvSpPr txBox="1">
            <a:spLocks noChangeArrowheads="1"/>
          </p:cNvSpPr>
          <p:nvPr/>
        </p:nvSpPr>
        <p:spPr bwMode="auto">
          <a:xfrm>
            <a:off x="5048250" y="471488"/>
            <a:ext cx="3562350" cy="366712"/>
          </a:xfrm>
          <a:prstGeom prst="rect">
            <a:avLst/>
          </a:prstGeom>
          <a:noFill/>
          <a:ln w="9525">
            <a:noFill/>
            <a:miter lim="800000"/>
            <a:headEnd/>
            <a:tailEnd/>
          </a:ln>
        </p:spPr>
        <p:txBody>
          <a:bodyPr wrap="none">
            <a:spAutoFit/>
          </a:bodyPr>
          <a:lstStyle/>
          <a:p>
            <a:r>
              <a:rPr lang="en-US" b="1">
                <a:solidFill>
                  <a:srgbClr val="FF0000"/>
                </a:solidFill>
              </a:rPr>
              <a:t>Multi-Copy (Duplicated) Marker</a:t>
            </a:r>
          </a:p>
        </p:txBody>
      </p:sp>
      <p:sp>
        <p:nvSpPr>
          <p:cNvPr id="8203" name="Text Box 61"/>
          <p:cNvSpPr txBox="1">
            <a:spLocks noChangeArrowheads="1"/>
          </p:cNvSpPr>
          <p:nvPr/>
        </p:nvSpPr>
        <p:spPr bwMode="auto">
          <a:xfrm>
            <a:off x="4648200" y="3657600"/>
            <a:ext cx="4267200" cy="641350"/>
          </a:xfrm>
          <a:prstGeom prst="rect">
            <a:avLst/>
          </a:prstGeom>
          <a:noFill/>
          <a:ln w="9525">
            <a:noFill/>
            <a:miter lim="800000"/>
            <a:headEnd/>
            <a:tailEnd/>
          </a:ln>
        </p:spPr>
        <p:txBody>
          <a:bodyPr>
            <a:spAutoFit/>
          </a:bodyPr>
          <a:lstStyle/>
          <a:p>
            <a:r>
              <a:rPr lang="en-US" b="1">
                <a:solidFill>
                  <a:srgbClr val="FF0000"/>
                </a:solidFill>
              </a:rPr>
              <a:t>Single Region but Two PCR Products </a:t>
            </a:r>
            <a:r>
              <a:rPr lang="en-US">
                <a:solidFill>
                  <a:srgbClr val="FF0000"/>
                </a:solidFill>
              </a:rPr>
              <a:t>(because forward primers bind twice)</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7"/>
          <p:cNvGrpSpPr>
            <a:grpSpLocks/>
          </p:cNvGrpSpPr>
          <p:nvPr/>
        </p:nvGrpSpPr>
        <p:grpSpPr bwMode="auto">
          <a:xfrm>
            <a:off x="2022475" y="369888"/>
            <a:ext cx="5410200" cy="6213475"/>
            <a:chOff x="526468" y="369311"/>
            <a:chExt cx="5409367" cy="6214577"/>
          </a:xfrm>
        </p:grpSpPr>
        <p:sp>
          <p:nvSpPr>
            <p:cNvPr id="9272" name="Text Box 6"/>
            <p:cNvSpPr txBox="1">
              <a:spLocks noChangeArrowheads="1"/>
            </p:cNvSpPr>
            <p:nvPr/>
          </p:nvSpPr>
          <p:spPr bwMode="auto">
            <a:xfrm>
              <a:off x="3054077" y="2288598"/>
              <a:ext cx="908050" cy="366712"/>
            </a:xfrm>
            <a:prstGeom prst="rect">
              <a:avLst/>
            </a:prstGeom>
            <a:noFill/>
            <a:ln w="9525">
              <a:noFill/>
              <a:miter lim="800000"/>
              <a:headEnd/>
              <a:tailEnd/>
            </a:ln>
          </p:spPr>
          <p:txBody>
            <a:bodyPr wrap="none">
              <a:spAutoFit/>
            </a:bodyPr>
            <a:lstStyle/>
            <a:p>
              <a:pPr eaLnBrk="0" hangingPunct="0"/>
              <a:r>
                <a:rPr lang="en-US" b="1"/>
                <a:t>DYS19</a:t>
              </a:r>
            </a:p>
          </p:txBody>
        </p:sp>
        <p:sp>
          <p:nvSpPr>
            <p:cNvPr id="9273" name="AutoShape 9"/>
            <p:cNvSpPr>
              <a:spLocks noChangeArrowheads="1"/>
            </p:cNvSpPr>
            <p:nvPr/>
          </p:nvSpPr>
          <p:spPr bwMode="auto">
            <a:xfrm>
              <a:off x="1442042" y="974148"/>
              <a:ext cx="341313" cy="1481137"/>
            </a:xfrm>
            <a:prstGeom prst="roundRect">
              <a:avLst>
                <a:gd name="adj" fmla="val 16667"/>
              </a:avLst>
            </a:prstGeom>
            <a:noFill/>
            <a:ln w="38100">
              <a:solidFill>
                <a:srgbClr val="000000"/>
              </a:solidFill>
              <a:round/>
              <a:headEnd/>
              <a:tailEnd/>
            </a:ln>
          </p:spPr>
          <p:txBody>
            <a:bodyPr/>
            <a:lstStyle/>
            <a:p>
              <a:endParaRPr lang="en-US"/>
            </a:p>
          </p:txBody>
        </p:sp>
        <p:sp>
          <p:nvSpPr>
            <p:cNvPr id="9274" name="AutoShape 10"/>
            <p:cNvSpPr>
              <a:spLocks noChangeArrowheads="1"/>
            </p:cNvSpPr>
            <p:nvPr/>
          </p:nvSpPr>
          <p:spPr bwMode="auto">
            <a:xfrm>
              <a:off x="1429342" y="2460048"/>
              <a:ext cx="354013" cy="4010025"/>
            </a:xfrm>
            <a:prstGeom prst="roundRect">
              <a:avLst>
                <a:gd name="adj" fmla="val 16667"/>
              </a:avLst>
            </a:prstGeom>
            <a:noFill/>
            <a:ln w="38100">
              <a:solidFill>
                <a:srgbClr val="000000"/>
              </a:solidFill>
              <a:round/>
              <a:headEnd/>
              <a:tailEnd/>
            </a:ln>
          </p:spPr>
          <p:txBody>
            <a:bodyPr/>
            <a:lstStyle/>
            <a:p>
              <a:endParaRPr lang="en-US"/>
            </a:p>
          </p:txBody>
        </p:sp>
        <p:sp>
          <p:nvSpPr>
            <p:cNvPr id="9275" name="Text Box 11"/>
            <p:cNvSpPr txBox="1">
              <a:spLocks noChangeArrowheads="1"/>
            </p:cNvSpPr>
            <p:nvPr/>
          </p:nvSpPr>
          <p:spPr bwMode="auto">
            <a:xfrm rot="10800000" flipH="1" flipV="1">
              <a:off x="2231030" y="680461"/>
              <a:ext cx="477838" cy="336550"/>
            </a:xfrm>
            <a:prstGeom prst="rect">
              <a:avLst/>
            </a:prstGeom>
            <a:noFill/>
            <a:ln w="12700">
              <a:noFill/>
              <a:miter lim="800000"/>
              <a:headEnd/>
              <a:tailEnd/>
            </a:ln>
          </p:spPr>
          <p:txBody>
            <a:bodyPr wrap="none">
              <a:spAutoFit/>
            </a:bodyPr>
            <a:lstStyle/>
            <a:p>
              <a:pPr eaLnBrk="0" hangingPunct="0"/>
              <a:r>
                <a:rPr lang="en-US" sz="1600" b="1">
                  <a:solidFill>
                    <a:srgbClr val="000000"/>
                  </a:solidFill>
                </a:rPr>
                <a:t>Mb</a:t>
              </a:r>
            </a:p>
          </p:txBody>
        </p:sp>
        <p:sp>
          <p:nvSpPr>
            <p:cNvPr id="9276" name="AutoShape 12"/>
            <p:cNvSpPr>
              <a:spLocks noChangeArrowheads="1"/>
            </p:cNvSpPr>
            <p:nvPr/>
          </p:nvSpPr>
          <p:spPr bwMode="auto">
            <a:xfrm rot="5400000">
              <a:off x="-223245" y="3687186"/>
              <a:ext cx="5456237" cy="42863"/>
            </a:xfrm>
            <a:prstGeom prst="doubleWave">
              <a:avLst>
                <a:gd name="adj1" fmla="val 6500"/>
                <a:gd name="adj2" fmla="val 0"/>
              </a:avLst>
            </a:prstGeom>
            <a:solidFill>
              <a:srgbClr val="000000"/>
            </a:solidFill>
            <a:ln w="9525">
              <a:solidFill>
                <a:srgbClr val="000000"/>
              </a:solidFill>
              <a:miter lim="800000"/>
              <a:headEnd/>
              <a:tailEnd/>
            </a:ln>
          </p:spPr>
          <p:txBody>
            <a:bodyPr/>
            <a:lstStyle/>
            <a:p>
              <a:endParaRPr lang="en-US"/>
            </a:p>
          </p:txBody>
        </p:sp>
        <p:sp>
          <p:nvSpPr>
            <p:cNvPr id="9277" name="Rectangle 13"/>
            <p:cNvSpPr>
              <a:spLocks noChangeArrowheads="1"/>
            </p:cNvSpPr>
            <p:nvPr/>
          </p:nvSpPr>
          <p:spPr bwMode="auto">
            <a:xfrm rot="5400000">
              <a:off x="2412005" y="953511"/>
              <a:ext cx="15875" cy="150813"/>
            </a:xfrm>
            <a:prstGeom prst="rect">
              <a:avLst/>
            </a:prstGeom>
            <a:solidFill>
              <a:srgbClr val="000000"/>
            </a:solidFill>
            <a:ln w="9525">
              <a:solidFill>
                <a:srgbClr val="000000"/>
              </a:solidFill>
              <a:miter lim="800000"/>
              <a:headEnd/>
              <a:tailEnd/>
            </a:ln>
          </p:spPr>
          <p:txBody>
            <a:bodyPr/>
            <a:lstStyle/>
            <a:p>
              <a:endParaRPr lang="en-US"/>
            </a:p>
          </p:txBody>
        </p:sp>
        <p:sp>
          <p:nvSpPr>
            <p:cNvPr id="9278" name="Rectangle 14"/>
            <p:cNvSpPr>
              <a:spLocks noChangeArrowheads="1"/>
            </p:cNvSpPr>
            <p:nvPr/>
          </p:nvSpPr>
          <p:spPr bwMode="auto">
            <a:xfrm rot="5400000">
              <a:off x="2412005" y="1107498"/>
              <a:ext cx="15875" cy="150813"/>
            </a:xfrm>
            <a:prstGeom prst="rect">
              <a:avLst/>
            </a:prstGeom>
            <a:solidFill>
              <a:srgbClr val="000000"/>
            </a:solidFill>
            <a:ln w="9525">
              <a:solidFill>
                <a:srgbClr val="000000"/>
              </a:solidFill>
              <a:miter lim="800000"/>
              <a:headEnd/>
              <a:tailEnd/>
            </a:ln>
          </p:spPr>
          <p:txBody>
            <a:bodyPr/>
            <a:lstStyle/>
            <a:p>
              <a:endParaRPr lang="en-US"/>
            </a:p>
          </p:txBody>
        </p:sp>
        <p:sp>
          <p:nvSpPr>
            <p:cNvPr id="9279" name="Rectangle 15"/>
            <p:cNvSpPr>
              <a:spLocks noChangeArrowheads="1"/>
            </p:cNvSpPr>
            <p:nvPr/>
          </p:nvSpPr>
          <p:spPr bwMode="auto">
            <a:xfrm rot="5400000">
              <a:off x="2412005" y="1423411"/>
              <a:ext cx="15875" cy="150813"/>
            </a:xfrm>
            <a:prstGeom prst="rect">
              <a:avLst/>
            </a:prstGeom>
            <a:solidFill>
              <a:srgbClr val="000000"/>
            </a:solidFill>
            <a:ln w="9525">
              <a:solidFill>
                <a:srgbClr val="000000"/>
              </a:solidFill>
              <a:miter lim="800000"/>
              <a:headEnd/>
              <a:tailEnd/>
            </a:ln>
          </p:spPr>
          <p:txBody>
            <a:bodyPr/>
            <a:lstStyle/>
            <a:p>
              <a:endParaRPr lang="en-US"/>
            </a:p>
          </p:txBody>
        </p:sp>
        <p:sp>
          <p:nvSpPr>
            <p:cNvPr id="9280" name="Rectangle 16"/>
            <p:cNvSpPr>
              <a:spLocks noChangeArrowheads="1"/>
            </p:cNvSpPr>
            <p:nvPr/>
          </p:nvSpPr>
          <p:spPr bwMode="auto">
            <a:xfrm rot="5400000">
              <a:off x="2410417" y="1261486"/>
              <a:ext cx="17462" cy="150813"/>
            </a:xfrm>
            <a:prstGeom prst="rect">
              <a:avLst/>
            </a:prstGeom>
            <a:solidFill>
              <a:srgbClr val="000000"/>
            </a:solidFill>
            <a:ln w="9525">
              <a:solidFill>
                <a:srgbClr val="000000"/>
              </a:solidFill>
              <a:miter lim="800000"/>
              <a:headEnd/>
              <a:tailEnd/>
            </a:ln>
          </p:spPr>
          <p:txBody>
            <a:bodyPr/>
            <a:lstStyle/>
            <a:p>
              <a:endParaRPr lang="en-US"/>
            </a:p>
          </p:txBody>
        </p:sp>
        <p:sp>
          <p:nvSpPr>
            <p:cNvPr id="9281" name="Rectangle 17"/>
            <p:cNvSpPr>
              <a:spLocks noChangeArrowheads="1"/>
            </p:cNvSpPr>
            <p:nvPr/>
          </p:nvSpPr>
          <p:spPr bwMode="auto">
            <a:xfrm rot="5400000">
              <a:off x="2412005" y="1577398"/>
              <a:ext cx="15875" cy="150813"/>
            </a:xfrm>
            <a:prstGeom prst="rect">
              <a:avLst/>
            </a:prstGeom>
            <a:solidFill>
              <a:srgbClr val="000000"/>
            </a:solidFill>
            <a:ln w="9525">
              <a:solidFill>
                <a:srgbClr val="000000"/>
              </a:solidFill>
              <a:miter lim="800000"/>
              <a:headEnd/>
              <a:tailEnd/>
            </a:ln>
          </p:spPr>
          <p:txBody>
            <a:bodyPr/>
            <a:lstStyle/>
            <a:p>
              <a:endParaRPr lang="en-US"/>
            </a:p>
          </p:txBody>
        </p:sp>
        <p:sp>
          <p:nvSpPr>
            <p:cNvPr id="9282" name="Rectangle 18"/>
            <p:cNvSpPr>
              <a:spLocks noChangeArrowheads="1"/>
            </p:cNvSpPr>
            <p:nvPr/>
          </p:nvSpPr>
          <p:spPr bwMode="auto">
            <a:xfrm rot="5400000">
              <a:off x="2410417" y="1731386"/>
              <a:ext cx="17462" cy="150813"/>
            </a:xfrm>
            <a:prstGeom prst="rect">
              <a:avLst/>
            </a:prstGeom>
            <a:solidFill>
              <a:srgbClr val="000000"/>
            </a:solidFill>
            <a:ln w="9525">
              <a:solidFill>
                <a:srgbClr val="000000"/>
              </a:solidFill>
              <a:miter lim="800000"/>
              <a:headEnd/>
              <a:tailEnd/>
            </a:ln>
          </p:spPr>
          <p:txBody>
            <a:bodyPr/>
            <a:lstStyle/>
            <a:p>
              <a:endParaRPr lang="en-US"/>
            </a:p>
          </p:txBody>
        </p:sp>
        <p:sp>
          <p:nvSpPr>
            <p:cNvPr id="9283" name="Rectangle 19"/>
            <p:cNvSpPr>
              <a:spLocks noChangeArrowheads="1"/>
            </p:cNvSpPr>
            <p:nvPr/>
          </p:nvSpPr>
          <p:spPr bwMode="auto">
            <a:xfrm rot="5400000">
              <a:off x="2412005" y="1885373"/>
              <a:ext cx="15875" cy="150813"/>
            </a:xfrm>
            <a:prstGeom prst="rect">
              <a:avLst/>
            </a:prstGeom>
            <a:solidFill>
              <a:srgbClr val="000000"/>
            </a:solidFill>
            <a:ln w="9525">
              <a:solidFill>
                <a:srgbClr val="000000"/>
              </a:solidFill>
              <a:miter lim="800000"/>
              <a:headEnd/>
              <a:tailEnd/>
            </a:ln>
          </p:spPr>
          <p:txBody>
            <a:bodyPr/>
            <a:lstStyle/>
            <a:p>
              <a:endParaRPr lang="en-US"/>
            </a:p>
          </p:txBody>
        </p:sp>
        <p:sp>
          <p:nvSpPr>
            <p:cNvPr id="9284" name="Rectangle 20"/>
            <p:cNvSpPr>
              <a:spLocks noChangeArrowheads="1"/>
            </p:cNvSpPr>
            <p:nvPr/>
          </p:nvSpPr>
          <p:spPr bwMode="auto">
            <a:xfrm rot="5400000">
              <a:off x="2410417" y="2047298"/>
              <a:ext cx="17462" cy="152400"/>
            </a:xfrm>
            <a:prstGeom prst="rect">
              <a:avLst/>
            </a:prstGeom>
            <a:solidFill>
              <a:srgbClr val="000000"/>
            </a:solidFill>
            <a:ln w="9525">
              <a:solidFill>
                <a:srgbClr val="000000"/>
              </a:solidFill>
              <a:miter lim="800000"/>
              <a:headEnd/>
              <a:tailEnd/>
            </a:ln>
          </p:spPr>
          <p:txBody>
            <a:bodyPr/>
            <a:lstStyle/>
            <a:p>
              <a:endParaRPr lang="en-US"/>
            </a:p>
          </p:txBody>
        </p:sp>
        <p:sp>
          <p:nvSpPr>
            <p:cNvPr id="9285" name="Rectangle 21"/>
            <p:cNvSpPr>
              <a:spLocks noChangeArrowheads="1"/>
            </p:cNvSpPr>
            <p:nvPr/>
          </p:nvSpPr>
          <p:spPr bwMode="auto">
            <a:xfrm rot="5400000">
              <a:off x="2412005" y="2199698"/>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286" name="Rectangle 22"/>
            <p:cNvSpPr>
              <a:spLocks noChangeArrowheads="1"/>
            </p:cNvSpPr>
            <p:nvPr/>
          </p:nvSpPr>
          <p:spPr bwMode="auto">
            <a:xfrm rot="5400000">
              <a:off x="2412005" y="2353686"/>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287" name="Rectangle 23"/>
            <p:cNvSpPr>
              <a:spLocks noChangeArrowheads="1"/>
            </p:cNvSpPr>
            <p:nvPr/>
          </p:nvSpPr>
          <p:spPr bwMode="auto">
            <a:xfrm rot="5400000">
              <a:off x="2412005" y="2507673"/>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288" name="Rectangle 24"/>
            <p:cNvSpPr>
              <a:spLocks noChangeArrowheads="1"/>
            </p:cNvSpPr>
            <p:nvPr/>
          </p:nvSpPr>
          <p:spPr bwMode="auto">
            <a:xfrm rot="5400000">
              <a:off x="2412005" y="2823586"/>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289" name="Rectangle 25"/>
            <p:cNvSpPr>
              <a:spLocks noChangeArrowheads="1"/>
            </p:cNvSpPr>
            <p:nvPr/>
          </p:nvSpPr>
          <p:spPr bwMode="auto">
            <a:xfrm rot="5400000">
              <a:off x="2412005" y="2669598"/>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290" name="Rectangle 26"/>
            <p:cNvSpPr>
              <a:spLocks noChangeArrowheads="1"/>
            </p:cNvSpPr>
            <p:nvPr/>
          </p:nvSpPr>
          <p:spPr bwMode="auto">
            <a:xfrm rot="5400000">
              <a:off x="2412005" y="2977573"/>
              <a:ext cx="15875" cy="152400"/>
            </a:xfrm>
            <a:prstGeom prst="rect">
              <a:avLst/>
            </a:prstGeom>
            <a:solidFill>
              <a:srgbClr val="000000"/>
            </a:solidFill>
            <a:ln w="9525">
              <a:noFill/>
              <a:miter lim="800000"/>
              <a:headEnd/>
              <a:tailEnd/>
            </a:ln>
          </p:spPr>
          <p:txBody>
            <a:bodyPr/>
            <a:lstStyle/>
            <a:p>
              <a:endParaRPr lang="en-US"/>
            </a:p>
          </p:txBody>
        </p:sp>
        <p:sp>
          <p:nvSpPr>
            <p:cNvPr id="9291" name="Rectangle 27"/>
            <p:cNvSpPr>
              <a:spLocks noChangeArrowheads="1"/>
            </p:cNvSpPr>
            <p:nvPr/>
          </p:nvSpPr>
          <p:spPr bwMode="auto">
            <a:xfrm rot="5400000">
              <a:off x="2412005" y="3131561"/>
              <a:ext cx="15875" cy="152400"/>
            </a:xfrm>
            <a:prstGeom prst="rect">
              <a:avLst/>
            </a:prstGeom>
            <a:solidFill>
              <a:srgbClr val="000000"/>
            </a:solidFill>
            <a:ln w="9525">
              <a:noFill/>
              <a:miter lim="800000"/>
              <a:headEnd/>
              <a:tailEnd/>
            </a:ln>
          </p:spPr>
          <p:txBody>
            <a:bodyPr/>
            <a:lstStyle/>
            <a:p>
              <a:endParaRPr lang="en-US"/>
            </a:p>
          </p:txBody>
        </p:sp>
        <p:sp>
          <p:nvSpPr>
            <p:cNvPr id="9292" name="Rectangle 28"/>
            <p:cNvSpPr>
              <a:spLocks noChangeArrowheads="1"/>
            </p:cNvSpPr>
            <p:nvPr/>
          </p:nvSpPr>
          <p:spPr bwMode="auto">
            <a:xfrm rot="5400000">
              <a:off x="2412005" y="3293486"/>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293" name="Rectangle 29"/>
            <p:cNvSpPr>
              <a:spLocks noChangeArrowheads="1"/>
            </p:cNvSpPr>
            <p:nvPr/>
          </p:nvSpPr>
          <p:spPr bwMode="auto">
            <a:xfrm rot="5400000">
              <a:off x="2412005" y="3447473"/>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294" name="Rectangle 30"/>
            <p:cNvSpPr>
              <a:spLocks noChangeArrowheads="1"/>
            </p:cNvSpPr>
            <p:nvPr/>
          </p:nvSpPr>
          <p:spPr bwMode="auto">
            <a:xfrm rot="5400000">
              <a:off x="2412005" y="3601461"/>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295" name="Rectangle 31"/>
            <p:cNvSpPr>
              <a:spLocks noChangeArrowheads="1"/>
            </p:cNvSpPr>
            <p:nvPr/>
          </p:nvSpPr>
          <p:spPr bwMode="auto">
            <a:xfrm rot="5400000">
              <a:off x="2412005" y="3755448"/>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296" name="Rectangle 32"/>
            <p:cNvSpPr>
              <a:spLocks noChangeArrowheads="1"/>
            </p:cNvSpPr>
            <p:nvPr/>
          </p:nvSpPr>
          <p:spPr bwMode="auto">
            <a:xfrm rot="5400000">
              <a:off x="2415180" y="3914198"/>
              <a:ext cx="7937" cy="152400"/>
            </a:xfrm>
            <a:prstGeom prst="rect">
              <a:avLst/>
            </a:prstGeom>
            <a:solidFill>
              <a:srgbClr val="000000"/>
            </a:solidFill>
            <a:ln w="9525">
              <a:solidFill>
                <a:srgbClr val="000000"/>
              </a:solidFill>
              <a:miter lim="800000"/>
              <a:headEnd/>
              <a:tailEnd/>
            </a:ln>
          </p:spPr>
          <p:txBody>
            <a:bodyPr/>
            <a:lstStyle/>
            <a:p>
              <a:endParaRPr lang="en-US"/>
            </a:p>
          </p:txBody>
        </p:sp>
        <p:sp>
          <p:nvSpPr>
            <p:cNvPr id="9297" name="Rectangle 33"/>
            <p:cNvSpPr>
              <a:spLocks noChangeArrowheads="1"/>
            </p:cNvSpPr>
            <p:nvPr/>
          </p:nvSpPr>
          <p:spPr bwMode="auto">
            <a:xfrm rot="5400000">
              <a:off x="2412005" y="4071361"/>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298" name="Rectangle 34"/>
            <p:cNvSpPr>
              <a:spLocks noChangeArrowheads="1"/>
            </p:cNvSpPr>
            <p:nvPr/>
          </p:nvSpPr>
          <p:spPr bwMode="auto">
            <a:xfrm rot="5400000">
              <a:off x="2412005" y="4225348"/>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299" name="Rectangle 35"/>
            <p:cNvSpPr>
              <a:spLocks noChangeArrowheads="1"/>
            </p:cNvSpPr>
            <p:nvPr/>
          </p:nvSpPr>
          <p:spPr bwMode="auto">
            <a:xfrm rot="5400000">
              <a:off x="2412005" y="4379336"/>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300" name="Rectangle 36"/>
            <p:cNvSpPr>
              <a:spLocks noChangeArrowheads="1"/>
            </p:cNvSpPr>
            <p:nvPr/>
          </p:nvSpPr>
          <p:spPr bwMode="auto">
            <a:xfrm rot="5400000">
              <a:off x="2415180" y="4538086"/>
              <a:ext cx="7937" cy="152400"/>
            </a:xfrm>
            <a:prstGeom prst="rect">
              <a:avLst/>
            </a:prstGeom>
            <a:solidFill>
              <a:srgbClr val="000000"/>
            </a:solidFill>
            <a:ln w="9525">
              <a:solidFill>
                <a:srgbClr val="000000"/>
              </a:solidFill>
              <a:miter lim="800000"/>
              <a:headEnd/>
              <a:tailEnd/>
            </a:ln>
          </p:spPr>
          <p:txBody>
            <a:bodyPr/>
            <a:lstStyle/>
            <a:p>
              <a:endParaRPr lang="en-US"/>
            </a:p>
          </p:txBody>
        </p:sp>
        <p:sp>
          <p:nvSpPr>
            <p:cNvPr id="9301" name="Rectangle 37"/>
            <p:cNvSpPr>
              <a:spLocks noChangeArrowheads="1"/>
            </p:cNvSpPr>
            <p:nvPr/>
          </p:nvSpPr>
          <p:spPr bwMode="auto">
            <a:xfrm rot="5400000">
              <a:off x="2412005" y="4695248"/>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302" name="Rectangle 38"/>
            <p:cNvSpPr>
              <a:spLocks noChangeArrowheads="1"/>
            </p:cNvSpPr>
            <p:nvPr/>
          </p:nvSpPr>
          <p:spPr bwMode="auto">
            <a:xfrm rot="5400000">
              <a:off x="2412005" y="4849236"/>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303" name="Rectangle 39"/>
            <p:cNvSpPr>
              <a:spLocks noChangeArrowheads="1"/>
            </p:cNvSpPr>
            <p:nvPr/>
          </p:nvSpPr>
          <p:spPr bwMode="auto">
            <a:xfrm rot="5400000">
              <a:off x="2412005" y="5003223"/>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304" name="Rectangle 40"/>
            <p:cNvSpPr>
              <a:spLocks noChangeArrowheads="1"/>
            </p:cNvSpPr>
            <p:nvPr/>
          </p:nvSpPr>
          <p:spPr bwMode="auto">
            <a:xfrm rot="5400000">
              <a:off x="2415180" y="5161973"/>
              <a:ext cx="7937" cy="152400"/>
            </a:xfrm>
            <a:prstGeom prst="rect">
              <a:avLst/>
            </a:prstGeom>
            <a:solidFill>
              <a:srgbClr val="000000"/>
            </a:solidFill>
            <a:ln w="9525">
              <a:solidFill>
                <a:srgbClr val="000000"/>
              </a:solidFill>
              <a:miter lim="800000"/>
              <a:headEnd/>
              <a:tailEnd/>
            </a:ln>
          </p:spPr>
          <p:txBody>
            <a:bodyPr/>
            <a:lstStyle/>
            <a:p>
              <a:endParaRPr lang="en-US"/>
            </a:p>
          </p:txBody>
        </p:sp>
        <p:sp>
          <p:nvSpPr>
            <p:cNvPr id="9305" name="Rectangle 41"/>
            <p:cNvSpPr>
              <a:spLocks noChangeArrowheads="1"/>
            </p:cNvSpPr>
            <p:nvPr/>
          </p:nvSpPr>
          <p:spPr bwMode="auto">
            <a:xfrm rot="5400000">
              <a:off x="2412005" y="5319136"/>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306" name="Rectangle 42"/>
            <p:cNvSpPr>
              <a:spLocks noChangeArrowheads="1"/>
            </p:cNvSpPr>
            <p:nvPr/>
          </p:nvSpPr>
          <p:spPr bwMode="auto">
            <a:xfrm rot="5400000">
              <a:off x="2412005" y="5473123"/>
              <a:ext cx="15875" cy="152400"/>
            </a:xfrm>
            <a:prstGeom prst="rect">
              <a:avLst/>
            </a:prstGeom>
            <a:solidFill>
              <a:srgbClr val="000000"/>
            </a:solidFill>
            <a:ln w="9525">
              <a:solidFill>
                <a:srgbClr val="000000"/>
              </a:solidFill>
              <a:miter lim="800000"/>
              <a:headEnd/>
              <a:tailEnd/>
            </a:ln>
          </p:spPr>
          <p:txBody>
            <a:bodyPr/>
            <a:lstStyle/>
            <a:p>
              <a:endParaRPr lang="en-US"/>
            </a:p>
          </p:txBody>
        </p:sp>
        <p:sp>
          <p:nvSpPr>
            <p:cNvPr id="9307" name="Text Box 43"/>
            <p:cNvSpPr txBox="1">
              <a:spLocks noChangeArrowheads="1"/>
            </p:cNvSpPr>
            <p:nvPr/>
          </p:nvSpPr>
          <p:spPr bwMode="auto">
            <a:xfrm>
              <a:off x="2080217" y="1485323"/>
              <a:ext cx="296863" cy="336550"/>
            </a:xfrm>
            <a:prstGeom prst="rect">
              <a:avLst/>
            </a:prstGeom>
            <a:noFill/>
            <a:ln w="12700">
              <a:noFill/>
              <a:miter lim="800000"/>
              <a:headEnd/>
              <a:tailEnd/>
            </a:ln>
          </p:spPr>
          <p:txBody>
            <a:bodyPr wrap="none">
              <a:spAutoFit/>
            </a:bodyPr>
            <a:lstStyle/>
            <a:p>
              <a:pPr eaLnBrk="0" hangingPunct="0"/>
              <a:r>
                <a:rPr lang="en-US" sz="1600" b="1">
                  <a:solidFill>
                    <a:srgbClr val="000000"/>
                  </a:solidFill>
                </a:rPr>
                <a:t>5</a:t>
              </a:r>
            </a:p>
          </p:txBody>
        </p:sp>
        <p:sp>
          <p:nvSpPr>
            <p:cNvPr id="9308" name="Text Box 44"/>
            <p:cNvSpPr txBox="1">
              <a:spLocks noChangeArrowheads="1"/>
            </p:cNvSpPr>
            <p:nvPr/>
          </p:nvSpPr>
          <p:spPr bwMode="auto">
            <a:xfrm>
              <a:off x="1962742" y="2290186"/>
              <a:ext cx="409575" cy="336550"/>
            </a:xfrm>
            <a:prstGeom prst="rect">
              <a:avLst/>
            </a:prstGeom>
            <a:noFill/>
            <a:ln w="12700">
              <a:noFill/>
              <a:miter lim="800000"/>
              <a:headEnd/>
              <a:tailEnd/>
            </a:ln>
          </p:spPr>
          <p:txBody>
            <a:bodyPr wrap="none">
              <a:spAutoFit/>
            </a:bodyPr>
            <a:lstStyle/>
            <a:p>
              <a:pPr eaLnBrk="0" hangingPunct="0"/>
              <a:r>
                <a:rPr lang="en-US" sz="1600" b="1">
                  <a:solidFill>
                    <a:srgbClr val="000000"/>
                  </a:solidFill>
                </a:rPr>
                <a:t>10</a:t>
              </a:r>
            </a:p>
          </p:txBody>
        </p:sp>
        <p:sp>
          <p:nvSpPr>
            <p:cNvPr id="9309" name="Text Box 45"/>
            <p:cNvSpPr txBox="1">
              <a:spLocks noChangeArrowheads="1"/>
            </p:cNvSpPr>
            <p:nvPr/>
          </p:nvSpPr>
          <p:spPr bwMode="auto">
            <a:xfrm>
              <a:off x="1975442" y="3045836"/>
              <a:ext cx="409575" cy="336550"/>
            </a:xfrm>
            <a:prstGeom prst="rect">
              <a:avLst/>
            </a:prstGeom>
            <a:noFill/>
            <a:ln w="12700">
              <a:noFill/>
              <a:miter lim="800000"/>
              <a:headEnd/>
              <a:tailEnd/>
            </a:ln>
          </p:spPr>
          <p:txBody>
            <a:bodyPr wrap="none">
              <a:spAutoFit/>
            </a:bodyPr>
            <a:lstStyle/>
            <a:p>
              <a:pPr eaLnBrk="0" hangingPunct="0"/>
              <a:r>
                <a:rPr lang="en-US" sz="1600" b="1">
                  <a:solidFill>
                    <a:srgbClr val="000000"/>
                  </a:solidFill>
                </a:rPr>
                <a:t>15</a:t>
              </a:r>
            </a:p>
          </p:txBody>
        </p:sp>
        <p:sp>
          <p:nvSpPr>
            <p:cNvPr id="9310" name="Text Box 46"/>
            <p:cNvSpPr txBox="1">
              <a:spLocks noChangeArrowheads="1"/>
            </p:cNvSpPr>
            <p:nvPr/>
          </p:nvSpPr>
          <p:spPr bwMode="auto">
            <a:xfrm>
              <a:off x="1972267" y="3834823"/>
              <a:ext cx="409575" cy="336550"/>
            </a:xfrm>
            <a:prstGeom prst="rect">
              <a:avLst/>
            </a:prstGeom>
            <a:noFill/>
            <a:ln w="12700">
              <a:noFill/>
              <a:miter lim="800000"/>
              <a:headEnd/>
              <a:tailEnd/>
            </a:ln>
          </p:spPr>
          <p:txBody>
            <a:bodyPr wrap="none">
              <a:spAutoFit/>
            </a:bodyPr>
            <a:lstStyle/>
            <a:p>
              <a:pPr eaLnBrk="0" hangingPunct="0"/>
              <a:r>
                <a:rPr lang="en-US" sz="1600" b="1">
                  <a:solidFill>
                    <a:srgbClr val="000000"/>
                  </a:solidFill>
                </a:rPr>
                <a:t>20</a:t>
              </a:r>
            </a:p>
          </p:txBody>
        </p:sp>
        <p:sp>
          <p:nvSpPr>
            <p:cNvPr id="9311" name="Text Box 47"/>
            <p:cNvSpPr txBox="1">
              <a:spLocks noChangeArrowheads="1"/>
            </p:cNvSpPr>
            <p:nvPr/>
          </p:nvSpPr>
          <p:spPr bwMode="auto">
            <a:xfrm>
              <a:off x="1972267" y="4604761"/>
              <a:ext cx="409575" cy="336550"/>
            </a:xfrm>
            <a:prstGeom prst="rect">
              <a:avLst/>
            </a:prstGeom>
            <a:noFill/>
            <a:ln w="12700">
              <a:noFill/>
              <a:miter lim="800000"/>
              <a:headEnd/>
              <a:tailEnd/>
            </a:ln>
          </p:spPr>
          <p:txBody>
            <a:bodyPr wrap="none">
              <a:spAutoFit/>
            </a:bodyPr>
            <a:lstStyle/>
            <a:p>
              <a:pPr eaLnBrk="0" hangingPunct="0"/>
              <a:r>
                <a:rPr lang="en-US" sz="1600" b="1">
                  <a:solidFill>
                    <a:srgbClr val="000000"/>
                  </a:solidFill>
                </a:rPr>
                <a:t>25</a:t>
              </a:r>
            </a:p>
          </p:txBody>
        </p:sp>
        <p:sp>
          <p:nvSpPr>
            <p:cNvPr id="9312" name="Text Box 48"/>
            <p:cNvSpPr txBox="1">
              <a:spLocks noChangeArrowheads="1"/>
            </p:cNvSpPr>
            <p:nvPr/>
          </p:nvSpPr>
          <p:spPr bwMode="auto">
            <a:xfrm>
              <a:off x="1972267" y="5377873"/>
              <a:ext cx="409575" cy="336550"/>
            </a:xfrm>
            <a:prstGeom prst="rect">
              <a:avLst/>
            </a:prstGeom>
            <a:noFill/>
            <a:ln w="12700">
              <a:noFill/>
              <a:miter lim="800000"/>
              <a:headEnd/>
              <a:tailEnd/>
            </a:ln>
          </p:spPr>
          <p:txBody>
            <a:bodyPr wrap="none">
              <a:spAutoFit/>
            </a:bodyPr>
            <a:lstStyle/>
            <a:p>
              <a:pPr eaLnBrk="0" hangingPunct="0"/>
              <a:r>
                <a:rPr lang="en-US" sz="1600" b="1">
                  <a:solidFill>
                    <a:srgbClr val="000000"/>
                  </a:solidFill>
                </a:rPr>
                <a:t>30</a:t>
              </a:r>
            </a:p>
          </p:txBody>
        </p:sp>
        <p:sp>
          <p:nvSpPr>
            <p:cNvPr id="9313" name="AutoShape 49"/>
            <p:cNvSpPr>
              <a:spLocks noChangeArrowheads="1"/>
            </p:cNvSpPr>
            <p:nvPr/>
          </p:nvSpPr>
          <p:spPr bwMode="auto">
            <a:xfrm rot="-5320983">
              <a:off x="2345330" y="5773161"/>
              <a:ext cx="325437" cy="230188"/>
            </a:xfrm>
            <a:prstGeom prst="doubleWave">
              <a:avLst>
                <a:gd name="adj1" fmla="val 10319"/>
                <a:gd name="adj2" fmla="val 10000"/>
              </a:avLst>
            </a:prstGeom>
            <a:solidFill>
              <a:srgbClr val="FFFFFF"/>
            </a:solidFill>
            <a:ln w="28575">
              <a:solidFill>
                <a:srgbClr val="000000"/>
              </a:solidFill>
              <a:miter lim="800000"/>
              <a:headEnd/>
              <a:tailEnd/>
            </a:ln>
          </p:spPr>
          <p:txBody>
            <a:bodyPr/>
            <a:lstStyle/>
            <a:p>
              <a:endParaRPr lang="en-US"/>
            </a:p>
          </p:txBody>
        </p:sp>
        <p:sp>
          <p:nvSpPr>
            <p:cNvPr id="9314" name="Text Box 50"/>
            <p:cNvSpPr txBox="1">
              <a:spLocks noChangeArrowheads="1"/>
            </p:cNvSpPr>
            <p:nvPr/>
          </p:nvSpPr>
          <p:spPr bwMode="auto">
            <a:xfrm>
              <a:off x="1405097" y="1497306"/>
              <a:ext cx="431800" cy="384175"/>
            </a:xfrm>
            <a:prstGeom prst="rect">
              <a:avLst/>
            </a:prstGeom>
            <a:noFill/>
            <a:ln w="9525">
              <a:noFill/>
              <a:miter lim="800000"/>
              <a:headEnd/>
              <a:tailEnd/>
            </a:ln>
          </p:spPr>
          <p:txBody>
            <a:bodyPr/>
            <a:lstStyle/>
            <a:p>
              <a:pPr algn="ctr" eaLnBrk="0" hangingPunct="0"/>
              <a:r>
                <a:rPr lang="en-US" sz="2400"/>
                <a:t>p</a:t>
              </a:r>
            </a:p>
          </p:txBody>
        </p:sp>
        <p:sp>
          <p:nvSpPr>
            <p:cNvPr id="9315" name="Text Box 51"/>
            <p:cNvSpPr txBox="1">
              <a:spLocks noChangeArrowheads="1"/>
            </p:cNvSpPr>
            <p:nvPr/>
          </p:nvSpPr>
          <p:spPr bwMode="auto">
            <a:xfrm>
              <a:off x="1406252" y="3133571"/>
              <a:ext cx="431800" cy="384175"/>
            </a:xfrm>
            <a:prstGeom prst="rect">
              <a:avLst/>
            </a:prstGeom>
            <a:noFill/>
            <a:ln w="9525">
              <a:noFill/>
              <a:miter lim="800000"/>
              <a:headEnd/>
              <a:tailEnd/>
            </a:ln>
          </p:spPr>
          <p:txBody>
            <a:bodyPr/>
            <a:lstStyle/>
            <a:p>
              <a:pPr algn="ctr" eaLnBrk="0" hangingPunct="0"/>
              <a:r>
                <a:rPr lang="en-US" sz="2400"/>
                <a:t>q</a:t>
              </a:r>
            </a:p>
          </p:txBody>
        </p:sp>
        <p:sp>
          <p:nvSpPr>
            <p:cNvPr id="9316" name="Text Box 52"/>
            <p:cNvSpPr txBox="1">
              <a:spLocks noChangeArrowheads="1"/>
            </p:cNvSpPr>
            <p:nvPr/>
          </p:nvSpPr>
          <p:spPr bwMode="auto">
            <a:xfrm>
              <a:off x="3054077" y="1084541"/>
              <a:ext cx="1043876" cy="369332"/>
            </a:xfrm>
            <a:prstGeom prst="rect">
              <a:avLst/>
            </a:prstGeom>
            <a:noFill/>
            <a:ln w="9525">
              <a:noFill/>
              <a:miter lim="800000"/>
              <a:headEnd/>
              <a:tailEnd/>
            </a:ln>
          </p:spPr>
          <p:txBody>
            <a:bodyPr wrap="none">
              <a:spAutoFit/>
            </a:bodyPr>
            <a:lstStyle/>
            <a:p>
              <a:pPr eaLnBrk="0" hangingPunct="0"/>
              <a:r>
                <a:rPr lang="en-US" b="1"/>
                <a:t>DYS393</a:t>
              </a:r>
            </a:p>
          </p:txBody>
        </p:sp>
        <p:sp>
          <p:nvSpPr>
            <p:cNvPr id="9317" name="Line 56"/>
            <p:cNvSpPr>
              <a:spLocks noChangeShapeType="1"/>
            </p:cNvSpPr>
            <p:nvPr/>
          </p:nvSpPr>
          <p:spPr bwMode="auto">
            <a:xfrm flipH="1" flipV="1">
              <a:off x="2553002" y="1573499"/>
              <a:ext cx="494998" cy="5918"/>
            </a:xfrm>
            <a:prstGeom prst="line">
              <a:avLst/>
            </a:prstGeom>
            <a:noFill/>
            <a:ln w="9525">
              <a:solidFill>
                <a:srgbClr val="000000"/>
              </a:solidFill>
              <a:round/>
              <a:headEnd/>
              <a:tailEnd/>
            </a:ln>
          </p:spPr>
          <p:txBody>
            <a:bodyPr/>
            <a:lstStyle/>
            <a:p>
              <a:endParaRPr lang="en-US"/>
            </a:p>
          </p:txBody>
        </p:sp>
        <p:sp>
          <p:nvSpPr>
            <p:cNvPr id="9318" name="Line 57"/>
            <p:cNvSpPr>
              <a:spLocks noChangeShapeType="1"/>
            </p:cNvSpPr>
            <p:nvPr/>
          </p:nvSpPr>
          <p:spPr bwMode="auto">
            <a:xfrm flipH="1">
              <a:off x="2546942" y="1274618"/>
              <a:ext cx="528767" cy="132470"/>
            </a:xfrm>
            <a:prstGeom prst="line">
              <a:avLst/>
            </a:prstGeom>
            <a:noFill/>
            <a:ln w="9525">
              <a:solidFill>
                <a:srgbClr val="000000"/>
              </a:solidFill>
              <a:round/>
              <a:headEnd/>
              <a:tailEnd/>
            </a:ln>
          </p:spPr>
          <p:txBody>
            <a:bodyPr/>
            <a:lstStyle/>
            <a:p>
              <a:endParaRPr lang="en-US"/>
            </a:p>
          </p:txBody>
        </p:sp>
        <p:sp>
          <p:nvSpPr>
            <p:cNvPr id="9319" name="Line 59"/>
            <p:cNvSpPr>
              <a:spLocks noChangeShapeType="1"/>
            </p:cNvSpPr>
            <p:nvPr/>
          </p:nvSpPr>
          <p:spPr bwMode="auto">
            <a:xfrm flipH="1" flipV="1">
              <a:off x="2585038" y="4240487"/>
              <a:ext cx="518379" cy="303804"/>
            </a:xfrm>
            <a:prstGeom prst="line">
              <a:avLst/>
            </a:prstGeom>
            <a:noFill/>
            <a:ln w="9525">
              <a:solidFill>
                <a:srgbClr val="000000"/>
              </a:solidFill>
              <a:round/>
              <a:headEnd/>
              <a:tailEnd/>
            </a:ln>
          </p:spPr>
          <p:txBody>
            <a:bodyPr/>
            <a:lstStyle/>
            <a:p>
              <a:endParaRPr lang="en-US"/>
            </a:p>
          </p:txBody>
        </p:sp>
        <p:sp>
          <p:nvSpPr>
            <p:cNvPr id="9320" name="Text Box 60"/>
            <p:cNvSpPr txBox="1">
              <a:spLocks noChangeArrowheads="1"/>
            </p:cNvSpPr>
            <p:nvPr/>
          </p:nvSpPr>
          <p:spPr bwMode="auto">
            <a:xfrm>
              <a:off x="3054077" y="4386817"/>
              <a:ext cx="1043876" cy="369332"/>
            </a:xfrm>
            <a:prstGeom prst="rect">
              <a:avLst/>
            </a:prstGeom>
            <a:noFill/>
            <a:ln w="9525">
              <a:noFill/>
              <a:miter lim="800000"/>
              <a:headEnd/>
              <a:tailEnd/>
            </a:ln>
          </p:spPr>
          <p:txBody>
            <a:bodyPr wrap="none">
              <a:spAutoFit/>
            </a:bodyPr>
            <a:lstStyle/>
            <a:p>
              <a:pPr eaLnBrk="0" hangingPunct="0"/>
              <a:r>
                <a:rPr lang="en-US" b="1"/>
                <a:t>DYS392</a:t>
              </a:r>
            </a:p>
          </p:txBody>
        </p:sp>
        <p:sp>
          <p:nvSpPr>
            <p:cNvPr id="9321" name="Text Box 61"/>
            <p:cNvSpPr txBox="1">
              <a:spLocks noChangeArrowheads="1"/>
            </p:cNvSpPr>
            <p:nvPr/>
          </p:nvSpPr>
          <p:spPr bwMode="auto">
            <a:xfrm>
              <a:off x="1718267" y="369311"/>
              <a:ext cx="641350" cy="914400"/>
            </a:xfrm>
            <a:prstGeom prst="rect">
              <a:avLst/>
            </a:prstGeom>
            <a:noFill/>
            <a:ln w="9525">
              <a:noFill/>
              <a:miter lim="800000"/>
              <a:headEnd/>
              <a:tailEnd/>
            </a:ln>
          </p:spPr>
          <p:txBody>
            <a:bodyPr wrap="none">
              <a:spAutoFit/>
            </a:bodyPr>
            <a:lstStyle/>
            <a:p>
              <a:r>
                <a:rPr lang="en-US" sz="5400"/>
                <a:t>Y</a:t>
              </a:r>
            </a:p>
          </p:txBody>
        </p:sp>
        <p:sp>
          <p:nvSpPr>
            <p:cNvPr id="9322" name="Text Box 52"/>
            <p:cNvSpPr txBox="1">
              <a:spLocks noChangeArrowheads="1"/>
            </p:cNvSpPr>
            <p:nvPr/>
          </p:nvSpPr>
          <p:spPr bwMode="auto">
            <a:xfrm>
              <a:off x="3054077" y="1398001"/>
              <a:ext cx="1043876" cy="369332"/>
            </a:xfrm>
            <a:prstGeom prst="rect">
              <a:avLst/>
            </a:prstGeom>
            <a:noFill/>
            <a:ln w="9525">
              <a:noFill/>
              <a:miter lim="800000"/>
              <a:headEnd/>
              <a:tailEnd/>
            </a:ln>
          </p:spPr>
          <p:txBody>
            <a:bodyPr wrap="none">
              <a:spAutoFit/>
            </a:bodyPr>
            <a:lstStyle/>
            <a:p>
              <a:pPr eaLnBrk="0" hangingPunct="0"/>
              <a:r>
                <a:rPr lang="en-US" b="1"/>
                <a:t>DYS456</a:t>
              </a:r>
            </a:p>
          </p:txBody>
        </p:sp>
        <p:sp>
          <p:nvSpPr>
            <p:cNvPr id="9323" name="Line 56"/>
            <p:cNvSpPr>
              <a:spLocks noChangeShapeType="1"/>
            </p:cNvSpPr>
            <p:nvPr/>
          </p:nvSpPr>
          <p:spPr bwMode="auto">
            <a:xfrm flipH="1">
              <a:off x="2572052" y="2078182"/>
              <a:ext cx="545221" cy="9669"/>
            </a:xfrm>
            <a:prstGeom prst="line">
              <a:avLst/>
            </a:prstGeom>
            <a:noFill/>
            <a:ln w="9525">
              <a:solidFill>
                <a:srgbClr val="000000"/>
              </a:solidFill>
              <a:round/>
              <a:headEnd/>
              <a:tailEnd/>
            </a:ln>
          </p:spPr>
          <p:txBody>
            <a:bodyPr/>
            <a:lstStyle/>
            <a:p>
              <a:endParaRPr lang="en-US"/>
            </a:p>
          </p:txBody>
        </p:sp>
        <p:sp>
          <p:nvSpPr>
            <p:cNvPr id="9324" name="Text Box 52"/>
            <p:cNvSpPr txBox="1">
              <a:spLocks noChangeArrowheads="1"/>
            </p:cNvSpPr>
            <p:nvPr/>
          </p:nvSpPr>
          <p:spPr bwMode="auto">
            <a:xfrm>
              <a:off x="3054077" y="1903691"/>
              <a:ext cx="1043876" cy="369332"/>
            </a:xfrm>
            <a:prstGeom prst="rect">
              <a:avLst/>
            </a:prstGeom>
            <a:noFill/>
            <a:ln w="9525">
              <a:noFill/>
              <a:miter lim="800000"/>
              <a:headEnd/>
              <a:tailEnd/>
            </a:ln>
          </p:spPr>
          <p:txBody>
            <a:bodyPr wrap="none">
              <a:spAutoFit/>
            </a:bodyPr>
            <a:lstStyle/>
            <a:p>
              <a:pPr eaLnBrk="0" hangingPunct="0"/>
              <a:r>
                <a:rPr lang="en-US" b="1"/>
                <a:t>DYS458</a:t>
              </a:r>
            </a:p>
          </p:txBody>
        </p:sp>
        <p:sp>
          <p:nvSpPr>
            <p:cNvPr id="9325" name="Line 56"/>
            <p:cNvSpPr>
              <a:spLocks noChangeShapeType="1"/>
            </p:cNvSpPr>
            <p:nvPr/>
          </p:nvSpPr>
          <p:spPr bwMode="auto">
            <a:xfrm flipH="1">
              <a:off x="2562527" y="2486025"/>
              <a:ext cx="561672" cy="1876"/>
            </a:xfrm>
            <a:prstGeom prst="line">
              <a:avLst/>
            </a:prstGeom>
            <a:noFill/>
            <a:ln w="9525">
              <a:solidFill>
                <a:srgbClr val="000000"/>
              </a:solidFill>
              <a:round/>
              <a:headEnd/>
              <a:tailEnd/>
            </a:ln>
          </p:spPr>
          <p:txBody>
            <a:bodyPr/>
            <a:lstStyle/>
            <a:p>
              <a:endParaRPr lang="en-US"/>
            </a:p>
          </p:txBody>
        </p:sp>
        <p:sp>
          <p:nvSpPr>
            <p:cNvPr id="9326" name="TextBox 67"/>
            <p:cNvSpPr txBox="1">
              <a:spLocks noChangeArrowheads="1"/>
            </p:cNvSpPr>
            <p:nvPr/>
          </p:nvSpPr>
          <p:spPr bwMode="auto">
            <a:xfrm>
              <a:off x="4105275" y="1657350"/>
              <a:ext cx="1018292" cy="369332"/>
            </a:xfrm>
            <a:prstGeom prst="rect">
              <a:avLst/>
            </a:prstGeom>
            <a:noFill/>
            <a:ln w="9525">
              <a:noFill/>
              <a:miter lim="800000"/>
              <a:headEnd/>
              <a:tailEnd/>
            </a:ln>
          </p:spPr>
          <p:txBody>
            <a:bodyPr wrap="none">
              <a:spAutoFit/>
            </a:bodyPr>
            <a:lstStyle/>
            <a:p>
              <a:r>
                <a:rPr lang="en-US"/>
                <a:t>AMEL Y</a:t>
              </a:r>
            </a:p>
          </p:txBody>
        </p:sp>
        <p:sp>
          <p:nvSpPr>
            <p:cNvPr id="9327" name="Line 57"/>
            <p:cNvSpPr>
              <a:spLocks noChangeShapeType="1"/>
            </p:cNvSpPr>
            <p:nvPr/>
          </p:nvSpPr>
          <p:spPr bwMode="auto">
            <a:xfrm flipH="1">
              <a:off x="2576895" y="1838324"/>
              <a:ext cx="1566479" cy="184439"/>
            </a:xfrm>
            <a:prstGeom prst="line">
              <a:avLst/>
            </a:prstGeom>
            <a:noFill/>
            <a:ln w="9525">
              <a:solidFill>
                <a:srgbClr val="000000"/>
              </a:solidFill>
              <a:round/>
              <a:headEnd/>
              <a:tailEnd/>
            </a:ln>
          </p:spPr>
          <p:txBody>
            <a:bodyPr/>
            <a:lstStyle/>
            <a:p>
              <a:endParaRPr lang="en-US"/>
            </a:p>
          </p:txBody>
        </p:sp>
        <p:sp>
          <p:nvSpPr>
            <p:cNvPr id="9328" name="Text Box 6"/>
            <p:cNvSpPr txBox="1">
              <a:spLocks noChangeArrowheads="1"/>
            </p:cNvSpPr>
            <p:nvPr/>
          </p:nvSpPr>
          <p:spPr bwMode="auto">
            <a:xfrm>
              <a:off x="3054077" y="2631498"/>
              <a:ext cx="1043876" cy="369332"/>
            </a:xfrm>
            <a:prstGeom prst="rect">
              <a:avLst/>
            </a:prstGeom>
            <a:noFill/>
            <a:ln w="9525">
              <a:noFill/>
              <a:miter lim="800000"/>
              <a:headEnd/>
              <a:tailEnd/>
            </a:ln>
          </p:spPr>
          <p:txBody>
            <a:bodyPr wrap="none">
              <a:spAutoFit/>
            </a:bodyPr>
            <a:lstStyle/>
            <a:p>
              <a:pPr eaLnBrk="0" hangingPunct="0"/>
              <a:r>
                <a:rPr lang="en-US" b="1"/>
                <a:t>DYS391</a:t>
              </a:r>
            </a:p>
          </p:txBody>
        </p:sp>
        <p:sp>
          <p:nvSpPr>
            <p:cNvPr id="9329" name="Line 56"/>
            <p:cNvSpPr>
              <a:spLocks noChangeShapeType="1"/>
            </p:cNvSpPr>
            <p:nvPr/>
          </p:nvSpPr>
          <p:spPr bwMode="auto">
            <a:xfrm flipH="1">
              <a:off x="2572052" y="2826327"/>
              <a:ext cx="503657" cy="4474"/>
            </a:xfrm>
            <a:prstGeom prst="line">
              <a:avLst/>
            </a:prstGeom>
            <a:noFill/>
            <a:ln w="9525">
              <a:solidFill>
                <a:srgbClr val="000000"/>
              </a:solidFill>
              <a:round/>
              <a:headEnd/>
              <a:tailEnd/>
            </a:ln>
          </p:spPr>
          <p:txBody>
            <a:bodyPr/>
            <a:lstStyle/>
            <a:p>
              <a:endParaRPr lang="en-US"/>
            </a:p>
          </p:txBody>
        </p:sp>
        <p:sp>
          <p:nvSpPr>
            <p:cNvPr id="9330" name="Text Box 6"/>
            <p:cNvSpPr txBox="1">
              <a:spLocks noChangeArrowheads="1"/>
            </p:cNvSpPr>
            <p:nvPr/>
          </p:nvSpPr>
          <p:spPr bwMode="auto">
            <a:xfrm>
              <a:off x="4550378" y="2143972"/>
              <a:ext cx="1043876" cy="369332"/>
            </a:xfrm>
            <a:prstGeom prst="rect">
              <a:avLst/>
            </a:prstGeom>
            <a:noFill/>
            <a:ln w="9525">
              <a:noFill/>
              <a:miter lim="800000"/>
              <a:headEnd/>
              <a:tailEnd/>
            </a:ln>
          </p:spPr>
          <p:txBody>
            <a:bodyPr wrap="none">
              <a:spAutoFit/>
            </a:bodyPr>
            <a:lstStyle/>
            <a:p>
              <a:pPr eaLnBrk="0" hangingPunct="0"/>
              <a:r>
                <a:rPr lang="en-US" b="1"/>
                <a:t>DYS635</a:t>
              </a:r>
            </a:p>
          </p:txBody>
        </p:sp>
        <p:sp>
          <p:nvSpPr>
            <p:cNvPr id="9331" name="Line 56"/>
            <p:cNvSpPr>
              <a:spLocks noChangeShapeType="1"/>
            </p:cNvSpPr>
            <p:nvPr/>
          </p:nvSpPr>
          <p:spPr bwMode="auto">
            <a:xfrm flipH="1" flipV="1">
              <a:off x="2581577" y="2933846"/>
              <a:ext cx="1671768" cy="3318"/>
            </a:xfrm>
            <a:prstGeom prst="line">
              <a:avLst/>
            </a:prstGeom>
            <a:noFill/>
            <a:ln w="9525">
              <a:solidFill>
                <a:srgbClr val="000000"/>
              </a:solidFill>
              <a:round/>
              <a:headEnd/>
              <a:tailEnd/>
            </a:ln>
          </p:spPr>
          <p:txBody>
            <a:bodyPr/>
            <a:lstStyle/>
            <a:p>
              <a:endParaRPr lang="en-US"/>
            </a:p>
          </p:txBody>
        </p:sp>
        <p:sp>
          <p:nvSpPr>
            <p:cNvPr id="9332" name="Line 56"/>
            <p:cNvSpPr>
              <a:spLocks noChangeShapeType="1"/>
            </p:cNvSpPr>
            <p:nvPr/>
          </p:nvSpPr>
          <p:spPr bwMode="auto">
            <a:xfrm flipH="1" flipV="1">
              <a:off x="2563091" y="3325091"/>
              <a:ext cx="526473" cy="13854"/>
            </a:xfrm>
            <a:prstGeom prst="line">
              <a:avLst/>
            </a:prstGeom>
            <a:noFill/>
            <a:ln w="9525">
              <a:solidFill>
                <a:srgbClr val="000000"/>
              </a:solidFill>
              <a:round/>
              <a:headEnd/>
              <a:tailEnd/>
            </a:ln>
          </p:spPr>
          <p:txBody>
            <a:bodyPr/>
            <a:lstStyle/>
            <a:p>
              <a:endParaRPr lang="en-US"/>
            </a:p>
          </p:txBody>
        </p:sp>
        <p:sp>
          <p:nvSpPr>
            <p:cNvPr id="9333" name="Line 56"/>
            <p:cNvSpPr>
              <a:spLocks noChangeShapeType="1"/>
            </p:cNvSpPr>
            <p:nvPr/>
          </p:nvSpPr>
          <p:spPr bwMode="auto">
            <a:xfrm flipH="1" flipV="1">
              <a:off x="1819577" y="4424943"/>
              <a:ext cx="646532" cy="1130729"/>
            </a:xfrm>
            <a:prstGeom prst="line">
              <a:avLst/>
            </a:prstGeom>
            <a:noFill/>
            <a:ln w="9525">
              <a:solidFill>
                <a:srgbClr val="000000"/>
              </a:solidFill>
              <a:prstDash val="dash"/>
              <a:round/>
              <a:headEnd/>
              <a:tailEnd/>
            </a:ln>
          </p:spPr>
          <p:txBody>
            <a:bodyPr/>
            <a:lstStyle/>
            <a:p>
              <a:endParaRPr lang="en-US"/>
            </a:p>
          </p:txBody>
        </p:sp>
        <p:sp>
          <p:nvSpPr>
            <p:cNvPr id="76" name="Rectangle 75"/>
            <p:cNvSpPr/>
            <p:nvPr/>
          </p:nvSpPr>
          <p:spPr>
            <a:xfrm>
              <a:off x="1440727" y="4434032"/>
              <a:ext cx="336498" cy="18275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p:cNvSpPr/>
            <p:nvPr/>
          </p:nvSpPr>
          <p:spPr>
            <a:xfrm>
              <a:off x="1439140" y="6261568"/>
              <a:ext cx="339673" cy="1968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a:off x="1453425" y="969492"/>
              <a:ext cx="339673" cy="319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37" name="TextBox 78"/>
            <p:cNvSpPr txBox="1">
              <a:spLocks noChangeArrowheads="1"/>
            </p:cNvSpPr>
            <p:nvPr/>
          </p:nvSpPr>
          <p:spPr bwMode="auto">
            <a:xfrm>
              <a:off x="526468" y="2341418"/>
              <a:ext cx="896399" cy="261610"/>
            </a:xfrm>
            <a:prstGeom prst="rect">
              <a:avLst/>
            </a:prstGeom>
            <a:noFill/>
            <a:ln w="9525">
              <a:noFill/>
              <a:miter lim="800000"/>
              <a:headEnd/>
              <a:tailEnd/>
            </a:ln>
          </p:spPr>
          <p:txBody>
            <a:bodyPr wrap="none">
              <a:spAutoFit/>
            </a:bodyPr>
            <a:lstStyle/>
            <a:p>
              <a:r>
                <a:rPr lang="en-US" sz="1100" i="1"/>
                <a:t>centromere</a:t>
              </a:r>
            </a:p>
          </p:txBody>
        </p:sp>
        <p:sp>
          <p:nvSpPr>
            <p:cNvPr id="9338" name="TextBox 79"/>
            <p:cNvSpPr txBox="1">
              <a:spLocks noChangeArrowheads="1"/>
            </p:cNvSpPr>
            <p:nvPr/>
          </p:nvSpPr>
          <p:spPr bwMode="auto">
            <a:xfrm rot="-5400000">
              <a:off x="757197" y="5155446"/>
              <a:ext cx="1667444" cy="338554"/>
            </a:xfrm>
            <a:prstGeom prst="rect">
              <a:avLst/>
            </a:prstGeom>
            <a:noFill/>
            <a:ln w="9525">
              <a:noFill/>
              <a:miter lim="800000"/>
              <a:headEnd/>
              <a:tailEnd/>
            </a:ln>
          </p:spPr>
          <p:txBody>
            <a:bodyPr wrap="none">
              <a:spAutoFit/>
            </a:bodyPr>
            <a:lstStyle/>
            <a:p>
              <a:r>
                <a:rPr lang="en-US" sz="1600" i="1"/>
                <a:t>heterochromatin</a:t>
              </a:r>
            </a:p>
          </p:txBody>
        </p:sp>
        <p:sp>
          <p:nvSpPr>
            <p:cNvPr id="9339" name="TextBox 80"/>
            <p:cNvSpPr txBox="1">
              <a:spLocks noChangeArrowheads="1"/>
            </p:cNvSpPr>
            <p:nvPr/>
          </p:nvSpPr>
          <p:spPr bwMode="auto">
            <a:xfrm>
              <a:off x="775860" y="969815"/>
              <a:ext cx="641009" cy="307777"/>
            </a:xfrm>
            <a:prstGeom prst="rect">
              <a:avLst/>
            </a:prstGeom>
            <a:noFill/>
            <a:ln w="9525">
              <a:noFill/>
              <a:miter lim="800000"/>
              <a:headEnd/>
              <a:tailEnd/>
            </a:ln>
          </p:spPr>
          <p:txBody>
            <a:bodyPr wrap="none">
              <a:spAutoFit/>
            </a:bodyPr>
            <a:lstStyle/>
            <a:p>
              <a:r>
                <a:rPr lang="en-US" sz="1400"/>
                <a:t>PAR1</a:t>
              </a:r>
            </a:p>
          </p:txBody>
        </p:sp>
        <p:sp>
          <p:nvSpPr>
            <p:cNvPr id="9340" name="TextBox 81"/>
            <p:cNvSpPr txBox="1">
              <a:spLocks noChangeArrowheads="1"/>
            </p:cNvSpPr>
            <p:nvPr/>
          </p:nvSpPr>
          <p:spPr bwMode="auto">
            <a:xfrm>
              <a:off x="748148" y="6276111"/>
              <a:ext cx="641009" cy="307777"/>
            </a:xfrm>
            <a:prstGeom prst="rect">
              <a:avLst/>
            </a:prstGeom>
            <a:noFill/>
            <a:ln w="9525">
              <a:noFill/>
              <a:miter lim="800000"/>
              <a:headEnd/>
              <a:tailEnd/>
            </a:ln>
          </p:spPr>
          <p:txBody>
            <a:bodyPr wrap="none">
              <a:spAutoFit/>
            </a:bodyPr>
            <a:lstStyle/>
            <a:p>
              <a:r>
                <a:rPr lang="en-US" sz="1400"/>
                <a:t>PAR2</a:t>
              </a:r>
            </a:p>
          </p:txBody>
        </p:sp>
        <p:sp>
          <p:nvSpPr>
            <p:cNvPr id="9341" name="Line 56"/>
            <p:cNvSpPr>
              <a:spLocks noChangeShapeType="1"/>
            </p:cNvSpPr>
            <p:nvPr/>
          </p:nvSpPr>
          <p:spPr bwMode="auto">
            <a:xfrm flipH="1">
              <a:off x="1791867" y="1122218"/>
              <a:ext cx="715805" cy="171598"/>
            </a:xfrm>
            <a:prstGeom prst="line">
              <a:avLst/>
            </a:prstGeom>
            <a:noFill/>
            <a:ln w="9525">
              <a:solidFill>
                <a:srgbClr val="000000"/>
              </a:solidFill>
              <a:prstDash val="dash"/>
              <a:round/>
              <a:headEnd/>
              <a:tailEnd/>
            </a:ln>
          </p:spPr>
          <p:txBody>
            <a:bodyPr/>
            <a:lstStyle/>
            <a:p>
              <a:endParaRPr lang="en-US"/>
            </a:p>
          </p:txBody>
        </p:sp>
        <p:sp>
          <p:nvSpPr>
            <p:cNvPr id="9342" name="Line 59"/>
            <p:cNvSpPr>
              <a:spLocks noChangeShapeType="1"/>
            </p:cNvSpPr>
            <p:nvPr/>
          </p:nvSpPr>
          <p:spPr bwMode="auto">
            <a:xfrm flipH="1" flipV="1">
              <a:off x="2612744" y="4406742"/>
              <a:ext cx="490674" cy="456203"/>
            </a:xfrm>
            <a:prstGeom prst="line">
              <a:avLst/>
            </a:prstGeom>
            <a:noFill/>
            <a:ln w="9525">
              <a:solidFill>
                <a:srgbClr val="000000"/>
              </a:solidFill>
              <a:round/>
              <a:headEnd/>
              <a:tailEnd/>
            </a:ln>
          </p:spPr>
          <p:txBody>
            <a:bodyPr/>
            <a:lstStyle/>
            <a:p>
              <a:endParaRPr lang="en-US"/>
            </a:p>
          </p:txBody>
        </p:sp>
        <p:sp>
          <p:nvSpPr>
            <p:cNvPr id="9343" name="Text Box 60"/>
            <p:cNvSpPr txBox="1">
              <a:spLocks noChangeArrowheads="1"/>
            </p:cNvSpPr>
            <p:nvPr/>
          </p:nvSpPr>
          <p:spPr bwMode="auto">
            <a:xfrm>
              <a:off x="3054077" y="4719326"/>
              <a:ext cx="1043876" cy="369332"/>
            </a:xfrm>
            <a:prstGeom prst="rect">
              <a:avLst/>
            </a:prstGeom>
            <a:noFill/>
            <a:ln w="9525">
              <a:noFill/>
              <a:miter lim="800000"/>
              <a:headEnd/>
              <a:tailEnd/>
            </a:ln>
          </p:spPr>
          <p:txBody>
            <a:bodyPr wrap="none">
              <a:spAutoFit/>
            </a:bodyPr>
            <a:lstStyle/>
            <a:p>
              <a:pPr eaLnBrk="0" hangingPunct="0"/>
              <a:r>
                <a:rPr lang="en-US" b="1"/>
                <a:t>DYS448</a:t>
              </a:r>
            </a:p>
          </p:txBody>
        </p:sp>
        <p:sp>
          <p:nvSpPr>
            <p:cNvPr id="9344" name="Line 59"/>
            <p:cNvSpPr>
              <a:spLocks noChangeShapeType="1"/>
            </p:cNvSpPr>
            <p:nvPr/>
          </p:nvSpPr>
          <p:spPr bwMode="auto">
            <a:xfrm flipH="1" flipV="1">
              <a:off x="2626599" y="3907963"/>
              <a:ext cx="462965" cy="12873"/>
            </a:xfrm>
            <a:prstGeom prst="line">
              <a:avLst/>
            </a:prstGeom>
            <a:noFill/>
            <a:ln w="9525">
              <a:solidFill>
                <a:srgbClr val="000000"/>
              </a:solidFill>
              <a:round/>
              <a:headEnd/>
              <a:tailEnd/>
            </a:ln>
          </p:spPr>
          <p:txBody>
            <a:bodyPr/>
            <a:lstStyle/>
            <a:p>
              <a:endParaRPr lang="en-US"/>
            </a:p>
          </p:txBody>
        </p:sp>
        <p:sp>
          <p:nvSpPr>
            <p:cNvPr id="9345" name="Line 59"/>
            <p:cNvSpPr>
              <a:spLocks noChangeShapeType="1"/>
            </p:cNvSpPr>
            <p:nvPr/>
          </p:nvSpPr>
          <p:spPr bwMode="auto">
            <a:xfrm flipH="1" flipV="1">
              <a:off x="2626598" y="3963384"/>
              <a:ext cx="462966" cy="192980"/>
            </a:xfrm>
            <a:prstGeom prst="line">
              <a:avLst/>
            </a:prstGeom>
            <a:noFill/>
            <a:ln w="9525">
              <a:solidFill>
                <a:srgbClr val="000000"/>
              </a:solidFill>
              <a:round/>
              <a:headEnd/>
              <a:tailEnd/>
            </a:ln>
          </p:spPr>
          <p:txBody>
            <a:bodyPr/>
            <a:lstStyle/>
            <a:p>
              <a:endParaRPr lang="en-US"/>
            </a:p>
          </p:txBody>
        </p:sp>
        <p:sp>
          <p:nvSpPr>
            <p:cNvPr id="9346" name="Text Box 60"/>
            <p:cNvSpPr txBox="1">
              <a:spLocks noChangeArrowheads="1"/>
            </p:cNvSpPr>
            <p:nvPr/>
          </p:nvSpPr>
          <p:spPr bwMode="auto">
            <a:xfrm>
              <a:off x="3054077" y="3749501"/>
              <a:ext cx="1172116" cy="369332"/>
            </a:xfrm>
            <a:prstGeom prst="rect">
              <a:avLst/>
            </a:prstGeom>
            <a:noFill/>
            <a:ln w="9525">
              <a:noFill/>
              <a:miter lim="800000"/>
              <a:headEnd/>
              <a:tailEnd/>
            </a:ln>
          </p:spPr>
          <p:txBody>
            <a:bodyPr wrap="none">
              <a:spAutoFit/>
            </a:bodyPr>
            <a:lstStyle/>
            <a:p>
              <a:pPr eaLnBrk="0" hangingPunct="0"/>
              <a:r>
                <a:rPr lang="en-US" b="1"/>
                <a:t>DYS385a</a:t>
              </a:r>
            </a:p>
          </p:txBody>
        </p:sp>
        <p:sp>
          <p:nvSpPr>
            <p:cNvPr id="9347" name="Text Box 60"/>
            <p:cNvSpPr txBox="1">
              <a:spLocks noChangeArrowheads="1"/>
            </p:cNvSpPr>
            <p:nvPr/>
          </p:nvSpPr>
          <p:spPr bwMode="auto">
            <a:xfrm>
              <a:off x="3054077" y="4012738"/>
              <a:ext cx="1184940" cy="369332"/>
            </a:xfrm>
            <a:prstGeom prst="rect">
              <a:avLst/>
            </a:prstGeom>
            <a:noFill/>
            <a:ln w="9525">
              <a:noFill/>
              <a:miter lim="800000"/>
              <a:headEnd/>
              <a:tailEnd/>
            </a:ln>
          </p:spPr>
          <p:txBody>
            <a:bodyPr wrap="none">
              <a:spAutoFit/>
            </a:bodyPr>
            <a:lstStyle/>
            <a:p>
              <a:pPr eaLnBrk="0" hangingPunct="0"/>
              <a:r>
                <a:rPr lang="en-US" b="1"/>
                <a:t>DYS385b</a:t>
              </a:r>
            </a:p>
          </p:txBody>
        </p:sp>
        <p:sp>
          <p:nvSpPr>
            <p:cNvPr id="9348" name="Text Box 60"/>
            <p:cNvSpPr txBox="1">
              <a:spLocks noChangeArrowheads="1"/>
            </p:cNvSpPr>
            <p:nvPr/>
          </p:nvSpPr>
          <p:spPr bwMode="auto">
            <a:xfrm>
              <a:off x="3054077" y="3417006"/>
              <a:ext cx="1176348" cy="369332"/>
            </a:xfrm>
            <a:prstGeom prst="rect">
              <a:avLst/>
            </a:prstGeom>
            <a:noFill/>
            <a:ln w="9525">
              <a:noFill/>
              <a:miter lim="800000"/>
              <a:headEnd/>
              <a:tailEnd/>
            </a:ln>
          </p:spPr>
          <p:txBody>
            <a:bodyPr wrap="none">
              <a:spAutoFit/>
            </a:bodyPr>
            <a:lstStyle/>
            <a:p>
              <a:pPr eaLnBrk="0" hangingPunct="0"/>
              <a:r>
                <a:rPr lang="en-US" b="1"/>
                <a:t>GATA-H4</a:t>
              </a:r>
            </a:p>
          </p:txBody>
        </p:sp>
        <p:sp>
          <p:nvSpPr>
            <p:cNvPr id="9349" name="Text Box 60"/>
            <p:cNvSpPr txBox="1">
              <a:spLocks noChangeArrowheads="1"/>
            </p:cNvSpPr>
            <p:nvPr/>
          </p:nvSpPr>
          <p:spPr bwMode="auto">
            <a:xfrm>
              <a:off x="3054077" y="3139916"/>
              <a:ext cx="1043876" cy="369332"/>
            </a:xfrm>
            <a:prstGeom prst="rect">
              <a:avLst/>
            </a:prstGeom>
            <a:noFill/>
            <a:ln w="9525">
              <a:noFill/>
              <a:miter lim="800000"/>
              <a:headEnd/>
              <a:tailEnd/>
            </a:ln>
          </p:spPr>
          <p:txBody>
            <a:bodyPr wrap="none">
              <a:spAutoFit/>
            </a:bodyPr>
            <a:lstStyle/>
            <a:p>
              <a:pPr eaLnBrk="0" hangingPunct="0"/>
              <a:r>
                <a:rPr lang="en-US" b="1"/>
                <a:t>DYS390</a:t>
              </a:r>
            </a:p>
          </p:txBody>
        </p:sp>
        <p:sp>
          <p:nvSpPr>
            <p:cNvPr id="9350" name="Line 56"/>
            <p:cNvSpPr>
              <a:spLocks noChangeShapeType="1"/>
            </p:cNvSpPr>
            <p:nvPr/>
          </p:nvSpPr>
          <p:spPr bwMode="auto">
            <a:xfrm flipH="1">
              <a:off x="2576941" y="3588327"/>
              <a:ext cx="526477" cy="4"/>
            </a:xfrm>
            <a:prstGeom prst="line">
              <a:avLst/>
            </a:prstGeom>
            <a:noFill/>
            <a:ln w="9525">
              <a:solidFill>
                <a:srgbClr val="000000"/>
              </a:solidFill>
              <a:round/>
              <a:headEnd/>
              <a:tailEnd/>
            </a:ln>
          </p:spPr>
          <p:txBody>
            <a:bodyPr/>
            <a:lstStyle/>
            <a:p>
              <a:endParaRPr lang="en-US"/>
            </a:p>
          </p:txBody>
        </p:sp>
        <p:sp>
          <p:nvSpPr>
            <p:cNvPr id="9351" name="Text Box 6"/>
            <p:cNvSpPr txBox="1">
              <a:spLocks noChangeArrowheads="1"/>
            </p:cNvSpPr>
            <p:nvPr/>
          </p:nvSpPr>
          <p:spPr bwMode="auto">
            <a:xfrm>
              <a:off x="4550378" y="2462626"/>
              <a:ext cx="1043876" cy="369332"/>
            </a:xfrm>
            <a:prstGeom prst="rect">
              <a:avLst/>
            </a:prstGeom>
            <a:noFill/>
            <a:ln w="9525">
              <a:noFill/>
              <a:miter lim="800000"/>
              <a:headEnd/>
              <a:tailEnd/>
            </a:ln>
          </p:spPr>
          <p:txBody>
            <a:bodyPr wrap="none">
              <a:spAutoFit/>
            </a:bodyPr>
            <a:lstStyle/>
            <a:p>
              <a:pPr eaLnBrk="0" hangingPunct="0"/>
              <a:r>
                <a:rPr lang="en-US" b="1"/>
                <a:t>DYS437</a:t>
              </a:r>
            </a:p>
          </p:txBody>
        </p:sp>
        <p:sp>
          <p:nvSpPr>
            <p:cNvPr id="9352" name="Text Box 6"/>
            <p:cNvSpPr txBox="1">
              <a:spLocks noChangeArrowheads="1"/>
            </p:cNvSpPr>
            <p:nvPr/>
          </p:nvSpPr>
          <p:spPr bwMode="auto">
            <a:xfrm>
              <a:off x="4550378" y="2781281"/>
              <a:ext cx="1043876" cy="369332"/>
            </a:xfrm>
            <a:prstGeom prst="rect">
              <a:avLst/>
            </a:prstGeom>
            <a:noFill/>
            <a:ln w="9525">
              <a:noFill/>
              <a:miter lim="800000"/>
              <a:headEnd/>
              <a:tailEnd/>
            </a:ln>
          </p:spPr>
          <p:txBody>
            <a:bodyPr wrap="none">
              <a:spAutoFit/>
            </a:bodyPr>
            <a:lstStyle/>
            <a:p>
              <a:pPr eaLnBrk="0" hangingPunct="0"/>
              <a:r>
                <a:rPr lang="en-US" b="1"/>
                <a:t>DYS439</a:t>
              </a:r>
            </a:p>
          </p:txBody>
        </p:sp>
        <p:sp>
          <p:nvSpPr>
            <p:cNvPr id="9353" name="Text Box 6"/>
            <p:cNvSpPr txBox="1">
              <a:spLocks noChangeArrowheads="1"/>
            </p:cNvSpPr>
            <p:nvPr/>
          </p:nvSpPr>
          <p:spPr bwMode="auto">
            <a:xfrm>
              <a:off x="4550378" y="3099936"/>
              <a:ext cx="1385457" cy="369332"/>
            </a:xfrm>
            <a:prstGeom prst="rect">
              <a:avLst/>
            </a:prstGeom>
            <a:noFill/>
            <a:ln w="9525">
              <a:noFill/>
              <a:miter lim="800000"/>
              <a:headEnd/>
              <a:tailEnd/>
            </a:ln>
          </p:spPr>
          <p:txBody>
            <a:bodyPr>
              <a:spAutoFit/>
            </a:bodyPr>
            <a:lstStyle/>
            <a:p>
              <a:pPr eaLnBrk="0" hangingPunct="0"/>
              <a:r>
                <a:rPr lang="en-US" b="1"/>
                <a:t>DYS389I/II</a:t>
              </a:r>
            </a:p>
          </p:txBody>
        </p:sp>
        <p:sp>
          <p:nvSpPr>
            <p:cNvPr id="9354" name="Text Box 6"/>
            <p:cNvSpPr txBox="1">
              <a:spLocks noChangeArrowheads="1"/>
            </p:cNvSpPr>
            <p:nvPr/>
          </p:nvSpPr>
          <p:spPr bwMode="auto">
            <a:xfrm>
              <a:off x="4550378" y="3418590"/>
              <a:ext cx="1385457" cy="369332"/>
            </a:xfrm>
            <a:prstGeom prst="rect">
              <a:avLst/>
            </a:prstGeom>
            <a:noFill/>
            <a:ln w="9525">
              <a:noFill/>
              <a:miter lim="800000"/>
              <a:headEnd/>
              <a:tailEnd/>
            </a:ln>
          </p:spPr>
          <p:txBody>
            <a:bodyPr>
              <a:spAutoFit/>
            </a:bodyPr>
            <a:lstStyle/>
            <a:p>
              <a:pPr eaLnBrk="0" hangingPunct="0"/>
              <a:r>
                <a:rPr lang="en-US" b="1"/>
                <a:t>DYS438</a:t>
              </a:r>
            </a:p>
          </p:txBody>
        </p:sp>
        <p:sp>
          <p:nvSpPr>
            <p:cNvPr id="97" name="Left Brace 96"/>
            <p:cNvSpPr/>
            <p:nvPr/>
          </p:nvSpPr>
          <p:spPr>
            <a:xfrm>
              <a:off x="4350167" y="2133336"/>
              <a:ext cx="290467" cy="163541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19188" y="838200"/>
            <a:ext cx="7796212" cy="541338"/>
            <a:chOff x="754" y="1186"/>
            <a:chExt cx="4386" cy="227"/>
          </a:xfrm>
        </p:grpSpPr>
        <p:sp>
          <p:nvSpPr>
            <p:cNvPr id="10303" name="Line 3"/>
            <p:cNvSpPr>
              <a:spLocks noChangeShapeType="1"/>
            </p:cNvSpPr>
            <p:nvPr/>
          </p:nvSpPr>
          <p:spPr bwMode="auto">
            <a:xfrm>
              <a:off x="966" y="1192"/>
              <a:ext cx="3930" cy="4"/>
            </a:xfrm>
            <a:prstGeom prst="line">
              <a:avLst/>
            </a:prstGeom>
            <a:noFill/>
            <a:ln w="38100">
              <a:solidFill>
                <a:schemeClr val="tx1"/>
              </a:solidFill>
              <a:round/>
              <a:headEnd/>
              <a:tailEnd/>
            </a:ln>
          </p:spPr>
          <p:txBody>
            <a:bodyPr wrap="none" anchor="ctr"/>
            <a:lstStyle/>
            <a:p>
              <a:endParaRPr lang="en-US"/>
            </a:p>
          </p:txBody>
        </p:sp>
        <p:sp>
          <p:nvSpPr>
            <p:cNvPr id="10304" name="Line 4"/>
            <p:cNvSpPr>
              <a:spLocks noChangeShapeType="1"/>
            </p:cNvSpPr>
            <p:nvPr/>
          </p:nvSpPr>
          <p:spPr bwMode="auto">
            <a:xfrm>
              <a:off x="2290" y="1189"/>
              <a:ext cx="0" cy="66"/>
            </a:xfrm>
            <a:prstGeom prst="line">
              <a:avLst/>
            </a:prstGeom>
            <a:noFill/>
            <a:ln w="57150">
              <a:solidFill>
                <a:schemeClr val="tx1"/>
              </a:solidFill>
              <a:round/>
              <a:headEnd/>
              <a:tailEnd/>
            </a:ln>
          </p:spPr>
          <p:txBody>
            <a:bodyPr wrap="none" anchor="ctr"/>
            <a:lstStyle/>
            <a:p>
              <a:endParaRPr lang="en-US"/>
            </a:p>
          </p:txBody>
        </p:sp>
        <p:sp>
          <p:nvSpPr>
            <p:cNvPr id="10305" name="Line 5"/>
            <p:cNvSpPr>
              <a:spLocks noChangeShapeType="1"/>
            </p:cNvSpPr>
            <p:nvPr/>
          </p:nvSpPr>
          <p:spPr bwMode="auto">
            <a:xfrm>
              <a:off x="982" y="1189"/>
              <a:ext cx="0" cy="66"/>
            </a:xfrm>
            <a:prstGeom prst="line">
              <a:avLst/>
            </a:prstGeom>
            <a:noFill/>
            <a:ln w="57150">
              <a:solidFill>
                <a:schemeClr val="tx1"/>
              </a:solidFill>
              <a:round/>
              <a:headEnd/>
              <a:tailEnd/>
            </a:ln>
          </p:spPr>
          <p:txBody>
            <a:bodyPr wrap="none" anchor="ctr"/>
            <a:lstStyle/>
            <a:p>
              <a:endParaRPr lang="en-US"/>
            </a:p>
          </p:txBody>
        </p:sp>
        <p:sp>
          <p:nvSpPr>
            <p:cNvPr id="10306" name="Line 6"/>
            <p:cNvSpPr>
              <a:spLocks noChangeShapeType="1"/>
            </p:cNvSpPr>
            <p:nvPr/>
          </p:nvSpPr>
          <p:spPr bwMode="auto">
            <a:xfrm>
              <a:off x="4888" y="1189"/>
              <a:ext cx="0" cy="66"/>
            </a:xfrm>
            <a:prstGeom prst="line">
              <a:avLst/>
            </a:prstGeom>
            <a:noFill/>
            <a:ln w="57150">
              <a:solidFill>
                <a:schemeClr val="tx1"/>
              </a:solidFill>
              <a:round/>
              <a:headEnd/>
              <a:tailEnd/>
            </a:ln>
          </p:spPr>
          <p:txBody>
            <a:bodyPr wrap="none" anchor="ctr"/>
            <a:lstStyle/>
            <a:p>
              <a:endParaRPr lang="en-US"/>
            </a:p>
          </p:txBody>
        </p:sp>
        <p:sp>
          <p:nvSpPr>
            <p:cNvPr id="10307" name="Line 7"/>
            <p:cNvSpPr>
              <a:spLocks noChangeShapeType="1"/>
            </p:cNvSpPr>
            <p:nvPr/>
          </p:nvSpPr>
          <p:spPr bwMode="auto">
            <a:xfrm>
              <a:off x="3598" y="1189"/>
              <a:ext cx="0" cy="66"/>
            </a:xfrm>
            <a:prstGeom prst="line">
              <a:avLst/>
            </a:prstGeom>
            <a:noFill/>
            <a:ln w="57150">
              <a:solidFill>
                <a:schemeClr val="tx1"/>
              </a:solidFill>
              <a:round/>
              <a:headEnd/>
              <a:tailEnd/>
            </a:ln>
          </p:spPr>
          <p:txBody>
            <a:bodyPr wrap="none" anchor="ctr"/>
            <a:lstStyle/>
            <a:p>
              <a:endParaRPr lang="en-US"/>
            </a:p>
          </p:txBody>
        </p:sp>
        <p:sp>
          <p:nvSpPr>
            <p:cNvPr id="10308" name="Text Box 8"/>
            <p:cNvSpPr txBox="1">
              <a:spLocks noChangeArrowheads="1"/>
            </p:cNvSpPr>
            <p:nvPr/>
          </p:nvSpPr>
          <p:spPr bwMode="auto">
            <a:xfrm>
              <a:off x="754" y="1285"/>
              <a:ext cx="462" cy="128"/>
            </a:xfrm>
            <a:prstGeom prst="rect">
              <a:avLst/>
            </a:prstGeom>
            <a:noFill/>
            <a:ln w="9525">
              <a:noFill/>
              <a:miter lim="800000"/>
              <a:headEnd/>
              <a:tailEnd/>
            </a:ln>
          </p:spPr>
          <p:txBody>
            <a:bodyPr>
              <a:spAutoFit/>
            </a:bodyPr>
            <a:lstStyle/>
            <a:p>
              <a:pPr algn="ctr" eaLnBrk="0" hangingPunct="0">
                <a:spcBef>
                  <a:spcPct val="50000"/>
                </a:spcBef>
              </a:pPr>
              <a:r>
                <a:rPr lang="en-US" sz="1400"/>
                <a:t>100 bp</a:t>
              </a:r>
            </a:p>
          </p:txBody>
        </p:sp>
        <p:sp>
          <p:nvSpPr>
            <p:cNvPr id="10309" name="Text Box 9"/>
            <p:cNvSpPr txBox="1">
              <a:spLocks noChangeArrowheads="1"/>
            </p:cNvSpPr>
            <p:nvPr/>
          </p:nvSpPr>
          <p:spPr bwMode="auto">
            <a:xfrm>
              <a:off x="4678" y="1261"/>
              <a:ext cx="462" cy="128"/>
            </a:xfrm>
            <a:prstGeom prst="rect">
              <a:avLst/>
            </a:prstGeom>
            <a:noFill/>
            <a:ln w="9525">
              <a:noFill/>
              <a:miter lim="800000"/>
              <a:headEnd/>
              <a:tailEnd/>
            </a:ln>
          </p:spPr>
          <p:txBody>
            <a:bodyPr>
              <a:spAutoFit/>
            </a:bodyPr>
            <a:lstStyle/>
            <a:p>
              <a:pPr algn="ctr" eaLnBrk="0" hangingPunct="0">
                <a:spcBef>
                  <a:spcPct val="50000"/>
                </a:spcBef>
              </a:pPr>
              <a:r>
                <a:rPr lang="en-US" sz="1400"/>
                <a:t>400 bp</a:t>
              </a:r>
            </a:p>
          </p:txBody>
        </p:sp>
        <p:sp>
          <p:nvSpPr>
            <p:cNvPr id="10310" name="Text Box 10"/>
            <p:cNvSpPr txBox="1">
              <a:spLocks noChangeArrowheads="1"/>
            </p:cNvSpPr>
            <p:nvPr/>
          </p:nvSpPr>
          <p:spPr bwMode="auto">
            <a:xfrm>
              <a:off x="3394" y="1261"/>
              <a:ext cx="462" cy="128"/>
            </a:xfrm>
            <a:prstGeom prst="rect">
              <a:avLst/>
            </a:prstGeom>
            <a:noFill/>
            <a:ln w="9525">
              <a:noFill/>
              <a:miter lim="800000"/>
              <a:headEnd/>
              <a:tailEnd/>
            </a:ln>
          </p:spPr>
          <p:txBody>
            <a:bodyPr>
              <a:spAutoFit/>
            </a:bodyPr>
            <a:lstStyle/>
            <a:p>
              <a:pPr algn="ctr" eaLnBrk="0" hangingPunct="0">
                <a:spcBef>
                  <a:spcPct val="50000"/>
                </a:spcBef>
              </a:pPr>
              <a:r>
                <a:rPr lang="en-US" sz="1400"/>
                <a:t>300 bp</a:t>
              </a:r>
            </a:p>
          </p:txBody>
        </p:sp>
        <p:sp>
          <p:nvSpPr>
            <p:cNvPr id="10311" name="Text Box 11"/>
            <p:cNvSpPr txBox="1">
              <a:spLocks noChangeArrowheads="1"/>
            </p:cNvSpPr>
            <p:nvPr/>
          </p:nvSpPr>
          <p:spPr bwMode="auto">
            <a:xfrm>
              <a:off x="2086" y="1261"/>
              <a:ext cx="462" cy="128"/>
            </a:xfrm>
            <a:prstGeom prst="rect">
              <a:avLst/>
            </a:prstGeom>
            <a:noFill/>
            <a:ln w="9525">
              <a:noFill/>
              <a:miter lim="800000"/>
              <a:headEnd/>
              <a:tailEnd/>
            </a:ln>
          </p:spPr>
          <p:txBody>
            <a:bodyPr>
              <a:spAutoFit/>
            </a:bodyPr>
            <a:lstStyle/>
            <a:p>
              <a:pPr algn="ctr" eaLnBrk="0" hangingPunct="0">
                <a:spcBef>
                  <a:spcPct val="50000"/>
                </a:spcBef>
              </a:pPr>
              <a:r>
                <a:rPr lang="en-US" sz="1400"/>
                <a:t>200 bp</a:t>
              </a:r>
            </a:p>
          </p:txBody>
        </p:sp>
        <p:grpSp>
          <p:nvGrpSpPr>
            <p:cNvPr id="3" name="Group 12"/>
            <p:cNvGrpSpPr>
              <a:grpSpLocks/>
            </p:cNvGrpSpPr>
            <p:nvPr/>
          </p:nvGrpSpPr>
          <p:grpSpPr bwMode="auto">
            <a:xfrm>
              <a:off x="1276" y="1189"/>
              <a:ext cx="696" cy="78"/>
              <a:chOff x="1194" y="1530"/>
              <a:chExt cx="696" cy="78"/>
            </a:xfrm>
          </p:grpSpPr>
          <p:sp>
            <p:nvSpPr>
              <p:cNvPr id="10321" name="Line 13"/>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10322" name="Line 14"/>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10323" name="Line 15"/>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nvGrpSpPr>
            <p:cNvPr id="4" name="Group 16"/>
            <p:cNvGrpSpPr>
              <a:grpSpLocks/>
            </p:cNvGrpSpPr>
            <p:nvPr/>
          </p:nvGrpSpPr>
          <p:grpSpPr bwMode="auto">
            <a:xfrm>
              <a:off x="2614" y="1189"/>
              <a:ext cx="696" cy="78"/>
              <a:chOff x="1194" y="1530"/>
              <a:chExt cx="696" cy="78"/>
            </a:xfrm>
          </p:grpSpPr>
          <p:sp>
            <p:nvSpPr>
              <p:cNvPr id="10318" name="Line 17"/>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10319" name="Line 18"/>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10320" name="Line 19"/>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nvGrpSpPr>
            <p:cNvPr id="5" name="Group 20"/>
            <p:cNvGrpSpPr>
              <a:grpSpLocks/>
            </p:cNvGrpSpPr>
            <p:nvPr/>
          </p:nvGrpSpPr>
          <p:grpSpPr bwMode="auto">
            <a:xfrm>
              <a:off x="3898" y="1186"/>
              <a:ext cx="696" cy="78"/>
              <a:chOff x="1194" y="1530"/>
              <a:chExt cx="696" cy="78"/>
            </a:xfrm>
          </p:grpSpPr>
          <p:sp>
            <p:nvSpPr>
              <p:cNvPr id="10315" name="Line 21"/>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10316" name="Line 22"/>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10317" name="Line 23"/>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sp>
        <p:nvSpPr>
          <p:cNvPr id="10243" name="Text Box 24"/>
          <p:cNvSpPr txBox="1">
            <a:spLocks noChangeArrowheads="1"/>
          </p:cNvSpPr>
          <p:nvPr/>
        </p:nvSpPr>
        <p:spPr bwMode="auto">
          <a:xfrm>
            <a:off x="774700" y="1468438"/>
            <a:ext cx="1076325" cy="366712"/>
          </a:xfrm>
          <a:prstGeom prst="rect">
            <a:avLst/>
          </a:prstGeom>
          <a:solidFill>
            <a:srgbClr val="00CCFF"/>
          </a:solidFill>
          <a:ln w="9525">
            <a:noFill/>
            <a:miter lim="800000"/>
            <a:headEnd/>
            <a:tailEnd/>
          </a:ln>
        </p:spPr>
        <p:txBody>
          <a:bodyPr>
            <a:spAutoFit/>
          </a:bodyPr>
          <a:lstStyle/>
          <a:p>
            <a:pPr algn="ctr" eaLnBrk="0" hangingPunct="0">
              <a:spcBef>
                <a:spcPct val="50000"/>
              </a:spcBef>
            </a:pPr>
            <a:r>
              <a:rPr lang="en-US" b="1"/>
              <a:t>DYS391</a:t>
            </a:r>
          </a:p>
        </p:txBody>
      </p:sp>
      <p:sp>
        <p:nvSpPr>
          <p:cNvPr id="10244" name="Text Box 25"/>
          <p:cNvSpPr txBox="1">
            <a:spLocks noChangeArrowheads="1"/>
          </p:cNvSpPr>
          <p:nvPr/>
        </p:nvSpPr>
        <p:spPr bwMode="auto">
          <a:xfrm>
            <a:off x="2451100" y="228600"/>
            <a:ext cx="4953000" cy="519113"/>
          </a:xfrm>
          <a:prstGeom prst="rect">
            <a:avLst/>
          </a:prstGeom>
          <a:noFill/>
          <a:ln w="9525">
            <a:noFill/>
            <a:miter lim="800000"/>
            <a:headEnd/>
            <a:tailEnd/>
          </a:ln>
        </p:spPr>
        <p:txBody>
          <a:bodyPr>
            <a:spAutoFit/>
          </a:bodyPr>
          <a:lstStyle/>
          <a:p>
            <a:pPr algn="ctr" eaLnBrk="0" hangingPunct="0">
              <a:spcBef>
                <a:spcPct val="50000"/>
              </a:spcBef>
            </a:pPr>
            <a:r>
              <a:rPr lang="en-US" sz="2800" b="1"/>
              <a:t>PowerPlex Y</a:t>
            </a:r>
          </a:p>
        </p:txBody>
      </p:sp>
      <p:sp>
        <p:nvSpPr>
          <p:cNvPr id="10245" name="Text Box 26"/>
          <p:cNvSpPr txBox="1">
            <a:spLocks noChangeArrowheads="1"/>
          </p:cNvSpPr>
          <p:nvPr/>
        </p:nvSpPr>
        <p:spPr bwMode="auto">
          <a:xfrm>
            <a:off x="1993900" y="1468438"/>
            <a:ext cx="1204913" cy="366712"/>
          </a:xfrm>
          <a:prstGeom prst="rect">
            <a:avLst/>
          </a:prstGeom>
          <a:solidFill>
            <a:srgbClr val="00CCFF"/>
          </a:solidFill>
          <a:ln w="9525">
            <a:noFill/>
            <a:miter lim="800000"/>
            <a:headEnd/>
            <a:tailEnd/>
          </a:ln>
        </p:spPr>
        <p:txBody>
          <a:bodyPr>
            <a:spAutoFit/>
          </a:bodyPr>
          <a:lstStyle/>
          <a:p>
            <a:pPr algn="ctr" eaLnBrk="0" hangingPunct="0">
              <a:spcBef>
                <a:spcPct val="50000"/>
              </a:spcBef>
            </a:pPr>
            <a:r>
              <a:rPr lang="en-US" b="1"/>
              <a:t>DYS389I</a:t>
            </a:r>
          </a:p>
        </p:txBody>
      </p:sp>
      <p:sp>
        <p:nvSpPr>
          <p:cNvPr id="10246" name="Text Box 27"/>
          <p:cNvSpPr txBox="1">
            <a:spLocks noChangeArrowheads="1"/>
          </p:cNvSpPr>
          <p:nvPr/>
        </p:nvSpPr>
        <p:spPr bwMode="auto">
          <a:xfrm>
            <a:off x="3970338" y="1454150"/>
            <a:ext cx="1071562" cy="366713"/>
          </a:xfrm>
          <a:prstGeom prst="rect">
            <a:avLst/>
          </a:prstGeom>
          <a:solidFill>
            <a:srgbClr val="00CCFF"/>
          </a:solidFill>
          <a:ln w="9525">
            <a:noFill/>
            <a:miter lim="800000"/>
            <a:headEnd/>
            <a:tailEnd/>
          </a:ln>
        </p:spPr>
        <p:txBody>
          <a:bodyPr>
            <a:spAutoFit/>
          </a:bodyPr>
          <a:lstStyle/>
          <a:p>
            <a:pPr algn="ctr" eaLnBrk="0" hangingPunct="0">
              <a:spcBef>
                <a:spcPct val="50000"/>
              </a:spcBef>
            </a:pPr>
            <a:r>
              <a:rPr lang="en-US" b="1"/>
              <a:t>DYS439</a:t>
            </a:r>
          </a:p>
        </p:txBody>
      </p:sp>
      <p:sp>
        <p:nvSpPr>
          <p:cNvPr id="10247" name="Text Box 28"/>
          <p:cNvSpPr txBox="1">
            <a:spLocks noChangeArrowheads="1"/>
          </p:cNvSpPr>
          <p:nvPr/>
        </p:nvSpPr>
        <p:spPr bwMode="auto">
          <a:xfrm>
            <a:off x="5270500" y="1468438"/>
            <a:ext cx="1262063" cy="366712"/>
          </a:xfrm>
          <a:prstGeom prst="rect">
            <a:avLst/>
          </a:prstGeom>
          <a:solidFill>
            <a:srgbClr val="00CCFF"/>
          </a:solidFill>
          <a:ln w="9525">
            <a:noFill/>
            <a:miter lim="800000"/>
            <a:headEnd/>
            <a:tailEnd/>
          </a:ln>
        </p:spPr>
        <p:txBody>
          <a:bodyPr>
            <a:spAutoFit/>
          </a:bodyPr>
          <a:lstStyle/>
          <a:p>
            <a:pPr algn="ctr" eaLnBrk="0" hangingPunct="0">
              <a:spcBef>
                <a:spcPct val="50000"/>
              </a:spcBef>
            </a:pPr>
            <a:r>
              <a:rPr lang="en-US" b="1"/>
              <a:t>DYS389II</a:t>
            </a:r>
          </a:p>
        </p:txBody>
      </p:sp>
      <p:sp>
        <p:nvSpPr>
          <p:cNvPr id="10248" name="Text Box 29"/>
          <p:cNvSpPr txBox="1">
            <a:spLocks noChangeArrowheads="1"/>
          </p:cNvSpPr>
          <p:nvPr/>
        </p:nvSpPr>
        <p:spPr bwMode="auto">
          <a:xfrm>
            <a:off x="1298575" y="1984375"/>
            <a:ext cx="1076325" cy="366713"/>
          </a:xfrm>
          <a:prstGeom prst="rect">
            <a:avLst/>
          </a:prstGeom>
          <a:solidFill>
            <a:srgbClr val="00FF00"/>
          </a:solidFill>
          <a:ln w="38100">
            <a:noFill/>
            <a:miter lim="800000"/>
            <a:headEnd/>
            <a:tailEnd/>
          </a:ln>
        </p:spPr>
        <p:txBody>
          <a:bodyPr>
            <a:spAutoFit/>
          </a:bodyPr>
          <a:lstStyle/>
          <a:p>
            <a:pPr algn="ctr" eaLnBrk="0" hangingPunct="0">
              <a:spcBef>
                <a:spcPct val="50000"/>
              </a:spcBef>
            </a:pPr>
            <a:r>
              <a:rPr lang="en-US" b="1"/>
              <a:t>DYS438</a:t>
            </a:r>
          </a:p>
        </p:txBody>
      </p:sp>
      <p:sp>
        <p:nvSpPr>
          <p:cNvPr id="10249" name="Text Box 30"/>
          <p:cNvSpPr txBox="1">
            <a:spLocks noChangeArrowheads="1"/>
          </p:cNvSpPr>
          <p:nvPr/>
        </p:nvSpPr>
        <p:spPr bwMode="auto">
          <a:xfrm>
            <a:off x="3040063" y="2014538"/>
            <a:ext cx="1128712" cy="366712"/>
          </a:xfrm>
          <a:prstGeom prst="rect">
            <a:avLst/>
          </a:prstGeom>
          <a:solidFill>
            <a:srgbClr val="00FF00"/>
          </a:solidFill>
          <a:ln w="38100">
            <a:solidFill>
              <a:schemeClr val="tx1"/>
            </a:solidFill>
            <a:miter lim="800000"/>
            <a:headEnd/>
            <a:tailEnd/>
          </a:ln>
        </p:spPr>
        <p:txBody>
          <a:bodyPr>
            <a:spAutoFit/>
          </a:bodyPr>
          <a:lstStyle/>
          <a:p>
            <a:pPr algn="ctr" eaLnBrk="0" hangingPunct="0">
              <a:spcBef>
                <a:spcPct val="50000"/>
              </a:spcBef>
            </a:pPr>
            <a:r>
              <a:rPr lang="en-US" b="1"/>
              <a:t>DYS437</a:t>
            </a:r>
          </a:p>
        </p:txBody>
      </p:sp>
      <p:sp>
        <p:nvSpPr>
          <p:cNvPr id="10250" name="Text Box 31"/>
          <p:cNvSpPr txBox="1">
            <a:spLocks noChangeArrowheads="1"/>
          </p:cNvSpPr>
          <p:nvPr/>
        </p:nvSpPr>
        <p:spPr bwMode="auto">
          <a:xfrm>
            <a:off x="4346575" y="1984375"/>
            <a:ext cx="1076325" cy="366713"/>
          </a:xfrm>
          <a:prstGeom prst="rect">
            <a:avLst/>
          </a:prstGeom>
          <a:solidFill>
            <a:srgbClr val="00FF00"/>
          </a:solidFill>
          <a:ln w="9525">
            <a:noFill/>
            <a:miter lim="800000"/>
            <a:headEnd/>
            <a:tailEnd/>
          </a:ln>
        </p:spPr>
        <p:txBody>
          <a:bodyPr>
            <a:spAutoFit/>
          </a:bodyPr>
          <a:lstStyle/>
          <a:p>
            <a:pPr algn="ctr" eaLnBrk="0" hangingPunct="0">
              <a:spcBef>
                <a:spcPct val="50000"/>
              </a:spcBef>
            </a:pPr>
            <a:r>
              <a:rPr lang="en-US" b="1"/>
              <a:t>DYS19</a:t>
            </a:r>
          </a:p>
        </p:txBody>
      </p:sp>
      <p:sp>
        <p:nvSpPr>
          <p:cNvPr id="10251" name="Text Box 32"/>
          <p:cNvSpPr txBox="1">
            <a:spLocks noChangeArrowheads="1"/>
          </p:cNvSpPr>
          <p:nvPr/>
        </p:nvSpPr>
        <p:spPr bwMode="auto">
          <a:xfrm>
            <a:off x="5727700" y="1984375"/>
            <a:ext cx="1089025" cy="366713"/>
          </a:xfrm>
          <a:prstGeom prst="rect">
            <a:avLst/>
          </a:prstGeom>
          <a:solidFill>
            <a:srgbClr val="00FF00"/>
          </a:solidFill>
          <a:ln w="9525">
            <a:noFill/>
            <a:miter lim="800000"/>
            <a:headEnd/>
            <a:tailEnd/>
          </a:ln>
        </p:spPr>
        <p:txBody>
          <a:bodyPr>
            <a:spAutoFit/>
          </a:bodyPr>
          <a:lstStyle/>
          <a:p>
            <a:pPr algn="ctr" eaLnBrk="0" hangingPunct="0">
              <a:spcBef>
                <a:spcPct val="50000"/>
              </a:spcBef>
            </a:pPr>
            <a:r>
              <a:rPr lang="en-US" b="1"/>
              <a:t>DYS392</a:t>
            </a:r>
          </a:p>
        </p:txBody>
      </p:sp>
      <p:sp>
        <p:nvSpPr>
          <p:cNvPr id="10252" name="Text Box 33"/>
          <p:cNvSpPr txBox="1">
            <a:spLocks noChangeArrowheads="1"/>
          </p:cNvSpPr>
          <p:nvPr/>
        </p:nvSpPr>
        <p:spPr bwMode="auto">
          <a:xfrm>
            <a:off x="1460500" y="2520950"/>
            <a:ext cx="1076325" cy="366713"/>
          </a:xfrm>
          <a:prstGeom prst="rect">
            <a:avLst/>
          </a:prstGeom>
          <a:solidFill>
            <a:srgbClr val="FFFF00"/>
          </a:solidFill>
          <a:ln w="9525">
            <a:noFill/>
            <a:miter lim="800000"/>
            <a:headEnd/>
            <a:tailEnd/>
          </a:ln>
        </p:spPr>
        <p:txBody>
          <a:bodyPr>
            <a:spAutoFit/>
          </a:bodyPr>
          <a:lstStyle/>
          <a:p>
            <a:pPr algn="ctr" eaLnBrk="0" hangingPunct="0">
              <a:spcBef>
                <a:spcPct val="50000"/>
              </a:spcBef>
            </a:pPr>
            <a:r>
              <a:rPr lang="en-US" b="1"/>
              <a:t>DYS393</a:t>
            </a:r>
          </a:p>
        </p:txBody>
      </p:sp>
      <p:sp>
        <p:nvSpPr>
          <p:cNvPr id="10253" name="Text Box 34"/>
          <p:cNvSpPr txBox="1">
            <a:spLocks noChangeArrowheads="1"/>
          </p:cNvSpPr>
          <p:nvPr/>
        </p:nvSpPr>
        <p:spPr bwMode="auto">
          <a:xfrm>
            <a:off x="3584575" y="2520950"/>
            <a:ext cx="1304925" cy="366713"/>
          </a:xfrm>
          <a:prstGeom prst="rect">
            <a:avLst/>
          </a:prstGeom>
          <a:solidFill>
            <a:srgbClr val="FFFF00"/>
          </a:solidFill>
          <a:ln w="9525">
            <a:noFill/>
            <a:miter lim="800000"/>
            <a:headEnd/>
            <a:tailEnd/>
          </a:ln>
        </p:spPr>
        <p:txBody>
          <a:bodyPr>
            <a:spAutoFit/>
          </a:bodyPr>
          <a:lstStyle/>
          <a:p>
            <a:pPr algn="ctr" eaLnBrk="0" hangingPunct="0">
              <a:spcBef>
                <a:spcPct val="50000"/>
              </a:spcBef>
            </a:pPr>
            <a:r>
              <a:rPr lang="en-US" b="1"/>
              <a:t>DYS390</a:t>
            </a:r>
          </a:p>
        </p:txBody>
      </p:sp>
      <p:sp>
        <p:nvSpPr>
          <p:cNvPr id="10254" name="Text Box 35"/>
          <p:cNvSpPr txBox="1">
            <a:spLocks noChangeArrowheads="1"/>
          </p:cNvSpPr>
          <p:nvPr/>
        </p:nvSpPr>
        <p:spPr bwMode="auto">
          <a:xfrm>
            <a:off x="5118100" y="2520950"/>
            <a:ext cx="1600200" cy="366713"/>
          </a:xfrm>
          <a:prstGeom prst="rect">
            <a:avLst/>
          </a:prstGeom>
          <a:solidFill>
            <a:srgbClr val="FFFF00"/>
          </a:solidFill>
          <a:ln w="9525">
            <a:noFill/>
            <a:miter lim="800000"/>
            <a:headEnd/>
            <a:tailEnd/>
          </a:ln>
        </p:spPr>
        <p:txBody>
          <a:bodyPr>
            <a:spAutoFit/>
          </a:bodyPr>
          <a:lstStyle/>
          <a:p>
            <a:pPr algn="ctr" eaLnBrk="0" hangingPunct="0">
              <a:spcBef>
                <a:spcPct val="50000"/>
              </a:spcBef>
            </a:pPr>
            <a:r>
              <a:rPr lang="en-US" b="1"/>
              <a:t>DYS385a/b</a:t>
            </a:r>
          </a:p>
        </p:txBody>
      </p:sp>
      <p:sp>
        <p:nvSpPr>
          <p:cNvPr id="10255" name="Text Box 37"/>
          <p:cNvSpPr txBox="1">
            <a:spLocks noChangeArrowheads="1"/>
          </p:cNvSpPr>
          <p:nvPr/>
        </p:nvSpPr>
        <p:spPr bwMode="auto">
          <a:xfrm>
            <a:off x="2527300" y="3429000"/>
            <a:ext cx="4953000" cy="519113"/>
          </a:xfrm>
          <a:prstGeom prst="rect">
            <a:avLst/>
          </a:prstGeom>
          <a:noFill/>
          <a:ln w="9525">
            <a:noFill/>
            <a:miter lim="800000"/>
            <a:headEnd/>
            <a:tailEnd/>
          </a:ln>
        </p:spPr>
        <p:txBody>
          <a:bodyPr>
            <a:spAutoFit/>
          </a:bodyPr>
          <a:lstStyle/>
          <a:p>
            <a:pPr algn="ctr" eaLnBrk="0" hangingPunct="0">
              <a:spcBef>
                <a:spcPct val="50000"/>
              </a:spcBef>
            </a:pPr>
            <a:r>
              <a:rPr lang="en-US" sz="2800" b="1"/>
              <a:t>AmpF</a:t>
            </a:r>
            <a:r>
              <a:rPr lang="en-US" sz="2800" b="1">
                <a:latin typeface="Freestyle Script" pitchFamily="66" charset="0"/>
              </a:rPr>
              <a:t>l</a:t>
            </a:r>
            <a:r>
              <a:rPr lang="en-US" sz="2800" b="1"/>
              <a:t>STR Yfiler</a:t>
            </a:r>
          </a:p>
        </p:txBody>
      </p:sp>
      <p:sp>
        <p:nvSpPr>
          <p:cNvPr id="10256" name="Text Box 38"/>
          <p:cNvSpPr txBox="1">
            <a:spLocks noChangeArrowheads="1"/>
          </p:cNvSpPr>
          <p:nvPr/>
        </p:nvSpPr>
        <p:spPr bwMode="auto">
          <a:xfrm>
            <a:off x="3170238" y="6311900"/>
            <a:ext cx="1111250" cy="366713"/>
          </a:xfrm>
          <a:prstGeom prst="rect">
            <a:avLst/>
          </a:prstGeom>
          <a:solidFill>
            <a:srgbClr val="FF0000"/>
          </a:solidFill>
          <a:ln w="38100">
            <a:solidFill>
              <a:schemeClr val="tx1"/>
            </a:solidFill>
            <a:miter lim="800000"/>
            <a:headEnd/>
            <a:tailEnd/>
          </a:ln>
        </p:spPr>
        <p:txBody>
          <a:bodyPr>
            <a:spAutoFit/>
          </a:bodyPr>
          <a:lstStyle/>
          <a:p>
            <a:pPr algn="ctr" eaLnBrk="0" hangingPunct="0">
              <a:spcBef>
                <a:spcPct val="50000"/>
              </a:spcBef>
            </a:pPr>
            <a:r>
              <a:rPr lang="en-US" b="1"/>
              <a:t>DYS437</a:t>
            </a:r>
          </a:p>
        </p:txBody>
      </p:sp>
      <p:sp>
        <p:nvSpPr>
          <p:cNvPr id="10257" name="Text Box 39"/>
          <p:cNvSpPr txBox="1">
            <a:spLocks noChangeArrowheads="1"/>
          </p:cNvSpPr>
          <p:nvPr/>
        </p:nvSpPr>
        <p:spPr bwMode="auto">
          <a:xfrm>
            <a:off x="5827713" y="6311900"/>
            <a:ext cx="1236662" cy="404813"/>
          </a:xfrm>
          <a:prstGeom prst="rect">
            <a:avLst/>
          </a:prstGeom>
          <a:solidFill>
            <a:srgbClr val="FF0000"/>
          </a:solidFill>
          <a:ln w="38100">
            <a:solidFill>
              <a:schemeClr val="tx1"/>
            </a:solidFill>
            <a:miter lim="800000"/>
            <a:headEnd/>
            <a:tailEnd/>
          </a:ln>
        </p:spPr>
        <p:txBody>
          <a:bodyPr>
            <a:spAutoFit/>
          </a:bodyPr>
          <a:lstStyle/>
          <a:p>
            <a:pPr algn="ctr" eaLnBrk="0" hangingPunct="0">
              <a:spcBef>
                <a:spcPct val="50000"/>
              </a:spcBef>
            </a:pPr>
            <a:r>
              <a:rPr lang="en-US" b="1"/>
              <a:t>DYS448</a:t>
            </a:r>
          </a:p>
        </p:txBody>
      </p:sp>
      <p:sp>
        <p:nvSpPr>
          <p:cNvPr id="10258" name="Text Box 40"/>
          <p:cNvSpPr txBox="1">
            <a:spLocks noChangeArrowheads="1"/>
          </p:cNvSpPr>
          <p:nvPr/>
        </p:nvSpPr>
        <p:spPr bwMode="auto">
          <a:xfrm>
            <a:off x="1787525" y="6311900"/>
            <a:ext cx="874713" cy="404813"/>
          </a:xfrm>
          <a:prstGeom prst="rect">
            <a:avLst/>
          </a:prstGeom>
          <a:solidFill>
            <a:srgbClr val="FF0000"/>
          </a:solidFill>
          <a:ln w="38100">
            <a:solidFill>
              <a:schemeClr val="tx1"/>
            </a:solidFill>
            <a:miter lim="800000"/>
            <a:headEnd/>
            <a:tailEnd/>
          </a:ln>
        </p:spPr>
        <p:txBody>
          <a:bodyPr>
            <a:spAutoFit/>
          </a:bodyPr>
          <a:lstStyle/>
          <a:p>
            <a:pPr algn="ctr" eaLnBrk="0" hangingPunct="0">
              <a:spcBef>
                <a:spcPct val="50000"/>
              </a:spcBef>
            </a:pPr>
            <a:r>
              <a:rPr lang="en-US" b="1"/>
              <a:t>H4</a:t>
            </a:r>
          </a:p>
        </p:txBody>
      </p:sp>
      <p:grpSp>
        <p:nvGrpSpPr>
          <p:cNvPr id="6" name="Group 41"/>
          <p:cNvGrpSpPr>
            <a:grpSpLocks/>
          </p:cNvGrpSpPr>
          <p:nvPr/>
        </p:nvGrpSpPr>
        <p:grpSpPr bwMode="auto">
          <a:xfrm>
            <a:off x="1119188" y="4030663"/>
            <a:ext cx="7796212" cy="541337"/>
            <a:chOff x="754" y="1186"/>
            <a:chExt cx="4386" cy="227"/>
          </a:xfrm>
        </p:grpSpPr>
        <p:sp>
          <p:nvSpPr>
            <p:cNvPr id="10282" name="Line 42"/>
            <p:cNvSpPr>
              <a:spLocks noChangeShapeType="1"/>
            </p:cNvSpPr>
            <p:nvPr/>
          </p:nvSpPr>
          <p:spPr bwMode="auto">
            <a:xfrm>
              <a:off x="966" y="1192"/>
              <a:ext cx="3930" cy="4"/>
            </a:xfrm>
            <a:prstGeom prst="line">
              <a:avLst/>
            </a:prstGeom>
            <a:noFill/>
            <a:ln w="38100">
              <a:solidFill>
                <a:schemeClr val="tx1"/>
              </a:solidFill>
              <a:round/>
              <a:headEnd/>
              <a:tailEnd/>
            </a:ln>
          </p:spPr>
          <p:txBody>
            <a:bodyPr wrap="none" anchor="ctr"/>
            <a:lstStyle/>
            <a:p>
              <a:endParaRPr lang="en-US"/>
            </a:p>
          </p:txBody>
        </p:sp>
        <p:sp>
          <p:nvSpPr>
            <p:cNvPr id="10283" name="Line 43"/>
            <p:cNvSpPr>
              <a:spLocks noChangeShapeType="1"/>
            </p:cNvSpPr>
            <p:nvPr/>
          </p:nvSpPr>
          <p:spPr bwMode="auto">
            <a:xfrm>
              <a:off x="2290" y="1189"/>
              <a:ext cx="0" cy="66"/>
            </a:xfrm>
            <a:prstGeom prst="line">
              <a:avLst/>
            </a:prstGeom>
            <a:noFill/>
            <a:ln w="57150">
              <a:solidFill>
                <a:schemeClr val="tx1"/>
              </a:solidFill>
              <a:round/>
              <a:headEnd/>
              <a:tailEnd/>
            </a:ln>
          </p:spPr>
          <p:txBody>
            <a:bodyPr wrap="none" anchor="ctr"/>
            <a:lstStyle/>
            <a:p>
              <a:endParaRPr lang="en-US"/>
            </a:p>
          </p:txBody>
        </p:sp>
        <p:sp>
          <p:nvSpPr>
            <p:cNvPr id="10284" name="Line 44"/>
            <p:cNvSpPr>
              <a:spLocks noChangeShapeType="1"/>
            </p:cNvSpPr>
            <p:nvPr/>
          </p:nvSpPr>
          <p:spPr bwMode="auto">
            <a:xfrm>
              <a:off x="982" y="1189"/>
              <a:ext cx="0" cy="66"/>
            </a:xfrm>
            <a:prstGeom prst="line">
              <a:avLst/>
            </a:prstGeom>
            <a:noFill/>
            <a:ln w="57150">
              <a:solidFill>
                <a:schemeClr val="tx1"/>
              </a:solidFill>
              <a:round/>
              <a:headEnd/>
              <a:tailEnd/>
            </a:ln>
          </p:spPr>
          <p:txBody>
            <a:bodyPr wrap="none" anchor="ctr"/>
            <a:lstStyle/>
            <a:p>
              <a:endParaRPr lang="en-US"/>
            </a:p>
          </p:txBody>
        </p:sp>
        <p:sp>
          <p:nvSpPr>
            <p:cNvPr id="10285" name="Line 45"/>
            <p:cNvSpPr>
              <a:spLocks noChangeShapeType="1"/>
            </p:cNvSpPr>
            <p:nvPr/>
          </p:nvSpPr>
          <p:spPr bwMode="auto">
            <a:xfrm>
              <a:off x="4888" y="1189"/>
              <a:ext cx="0" cy="66"/>
            </a:xfrm>
            <a:prstGeom prst="line">
              <a:avLst/>
            </a:prstGeom>
            <a:noFill/>
            <a:ln w="57150">
              <a:solidFill>
                <a:schemeClr val="tx1"/>
              </a:solidFill>
              <a:round/>
              <a:headEnd/>
              <a:tailEnd/>
            </a:ln>
          </p:spPr>
          <p:txBody>
            <a:bodyPr wrap="none" anchor="ctr"/>
            <a:lstStyle/>
            <a:p>
              <a:endParaRPr lang="en-US"/>
            </a:p>
          </p:txBody>
        </p:sp>
        <p:sp>
          <p:nvSpPr>
            <p:cNvPr id="10286" name="Line 46"/>
            <p:cNvSpPr>
              <a:spLocks noChangeShapeType="1"/>
            </p:cNvSpPr>
            <p:nvPr/>
          </p:nvSpPr>
          <p:spPr bwMode="auto">
            <a:xfrm>
              <a:off x="3598" y="1189"/>
              <a:ext cx="0" cy="66"/>
            </a:xfrm>
            <a:prstGeom prst="line">
              <a:avLst/>
            </a:prstGeom>
            <a:noFill/>
            <a:ln w="57150">
              <a:solidFill>
                <a:schemeClr val="tx1"/>
              </a:solidFill>
              <a:round/>
              <a:headEnd/>
              <a:tailEnd/>
            </a:ln>
          </p:spPr>
          <p:txBody>
            <a:bodyPr wrap="none" anchor="ctr"/>
            <a:lstStyle/>
            <a:p>
              <a:endParaRPr lang="en-US"/>
            </a:p>
          </p:txBody>
        </p:sp>
        <p:sp>
          <p:nvSpPr>
            <p:cNvPr id="10287" name="Text Box 47"/>
            <p:cNvSpPr txBox="1">
              <a:spLocks noChangeArrowheads="1"/>
            </p:cNvSpPr>
            <p:nvPr/>
          </p:nvSpPr>
          <p:spPr bwMode="auto">
            <a:xfrm>
              <a:off x="754" y="1285"/>
              <a:ext cx="462" cy="128"/>
            </a:xfrm>
            <a:prstGeom prst="rect">
              <a:avLst/>
            </a:prstGeom>
            <a:noFill/>
            <a:ln w="9525">
              <a:noFill/>
              <a:miter lim="800000"/>
              <a:headEnd/>
              <a:tailEnd/>
            </a:ln>
          </p:spPr>
          <p:txBody>
            <a:bodyPr>
              <a:spAutoFit/>
            </a:bodyPr>
            <a:lstStyle/>
            <a:p>
              <a:pPr algn="ctr" eaLnBrk="0" hangingPunct="0">
                <a:spcBef>
                  <a:spcPct val="50000"/>
                </a:spcBef>
              </a:pPr>
              <a:r>
                <a:rPr lang="en-US" sz="1400"/>
                <a:t>100 bp</a:t>
              </a:r>
            </a:p>
          </p:txBody>
        </p:sp>
        <p:sp>
          <p:nvSpPr>
            <p:cNvPr id="10288" name="Text Box 48"/>
            <p:cNvSpPr txBox="1">
              <a:spLocks noChangeArrowheads="1"/>
            </p:cNvSpPr>
            <p:nvPr/>
          </p:nvSpPr>
          <p:spPr bwMode="auto">
            <a:xfrm>
              <a:off x="4678" y="1261"/>
              <a:ext cx="462" cy="128"/>
            </a:xfrm>
            <a:prstGeom prst="rect">
              <a:avLst/>
            </a:prstGeom>
            <a:noFill/>
            <a:ln w="9525">
              <a:noFill/>
              <a:miter lim="800000"/>
              <a:headEnd/>
              <a:tailEnd/>
            </a:ln>
          </p:spPr>
          <p:txBody>
            <a:bodyPr>
              <a:spAutoFit/>
            </a:bodyPr>
            <a:lstStyle/>
            <a:p>
              <a:pPr algn="ctr" eaLnBrk="0" hangingPunct="0">
                <a:spcBef>
                  <a:spcPct val="50000"/>
                </a:spcBef>
              </a:pPr>
              <a:r>
                <a:rPr lang="en-US" sz="1400"/>
                <a:t>400 bp</a:t>
              </a:r>
            </a:p>
          </p:txBody>
        </p:sp>
        <p:sp>
          <p:nvSpPr>
            <p:cNvPr id="10289" name="Text Box 49"/>
            <p:cNvSpPr txBox="1">
              <a:spLocks noChangeArrowheads="1"/>
            </p:cNvSpPr>
            <p:nvPr/>
          </p:nvSpPr>
          <p:spPr bwMode="auto">
            <a:xfrm>
              <a:off x="3394" y="1261"/>
              <a:ext cx="462" cy="128"/>
            </a:xfrm>
            <a:prstGeom prst="rect">
              <a:avLst/>
            </a:prstGeom>
            <a:noFill/>
            <a:ln w="9525">
              <a:noFill/>
              <a:miter lim="800000"/>
              <a:headEnd/>
              <a:tailEnd/>
            </a:ln>
          </p:spPr>
          <p:txBody>
            <a:bodyPr>
              <a:spAutoFit/>
            </a:bodyPr>
            <a:lstStyle/>
            <a:p>
              <a:pPr algn="ctr" eaLnBrk="0" hangingPunct="0">
                <a:spcBef>
                  <a:spcPct val="50000"/>
                </a:spcBef>
              </a:pPr>
              <a:r>
                <a:rPr lang="en-US" sz="1400"/>
                <a:t>300 bp</a:t>
              </a:r>
            </a:p>
          </p:txBody>
        </p:sp>
        <p:sp>
          <p:nvSpPr>
            <p:cNvPr id="10290" name="Text Box 50"/>
            <p:cNvSpPr txBox="1">
              <a:spLocks noChangeArrowheads="1"/>
            </p:cNvSpPr>
            <p:nvPr/>
          </p:nvSpPr>
          <p:spPr bwMode="auto">
            <a:xfrm>
              <a:off x="2086" y="1261"/>
              <a:ext cx="462" cy="128"/>
            </a:xfrm>
            <a:prstGeom prst="rect">
              <a:avLst/>
            </a:prstGeom>
            <a:noFill/>
            <a:ln w="9525">
              <a:noFill/>
              <a:miter lim="800000"/>
              <a:headEnd/>
              <a:tailEnd/>
            </a:ln>
          </p:spPr>
          <p:txBody>
            <a:bodyPr>
              <a:spAutoFit/>
            </a:bodyPr>
            <a:lstStyle/>
            <a:p>
              <a:pPr algn="ctr" eaLnBrk="0" hangingPunct="0">
                <a:spcBef>
                  <a:spcPct val="50000"/>
                </a:spcBef>
              </a:pPr>
              <a:r>
                <a:rPr lang="en-US" sz="1400"/>
                <a:t>200 bp</a:t>
              </a:r>
            </a:p>
          </p:txBody>
        </p:sp>
        <p:grpSp>
          <p:nvGrpSpPr>
            <p:cNvPr id="7" name="Group 51"/>
            <p:cNvGrpSpPr>
              <a:grpSpLocks/>
            </p:cNvGrpSpPr>
            <p:nvPr/>
          </p:nvGrpSpPr>
          <p:grpSpPr bwMode="auto">
            <a:xfrm>
              <a:off x="1276" y="1189"/>
              <a:ext cx="696" cy="78"/>
              <a:chOff x="1194" y="1530"/>
              <a:chExt cx="696" cy="78"/>
            </a:xfrm>
          </p:grpSpPr>
          <p:sp>
            <p:nvSpPr>
              <p:cNvPr id="10300" name="Line 52"/>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10301" name="Line 53"/>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10302" name="Line 54"/>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nvGrpSpPr>
            <p:cNvPr id="8" name="Group 55"/>
            <p:cNvGrpSpPr>
              <a:grpSpLocks/>
            </p:cNvGrpSpPr>
            <p:nvPr/>
          </p:nvGrpSpPr>
          <p:grpSpPr bwMode="auto">
            <a:xfrm>
              <a:off x="2614" y="1189"/>
              <a:ext cx="696" cy="78"/>
              <a:chOff x="1194" y="1530"/>
              <a:chExt cx="696" cy="78"/>
            </a:xfrm>
          </p:grpSpPr>
          <p:sp>
            <p:nvSpPr>
              <p:cNvPr id="10297" name="Line 56"/>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10298" name="Line 57"/>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10299" name="Line 58"/>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nvGrpSpPr>
            <p:cNvPr id="9" name="Group 59"/>
            <p:cNvGrpSpPr>
              <a:grpSpLocks/>
            </p:cNvGrpSpPr>
            <p:nvPr/>
          </p:nvGrpSpPr>
          <p:grpSpPr bwMode="auto">
            <a:xfrm>
              <a:off x="3898" y="1186"/>
              <a:ext cx="696" cy="78"/>
              <a:chOff x="1194" y="1530"/>
              <a:chExt cx="696" cy="78"/>
            </a:xfrm>
          </p:grpSpPr>
          <p:sp>
            <p:nvSpPr>
              <p:cNvPr id="10294" name="Line 60"/>
              <p:cNvSpPr>
                <a:spLocks noChangeShapeType="1"/>
              </p:cNvSpPr>
              <p:nvPr/>
            </p:nvSpPr>
            <p:spPr bwMode="auto">
              <a:xfrm>
                <a:off x="1194" y="1542"/>
                <a:ext cx="0" cy="66"/>
              </a:xfrm>
              <a:prstGeom prst="line">
                <a:avLst/>
              </a:prstGeom>
              <a:noFill/>
              <a:ln w="28575">
                <a:solidFill>
                  <a:schemeClr val="tx1"/>
                </a:solidFill>
                <a:round/>
                <a:headEnd/>
                <a:tailEnd/>
              </a:ln>
            </p:spPr>
            <p:txBody>
              <a:bodyPr wrap="none" anchor="ctr"/>
              <a:lstStyle/>
              <a:p>
                <a:endParaRPr lang="en-US"/>
              </a:p>
            </p:txBody>
          </p:sp>
          <p:sp>
            <p:nvSpPr>
              <p:cNvPr id="10295" name="Line 61"/>
              <p:cNvSpPr>
                <a:spLocks noChangeShapeType="1"/>
              </p:cNvSpPr>
              <p:nvPr/>
            </p:nvSpPr>
            <p:spPr bwMode="auto">
              <a:xfrm>
                <a:off x="1890" y="1530"/>
                <a:ext cx="0" cy="66"/>
              </a:xfrm>
              <a:prstGeom prst="line">
                <a:avLst/>
              </a:prstGeom>
              <a:noFill/>
              <a:ln w="28575">
                <a:solidFill>
                  <a:schemeClr val="tx1"/>
                </a:solidFill>
                <a:round/>
                <a:headEnd/>
                <a:tailEnd/>
              </a:ln>
            </p:spPr>
            <p:txBody>
              <a:bodyPr wrap="none" anchor="ctr"/>
              <a:lstStyle/>
              <a:p>
                <a:endParaRPr lang="en-US"/>
              </a:p>
            </p:txBody>
          </p:sp>
          <p:sp>
            <p:nvSpPr>
              <p:cNvPr id="10296" name="Line 62"/>
              <p:cNvSpPr>
                <a:spLocks noChangeShapeType="1"/>
              </p:cNvSpPr>
              <p:nvPr/>
            </p:nvSpPr>
            <p:spPr bwMode="auto">
              <a:xfrm>
                <a:off x="1530" y="1536"/>
                <a:ext cx="0" cy="66"/>
              </a:xfrm>
              <a:prstGeom prst="line">
                <a:avLst/>
              </a:prstGeom>
              <a:noFill/>
              <a:ln w="28575">
                <a:solidFill>
                  <a:schemeClr val="tx1"/>
                </a:solidFill>
                <a:round/>
                <a:headEnd/>
                <a:tailEnd/>
              </a:ln>
            </p:spPr>
            <p:txBody>
              <a:bodyPr wrap="none" anchor="ctr"/>
              <a:lstStyle/>
              <a:p>
                <a:endParaRPr lang="en-US"/>
              </a:p>
            </p:txBody>
          </p:sp>
        </p:grpSp>
      </p:grpSp>
      <p:sp>
        <p:nvSpPr>
          <p:cNvPr id="10260" name="Text Box 63"/>
          <p:cNvSpPr txBox="1">
            <a:spLocks noChangeArrowheads="1"/>
          </p:cNvSpPr>
          <p:nvPr/>
        </p:nvSpPr>
        <p:spPr bwMode="auto">
          <a:xfrm>
            <a:off x="1343025" y="4668838"/>
            <a:ext cx="1076325" cy="404812"/>
          </a:xfrm>
          <a:prstGeom prst="rect">
            <a:avLst/>
          </a:prstGeom>
          <a:solidFill>
            <a:srgbClr val="00CCFF"/>
          </a:solidFill>
          <a:ln w="38100">
            <a:solidFill>
              <a:schemeClr val="tx1"/>
            </a:solidFill>
            <a:miter lim="800000"/>
            <a:headEnd/>
            <a:tailEnd/>
          </a:ln>
        </p:spPr>
        <p:txBody>
          <a:bodyPr>
            <a:spAutoFit/>
          </a:bodyPr>
          <a:lstStyle/>
          <a:p>
            <a:pPr algn="ctr" eaLnBrk="0" hangingPunct="0">
              <a:spcBef>
                <a:spcPct val="50000"/>
              </a:spcBef>
            </a:pPr>
            <a:r>
              <a:rPr lang="en-US" b="1"/>
              <a:t>DYS456</a:t>
            </a:r>
          </a:p>
        </p:txBody>
      </p:sp>
      <p:sp>
        <p:nvSpPr>
          <p:cNvPr id="10261" name="Text Box 64"/>
          <p:cNvSpPr txBox="1">
            <a:spLocks noChangeArrowheads="1"/>
          </p:cNvSpPr>
          <p:nvPr/>
        </p:nvSpPr>
        <p:spPr bwMode="auto">
          <a:xfrm>
            <a:off x="2527300" y="4668838"/>
            <a:ext cx="1130300" cy="366712"/>
          </a:xfrm>
          <a:prstGeom prst="rect">
            <a:avLst/>
          </a:prstGeom>
          <a:solidFill>
            <a:srgbClr val="00CCFF"/>
          </a:solidFill>
          <a:ln w="9525">
            <a:noFill/>
            <a:miter lim="800000"/>
            <a:headEnd/>
            <a:tailEnd/>
          </a:ln>
        </p:spPr>
        <p:txBody>
          <a:bodyPr>
            <a:spAutoFit/>
          </a:bodyPr>
          <a:lstStyle/>
          <a:p>
            <a:pPr algn="ctr" eaLnBrk="0" hangingPunct="0">
              <a:spcBef>
                <a:spcPct val="50000"/>
              </a:spcBef>
            </a:pPr>
            <a:r>
              <a:rPr lang="en-US" b="1"/>
              <a:t>DYS389I</a:t>
            </a:r>
          </a:p>
        </p:txBody>
      </p:sp>
      <p:sp>
        <p:nvSpPr>
          <p:cNvPr id="10262" name="Text Box 65"/>
          <p:cNvSpPr txBox="1">
            <a:spLocks noChangeArrowheads="1"/>
          </p:cNvSpPr>
          <p:nvPr/>
        </p:nvSpPr>
        <p:spPr bwMode="auto">
          <a:xfrm>
            <a:off x="3765550" y="4668838"/>
            <a:ext cx="1281113" cy="366712"/>
          </a:xfrm>
          <a:prstGeom prst="rect">
            <a:avLst/>
          </a:prstGeom>
          <a:solidFill>
            <a:srgbClr val="00CCFF"/>
          </a:solidFill>
          <a:ln w="9525">
            <a:noFill/>
            <a:miter lim="800000"/>
            <a:headEnd/>
            <a:tailEnd/>
          </a:ln>
        </p:spPr>
        <p:txBody>
          <a:bodyPr>
            <a:spAutoFit/>
          </a:bodyPr>
          <a:lstStyle/>
          <a:p>
            <a:pPr algn="ctr" eaLnBrk="0" hangingPunct="0">
              <a:spcBef>
                <a:spcPct val="50000"/>
              </a:spcBef>
            </a:pPr>
            <a:r>
              <a:rPr lang="en-US" b="1"/>
              <a:t>DYS390</a:t>
            </a:r>
          </a:p>
        </p:txBody>
      </p:sp>
      <p:sp>
        <p:nvSpPr>
          <p:cNvPr id="10263" name="Text Box 66"/>
          <p:cNvSpPr txBox="1">
            <a:spLocks noChangeArrowheads="1"/>
          </p:cNvSpPr>
          <p:nvPr/>
        </p:nvSpPr>
        <p:spPr bwMode="auto">
          <a:xfrm>
            <a:off x="5170488" y="4668838"/>
            <a:ext cx="1295400" cy="366712"/>
          </a:xfrm>
          <a:prstGeom prst="rect">
            <a:avLst/>
          </a:prstGeom>
          <a:solidFill>
            <a:srgbClr val="00CCFF"/>
          </a:solidFill>
          <a:ln w="9525">
            <a:noFill/>
            <a:miter lim="800000"/>
            <a:headEnd/>
            <a:tailEnd/>
          </a:ln>
        </p:spPr>
        <p:txBody>
          <a:bodyPr>
            <a:spAutoFit/>
          </a:bodyPr>
          <a:lstStyle/>
          <a:p>
            <a:pPr algn="ctr" eaLnBrk="0" hangingPunct="0">
              <a:spcBef>
                <a:spcPct val="50000"/>
              </a:spcBef>
            </a:pPr>
            <a:r>
              <a:rPr lang="en-US" b="1"/>
              <a:t>DYS389II</a:t>
            </a:r>
          </a:p>
        </p:txBody>
      </p:sp>
      <p:sp>
        <p:nvSpPr>
          <p:cNvPr id="10264" name="Text Box 67"/>
          <p:cNvSpPr txBox="1">
            <a:spLocks noChangeArrowheads="1"/>
          </p:cNvSpPr>
          <p:nvPr/>
        </p:nvSpPr>
        <p:spPr bwMode="auto">
          <a:xfrm>
            <a:off x="2046288" y="5181600"/>
            <a:ext cx="1076325" cy="404813"/>
          </a:xfrm>
          <a:prstGeom prst="rect">
            <a:avLst/>
          </a:prstGeom>
          <a:solidFill>
            <a:srgbClr val="00FF00"/>
          </a:solidFill>
          <a:ln w="38100">
            <a:solidFill>
              <a:schemeClr val="tx1"/>
            </a:solidFill>
            <a:miter lim="800000"/>
            <a:headEnd/>
            <a:tailEnd/>
          </a:ln>
        </p:spPr>
        <p:txBody>
          <a:bodyPr>
            <a:spAutoFit/>
          </a:bodyPr>
          <a:lstStyle/>
          <a:p>
            <a:pPr algn="ctr" eaLnBrk="0" hangingPunct="0">
              <a:spcBef>
                <a:spcPct val="50000"/>
              </a:spcBef>
            </a:pPr>
            <a:r>
              <a:rPr lang="en-US" b="1"/>
              <a:t>DYS458</a:t>
            </a:r>
          </a:p>
        </p:txBody>
      </p:sp>
      <p:sp>
        <p:nvSpPr>
          <p:cNvPr id="10265" name="Text Box 68"/>
          <p:cNvSpPr txBox="1">
            <a:spLocks noChangeArrowheads="1"/>
          </p:cNvSpPr>
          <p:nvPr/>
        </p:nvSpPr>
        <p:spPr bwMode="auto">
          <a:xfrm>
            <a:off x="3317875" y="5181600"/>
            <a:ext cx="1066800" cy="366713"/>
          </a:xfrm>
          <a:prstGeom prst="rect">
            <a:avLst/>
          </a:prstGeom>
          <a:solidFill>
            <a:srgbClr val="00FF00"/>
          </a:solidFill>
          <a:ln w="9525">
            <a:noFill/>
            <a:miter lim="800000"/>
            <a:headEnd/>
            <a:tailEnd/>
          </a:ln>
        </p:spPr>
        <p:txBody>
          <a:bodyPr>
            <a:spAutoFit/>
          </a:bodyPr>
          <a:lstStyle/>
          <a:p>
            <a:pPr algn="ctr" eaLnBrk="0" hangingPunct="0">
              <a:spcBef>
                <a:spcPct val="50000"/>
              </a:spcBef>
            </a:pPr>
            <a:r>
              <a:rPr lang="en-US" b="1"/>
              <a:t>DYS19</a:t>
            </a:r>
          </a:p>
        </p:txBody>
      </p:sp>
      <p:sp>
        <p:nvSpPr>
          <p:cNvPr id="10266" name="Text Box 69"/>
          <p:cNvSpPr txBox="1">
            <a:spLocks noChangeArrowheads="1"/>
          </p:cNvSpPr>
          <p:nvPr/>
        </p:nvSpPr>
        <p:spPr bwMode="auto">
          <a:xfrm>
            <a:off x="4889500" y="5181600"/>
            <a:ext cx="2003425" cy="366713"/>
          </a:xfrm>
          <a:prstGeom prst="rect">
            <a:avLst/>
          </a:prstGeom>
          <a:solidFill>
            <a:srgbClr val="00FF00"/>
          </a:solidFill>
          <a:ln w="9525">
            <a:noFill/>
            <a:miter lim="800000"/>
            <a:headEnd/>
            <a:tailEnd/>
          </a:ln>
        </p:spPr>
        <p:txBody>
          <a:bodyPr>
            <a:spAutoFit/>
          </a:bodyPr>
          <a:lstStyle/>
          <a:p>
            <a:pPr algn="ctr" eaLnBrk="0" hangingPunct="0">
              <a:spcBef>
                <a:spcPct val="50000"/>
              </a:spcBef>
            </a:pPr>
            <a:r>
              <a:rPr lang="en-US" b="1"/>
              <a:t>DYS385a/b</a:t>
            </a:r>
          </a:p>
        </p:txBody>
      </p:sp>
      <p:sp>
        <p:nvSpPr>
          <p:cNvPr id="10267" name="Text Box 70"/>
          <p:cNvSpPr txBox="1">
            <a:spLocks noChangeArrowheads="1"/>
          </p:cNvSpPr>
          <p:nvPr/>
        </p:nvSpPr>
        <p:spPr bwMode="auto">
          <a:xfrm>
            <a:off x="1446213" y="5715000"/>
            <a:ext cx="1076325" cy="366713"/>
          </a:xfrm>
          <a:prstGeom prst="rect">
            <a:avLst/>
          </a:prstGeom>
          <a:solidFill>
            <a:srgbClr val="FFFF00"/>
          </a:solidFill>
          <a:ln w="9525">
            <a:noFill/>
            <a:miter lim="800000"/>
            <a:headEnd/>
            <a:tailEnd/>
          </a:ln>
        </p:spPr>
        <p:txBody>
          <a:bodyPr>
            <a:spAutoFit/>
          </a:bodyPr>
          <a:lstStyle/>
          <a:p>
            <a:pPr algn="ctr" eaLnBrk="0" hangingPunct="0">
              <a:spcBef>
                <a:spcPct val="50000"/>
              </a:spcBef>
            </a:pPr>
            <a:r>
              <a:rPr lang="en-US" b="1"/>
              <a:t>DYS393</a:t>
            </a:r>
          </a:p>
        </p:txBody>
      </p:sp>
      <p:sp>
        <p:nvSpPr>
          <p:cNvPr id="10268" name="Text Box 71"/>
          <p:cNvSpPr txBox="1">
            <a:spLocks noChangeArrowheads="1"/>
          </p:cNvSpPr>
          <p:nvPr/>
        </p:nvSpPr>
        <p:spPr bwMode="auto">
          <a:xfrm>
            <a:off x="3870325" y="5715000"/>
            <a:ext cx="1046163" cy="366713"/>
          </a:xfrm>
          <a:prstGeom prst="rect">
            <a:avLst/>
          </a:prstGeom>
          <a:solidFill>
            <a:srgbClr val="FFFF00"/>
          </a:solidFill>
          <a:ln w="9525">
            <a:noFill/>
            <a:miter lim="800000"/>
            <a:headEnd/>
            <a:tailEnd/>
          </a:ln>
        </p:spPr>
        <p:txBody>
          <a:bodyPr>
            <a:spAutoFit/>
          </a:bodyPr>
          <a:lstStyle/>
          <a:p>
            <a:pPr algn="ctr" eaLnBrk="0" hangingPunct="0">
              <a:spcBef>
                <a:spcPct val="50000"/>
              </a:spcBef>
            </a:pPr>
            <a:r>
              <a:rPr lang="en-US" b="1"/>
              <a:t>DYS439</a:t>
            </a:r>
          </a:p>
        </p:txBody>
      </p:sp>
      <p:sp>
        <p:nvSpPr>
          <p:cNvPr id="10269" name="Text Box 72"/>
          <p:cNvSpPr txBox="1">
            <a:spLocks noChangeArrowheads="1"/>
          </p:cNvSpPr>
          <p:nvPr/>
        </p:nvSpPr>
        <p:spPr bwMode="auto">
          <a:xfrm>
            <a:off x="6269038" y="5715000"/>
            <a:ext cx="1092200" cy="366713"/>
          </a:xfrm>
          <a:prstGeom prst="rect">
            <a:avLst/>
          </a:prstGeom>
          <a:solidFill>
            <a:srgbClr val="FFFF00"/>
          </a:solidFill>
          <a:ln w="9525">
            <a:noFill/>
            <a:miter lim="800000"/>
            <a:headEnd/>
            <a:tailEnd/>
          </a:ln>
        </p:spPr>
        <p:txBody>
          <a:bodyPr>
            <a:spAutoFit/>
          </a:bodyPr>
          <a:lstStyle/>
          <a:p>
            <a:pPr algn="ctr" eaLnBrk="0" hangingPunct="0">
              <a:spcBef>
                <a:spcPct val="50000"/>
              </a:spcBef>
            </a:pPr>
            <a:r>
              <a:rPr lang="en-US" b="1"/>
              <a:t>DYS392</a:t>
            </a:r>
          </a:p>
        </p:txBody>
      </p:sp>
      <p:sp>
        <p:nvSpPr>
          <p:cNvPr id="10270" name="Text Box 73"/>
          <p:cNvSpPr txBox="1">
            <a:spLocks noChangeArrowheads="1"/>
          </p:cNvSpPr>
          <p:nvPr/>
        </p:nvSpPr>
        <p:spPr bwMode="auto">
          <a:xfrm>
            <a:off x="4462463" y="6307138"/>
            <a:ext cx="1152525" cy="366712"/>
          </a:xfrm>
          <a:prstGeom prst="rect">
            <a:avLst/>
          </a:prstGeom>
          <a:solidFill>
            <a:srgbClr val="FF0000"/>
          </a:solidFill>
          <a:ln w="9525">
            <a:noFill/>
            <a:miter lim="800000"/>
            <a:headEnd/>
            <a:tailEnd/>
          </a:ln>
        </p:spPr>
        <p:txBody>
          <a:bodyPr>
            <a:spAutoFit/>
          </a:bodyPr>
          <a:lstStyle/>
          <a:p>
            <a:pPr algn="ctr" eaLnBrk="0" hangingPunct="0">
              <a:spcBef>
                <a:spcPct val="50000"/>
              </a:spcBef>
            </a:pPr>
            <a:r>
              <a:rPr lang="en-US" b="1"/>
              <a:t>DYS438</a:t>
            </a:r>
          </a:p>
        </p:txBody>
      </p:sp>
      <p:sp>
        <p:nvSpPr>
          <p:cNvPr id="10271" name="Text Box 74"/>
          <p:cNvSpPr txBox="1">
            <a:spLocks noChangeArrowheads="1"/>
          </p:cNvSpPr>
          <p:nvPr/>
        </p:nvSpPr>
        <p:spPr bwMode="auto">
          <a:xfrm>
            <a:off x="2670175" y="5724525"/>
            <a:ext cx="1090613" cy="366713"/>
          </a:xfrm>
          <a:prstGeom prst="rect">
            <a:avLst/>
          </a:prstGeom>
          <a:solidFill>
            <a:srgbClr val="FFFF00"/>
          </a:solidFill>
          <a:ln w="9525">
            <a:noFill/>
            <a:miter lim="800000"/>
            <a:headEnd/>
            <a:tailEnd/>
          </a:ln>
        </p:spPr>
        <p:txBody>
          <a:bodyPr>
            <a:spAutoFit/>
          </a:bodyPr>
          <a:lstStyle/>
          <a:p>
            <a:pPr algn="ctr" eaLnBrk="0" hangingPunct="0">
              <a:spcBef>
                <a:spcPct val="50000"/>
              </a:spcBef>
            </a:pPr>
            <a:r>
              <a:rPr lang="en-US" b="1"/>
              <a:t>DYS391</a:t>
            </a:r>
          </a:p>
        </p:txBody>
      </p:sp>
      <p:sp>
        <p:nvSpPr>
          <p:cNvPr id="10272" name="Text Box 75"/>
          <p:cNvSpPr txBox="1">
            <a:spLocks noChangeArrowheads="1"/>
          </p:cNvSpPr>
          <p:nvPr/>
        </p:nvSpPr>
        <p:spPr bwMode="auto">
          <a:xfrm>
            <a:off x="5070475" y="5727700"/>
            <a:ext cx="1133475" cy="404813"/>
          </a:xfrm>
          <a:prstGeom prst="rect">
            <a:avLst/>
          </a:prstGeom>
          <a:solidFill>
            <a:srgbClr val="FFFF00"/>
          </a:solidFill>
          <a:ln w="38100">
            <a:solidFill>
              <a:schemeClr val="tx1"/>
            </a:solidFill>
            <a:miter lim="800000"/>
            <a:headEnd/>
            <a:tailEnd/>
          </a:ln>
        </p:spPr>
        <p:txBody>
          <a:bodyPr>
            <a:spAutoFit/>
          </a:bodyPr>
          <a:lstStyle/>
          <a:p>
            <a:pPr algn="ctr" eaLnBrk="0" hangingPunct="0">
              <a:spcBef>
                <a:spcPct val="50000"/>
              </a:spcBef>
            </a:pPr>
            <a:r>
              <a:rPr lang="en-US" b="1"/>
              <a:t>DYS635</a:t>
            </a:r>
          </a:p>
        </p:txBody>
      </p:sp>
      <p:sp>
        <p:nvSpPr>
          <p:cNvPr id="10273" name="Text Box 79"/>
          <p:cNvSpPr txBox="1">
            <a:spLocks noChangeArrowheads="1"/>
          </p:cNvSpPr>
          <p:nvPr/>
        </p:nvSpPr>
        <p:spPr bwMode="auto">
          <a:xfrm>
            <a:off x="265113" y="1447800"/>
            <a:ext cx="463550" cy="366713"/>
          </a:xfrm>
          <a:prstGeom prst="rect">
            <a:avLst/>
          </a:prstGeom>
          <a:noFill/>
          <a:ln w="9525">
            <a:noFill/>
            <a:miter lim="800000"/>
            <a:headEnd/>
            <a:tailEnd/>
          </a:ln>
        </p:spPr>
        <p:txBody>
          <a:bodyPr wrap="none">
            <a:spAutoFit/>
          </a:bodyPr>
          <a:lstStyle/>
          <a:p>
            <a:r>
              <a:rPr lang="en-US" b="1">
                <a:solidFill>
                  <a:srgbClr val="0000FF"/>
                </a:solidFill>
              </a:rPr>
              <a:t>FL</a:t>
            </a:r>
          </a:p>
        </p:txBody>
      </p:sp>
      <p:sp>
        <p:nvSpPr>
          <p:cNvPr id="10274" name="Text Box 80"/>
          <p:cNvSpPr txBox="1">
            <a:spLocks noChangeArrowheads="1"/>
          </p:cNvSpPr>
          <p:nvPr/>
        </p:nvSpPr>
        <p:spPr bwMode="auto">
          <a:xfrm>
            <a:off x="176213" y="2016125"/>
            <a:ext cx="641350" cy="366713"/>
          </a:xfrm>
          <a:prstGeom prst="rect">
            <a:avLst/>
          </a:prstGeom>
          <a:noFill/>
          <a:ln w="9525">
            <a:noFill/>
            <a:miter lim="800000"/>
            <a:headEnd/>
            <a:tailEnd/>
          </a:ln>
        </p:spPr>
        <p:txBody>
          <a:bodyPr wrap="none">
            <a:spAutoFit/>
          </a:bodyPr>
          <a:lstStyle/>
          <a:p>
            <a:r>
              <a:rPr lang="en-US" b="1">
                <a:solidFill>
                  <a:srgbClr val="008000"/>
                </a:solidFill>
              </a:rPr>
              <a:t>JOE</a:t>
            </a:r>
          </a:p>
        </p:txBody>
      </p:sp>
      <p:sp>
        <p:nvSpPr>
          <p:cNvPr id="10275" name="Text Box 81"/>
          <p:cNvSpPr txBox="1">
            <a:spLocks noChangeArrowheads="1"/>
          </p:cNvSpPr>
          <p:nvPr/>
        </p:nvSpPr>
        <p:spPr bwMode="auto">
          <a:xfrm>
            <a:off x="157163" y="2528888"/>
            <a:ext cx="679450" cy="366712"/>
          </a:xfrm>
          <a:prstGeom prst="rect">
            <a:avLst/>
          </a:prstGeom>
          <a:noFill/>
          <a:ln w="9525">
            <a:noFill/>
            <a:miter lim="800000"/>
            <a:headEnd/>
            <a:tailEnd/>
          </a:ln>
        </p:spPr>
        <p:txBody>
          <a:bodyPr wrap="none">
            <a:spAutoFit/>
          </a:bodyPr>
          <a:lstStyle/>
          <a:p>
            <a:r>
              <a:rPr lang="en-US" b="1"/>
              <a:t>TMR</a:t>
            </a:r>
          </a:p>
        </p:txBody>
      </p:sp>
      <p:sp>
        <p:nvSpPr>
          <p:cNvPr id="10276" name="Text Box 82"/>
          <p:cNvSpPr txBox="1">
            <a:spLocks noChangeArrowheads="1"/>
          </p:cNvSpPr>
          <p:nvPr/>
        </p:nvSpPr>
        <p:spPr bwMode="auto">
          <a:xfrm>
            <a:off x="228600" y="4648200"/>
            <a:ext cx="882650" cy="366713"/>
          </a:xfrm>
          <a:prstGeom prst="rect">
            <a:avLst/>
          </a:prstGeom>
          <a:noFill/>
          <a:ln w="9525">
            <a:noFill/>
            <a:miter lim="800000"/>
            <a:headEnd/>
            <a:tailEnd/>
          </a:ln>
        </p:spPr>
        <p:txBody>
          <a:bodyPr wrap="none">
            <a:spAutoFit/>
          </a:bodyPr>
          <a:lstStyle/>
          <a:p>
            <a:r>
              <a:rPr lang="en-US" b="1">
                <a:solidFill>
                  <a:srgbClr val="0000FF"/>
                </a:solidFill>
              </a:rPr>
              <a:t>6-FAM</a:t>
            </a:r>
          </a:p>
        </p:txBody>
      </p:sp>
      <p:sp>
        <p:nvSpPr>
          <p:cNvPr id="10277" name="Text Box 83"/>
          <p:cNvSpPr txBox="1">
            <a:spLocks noChangeArrowheads="1"/>
          </p:cNvSpPr>
          <p:nvPr/>
        </p:nvSpPr>
        <p:spPr bwMode="auto">
          <a:xfrm>
            <a:off x="387350" y="5186363"/>
            <a:ext cx="565150" cy="366712"/>
          </a:xfrm>
          <a:prstGeom prst="rect">
            <a:avLst/>
          </a:prstGeom>
          <a:noFill/>
          <a:ln w="9525">
            <a:noFill/>
            <a:miter lim="800000"/>
            <a:headEnd/>
            <a:tailEnd/>
          </a:ln>
        </p:spPr>
        <p:txBody>
          <a:bodyPr wrap="none">
            <a:spAutoFit/>
          </a:bodyPr>
          <a:lstStyle/>
          <a:p>
            <a:r>
              <a:rPr lang="en-US" b="1">
                <a:solidFill>
                  <a:srgbClr val="008000"/>
                </a:solidFill>
              </a:rPr>
              <a:t>VIC</a:t>
            </a:r>
          </a:p>
        </p:txBody>
      </p:sp>
      <p:sp>
        <p:nvSpPr>
          <p:cNvPr id="10278" name="Text Box 84"/>
          <p:cNvSpPr txBox="1">
            <a:spLocks noChangeArrowheads="1"/>
          </p:cNvSpPr>
          <p:nvPr/>
        </p:nvSpPr>
        <p:spPr bwMode="auto">
          <a:xfrm>
            <a:off x="336550" y="5727700"/>
            <a:ext cx="666750" cy="366713"/>
          </a:xfrm>
          <a:prstGeom prst="rect">
            <a:avLst/>
          </a:prstGeom>
          <a:noFill/>
          <a:ln w="9525">
            <a:noFill/>
            <a:miter lim="800000"/>
            <a:headEnd/>
            <a:tailEnd/>
          </a:ln>
        </p:spPr>
        <p:txBody>
          <a:bodyPr wrap="none">
            <a:spAutoFit/>
          </a:bodyPr>
          <a:lstStyle/>
          <a:p>
            <a:r>
              <a:rPr lang="en-US" b="1"/>
              <a:t>NED</a:t>
            </a:r>
          </a:p>
        </p:txBody>
      </p:sp>
      <p:sp>
        <p:nvSpPr>
          <p:cNvPr id="10279" name="Text Box 85"/>
          <p:cNvSpPr txBox="1">
            <a:spLocks noChangeArrowheads="1"/>
          </p:cNvSpPr>
          <p:nvPr/>
        </p:nvSpPr>
        <p:spPr bwMode="auto">
          <a:xfrm>
            <a:off x="355600" y="6292850"/>
            <a:ext cx="628650" cy="366713"/>
          </a:xfrm>
          <a:prstGeom prst="rect">
            <a:avLst/>
          </a:prstGeom>
          <a:noFill/>
          <a:ln w="9525">
            <a:noFill/>
            <a:miter lim="800000"/>
            <a:headEnd/>
            <a:tailEnd/>
          </a:ln>
        </p:spPr>
        <p:txBody>
          <a:bodyPr wrap="none">
            <a:spAutoFit/>
          </a:bodyPr>
          <a:lstStyle/>
          <a:p>
            <a:r>
              <a:rPr lang="en-US" b="1">
                <a:solidFill>
                  <a:srgbClr val="FF0000"/>
                </a:solidFill>
              </a:rPr>
              <a:t>PET</a:t>
            </a:r>
          </a:p>
        </p:txBody>
      </p:sp>
      <p:sp>
        <p:nvSpPr>
          <p:cNvPr id="10280" name="Text Box 9"/>
          <p:cNvSpPr txBox="1">
            <a:spLocks noChangeArrowheads="1"/>
          </p:cNvSpPr>
          <p:nvPr/>
        </p:nvSpPr>
        <p:spPr bwMode="auto">
          <a:xfrm>
            <a:off x="334963" y="228600"/>
            <a:ext cx="561975" cy="461963"/>
          </a:xfrm>
          <a:prstGeom prst="rect">
            <a:avLst/>
          </a:prstGeom>
          <a:noFill/>
          <a:ln w="9525">
            <a:noFill/>
            <a:miter lim="800000"/>
            <a:headEnd/>
            <a:tailEnd/>
          </a:ln>
        </p:spPr>
        <p:txBody>
          <a:bodyPr wrap="none">
            <a:spAutoFit/>
          </a:bodyPr>
          <a:lstStyle/>
          <a:p>
            <a:r>
              <a:rPr lang="en-US" sz="2400" b="1"/>
              <a:t>(a)</a:t>
            </a:r>
          </a:p>
        </p:txBody>
      </p:sp>
      <p:sp>
        <p:nvSpPr>
          <p:cNvPr id="10281" name="Text Box 10"/>
          <p:cNvSpPr txBox="1">
            <a:spLocks noChangeArrowheads="1"/>
          </p:cNvSpPr>
          <p:nvPr/>
        </p:nvSpPr>
        <p:spPr bwMode="auto">
          <a:xfrm>
            <a:off x="427038" y="3429000"/>
            <a:ext cx="577850" cy="461963"/>
          </a:xfrm>
          <a:prstGeom prst="rect">
            <a:avLst/>
          </a:prstGeom>
          <a:noFill/>
          <a:ln w="9525">
            <a:noFill/>
            <a:miter lim="800000"/>
            <a:headEnd/>
            <a:tailEnd/>
          </a:ln>
        </p:spPr>
        <p:txBody>
          <a:bodyPr wrap="none">
            <a:spAutoFit/>
          </a:bodyPr>
          <a:lstStyle/>
          <a:p>
            <a:r>
              <a:rPr lang="en-US" sz="2400" b="1"/>
              <a:t>(b)</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44450" y="352425"/>
            <a:ext cx="9009063" cy="6505575"/>
            <a:chOff x="28" y="222"/>
            <a:chExt cx="5675" cy="4098"/>
          </a:xfrm>
        </p:grpSpPr>
        <p:graphicFrame>
          <p:nvGraphicFramePr>
            <p:cNvPr id="1026" name="Object 4"/>
            <p:cNvGraphicFramePr>
              <a:graphicFrameLocks noChangeAspect="1"/>
            </p:cNvGraphicFramePr>
            <p:nvPr/>
          </p:nvGraphicFramePr>
          <p:xfrm>
            <a:off x="77" y="222"/>
            <a:ext cx="5155" cy="1026"/>
          </p:xfrm>
          <a:graphic>
            <a:graphicData uri="http://schemas.openxmlformats.org/presentationml/2006/ole">
              <mc:AlternateContent xmlns:mc="http://schemas.openxmlformats.org/markup-compatibility/2006">
                <mc:Choice xmlns:v="urn:schemas-microsoft-com:vml" Requires="v">
                  <p:oleObj spid="_x0000_s27654" name="Bitmap Image" r:id="rId4" imgW="8183117" imgH="1628571" progId="Paint.Picture">
                    <p:embed/>
                  </p:oleObj>
                </mc:Choice>
                <mc:Fallback>
                  <p:oleObj name="Bitmap Image" r:id="rId4" imgW="8183117" imgH="1628571"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 y="222"/>
                          <a:ext cx="5155" cy="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5"/>
            <p:cNvGraphicFramePr>
              <a:graphicFrameLocks noChangeAspect="1"/>
            </p:cNvGraphicFramePr>
            <p:nvPr/>
          </p:nvGraphicFramePr>
          <p:xfrm>
            <a:off x="85" y="1278"/>
            <a:ext cx="5591" cy="1026"/>
          </p:xfrm>
          <a:graphic>
            <a:graphicData uri="http://schemas.openxmlformats.org/presentationml/2006/ole">
              <mc:AlternateContent xmlns:mc="http://schemas.openxmlformats.org/markup-compatibility/2006">
                <mc:Choice xmlns:v="urn:schemas-microsoft-com:vml" Requires="v">
                  <p:oleObj spid="_x0000_s27655" name="Bitmap Image" r:id="rId6" imgW="8876190" imgH="1628571" progId="Paint.Picture">
                    <p:embed/>
                  </p:oleObj>
                </mc:Choice>
                <mc:Fallback>
                  <p:oleObj name="Bitmap Image" r:id="rId6" imgW="8876190" imgH="1628571" progId="Paint.Pictur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 y="1278"/>
                          <a:ext cx="5591" cy="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6"/>
            <p:cNvGraphicFramePr>
              <a:graphicFrameLocks noChangeAspect="1"/>
            </p:cNvGraphicFramePr>
            <p:nvPr/>
          </p:nvGraphicFramePr>
          <p:xfrm>
            <a:off x="93" y="2340"/>
            <a:ext cx="5575" cy="1020"/>
          </p:xfrm>
          <a:graphic>
            <a:graphicData uri="http://schemas.openxmlformats.org/presentationml/2006/ole">
              <mc:AlternateContent xmlns:mc="http://schemas.openxmlformats.org/markup-compatibility/2006">
                <mc:Choice xmlns:v="urn:schemas-microsoft-com:vml" Requires="v">
                  <p:oleObj spid="_x0000_s27656" name="Bitmap Image" r:id="rId8" imgW="8849960" imgH="1619476" progId="Paint.Picture">
                    <p:embed/>
                  </p:oleObj>
                </mc:Choice>
                <mc:Fallback>
                  <p:oleObj name="Bitmap Image" r:id="rId8" imgW="8849960" imgH="1619476" progId="Paint.Picture">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 y="2340"/>
                          <a:ext cx="5575"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7"/>
            <p:cNvGraphicFramePr>
              <a:graphicFrameLocks noChangeAspect="1"/>
            </p:cNvGraphicFramePr>
            <p:nvPr/>
          </p:nvGraphicFramePr>
          <p:xfrm>
            <a:off x="58" y="3390"/>
            <a:ext cx="5645" cy="930"/>
          </p:xfrm>
          <a:graphic>
            <a:graphicData uri="http://schemas.openxmlformats.org/presentationml/2006/ole">
              <mc:AlternateContent xmlns:mc="http://schemas.openxmlformats.org/markup-compatibility/2006">
                <mc:Choice xmlns:v="urn:schemas-microsoft-com:vml" Requires="v">
                  <p:oleObj spid="_x0000_s27657" name="Bitmap Image" r:id="rId10" imgW="8961905" imgH="1476190" progId="Paint.Picture">
                    <p:embed/>
                  </p:oleObj>
                </mc:Choice>
                <mc:Fallback>
                  <p:oleObj name="Bitmap Image" r:id="rId10" imgW="8961905" imgH="1476190" progId="Paint.Picture">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 y="3390"/>
                          <a:ext cx="5645" cy="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Rectangle 8"/>
            <p:cNvSpPr>
              <a:spLocks noChangeArrowheads="1"/>
            </p:cNvSpPr>
            <p:nvPr/>
          </p:nvSpPr>
          <p:spPr bwMode="auto">
            <a:xfrm>
              <a:off x="28" y="427"/>
              <a:ext cx="1064" cy="81"/>
            </a:xfrm>
            <a:prstGeom prst="rect">
              <a:avLst/>
            </a:prstGeom>
            <a:solidFill>
              <a:schemeClr val="bg1"/>
            </a:solidFill>
            <a:ln w="9525">
              <a:noFill/>
              <a:miter lim="800000"/>
              <a:headEnd/>
              <a:tailEnd/>
            </a:ln>
          </p:spPr>
          <p:txBody>
            <a:bodyPr wrap="none" anchor="ctr"/>
            <a:lstStyle/>
            <a:p>
              <a:endParaRPr lang="en-US"/>
            </a:p>
          </p:txBody>
        </p:sp>
        <p:sp>
          <p:nvSpPr>
            <p:cNvPr id="1032" name="Rectangle 9"/>
            <p:cNvSpPr>
              <a:spLocks noChangeArrowheads="1"/>
            </p:cNvSpPr>
            <p:nvPr/>
          </p:nvSpPr>
          <p:spPr bwMode="auto">
            <a:xfrm>
              <a:off x="35" y="1492"/>
              <a:ext cx="1064" cy="81"/>
            </a:xfrm>
            <a:prstGeom prst="rect">
              <a:avLst/>
            </a:prstGeom>
            <a:solidFill>
              <a:schemeClr val="bg1"/>
            </a:solidFill>
            <a:ln w="9525">
              <a:noFill/>
              <a:miter lim="800000"/>
              <a:headEnd/>
              <a:tailEnd/>
            </a:ln>
          </p:spPr>
          <p:txBody>
            <a:bodyPr wrap="none" anchor="ctr"/>
            <a:lstStyle/>
            <a:p>
              <a:endParaRPr lang="en-US"/>
            </a:p>
          </p:txBody>
        </p:sp>
        <p:sp>
          <p:nvSpPr>
            <p:cNvPr id="1033" name="Rectangle 10"/>
            <p:cNvSpPr>
              <a:spLocks noChangeArrowheads="1"/>
            </p:cNvSpPr>
            <p:nvPr/>
          </p:nvSpPr>
          <p:spPr bwMode="auto">
            <a:xfrm>
              <a:off x="56" y="2543"/>
              <a:ext cx="1064" cy="81"/>
            </a:xfrm>
            <a:prstGeom prst="rect">
              <a:avLst/>
            </a:prstGeom>
            <a:solidFill>
              <a:schemeClr val="bg1"/>
            </a:solidFill>
            <a:ln w="9525">
              <a:noFill/>
              <a:miter lim="800000"/>
              <a:headEnd/>
              <a:tailEnd/>
            </a:ln>
          </p:spPr>
          <p:txBody>
            <a:bodyPr wrap="none" anchor="ctr"/>
            <a:lstStyle/>
            <a:p>
              <a:endParaRPr lang="en-US"/>
            </a:p>
          </p:txBody>
        </p:sp>
        <p:sp>
          <p:nvSpPr>
            <p:cNvPr id="1034" name="Rectangle 11"/>
            <p:cNvSpPr>
              <a:spLocks noChangeArrowheads="1"/>
            </p:cNvSpPr>
            <p:nvPr/>
          </p:nvSpPr>
          <p:spPr bwMode="auto">
            <a:xfrm>
              <a:off x="48" y="3600"/>
              <a:ext cx="1064" cy="81"/>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79475" y="1409700"/>
            <a:ext cx="7732713" cy="5184775"/>
            <a:chOff x="230" y="552"/>
            <a:chExt cx="4871" cy="3266"/>
          </a:xfrm>
        </p:grpSpPr>
        <p:sp>
          <p:nvSpPr>
            <p:cNvPr id="11272" name="Line 3"/>
            <p:cNvSpPr>
              <a:spLocks noChangeShapeType="1"/>
            </p:cNvSpPr>
            <p:nvPr/>
          </p:nvSpPr>
          <p:spPr bwMode="auto">
            <a:xfrm>
              <a:off x="240" y="944"/>
              <a:ext cx="4848" cy="0"/>
            </a:xfrm>
            <a:prstGeom prst="line">
              <a:avLst/>
            </a:prstGeom>
            <a:noFill/>
            <a:ln w="28575">
              <a:solidFill>
                <a:schemeClr val="tx1"/>
              </a:solidFill>
              <a:round/>
              <a:headEnd/>
              <a:tailEnd/>
            </a:ln>
          </p:spPr>
          <p:txBody>
            <a:bodyPr/>
            <a:lstStyle/>
            <a:p>
              <a:endParaRPr lang="en-US"/>
            </a:p>
          </p:txBody>
        </p:sp>
        <p:sp>
          <p:nvSpPr>
            <p:cNvPr id="11273" name="Line 4"/>
            <p:cNvSpPr>
              <a:spLocks noChangeShapeType="1"/>
            </p:cNvSpPr>
            <p:nvPr/>
          </p:nvSpPr>
          <p:spPr bwMode="auto">
            <a:xfrm>
              <a:off x="440" y="800"/>
              <a:ext cx="384" cy="0"/>
            </a:xfrm>
            <a:prstGeom prst="line">
              <a:avLst/>
            </a:prstGeom>
            <a:noFill/>
            <a:ln w="57150">
              <a:solidFill>
                <a:schemeClr val="tx1"/>
              </a:solidFill>
              <a:round/>
              <a:headEnd/>
              <a:tailEnd type="triangle" w="med" len="med"/>
            </a:ln>
          </p:spPr>
          <p:txBody>
            <a:bodyPr/>
            <a:lstStyle/>
            <a:p>
              <a:endParaRPr lang="en-US"/>
            </a:p>
          </p:txBody>
        </p:sp>
        <p:sp>
          <p:nvSpPr>
            <p:cNvPr id="11274" name="Line 5"/>
            <p:cNvSpPr>
              <a:spLocks noChangeShapeType="1"/>
            </p:cNvSpPr>
            <p:nvPr/>
          </p:nvSpPr>
          <p:spPr bwMode="auto">
            <a:xfrm>
              <a:off x="4528" y="1088"/>
              <a:ext cx="384" cy="0"/>
            </a:xfrm>
            <a:prstGeom prst="line">
              <a:avLst/>
            </a:prstGeom>
            <a:noFill/>
            <a:ln w="57150">
              <a:solidFill>
                <a:schemeClr val="tx1"/>
              </a:solidFill>
              <a:round/>
              <a:headEnd type="triangle" w="med" len="med"/>
              <a:tailEnd/>
            </a:ln>
          </p:spPr>
          <p:txBody>
            <a:bodyPr/>
            <a:lstStyle/>
            <a:p>
              <a:endParaRPr lang="en-US"/>
            </a:p>
          </p:txBody>
        </p:sp>
        <p:sp>
          <p:nvSpPr>
            <p:cNvPr id="11275" name="Text Box 6"/>
            <p:cNvSpPr txBox="1">
              <a:spLocks noChangeArrowheads="1"/>
            </p:cNvSpPr>
            <p:nvPr/>
          </p:nvSpPr>
          <p:spPr bwMode="auto">
            <a:xfrm>
              <a:off x="3699" y="552"/>
              <a:ext cx="501" cy="288"/>
            </a:xfrm>
            <a:prstGeom prst="rect">
              <a:avLst/>
            </a:prstGeom>
            <a:noFill/>
            <a:ln w="9525">
              <a:noFill/>
              <a:miter lim="800000"/>
              <a:headEnd/>
              <a:tailEnd/>
            </a:ln>
          </p:spPr>
          <p:txBody>
            <a:bodyPr wrap="none">
              <a:spAutoFit/>
            </a:bodyPr>
            <a:lstStyle/>
            <a:p>
              <a:r>
                <a:rPr lang="en-US" sz="2400" b="1"/>
                <a:t>9-14</a:t>
              </a:r>
            </a:p>
          </p:txBody>
        </p:sp>
        <p:sp>
          <p:nvSpPr>
            <p:cNvPr id="11276" name="Rectangle 7"/>
            <p:cNvSpPr>
              <a:spLocks noChangeArrowheads="1"/>
            </p:cNvSpPr>
            <p:nvPr/>
          </p:nvSpPr>
          <p:spPr bwMode="auto">
            <a:xfrm>
              <a:off x="3707" y="570"/>
              <a:ext cx="481" cy="229"/>
            </a:xfrm>
            <a:prstGeom prst="rect">
              <a:avLst/>
            </a:prstGeom>
            <a:noFill/>
            <a:ln w="38100">
              <a:solidFill>
                <a:schemeClr val="tx1"/>
              </a:solidFill>
              <a:prstDash val="sysDot"/>
              <a:miter lim="800000"/>
              <a:headEnd/>
              <a:tailEnd/>
            </a:ln>
          </p:spPr>
          <p:txBody>
            <a:bodyPr wrap="none" anchor="ctr"/>
            <a:lstStyle/>
            <a:p>
              <a:endParaRPr lang="en-US"/>
            </a:p>
          </p:txBody>
        </p:sp>
        <p:sp>
          <p:nvSpPr>
            <p:cNvPr id="11277" name="Line 8"/>
            <p:cNvSpPr>
              <a:spLocks noChangeShapeType="1"/>
            </p:cNvSpPr>
            <p:nvPr/>
          </p:nvSpPr>
          <p:spPr bwMode="auto">
            <a:xfrm>
              <a:off x="253" y="1797"/>
              <a:ext cx="4848" cy="0"/>
            </a:xfrm>
            <a:prstGeom prst="line">
              <a:avLst/>
            </a:prstGeom>
            <a:noFill/>
            <a:ln w="28575">
              <a:solidFill>
                <a:schemeClr val="tx1"/>
              </a:solidFill>
              <a:round/>
              <a:headEnd/>
              <a:tailEnd/>
            </a:ln>
          </p:spPr>
          <p:txBody>
            <a:bodyPr/>
            <a:lstStyle/>
            <a:p>
              <a:endParaRPr lang="en-US"/>
            </a:p>
          </p:txBody>
        </p:sp>
        <p:sp>
          <p:nvSpPr>
            <p:cNvPr id="11278" name="Line 9"/>
            <p:cNvSpPr>
              <a:spLocks noChangeShapeType="1"/>
            </p:cNvSpPr>
            <p:nvPr/>
          </p:nvSpPr>
          <p:spPr bwMode="auto">
            <a:xfrm>
              <a:off x="453" y="1653"/>
              <a:ext cx="384" cy="0"/>
            </a:xfrm>
            <a:prstGeom prst="line">
              <a:avLst/>
            </a:prstGeom>
            <a:noFill/>
            <a:ln w="57150">
              <a:solidFill>
                <a:schemeClr val="tx1"/>
              </a:solidFill>
              <a:round/>
              <a:headEnd/>
              <a:tailEnd type="triangle" w="med" len="med"/>
            </a:ln>
          </p:spPr>
          <p:txBody>
            <a:bodyPr/>
            <a:lstStyle/>
            <a:p>
              <a:endParaRPr lang="en-US"/>
            </a:p>
          </p:txBody>
        </p:sp>
        <p:sp>
          <p:nvSpPr>
            <p:cNvPr id="11279" name="Line 10"/>
            <p:cNvSpPr>
              <a:spLocks noChangeShapeType="1"/>
            </p:cNvSpPr>
            <p:nvPr/>
          </p:nvSpPr>
          <p:spPr bwMode="auto">
            <a:xfrm>
              <a:off x="4541" y="1941"/>
              <a:ext cx="384" cy="0"/>
            </a:xfrm>
            <a:prstGeom prst="line">
              <a:avLst/>
            </a:prstGeom>
            <a:noFill/>
            <a:ln w="57150">
              <a:solidFill>
                <a:schemeClr val="tx1"/>
              </a:solidFill>
              <a:round/>
              <a:headEnd type="triangle" w="med" len="med"/>
              <a:tailEnd/>
            </a:ln>
          </p:spPr>
          <p:txBody>
            <a:bodyPr/>
            <a:lstStyle/>
            <a:p>
              <a:endParaRPr lang="en-US"/>
            </a:p>
          </p:txBody>
        </p:sp>
        <p:sp>
          <p:nvSpPr>
            <p:cNvPr id="11280" name="AutoShape 11"/>
            <p:cNvSpPr>
              <a:spLocks noChangeArrowheads="1"/>
            </p:cNvSpPr>
            <p:nvPr/>
          </p:nvSpPr>
          <p:spPr bwMode="auto">
            <a:xfrm>
              <a:off x="1710" y="1671"/>
              <a:ext cx="531" cy="214"/>
            </a:xfrm>
            <a:prstGeom prst="roundRect">
              <a:avLst>
                <a:gd name="adj" fmla="val 16667"/>
              </a:avLst>
            </a:prstGeom>
            <a:solidFill>
              <a:schemeClr val="bg1"/>
            </a:solidFill>
            <a:ln w="9525">
              <a:solidFill>
                <a:schemeClr val="tx1"/>
              </a:solidFill>
              <a:round/>
              <a:headEnd/>
              <a:tailEnd/>
            </a:ln>
          </p:spPr>
          <p:txBody>
            <a:bodyPr wrap="none">
              <a:spAutoFit/>
            </a:bodyPr>
            <a:lstStyle/>
            <a:p>
              <a:r>
                <a:rPr lang="en-US" sz="1400" b="1"/>
                <a:t>[GATA]</a:t>
              </a:r>
            </a:p>
          </p:txBody>
        </p:sp>
        <p:sp>
          <p:nvSpPr>
            <p:cNvPr id="11281" name="AutoShape 12"/>
            <p:cNvSpPr>
              <a:spLocks noChangeArrowheads="1"/>
            </p:cNvSpPr>
            <p:nvPr/>
          </p:nvSpPr>
          <p:spPr bwMode="auto">
            <a:xfrm>
              <a:off x="974" y="1668"/>
              <a:ext cx="616" cy="214"/>
            </a:xfrm>
            <a:prstGeom prst="roundRect">
              <a:avLst>
                <a:gd name="adj" fmla="val 16667"/>
              </a:avLst>
            </a:prstGeom>
            <a:solidFill>
              <a:schemeClr val="bg1"/>
            </a:solidFill>
            <a:ln w="9525">
              <a:solidFill>
                <a:schemeClr val="tx1"/>
              </a:solidFill>
              <a:round/>
              <a:headEnd/>
              <a:tailEnd/>
            </a:ln>
          </p:spPr>
          <p:txBody>
            <a:bodyPr>
              <a:spAutoFit/>
            </a:bodyPr>
            <a:lstStyle/>
            <a:p>
              <a:pPr algn="ctr"/>
              <a:r>
                <a:rPr lang="en-US" sz="1400" b="1"/>
                <a:t>[GATA]</a:t>
              </a:r>
            </a:p>
          </p:txBody>
        </p:sp>
        <p:sp>
          <p:nvSpPr>
            <p:cNvPr id="11282" name="Text Box 13"/>
            <p:cNvSpPr txBox="1">
              <a:spLocks noChangeArrowheads="1"/>
            </p:cNvSpPr>
            <p:nvPr/>
          </p:nvSpPr>
          <p:spPr bwMode="auto">
            <a:xfrm>
              <a:off x="2317" y="2185"/>
              <a:ext cx="608" cy="288"/>
            </a:xfrm>
            <a:prstGeom prst="rect">
              <a:avLst/>
            </a:prstGeom>
            <a:noFill/>
            <a:ln w="9525">
              <a:noFill/>
              <a:miter lim="800000"/>
              <a:headEnd/>
              <a:tailEnd/>
            </a:ln>
          </p:spPr>
          <p:txBody>
            <a:bodyPr wrap="none">
              <a:spAutoFit/>
            </a:bodyPr>
            <a:lstStyle/>
            <a:p>
              <a:r>
                <a:rPr lang="en-US" sz="2400" b="1"/>
                <a:t>16-21</a:t>
              </a:r>
            </a:p>
          </p:txBody>
        </p:sp>
        <p:sp>
          <p:nvSpPr>
            <p:cNvPr id="11283" name="AutoShape 14"/>
            <p:cNvSpPr>
              <a:spLocks/>
            </p:cNvSpPr>
            <p:nvPr/>
          </p:nvSpPr>
          <p:spPr bwMode="auto">
            <a:xfrm rot="5423394">
              <a:off x="2521" y="455"/>
              <a:ext cx="187" cy="3244"/>
            </a:xfrm>
            <a:prstGeom prst="rightBrace">
              <a:avLst>
                <a:gd name="adj1" fmla="val 144563"/>
                <a:gd name="adj2" fmla="val 50000"/>
              </a:avLst>
            </a:prstGeom>
            <a:noFill/>
            <a:ln w="28575">
              <a:solidFill>
                <a:schemeClr val="tx1"/>
              </a:solidFill>
              <a:round/>
              <a:headEnd/>
              <a:tailEnd/>
            </a:ln>
          </p:spPr>
          <p:txBody>
            <a:bodyPr wrap="none" anchor="ctr"/>
            <a:lstStyle/>
            <a:p>
              <a:endParaRPr lang="en-US"/>
            </a:p>
          </p:txBody>
        </p:sp>
        <p:sp>
          <p:nvSpPr>
            <p:cNvPr id="11284" name="Text Box 15"/>
            <p:cNvSpPr txBox="1">
              <a:spLocks noChangeArrowheads="1"/>
            </p:cNvSpPr>
            <p:nvPr/>
          </p:nvSpPr>
          <p:spPr bwMode="auto">
            <a:xfrm>
              <a:off x="2517" y="1413"/>
              <a:ext cx="223" cy="288"/>
            </a:xfrm>
            <a:prstGeom prst="rect">
              <a:avLst/>
            </a:prstGeom>
            <a:noFill/>
            <a:ln w="9525">
              <a:noFill/>
              <a:miter lim="800000"/>
              <a:headEnd/>
              <a:tailEnd/>
            </a:ln>
          </p:spPr>
          <p:txBody>
            <a:bodyPr wrap="none">
              <a:spAutoFit/>
            </a:bodyPr>
            <a:lstStyle/>
            <a:p>
              <a:r>
                <a:rPr lang="en-US" sz="2400" b="1"/>
                <a:t>1</a:t>
              </a:r>
            </a:p>
          </p:txBody>
        </p:sp>
        <p:sp>
          <p:nvSpPr>
            <p:cNvPr id="11285" name="Text Box 16"/>
            <p:cNvSpPr txBox="1">
              <a:spLocks noChangeArrowheads="1"/>
            </p:cNvSpPr>
            <p:nvPr/>
          </p:nvSpPr>
          <p:spPr bwMode="auto">
            <a:xfrm>
              <a:off x="1211" y="1413"/>
              <a:ext cx="223" cy="288"/>
            </a:xfrm>
            <a:prstGeom prst="rect">
              <a:avLst/>
            </a:prstGeom>
            <a:noFill/>
            <a:ln w="9525">
              <a:noFill/>
              <a:miter lim="800000"/>
              <a:headEnd/>
              <a:tailEnd/>
            </a:ln>
          </p:spPr>
          <p:txBody>
            <a:bodyPr wrap="none">
              <a:spAutoFit/>
            </a:bodyPr>
            <a:lstStyle/>
            <a:p>
              <a:r>
                <a:rPr lang="en-US" sz="2400" b="1"/>
                <a:t>2</a:t>
              </a:r>
            </a:p>
          </p:txBody>
        </p:sp>
        <p:sp>
          <p:nvSpPr>
            <p:cNvPr id="11286" name="Text Box 17"/>
            <p:cNvSpPr txBox="1">
              <a:spLocks noChangeArrowheads="1"/>
            </p:cNvSpPr>
            <p:nvPr/>
          </p:nvSpPr>
          <p:spPr bwMode="auto">
            <a:xfrm>
              <a:off x="3712" y="1405"/>
              <a:ext cx="501" cy="288"/>
            </a:xfrm>
            <a:prstGeom prst="rect">
              <a:avLst/>
            </a:prstGeom>
            <a:noFill/>
            <a:ln w="9525">
              <a:noFill/>
              <a:miter lim="800000"/>
              <a:headEnd/>
              <a:tailEnd/>
            </a:ln>
          </p:spPr>
          <p:txBody>
            <a:bodyPr wrap="none">
              <a:spAutoFit/>
            </a:bodyPr>
            <a:lstStyle/>
            <a:p>
              <a:r>
                <a:rPr lang="en-US" sz="2400" b="1"/>
                <a:t>9-14</a:t>
              </a:r>
            </a:p>
          </p:txBody>
        </p:sp>
        <p:sp>
          <p:nvSpPr>
            <p:cNvPr id="11287" name="Text Box 18"/>
            <p:cNvSpPr txBox="1">
              <a:spLocks noChangeArrowheads="1"/>
            </p:cNvSpPr>
            <p:nvPr/>
          </p:nvSpPr>
          <p:spPr bwMode="auto">
            <a:xfrm>
              <a:off x="1885" y="1413"/>
              <a:ext cx="223" cy="288"/>
            </a:xfrm>
            <a:prstGeom prst="rect">
              <a:avLst/>
            </a:prstGeom>
            <a:noFill/>
            <a:ln w="9525">
              <a:noFill/>
              <a:miter lim="800000"/>
              <a:headEnd/>
              <a:tailEnd/>
            </a:ln>
          </p:spPr>
          <p:txBody>
            <a:bodyPr wrap="none">
              <a:spAutoFit/>
            </a:bodyPr>
            <a:lstStyle/>
            <a:p>
              <a:r>
                <a:rPr lang="en-US" sz="2400" b="1"/>
                <a:t>3</a:t>
              </a:r>
            </a:p>
          </p:txBody>
        </p:sp>
        <p:sp>
          <p:nvSpPr>
            <p:cNvPr id="11288" name="AutoShape 19"/>
            <p:cNvSpPr>
              <a:spLocks noChangeArrowheads="1"/>
            </p:cNvSpPr>
            <p:nvPr/>
          </p:nvSpPr>
          <p:spPr bwMode="auto">
            <a:xfrm>
              <a:off x="2998" y="1663"/>
              <a:ext cx="531" cy="214"/>
            </a:xfrm>
            <a:prstGeom prst="roundRect">
              <a:avLst>
                <a:gd name="adj" fmla="val 16667"/>
              </a:avLst>
            </a:prstGeom>
            <a:solidFill>
              <a:schemeClr val="bg1"/>
            </a:solidFill>
            <a:ln w="9525">
              <a:solidFill>
                <a:schemeClr val="tx1"/>
              </a:solidFill>
              <a:round/>
              <a:headEnd/>
              <a:tailEnd/>
            </a:ln>
          </p:spPr>
          <p:txBody>
            <a:bodyPr wrap="none">
              <a:spAutoFit/>
            </a:bodyPr>
            <a:lstStyle/>
            <a:p>
              <a:r>
                <a:rPr lang="en-US" sz="1400" b="1"/>
                <a:t>[GATA]</a:t>
              </a:r>
            </a:p>
          </p:txBody>
        </p:sp>
        <p:sp>
          <p:nvSpPr>
            <p:cNvPr id="11289" name="AutoShape 20"/>
            <p:cNvSpPr>
              <a:spLocks noChangeArrowheads="1"/>
            </p:cNvSpPr>
            <p:nvPr/>
          </p:nvSpPr>
          <p:spPr bwMode="auto">
            <a:xfrm>
              <a:off x="3646" y="1661"/>
              <a:ext cx="616" cy="214"/>
            </a:xfrm>
            <a:prstGeom prst="roundRect">
              <a:avLst>
                <a:gd name="adj" fmla="val 16667"/>
              </a:avLst>
            </a:prstGeom>
            <a:solidFill>
              <a:schemeClr val="bg1"/>
            </a:solidFill>
            <a:ln w="9525">
              <a:solidFill>
                <a:schemeClr val="tx1"/>
              </a:solidFill>
              <a:round/>
              <a:headEnd/>
              <a:tailEnd/>
            </a:ln>
          </p:spPr>
          <p:txBody>
            <a:bodyPr>
              <a:spAutoFit/>
            </a:bodyPr>
            <a:lstStyle/>
            <a:p>
              <a:pPr algn="ctr"/>
              <a:r>
                <a:rPr lang="en-US" sz="1400" b="1"/>
                <a:t>[GATA]</a:t>
              </a:r>
            </a:p>
          </p:txBody>
        </p:sp>
        <p:sp>
          <p:nvSpPr>
            <p:cNvPr id="11290" name="Text Box 21"/>
            <p:cNvSpPr txBox="1">
              <a:spLocks noChangeArrowheads="1"/>
            </p:cNvSpPr>
            <p:nvPr/>
          </p:nvSpPr>
          <p:spPr bwMode="auto">
            <a:xfrm>
              <a:off x="3149" y="1413"/>
              <a:ext cx="223" cy="288"/>
            </a:xfrm>
            <a:prstGeom prst="rect">
              <a:avLst/>
            </a:prstGeom>
            <a:noFill/>
            <a:ln w="9525">
              <a:noFill/>
              <a:miter lim="800000"/>
              <a:headEnd/>
              <a:tailEnd/>
            </a:ln>
          </p:spPr>
          <p:txBody>
            <a:bodyPr wrap="none">
              <a:spAutoFit/>
            </a:bodyPr>
            <a:lstStyle/>
            <a:p>
              <a:r>
                <a:rPr lang="en-US" sz="2400" b="1"/>
                <a:t>1</a:t>
              </a:r>
            </a:p>
          </p:txBody>
        </p:sp>
        <p:sp>
          <p:nvSpPr>
            <p:cNvPr id="11291" name="AutoShape 22"/>
            <p:cNvSpPr>
              <a:spLocks noChangeArrowheads="1"/>
            </p:cNvSpPr>
            <p:nvPr/>
          </p:nvSpPr>
          <p:spPr bwMode="auto">
            <a:xfrm>
              <a:off x="2382" y="1671"/>
              <a:ext cx="531" cy="214"/>
            </a:xfrm>
            <a:prstGeom prst="roundRect">
              <a:avLst>
                <a:gd name="adj" fmla="val 16667"/>
              </a:avLst>
            </a:prstGeom>
            <a:solidFill>
              <a:schemeClr val="bg1"/>
            </a:solidFill>
            <a:ln w="9525">
              <a:solidFill>
                <a:schemeClr val="tx1"/>
              </a:solidFill>
              <a:round/>
              <a:headEnd/>
              <a:tailEnd/>
            </a:ln>
          </p:spPr>
          <p:txBody>
            <a:bodyPr wrap="none">
              <a:spAutoFit/>
            </a:bodyPr>
            <a:lstStyle/>
            <a:p>
              <a:r>
                <a:rPr lang="en-US" sz="1400" b="1"/>
                <a:t>[GATA]</a:t>
              </a:r>
            </a:p>
          </p:txBody>
        </p:sp>
        <p:sp>
          <p:nvSpPr>
            <p:cNvPr id="11292" name="Rectangle 23"/>
            <p:cNvSpPr>
              <a:spLocks noChangeArrowheads="1"/>
            </p:cNvSpPr>
            <p:nvPr/>
          </p:nvSpPr>
          <p:spPr bwMode="auto">
            <a:xfrm>
              <a:off x="1522" y="1817"/>
              <a:ext cx="290" cy="250"/>
            </a:xfrm>
            <a:prstGeom prst="rect">
              <a:avLst/>
            </a:prstGeom>
            <a:noFill/>
            <a:ln w="9525">
              <a:noFill/>
              <a:miter lim="800000"/>
              <a:headEnd/>
              <a:tailEnd/>
            </a:ln>
          </p:spPr>
          <p:txBody>
            <a:bodyPr wrap="none">
              <a:spAutoFit/>
            </a:bodyPr>
            <a:lstStyle/>
            <a:p>
              <a:r>
                <a:rPr lang="en-US" sz="2000">
                  <a:solidFill>
                    <a:schemeClr val="bg2"/>
                  </a:solidFill>
                  <a:cs typeface="Times New Roman" pitchFamily="18" charset="0"/>
                </a:rPr>
                <a:t>N</a:t>
              </a:r>
              <a:r>
                <a:rPr lang="en-US" sz="2000" baseline="-30000">
                  <a:solidFill>
                    <a:schemeClr val="bg2"/>
                  </a:solidFill>
                  <a:cs typeface="Times New Roman" pitchFamily="18" charset="0"/>
                </a:rPr>
                <a:t>4</a:t>
              </a:r>
            </a:p>
          </p:txBody>
        </p:sp>
        <p:sp>
          <p:nvSpPr>
            <p:cNvPr id="11293" name="Rectangle 24"/>
            <p:cNvSpPr>
              <a:spLocks noChangeArrowheads="1"/>
            </p:cNvSpPr>
            <p:nvPr/>
          </p:nvSpPr>
          <p:spPr bwMode="auto">
            <a:xfrm>
              <a:off x="2195" y="1793"/>
              <a:ext cx="348" cy="250"/>
            </a:xfrm>
            <a:prstGeom prst="rect">
              <a:avLst/>
            </a:prstGeom>
            <a:noFill/>
            <a:ln w="9525">
              <a:noFill/>
              <a:miter lim="800000"/>
              <a:headEnd/>
              <a:tailEnd/>
            </a:ln>
          </p:spPr>
          <p:txBody>
            <a:bodyPr wrap="none">
              <a:spAutoFit/>
            </a:bodyPr>
            <a:lstStyle/>
            <a:p>
              <a:r>
                <a:rPr lang="en-US" sz="2000">
                  <a:solidFill>
                    <a:schemeClr val="bg2"/>
                  </a:solidFill>
                  <a:cs typeface="Times New Roman" pitchFamily="18" charset="0"/>
                </a:rPr>
                <a:t>N</a:t>
              </a:r>
              <a:r>
                <a:rPr lang="en-US" sz="2000" baseline="-30000">
                  <a:solidFill>
                    <a:schemeClr val="bg2"/>
                  </a:solidFill>
                  <a:cs typeface="Times New Roman" pitchFamily="18" charset="0"/>
                </a:rPr>
                <a:t>14</a:t>
              </a:r>
            </a:p>
          </p:txBody>
        </p:sp>
        <p:sp>
          <p:nvSpPr>
            <p:cNvPr id="11294" name="Rectangle 25"/>
            <p:cNvSpPr>
              <a:spLocks noChangeArrowheads="1"/>
            </p:cNvSpPr>
            <p:nvPr/>
          </p:nvSpPr>
          <p:spPr bwMode="auto">
            <a:xfrm>
              <a:off x="2848" y="1825"/>
              <a:ext cx="290" cy="250"/>
            </a:xfrm>
            <a:prstGeom prst="rect">
              <a:avLst/>
            </a:prstGeom>
            <a:noFill/>
            <a:ln w="9525">
              <a:noFill/>
              <a:miter lim="800000"/>
              <a:headEnd/>
              <a:tailEnd/>
            </a:ln>
          </p:spPr>
          <p:txBody>
            <a:bodyPr wrap="none">
              <a:spAutoFit/>
            </a:bodyPr>
            <a:lstStyle/>
            <a:p>
              <a:r>
                <a:rPr lang="en-US" sz="2000">
                  <a:solidFill>
                    <a:schemeClr val="bg2"/>
                  </a:solidFill>
                  <a:cs typeface="Times New Roman" pitchFamily="18" charset="0"/>
                </a:rPr>
                <a:t>N</a:t>
              </a:r>
              <a:r>
                <a:rPr lang="en-US" sz="2000" baseline="-30000">
                  <a:solidFill>
                    <a:schemeClr val="bg2"/>
                  </a:solidFill>
                  <a:cs typeface="Times New Roman" pitchFamily="18" charset="0"/>
                </a:rPr>
                <a:t>3</a:t>
              </a:r>
            </a:p>
          </p:txBody>
        </p:sp>
        <p:sp>
          <p:nvSpPr>
            <p:cNvPr id="11295" name="Rectangle 26"/>
            <p:cNvSpPr>
              <a:spLocks noChangeArrowheads="1"/>
            </p:cNvSpPr>
            <p:nvPr/>
          </p:nvSpPr>
          <p:spPr bwMode="auto">
            <a:xfrm>
              <a:off x="3487" y="1833"/>
              <a:ext cx="290" cy="250"/>
            </a:xfrm>
            <a:prstGeom prst="rect">
              <a:avLst/>
            </a:prstGeom>
            <a:noFill/>
            <a:ln w="9525">
              <a:noFill/>
              <a:miter lim="800000"/>
              <a:headEnd/>
              <a:tailEnd/>
            </a:ln>
          </p:spPr>
          <p:txBody>
            <a:bodyPr wrap="none">
              <a:spAutoFit/>
            </a:bodyPr>
            <a:lstStyle/>
            <a:p>
              <a:r>
                <a:rPr lang="en-US" sz="2000">
                  <a:solidFill>
                    <a:schemeClr val="bg2"/>
                  </a:solidFill>
                  <a:cs typeface="Times New Roman" pitchFamily="18" charset="0"/>
                </a:rPr>
                <a:t>N</a:t>
              </a:r>
              <a:r>
                <a:rPr lang="en-US" sz="2000" baseline="-30000">
                  <a:solidFill>
                    <a:schemeClr val="bg2"/>
                  </a:solidFill>
                  <a:cs typeface="Times New Roman" pitchFamily="18" charset="0"/>
                </a:rPr>
                <a:t>7</a:t>
              </a:r>
            </a:p>
          </p:txBody>
        </p:sp>
        <p:sp>
          <p:nvSpPr>
            <p:cNvPr id="11296" name="Rectangle 27"/>
            <p:cNvSpPr>
              <a:spLocks noChangeArrowheads="1"/>
            </p:cNvSpPr>
            <p:nvPr/>
          </p:nvSpPr>
          <p:spPr bwMode="auto">
            <a:xfrm>
              <a:off x="2290" y="2217"/>
              <a:ext cx="600" cy="229"/>
            </a:xfrm>
            <a:prstGeom prst="rect">
              <a:avLst/>
            </a:prstGeom>
            <a:noFill/>
            <a:ln w="38100">
              <a:solidFill>
                <a:schemeClr val="tx1"/>
              </a:solidFill>
              <a:prstDash val="sysDot"/>
              <a:miter lim="800000"/>
              <a:headEnd/>
              <a:tailEnd/>
            </a:ln>
          </p:spPr>
          <p:txBody>
            <a:bodyPr wrap="none" anchor="ctr"/>
            <a:lstStyle/>
            <a:p>
              <a:endParaRPr lang="en-US"/>
            </a:p>
          </p:txBody>
        </p:sp>
        <p:sp>
          <p:nvSpPr>
            <p:cNvPr id="11297" name="Line 28"/>
            <p:cNvSpPr>
              <a:spLocks noChangeShapeType="1"/>
            </p:cNvSpPr>
            <p:nvPr/>
          </p:nvSpPr>
          <p:spPr bwMode="auto">
            <a:xfrm>
              <a:off x="230" y="3094"/>
              <a:ext cx="4848" cy="0"/>
            </a:xfrm>
            <a:prstGeom prst="line">
              <a:avLst/>
            </a:prstGeom>
            <a:noFill/>
            <a:ln w="28575">
              <a:solidFill>
                <a:schemeClr val="tx1"/>
              </a:solidFill>
              <a:round/>
              <a:headEnd/>
              <a:tailEnd/>
            </a:ln>
          </p:spPr>
          <p:txBody>
            <a:bodyPr/>
            <a:lstStyle/>
            <a:p>
              <a:endParaRPr lang="en-US"/>
            </a:p>
          </p:txBody>
        </p:sp>
        <p:sp>
          <p:nvSpPr>
            <p:cNvPr id="11298" name="Line 29"/>
            <p:cNvSpPr>
              <a:spLocks noChangeShapeType="1"/>
            </p:cNvSpPr>
            <p:nvPr/>
          </p:nvSpPr>
          <p:spPr bwMode="auto">
            <a:xfrm>
              <a:off x="430" y="2950"/>
              <a:ext cx="384" cy="0"/>
            </a:xfrm>
            <a:prstGeom prst="line">
              <a:avLst/>
            </a:prstGeom>
            <a:noFill/>
            <a:ln w="57150">
              <a:solidFill>
                <a:schemeClr val="tx1"/>
              </a:solidFill>
              <a:round/>
              <a:headEnd/>
              <a:tailEnd type="triangle" w="med" len="med"/>
            </a:ln>
          </p:spPr>
          <p:txBody>
            <a:bodyPr/>
            <a:lstStyle/>
            <a:p>
              <a:endParaRPr lang="en-US"/>
            </a:p>
          </p:txBody>
        </p:sp>
        <p:sp>
          <p:nvSpPr>
            <p:cNvPr id="11299" name="Line 30"/>
            <p:cNvSpPr>
              <a:spLocks noChangeShapeType="1"/>
            </p:cNvSpPr>
            <p:nvPr/>
          </p:nvSpPr>
          <p:spPr bwMode="auto">
            <a:xfrm>
              <a:off x="4518" y="3238"/>
              <a:ext cx="384" cy="0"/>
            </a:xfrm>
            <a:prstGeom prst="line">
              <a:avLst/>
            </a:prstGeom>
            <a:noFill/>
            <a:ln w="57150">
              <a:solidFill>
                <a:schemeClr val="tx1"/>
              </a:solidFill>
              <a:round/>
              <a:headEnd type="triangle" w="med" len="med"/>
              <a:tailEnd/>
            </a:ln>
          </p:spPr>
          <p:txBody>
            <a:bodyPr/>
            <a:lstStyle/>
            <a:p>
              <a:endParaRPr lang="en-US"/>
            </a:p>
          </p:txBody>
        </p:sp>
        <p:sp>
          <p:nvSpPr>
            <p:cNvPr id="11300" name="AutoShape 31"/>
            <p:cNvSpPr>
              <a:spLocks noChangeArrowheads="1"/>
            </p:cNvSpPr>
            <p:nvPr/>
          </p:nvSpPr>
          <p:spPr bwMode="auto">
            <a:xfrm>
              <a:off x="1687" y="2968"/>
              <a:ext cx="531" cy="214"/>
            </a:xfrm>
            <a:prstGeom prst="roundRect">
              <a:avLst>
                <a:gd name="adj" fmla="val 16667"/>
              </a:avLst>
            </a:prstGeom>
            <a:solidFill>
              <a:schemeClr val="bg1"/>
            </a:solidFill>
            <a:ln w="9525">
              <a:solidFill>
                <a:schemeClr val="tx1"/>
              </a:solidFill>
              <a:round/>
              <a:headEnd/>
              <a:tailEnd/>
            </a:ln>
          </p:spPr>
          <p:txBody>
            <a:bodyPr wrap="none">
              <a:spAutoFit/>
            </a:bodyPr>
            <a:lstStyle/>
            <a:p>
              <a:r>
                <a:rPr lang="en-US" sz="1400" b="1"/>
                <a:t>[GATA]</a:t>
              </a:r>
            </a:p>
          </p:txBody>
        </p:sp>
        <p:sp>
          <p:nvSpPr>
            <p:cNvPr id="11301" name="AutoShape 32"/>
            <p:cNvSpPr>
              <a:spLocks noChangeArrowheads="1"/>
            </p:cNvSpPr>
            <p:nvPr/>
          </p:nvSpPr>
          <p:spPr bwMode="auto">
            <a:xfrm>
              <a:off x="951" y="2965"/>
              <a:ext cx="616" cy="214"/>
            </a:xfrm>
            <a:prstGeom prst="roundRect">
              <a:avLst>
                <a:gd name="adj" fmla="val 16667"/>
              </a:avLst>
            </a:prstGeom>
            <a:solidFill>
              <a:schemeClr val="bg1"/>
            </a:solidFill>
            <a:ln w="9525">
              <a:solidFill>
                <a:schemeClr val="tx1"/>
              </a:solidFill>
              <a:round/>
              <a:headEnd/>
              <a:tailEnd/>
            </a:ln>
          </p:spPr>
          <p:txBody>
            <a:bodyPr>
              <a:spAutoFit/>
            </a:bodyPr>
            <a:lstStyle/>
            <a:p>
              <a:pPr algn="ctr"/>
              <a:r>
                <a:rPr lang="en-US" sz="1400" b="1"/>
                <a:t>[ATCT]</a:t>
              </a:r>
            </a:p>
          </p:txBody>
        </p:sp>
        <p:sp>
          <p:nvSpPr>
            <p:cNvPr id="11302" name="Text Box 33"/>
            <p:cNvSpPr txBox="1">
              <a:spLocks noChangeArrowheads="1"/>
            </p:cNvSpPr>
            <p:nvPr/>
          </p:nvSpPr>
          <p:spPr bwMode="auto">
            <a:xfrm>
              <a:off x="2270" y="3530"/>
              <a:ext cx="608" cy="288"/>
            </a:xfrm>
            <a:prstGeom prst="rect">
              <a:avLst/>
            </a:prstGeom>
            <a:noFill/>
            <a:ln w="9525">
              <a:noFill/>
              <a:miter lim="800000"/>
              <a:headEnd/>
              <a:tailEnd/>
            </a:ln>
          </p:spPr>
          <p:txBody>
            <a:bodyPr wrap="none">
              <a:spAutoFit/>
            </a:bodyPr>
            <a:lstStyle/>
            <a:p>
              <a:r>
                <a:rPr lang="en-US" sz="2400" b="1"/>
                <a:t>18-23</a:t>
              </a:r>
            </a:p>
          </p:txBody>
        </p:sp>
        <p:sp>
          <p:nvSpPr>
            <p:cNvPr id="11303" name="AutoShape 34"/>
            <p:cNvSpPr>
              <a:spLocks/>
            </p:cNvSpPr>
            <p:nvPr/>
          </p:nvSpPr>
          <p:spPr bwMode="auto">
            <a:xfrm rot="5423394">
              <a:off x="2498" y="1788"/>
              <a:ext cx="187" cy="3244"/>
            </a:xfrm>
            <a:prstGeom prst="rightBrace">
              <a:avLst>
                <a:gd name="adj1" fmla="val 144563"/>
                <a:gd name="adj2" fmla="val 50000"/>
              </a:avLst>
            </a:prstGeom>
            <a:noFill/>
            <a:ln w="28575">
              <a:solidFill>
                <a:schemeClr val="tx1"/>
              </a:solidFill>
              <a:round/>
              <a:headEnd/>
              <a:tailEnd/>
            </a:ln>
          </p:spPr>
          <p:txBody>
            <a:bodyPr wrap="none" anchor="ctr"/>
            <a:lstStyle/>
            <a:p>
              <a:endParaRPr lang="en-US"/>
            </a:p>
          </p:txBody>
        </p:sp>
        <p:sp>
          <p:nvSpPr>
            <p:cNvPr id="11304" name="Text Box 35"/>
            <p:cNvSpPr txBox="1">
              <a:spLocks noChangeArrowheads="1"/>
            </p:cNvSpPr>
            <p:nvPr/>
          </p:nvSpPr>
          <p:spPr bwMode="auto">
            <a:xfrm>
              <a:off x="2494" y="2710"/>
              <a:ext cx="223" cy="288"/>
            </a:xfrm>
            <a:prstGeom prst="rect">
              <a:avLst/>
            </a:prstGeom>
            <a:noFill/>
            <a:ln w="9525">
              <a:noFill/>
              <a:miter lim="800000"/>
              <a:headEnd/>
              <a:tailEnd/>
            </a:ln>
          </p:spPr>
          <p:txBody>
            <a:bodyPr wrap="none">
              <a:spAutoFit/>
            </a:bodyPr>
            <a:lstStyle/>
            <a:p>
              <a:r>
                <a:rPr lang="en-US" sz="2400" b="1"/>
                <a:t>3</a:t>
              </a:r>
            </a:p>
          </p:txBody>
        </p:sp>
        <p:sp>
          <p:nvSpPr>
            <p:cNvPr id="11305" name="Text Box 36"/>
            <p:cNvSpPr txBox="1">
              <a:spLocks noChangeArrowheads="1"/>
            </p:cNvSpPr>
            <p:nvPr/>
          </p:nvSpPr>
          <p:spPr bwMode="auto">
            <a:xfrm>
              <a:off x="1188" y="2710"/>
              <a:ext cx="223" cy="288"/>
            </a:xfrm>
            <a:prstGeom prst="rect">
              <a:avLst/>
            </a:prstGeom>
            <a:noFill/>
            <a:ln w="9525">
              <a:noFill/>
              <a:miter lim="800000"/>
              <a:headEnd/>
              <a:tailEnd/>
            </a:ln>
          </p:spPr>
          <p:txBody>
            <a:bodyPr wrap="none">
              <a:spAutoFit/>
            </a:bodyPr>
            <a:lstStyle/>
            <a:p>
              <a:r>
                <a:rPr lang="en-US" sz="2400" b="1"/>
                <a:t>2</a:t>
              </a:r>
            </a:p>
          </p:txBody>
        </p:sp>
        <p:sp>
          <p:nvSpPr>
            <p:cNvPr id="11306" name="Text Box 37"/>
            <p:cNvSpPr txBox="1">
              <a:spLocks noChangeArrowheads="1"/>
            </p:cNvSpPr>
            <p:nvPr/>
          </p:nvSpPr>
          <p:spPr bwMode="auto">
            <a:xfrm>
              <a:off x="3689" y="2702"/>
              <a:ext cx="501" cy="288"/>
            </a:xfrm>
            <a:prstGeom prst="rect">
              <a:avLst/>
            </a:prstGeom>
            <a:noFill/>
            <a:ln w="9525">
              <a:noFill/>
              <a:miter lim="800000"/>
              <a:headEnd/>
              <a:tailEnd/>
            </a:ln>
          </p:spPr>
          <p:txBody>
            <a:bodyPr wrap="none">
              <a:spAutoFit/>
            </a:bodyPr>
            <a:lstStyle/>
            <a:p>
              <a:r>
                <a:rPr lang="en-US" sz="2400" b="1"/>
                <a:t>9-14</a:t>
              </a:r>
            </a:p>
          </p:txBody>
        </p:sp>
        <p:sp>
          <p:nvSpPr>
            <p:cNvPr id="11307" name="Text Box 38"/>
            <p:cNvSpPr txBox="1">
              <a:spLocks noChangeArrowheads="1"/>
            </p:cNvSpPr>
            <p:nvPr/>
          </p:nvSpPr>
          <p:spPr bwMode="auto">
            <a:xfrm>
              <a:off x="1862" y="2710"/>
              <a:ext cx="223" cy="288"/>
            </a:xfrm>
            <a:prstGeom prst="rect">
              <a:avLst/>
            </a:prstGeom>
            <a:noFill/>
            <a:ln w="9525">
              <a:noFill/>
              <a:miter lim="800000"/>
              <a:headEnd/>
              <a:tailEnd/>
            </a:ln>
          </p:spPr>
          <p:txBody>
            <a:bodyPr wrap="none">
              <a:spAutoFit/>
            </a:bodyPr>
            <a:lstStyle/>
            <a:p>
              <a:r>
                <a:rPr lang="en-US" sz="2400" b="1"/>
                <a:t>2</a:t>
              </a:r>
            </a:p>
          </p:txBody>
        </p:sp>
        <p:sp>
          <p:nvSpPr>
            <p:cNvPr id="11308" name="AutoShape 39"/>
            <p:cNvSpPr>
              <a:spLocks noChangeArrowheads="1"/>
            </p:cNvSpPr>
            <p:nvPr/>
          </p:nvSpPr>
          <p:spPr bwMode="auto">
            <a:xfrm>
              <a:off x="2975" y="2960"/>
              <a:ext cx="531" cy="214"/>
            </a:xfrm>
            <a:prstGeom prst="roundRect">
              <a:avLst>
                <a:gd name="adj" fmla="val 16667"/>
              </a:avLst>
            </a:prstGeom>
            <a:solidFill>
              <a:schemeClr val="bg1"/>
            </a:solidFill>
            <a:ln w="9525">
              <a:solidFill>
                <a:schemeClr val="tx1"/>
              </a:solidFill>
              <a:round/>
              <a:headEnd/>
              <a:tailEnd/>
            </a:ln>
          </p:spPr>
          <p:txBody>
            <a:bodyPr wrap="none">
              <a:spAutoFit/>
            </a:bodyPr>
            <a:lstStyle/>
            <a:p>
              <a:r>
                <a:rPr lang="en-US" sz="1400" b="1"/>
                <a:t>[AGAT]</a:t>
              </a:r>
            </a:p>
          </p:txBody>
        </p:sp>
        <p:sp>
          <p:nvSpPr>
            <p:cNvPr id="11309" name="AutoShape 40"/>
            <p:cNvSpPr>
              <a:spLocks noChangeArrowheads="1"/>
            </p:cNvSpPr>
            <p:nvPr/>
          </p:nvSpPr>
          <p:spPr bwMode="auto">
            <a:xfrm>
              <a:off x="3623" y="2958"/>
              <a:ext cx="616" cy="214"/>
            </a:xfrm>
            <a:prstGeom prst="roundRect">
              <a:avLst>
                <a:gd name="adj" fmla="val 16667"/>
              </a:avLst>
            </a:prstGeom>
            <a:solidFill>
              <a:schemeClr val="bg1"/>
            </a:solidFill>
            <a:ln w="9525">
              <a:solidFill>
                <a:schemeClr val="tx1"/>
              </a:solidFill>
              <a:round/>
              <a:headEnd/>
              <a:tailEnd/>
            </a:ln>
          </p:spPr>
          <p:txBody>
            <a:bodyPr>
              <a:spAutoFit/>
            </a:bodyPr>
            <a:lstStyle/>
            <a:p>
              <a:pPr algn="ctr"/>
              <a:r>
                <a:rPr lang="en-US" sz="1400" b="1"/>
                <a:t>[AGAT]</a:t>
              </a:r>
            </a:p>
          </p:txBody>
        </p:sp>
        <p:sp>
          <p:nvSpPr>
            <p:cNvPr id="11310" name="Text Box 41"/>
            <p:cNvSpPr txBox="1">
              <a:spLocks noChangeArrowheads="1"/>
            </p:cNvSpPr>
            <p:nvPr/>
          </p:nvSpPr>
          <p:spPr bwMode="auto">
            <a:xfrm>
              <a:off x="3126" y="2710"/>
              <a:ext cx="223" cy="288"/>
            </a:xfrm>
            <a:prstGeom prst="rect">
              <a:avLst/>
            </a:prstGeom>
            <a:noFill/>
            <a:ln w="9525">
              <a:noFill/>
              <a:miter lim="800000"/>
              <a:headEnd/>
              <a:tailEnd/>
            </a:ln>
          </p:spPr>
          <p:txBody>
            <a:bodyPr wrap="none">
              <a:spAutoFit/>
            </a:bodyPr>
            <a:lstStyle/>
            <a:p>
              <a:r>
                <a:rPr lang="en-US" sz="2400" b="1"/>
                <a:t>2</a:t>
              </a:r>
            </a:p>
          </p:txBody>
        </p:sp>
        <p:sp>
          <p:nvSpPr>
            <p:cNvPr id="11311" name="AutoShape 42"/>
            <p:cNvSpPr>
              <a:spLocks noChangeArrowheads="1"/>
            </p:cNvSpPr>
            <p:nvPr/>
          </p:nvSpPr>
          <p:spPr bwMode="auto">
            <a:xfrm>
              <a:off x="2359" y="2968"/>
              <a:ext cx="531" cy="214"/>
            </a:xfrm>
            <a:prstGeom prst="roundRect">
              <a:avLst>
                <a:gd name="adj" fmla="val 16667"/>
              </a:avLst>
            </a:prstGeom>
            <a:solidFill>
              <a:schemeClr val="bg1"/>
            </a:solidFill>
            <a:ln w="9525">
              <a:solidFill>
                <a:schemeClr val="tx1"/>
              </a:solidFill>
              <a:round/>
              <a:headEnd/>
              <a:tailEnd/>
            </a:ln>
          </p:spPr>
          <p:txBody>
            <a:bodyPr wrap="none">
              <a:spAutoFit/>
            </a:bodyPr>
            <a:lstStyle/>
            <a:p>
              <a:r>
                <a:rPr lang="en-US" sz="1400" b="1"/>
                <a:t>[AGAT]</a:t>
              </a:r>
            </a:p>
          </p:txBody>
        </p:sp>
        <p:sp>
          <p:nvSpPr>
            <p:cNvPr id="11312" name="Rectangle 43"/>
            <p:cNvSpPr>
              <a:spLocks noChangeArrowheads="1"/>
            </p:cNvSpPr>
            <p:nvPr/>
          </p:nvSpPr>
          <p:spPr bwMode="auto">
            <a:xfrm>
              <a:off x="1499" y="3114"/>
              <a:ext cx="446" cy="250"/>
            </a:xfrm>
            <a:prstGeom prst="rect">
              <a:avLst/>
            </a:prstGeom>
            <a:noFill/>
            <a:ln w="9525">
              <a:noFill/>
              <a:miter lim="800000"/>
              <a:headEnd/>
              <a:tailEnd/>
            </a:ln>
          </p:spPr>
          <p:txBody>
            <a:bodyPr>
              <a:spAutoFit/>
            </a:bodyPr>
            <a:lstStyle/>
            <a:p>
              <a:r>
                <a:rPr lang="en-US" sz="2000">
                  <a:solidFill>
                    <a:schemeClr val="bg2"/>
                  </a:solidFill>
                  <a:cs typeface="Times New Roman" pitchFamily="18" charset="0"/>
                </a:rPr>
                <a:t>N</a:t>
              </a:r>
              <a:r>
                <a:rPr lang="en-US" sz="2000" baseline="-30000">
                  <a:solidFill>
                    <a:schemeClr val="bg2"/>
                  </a:solidFill>
                  <a:cs typeface="Times New Roman" pitchFamily="18" charset="0"/>
                </a:rPr>
                <a:t>20</a:t>
              </a:r>
            </a:p>
          </p:txBody>
        </p:sp>
        <p:sp>
          <p:nvSpPr>
            <p:cNvPr id="11313" name="Rectangle 44"/>
            <p:cNvSpPr>
              <a:spLocks noChangeArrowheads="1"/>
            </p:cNvSpPr>
            <p:nvPr/>
          </p:nvSpPr>
          <p:spPr bwMode="auto">
            <a:xfrm>
              <a:off x="2172" y="3090"/>
              <a:ext cx="290" cy="250"/>
            </a:xfrm>
            <a:prstGeom prst="rect">
              <a:avLst/>
            </a:prstGeom>
            <a:noFill/>
            <a:ln w="9525">
              <a:noFill/>
              <a:miter lim="800000"/>
              <a:headEnd/>
              <a:tailEnd/>
            </a:ln>
          </p:spPr>
          <p:txBody>
            <a:bodyPr wrap="none">
              <a:spAutoFit/>
            </a:bodyPr>
            <a:lstStyle/>
            <a:p>
              <a:r>
                <a:rPr lang="en-US" sz="2000">
                  <a:solidFill>
                    <a:schemeClr val="bg2"/>
                  </a:solidFill>
                  <a:cs typeface="Times New Roman" pitchFamily="18" charset="0"/>
                </a:rPr>
                <a:t>N</a:t>
              </a:r>
              <a:r>
                <a:rPr lang="en-US" sz="2000" baseline="-30000">
                  <a:solidFill>
                    <a:schemeClr val="bg2"/>
                  </a:solidFill>
                  <a:cs typeface="Times New Roman" pitchFamily="18" charset="0"/>
                </a:rPr>
                <a:t>3</a:t>
              </a:r>
            </a:p>
          </p:txBody>
        </p:sp>
        <p:sp>
          <p:nvSpPr>
            <p:cNvPr id="11314" name="Rectangle 45"/>
            <p:cNvSpPr>
              <a:spLocks noChangeArrowheads="1"/>
            </p:cNvSpPr>
            <p:nvPr/>
          </p:nvSpPr>
          <p:spPr bwMode="auto">
            <a:xfrm>
              <a:off x="2825" y="3122"/>
              <a:ext cx="348" cy="250"/>
            </a:xfrm>
            <a:prstGeom prst="rect">
              <a:avLst/>
            </a:prstGeom>
            <a:noFill/>
            <a:ln w="9525">
              <a:noFill/>
              <a:miter lim="800000"/>
              <a:headEnd/>
              <a:tailEnd/>
            </a:ln>
          </p:spPr>
          <p:txBody>
            <a:bodyPr wrap="none">
              <a:spAutoFit/>
            </a:bodyPr>
            <a:lstStyle/>
            <a:p>
              <a:r>
                <a:rPr lang="en-US" sz="2000">
                  <a:solidFill>
                    <a:schemeClr val="bg2"/>
                  </a:solidFill>
                  <a:cs typeface="Times New Roman" pitchFamily="18" charset="0"/>
                </a:rPr>
                <a:t>N</a:t>
              </a:r>
              <a:r>
                <a:rPr lang="en-US" sz="2000" baseline="-30000">
                  <a:solidFill>
                    <a:schemeClr val="bg2"/>
                  </a:solidFill>
                  <a:cs typeface="Times New Roman" pitchFamily="18" charset="0"/>
                </a:rPr>
                <a:t>14</a:t>
              </a:r>
            </a:p>
          </p:txBody>
        </p:sp>
        <p:sp>
          <p:nvSpPr>
            <p:cNvPr id="11315" name="Rectangle 46"/>
            <p:cNvSpPr>
              <a:spLocks noChangeArrowheads="1"/>
            </p:cNvSpPr>
            <p:nvPr/>
          </p:nvSpPr>
          <p:spPr bwMode="auto">
            <a:xfrm>
              <a:off x="3464" y="3130"/>
              <a:ext cx="348" cy="250"/>
            </a:xfrm>
            <a:prstGeom prst="rect">
              <a:avLst/>
            </a:prstGeom>
            <a:noFill/>
            <a:ln w="9525">
              <a:noFill/>
              <a:miter lim="800000"/>
              <a:headEnd/>
              <a:tailEnd/>
            </a:ln>
          </p:spPr>
          <p:txBody>
            <a:bodyPr wrap="none">
              <a:spAutoFit/>
            </a:bodyPr>
            <a:lstStyle/>
            <a:p>
              <a:r>
                <a:rPr lang="en-US" sz="2000">
                  <a:solidFill>
                    <a:schemeClr val="bg2"/>
                  </a:solidFill>
                  <a:cs typeface="Times New Roman" pitchFamily="18" charset="0"/>
                </a:rPr>
                <a:t>N</a:t>
              </a:r>
              <a:r>
                <a:rPr lang="en-US" sz="2000" baseline="-30000">
                  <a:solidFill>
                    <a:schemeClr val="bg2"/>
                  </a:solidFill>
                  <a:cs typeface="Times New Roman" pitchFamily="18" charset="0"/>
                </a:rPr>
                <a:t>10</a:t>
              </a:r>
            </a:p>
          </p:txBody>
        </p:sp>
        <p:sp>
          <p:nvSpPr>
            <p:cNvPr id="11316" name="Rectangle 47"/>
            <p:cNvSpPr>
              <a:spLocks noChangeArrowheads="1"/>
            </p:cNvSpPr>
            <p:nvPr/>
          </p:nvSpPr>
          <p:spPr bwMode="auto">
            <a:xfrm>
              <a:off x="2267" y="3550"/>
              <a:ext cx="600" cy="229"/>
            </a:xfrm>
            <a:prstGeom prst="rect">
              <a:avLst/>
            </a:prstGeom>
            <a:noFill/>
            <a:ln w="38100">
              <a:solidFill>
                <a:schemeClr val="tx1"/>
              </a:solidFill>
              <a:prstDash val="sysDot"/>
              <a:miter lim="800000"/>
              <a:headEnd/>
              <a:tailEnd/>
            </a:ln>
          </p:spPr>
          <p:txBody>
            <a:bodyPr wrap="none" anchor="ctr"/>
            <a:lstStyle/>
            <a:p>
              <a:endParaRPr lang="en-US"/>
            </a:p>
          </p:txBody>
        </p:sp>
        <p:sp>
          <p:nvSpPr>
            <p:cNvPr id="11317" name="AutoShape 48"/>
            <p:cNvSpPr>
              <a:spLocks noChangeArrowheads="1"/>
            </p:cNvSpPr>
            <p:nvPr/>
          </p:nvSpPr>
          <p:spPr bwMode="auto">
            <a:xfrm>
              <a:off x="3659" y="858"/>
              <a:ext cx="616" cy="214"/>
            </a:xfrm>
            <a:prstGeom prst="roundRect">
              <a:avLst>
                <a:gd name="adj" fmla="val 16667"/>
              </a:avLst>
            </a:prstGeom>
            <a:solidFill>
              <a:schemeClr val="bg1"/>
            </a:solidFill>
            <a:ln w="9525">
              <a:solidFill>
                <a:schemeClr val="tx1"/>
              </a:solidFill>
              <a:round/>
              <a:headEnd/>
              <a:tailEnd/>
            </a:ln>
          </p:spPr>
          <p:txBody>
            <a:bodyPr>
              <a:spAutoFit/>
            </a:bodyPr>
            <a:lstStyle/>
            <a:p>
              <a:pPr algn="ctr"/>
              <a:r>
                <a:rPr lang="en-US" sz="1400" b="1"/>
                <a:t>[GATA]</a:t>
              </a:r>
            </a:p>
          </p:txBody>
        </p:sp>
      </p:grpSp>
      <p:sp>
        <p:nvSpPr>
          <p:cNvPr id="11267" name="Text Box 49"/>
          <p:cNvSpPr txBox="1">
            <a:spLocks noChangeArrowheads="1"/>
          </p:cNvSpPr>
          <p:nvPr/>
        </p:nvSpPr>
        <p:spPr bwMode="auto">
          <a:xfrm>
            <a:off x="157163" y="268288"/>
            <a:ext cx="561975" cy="461962"/>
          </a:xfrm>
          <a:prstGeom prst="rect">
            <a:avLst/>
          </a:prstGeom>
          <a:noFill/>
          <a:ln w="9525">
            <a:noFill/>
            <a:miter lim="800000"/>
            <a:headEnd/>
            <a:tailEnd/>
          </a:ln>
        </p:spPr>
        <p:txBody>
          <a:bodyPr wrap="none">
            <a:spAutoFit/>
          </a:bodyPr>
          <a:lstStyle/>
          <a:p>
            <a:r>
              <a:rPr lang="en-US" sz="2400" b="1"/>
              <a:t>(a)</a:t>
            </a:r>
          </a:p>
        </p:txBody>
      </p:sp>
      <p:sp>
        <p:nvSpPr>
          <p:cNvPr id="11268" name="Text Box 50"/>
          <p:cNvSpPr txBox="1">
            <a:spLocks noChangeArrowheads="1"/>
          </p:cNvSpPr>
          <p:nvPr/>
        </p:nvSpPr>
        <p:spPr bwMode="auto">
          <a:xfrm>
            <a:off x="157163" y="1470025"/>
            <a:ext cx="577850" cy="461963"/>
          </a:xfrm>
          <a:prstGeom prst="rect">
            <a:avLst/>
          </a:prstGeom>
          <a:noFill/>
          <a:ln w="9525">
            <a:noFill/>
            <a:miter lim="800000"/>
            <a:headEnd/>
            <a:tailEnd/>
          </a:ln>
        </p:spPr>
        <p:txBody>
          <a:bodyPr wrap="none">
            <a:spAutoFit/>
          </a:bodyPr>
          <a:lstStyle/>
          <a:p>
            <a:r>
              <a:rPr lang="en-US" sz="2400" b="1"/>
              <a:t>(b)</a:t>
            </a:r>
          </a:p>
        </p:txBody>
      </p:sp>
      <p:sp>
        <p:nvSpPr>
          <p:cNvPr id="11269" name="Text Box 51"/>
          <p:cNvSpPr txBox="1">
            <a:spLocks noChangeArrowheads="1"/>
          </p:cNvSpPr>
          <p:nvPr/>
        </p:nvSpPr>
        <p:spPr bwMode="auto">
          <a:xfrm>
            <a:off x="157163" y="2803525"/>
            <a:ext cx="561975" cy="461963"/>
          </a:xfrm>
          <a:prstGeom prst="rect">
            <a:avLst/>
          </a:prstGeom>
          <a:noFill/>
          <a:ln w="9525">
            <a:noFill/>
            <a:miter lim="800000"/>
            <a:headEnd/>
            <a:tailEnd/>
          </a:ln>
        </p:spPr>
        <p:txBody>
          <a:bodyPr wrap="none">
            <a:spAutoFit/>
          </a:bodyPr>
          <a:lstStyle/>
          <a:p>
            <a:r>
              <a:rPr lang="en-US" sz="2400" b="1"/>
              <a:t>(c)</a:t>
            </a:r>
          </a:p>
        </p:txBody>
      </p:sp>
      <p:sp>
        <p:nvSpPr>
          <p:cNvPr id="11270" name="Text Box 52"/>
          <p:cNvSpPr txBox="1">
            <a:spLocks noChangeArrowheads="1"/>
          </p:cNvSpPr>
          <p:nvPr/>
        </p:nvSpPr>
        <p:spPr bwMode="auto">
          <a:xfrm>
            <a:off x="157163" y="4689475"/>
            <a:ext cx="577850" cy="461963"/>
          </a:xfrm>
          <a:prstGeom prst="rect">
            <a:avLst/>
          </a:prstGeom>
          <a:noFill/>
          <a:ln w="9525">
            <a:noFill/>
            <a:miter lim="800000"/>
            <a:headEnd/>
            <a:tailEnd/>
          </a:ln>
        </p:spPr>
        <p:txBody>
          <a:bodyPr wrap="none">
            <a:spAutoFit/>
          </a:bodyPr>
          <a:lstStyle/>
          <a:p>
            <a:r>
              <a:rPr lang="en-US" sz="2400" b="1"/>
              <a:t>(d)</a:t>
            </a:r>
          </a:p>
        </p:txBody>
      </p:sp>
      <p:sp>
        <p:nvSpPr>
          <p:cNvPr id="11271" name="Text Box 53"/>
          <p:cNvSpPr txBox="1">
            <a:spLocks noChangeArrowheads="1"/>
          </p:cNvSpPr>
          <p:nvPr/>
        </p:nvSpPr>
        <p:spPr bwMode="auto">
          <a:xfrm>
            <a:off x="933450" y="247650"/>
            <a:ext cx="7924800" cy="915988"/>
          </a:xfrm>
          <a:prstGeom prst="rect">
            <a:avLst/>
          </a:prstGeom>
          <a:noFill/>
          <a:ln w="9525">
            <a:noFill/>
            <a:miter lim="800000"/>
            <a:headEnd/>
            <a:tailEnd/>
          </a:ln>
        </p:spPr>
        <p:txBody>
          <a:bodyPr>
            <a:spAutoFit/>
          </a:bodyPr>
          <a:lstStyle/>
          <a:p>
            <a:r>
              <a:rPr lang="en-US"/>
              <a:t>ATCTATCTTGAATTAATAGATTCAAGGTGATAGATATACAGATAGATAGATACATAGGTGGAGACAGATAGATGATAAATAGAAGATAGATAGATAGATAGATAGATAGATAGATAGATAGATAGATAGATAGATAGATA</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46138" y="304800"/>
            <a:ext cx="8158162" cy="6011863"/>
            <a:chOff x="533" y="192"/>
            <a:chExt cx="5139" cy="3787"/>
          </a:xfrm>
        </p:grpSpPr>
        <p:sp>
          <p:nvSpPr>
            <p:cNvPr id="12299" name="Rectangle 3"/>
            <p:cNvSpPr>
              <a:spLocks noChangeArrowheads="1"/>
            </p:cNvSpPr>
            <p:nvPr/>
          </p:nvSpPr>
          <p:spPr bwMode="auto">
            <a:xfrm>
              <a:off x="773" y="1281"/>
              <a:ext cx="657" cy="2317"/>
            </a:xfrm>
            <a:prstGeom prst="rect">
              <a:avLst/>
            </a:prstGeom>
            <a:noFill/>
            <a:ln w="9525">
              <a:solidFill>
                <a:schemeClr val="tx1"/>
              </a:solidFill>
              <a:prstDash val="dash"/>
              <a:miter lim="800000"/>
              <a:headEnd/>
              <a:tailEnd/>
            </a:ln>
          </p:spPr>
          <p:txBody>
            <a:bodyPr wrap="none" anchor="ctr"/>
            <a:lstStyle/>
            <a:p>
              <a:endParaRPr lang="en-US"/>
            </a:p>
          </p:txBody>
        </p:sp>
        <p:sp>
          <p:nvSpPr>
            <p:cNvPr id="12300" name="Rectangle 4"/>
            <p:cNvSpPr>
              <a:spLocks noChangeArrowheads="1"/>
            </p:cNvSpPr>
            <p:nvPr/>
          </p:nvSpPr>
          <p:spPr bwMode="auto">
            <a:xfrm>
              <a:off x="3385" y="3066"/>
              <a:ext cx="968" cy="534"/>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2301" name="Rectangle 5"/>
            <p:cNvSpPr>
              <a:spLocks noChangeArrowheads="1"/>
            </p:cNvSpPr>
            <p:nvPr/>
          </p:nvSpPr>
          <p:spPr bwMode="auto">
            <a:xfrm>
              <a:off x="3390" y="3193"/>
              <a:ext cx="1050" cy="412"/>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2302" name="Rectangle 6"/>
            <p:cNvSpPr>
              <a:spLocks noChangeArrowheads="1"/>
            </p:cNvSpPr>
            <p:nvPr/>
          </p:nvSpPr>
          <p:spPr bwMode="auto">
            <a:xfrm>
              <a:off x="769" y="1350"/>
              <a:ext cx="796" cy="226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2303" name="Rectangle 7"/>
            <p:cNvSpPr>
              <a:spLocks noChangeArrowheads="1"/>
            </p:cNvSpPr>
            <p:nvPr/>
          </p:nvSpPr>
          <p:spPr bwMode="auto">
            <a:xfrm>
              <a:off x="769" y="1920"/>
              <a:ext cx="968" cy="1682"/>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2304" name="Line 8"/>
            <p:cNvSpPr>
              <a:spLocks noChangeShapeType="1"/>
            </p:cNvSpPr>
            <p:nvPr/>
          </p:nvSpPr>
          <p:spPr bwMode="auto">
            <a:xfrm>
              <a:off x="761" y="3458"/>
              <a:ext cx="92" cy="0"/>
            </a:xfrm>
            <a:prstGeom prst="line">
              <a:avLst/>
            </a:prstGeom>
            <a:noFill/>
            <a:ln w="28575">
              <a:solidFill>
                <a:srgbClr val="969696"/>
              </a:solidFill>
              <a:round/>
              <a:headEnd/>
              <a:tailEnd/>
            </a:ln>
          </p:spPr>
          <p:txBody>
            <a:bodyPr/>
            <a:lstStyle/>
            <a:p>
              <a:endParaRPr lang="en-US"/>
            </a:p>
          </p:txBody>
        </p:sp>
        <p:grpSp>
          <p:nvGrpSpPr>
            <p:cNvPr id="3" name="Group 9"/>
            <p:cNvGrpSpPr>
              <a:grpSpLocks/>
            </p:cNvGrpSpPr>
            <p:nvPr/>
          </p:nvGrpSpPr>
          <p:grpSpPr bwMode="auto">
            <a:xfrm>
              <a:off x="762" y="1231"/>
              <a:ext cx="1722" cy="2470"/>
              <a:chOff x="853" y="1077"/>
              <a:chExt cx="1722" cy="2470"/>
            </a:xfrm>
          </p:grpSpPr>
          <p:grpSp>
            <p:nvGrpSpPr>
              <p:cNvPr id="4" name="Group 10"/>
              <p:cNvGrpSpPr>
                <a:grpSpLocks/>
              </p:cNvGrpSpPr>
              <p:nvPr/>
            </p:nvGrpSpPr>
            <p:grpSpPr bwMode="auto">
              <a:xfrm>
                <a:off x="853" y="1077"/>
                <a:ext cx="1722" cy="2379"/>
                <a:chOff x="853" y="1077"/>
                <a:chExt cx="1722" cy="2379"/>
              </a:xfrm>
            </p:grpSpPr>
            <p:sp>
              <p:nvSpPr>
                <p:cNvPr id="12427" name="Line 11"/>
                <p:cNvSpPr>
                  <a:spLocks noChangeShapeType="1"/>
                </p:cNvSpPr>
                <p:nvPr/>
              </p:nvSpPr>
              <p:spPr bwMode="auto">
                <a:xfrm>
                  <a:off x="860" y="1077"/>
                  <a:ext cx="0" cy="2379"/>
                </a:xfrm>
                <a:prstGeom prst="line">
                  <a:avLst/>
                </a:prstGeom>
                <a:noFill/>
                <a:ln w="28575">
                  <a:solidFill>
                    <a:schemeClr val="tx1"/>
                  </a:solidFill>
                  <a:round/>
                  <a:headEnd/>
                  <a:tailEnd/>
                </a:ln>
              </p:spPr>
              <p:txBody>
                <a:bodyPr/>
                <a:lstStyle/>
                <a:p>
                  <a:endParaRPr lang="en-US"/>
                </a:p>
              </p:txBody>
            </p:sp>
            <p:sp>
              <p:nvSpPr>
                <p:cNvPr id="12428" name="Line 12"/>
                <p:cNvSpPr>
                  <a:spLocks noChangeShapeType="1"/>
                </p:cNvSpPr>
                <p:nvPr/>
              </p:nvSpPr>
              <p:spPr bwMode="auto">
                <a:xfrm>
                  <a:off x="853" y="3456"/>
                  <a:ext cx="1722" cy="0"/>
                </a:xfrm>
                <a:prstGeom prst="line">
                  <a:avLst/>
                </a:prstGeom>
                <a:noFill/>
                <a:ln w="28575">
                  <a:solidFill>
                    <a:schemeClr val="tx1"/>
                  </a:solidFill>
                  <a:round/>
                  <a:headEnd/>
                  <a:tailEnd/>
                </a:ln>
              </p:spPr>
              <p:txBody>
                <a:bodyPr/>
                <a:lstStyle/>
                <a:p>
                  <a:endParaRPr lang="en-US"/>
                </a:p>
              </p:txBody>
            </p:sp>
          </p:grpSp>
          <p:sp>
            <p:nvSpPr>
              <p:cNvPr id="12423" name="Line 13"/>
              <p:cNvSpPr>
                <a:spLocks noChangeShapeType="1"/>
              </p:cNvSpPr>
              <p:nvPr/>
            </p:nvSpPr>
            <p:spPr bwMode="auto">
              <a:xfrm>
                <a:off x="2364" y="3449"/>
                <a:ext cx="0" cy="88"/>
              </a:xfrm>
              <a:prstGeom prst="line">
                <a:avLst/>
              </a:prstGeom>
              <a:noFill/>
              <a:ln w="28575">
                <a:solidFill>
                  <a:schemeClr val="tx1"/>
                </a:solidFill>
                <a:round/>
                <a:headEnd/>
                <a:tailEnd/>
              </a:ln>
            </p:spPr>
            <p:txBody>
              <a:bodyPr/>
              <a:lstStyle/>
              <a:p>
                <a:endParaRPr lang="en-US"/>
              </a:p>
            </p:txBody>
          </p:sp>
          <p:sp>
            <p:nvSpPr>
              <p:cNvPr id="12424" name="Line 14"/>
              <p:cNvSpPr>
                <a:spLocks noChangeShapeType="1"/>
              </p:cNvSpPr>
              <p:nvPr/>
            </p:nvSpPr>
            <p:spPr bwMode="auto">
              <a:xfrm>
                <a:off x="1659" y="3454"/>
                <a:ext cx="0" cy="88"/>
              </a:xfrm>
              <a:prstGeom prst="line">
                <a:avLst/>
              </a:prstGeom>
              <a:noFill/>
              <a:ln w="28575">
                <a:solidFill>
                  <a:schemeClr val="tx1"/>
                </a:solidFill>
                <a:round/>
                <a:headEnd/>
                <a:tailEnd/>
              </a:ln>
            </p:spPr>
            <p:txBody>
              <a:bodyPr/>
              <a:lstStyle/>
              <a:p>
                <a:endParaRPr lang="en-US"/>
              </a:p>
            </p:txBody>
          </p:sp>
          <p:sp>
            <p:nvSpPr>
              <p:cNvPr id="12425" name="Line 15"/>
              <p:cNvSpPr>
                <a:spLocks noChangeShapeType="1"/>
              </p:cNvSpPr>
              <p:nvPr/>
            </p:nvSpPr>
            <p:spPr bwMode="auto">
              <a:xfrm>
                <a:off x="1830" y="3459"/>
                <a:ext cx="0" cy="88"/>
              </a:xfrm>
              <a:prstGeom prst="line">
                <a:avLst/>
              </a:prstGeom>
              <a:noFill/>
              <a:ln w="28575">
                <a:solidFill>
                  <a:schemeClr val="tx1"/>
                </a:solidFill>
                <a:round/>
                <a:headEnd/>
                <a:tailEnd/>
              </a:ln>
            </p:spPr>
            <p:txBody>
              <a:bodyPr/>
              <a:lstStyle/>
              <a:p>
                <a:endParaRPr lang="en-US"/>
              </a:p>
            </p:txBody>
          </p:sp>
          <p:sp>
            <p:nvSpPr>
              <p:cNvPr id="12426" name="Line 16"/>
              <p:cNvSpPr>
                <a:spLocks noChangeShapeType="1"/>
              </p:cNvSpPr>
              <p:nvPr/>
            </p:nvSpPr>
            <p:spPr bwMode="auto">
              <a:xfrm>
                <a:off x="1917" y="3459"/>
                <a:ext cx="0" cy="88"/>
              </a:xfrm>
              <a:prstGeom prst="line">
                <a:avLst/>
              </a:prstGeom>
              <a:noFill/>
              <a:ln w="28575">
                <a:solidFill>
                  <a:schemeClr val="tx1"/>
                </a:solidFill>
                <a:round/>
                <a:headEnd/>
                <a:tailEnd/>
              </a:ln>
            </p:spPr>
            <p:txBody>
              <a:bodyPr/>
              <a:lstStyle/>
              <a:p>
                <a:endParaRPr lang="en-US"/>
              </a:p>
            </p:txBody>
          </p:sp>
        </p:grpSp>
        <p:grpSp>
          <p:nvGrpSpPr>
            <p:cNvPr id="5" name="Group 17"/>
            <p:cNvGrpSpPr>
              <a:grpSpLocks/>
            </p:cNvGrpSpPr>
            <p:nvPr/>
          </p:nvGrpSpPr>
          <p:grpSpPr bwMode="auto">
            <a:xfrm>
              <a:off x="766" y="3792"/>
              <a:ext cx="1584" cy="56"/>
              <a:chOff x="865" y="3262"/>
              <a:chExt cx="1584" cy="56"/>
            </a:xfrm>
          </p:grpSpPr>
          <p:sp>
            <p:nvSpPr>
              <p:cNvPr id="12404" name="Rectangle 18"/>
              <p:cNvSpPr>
                <a:spLocks noChangeArrowheads="1"/>
              </p:cNvSpPr>
              <p:nvPr/>
            </p:nvSpPr>
            <p:spPr bwMode="auto">
              <a:xfrm>
                <a:off x="86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05" name="Rectangle 19"/>
              <p:cNvSpPr>
                <a:spLocks noChangeArrowheads="1"/>
              </p:cNvSpPr>
              <p:nvPr/>
            </p:nvSpPr>
            <p:spPr bwMode="auto">
              <a:xfrm>
                <a:off x="95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06" name="Rectangle 20"/>
              <p:cNvSpPr>
                <a:spLocks noChangeArrowheads="1"/>
              </p:cNvSpPr>
              <p:nvPr/>
            </p:nvSpPr>
            <p:spPr bwMode="auto">
              <a:xfrm>
                <a:off x="104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07" name="Rectangle 21"/>
              <p:cNvSpPr>
                <a:spLocks noChangeArrowheads="1"/>
              </p:cNvSpPr>
              <p:nvPr/>
            </p:nvSpPr>
            <p:spPr bwMode="auto">
              <a:xfrm>
                <a:off x="1129"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08" name="Rectangle 22"/>
              <p:cNvSpPr>
                <a:spLocks noChangeArrowheads="1"/>
              </p:cNvSpPr>
              <p:nvPr/>
            </p:nvSpPr>
            <p:spPr bwMode="auto">
              <a:xfrm>
                <a:off x="1217"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09" name="Rectangle 23"/>
              <p:cNvSpPr>
                <a:spLocks noChangeArrowheads="1"/>
              </p:cNvSpPr>
              <p:nvPr/>
            </p:nvSpPr>
            <p:spPr bwMode="auto">
              <a:xfrm>
                <a:off x="130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10" name="Rectangle 24"/>
              <p:cNvSpPr>
                <a:spLocks noChangeArrowheads="1"/>
              </p:cNvSpPr>
              <p:nvPr/>
            </p:nvSpPr>
            <p:spPr bwMode="auto">
              <a:xfrm>
                <a:off x="139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11" name="Rectangle 25"/>
              <p:cNvSpPr>
                <a:spLocks noChangeArrowheads="1"/>
              </p:cNvSpPr>
              <p:nvPr/>
            </p:nvSpPr>
            <p:spPr bwMode="auto">
              <a:xfrm>
                <a:off x="148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12" name="Rectangle 26"/>
              <p:cNvSpPr>
                <a:spLocks noChangeArrowheads="1"/>
              </p:cNvSpPr>
              <p:nvPr/>
            </p:nvSpPr>
            <p:spPr bwMode="auto">
              <a:xfrm>
                <a:off x="1569"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13" name="Rectangle 27"/>
              <p:cNvSpPr>
                <a:spLocks noChangeArrowheads="1"/>
              </p:cNvSpPr>
              <p:nvPr/>
            </p:nvSpPr>
            <p:spPr bwMode="auto">
              <a:xfrm>
                <a:off x="1657"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14" name="Rectangle 28"/>
              <p:cNvSpPr>
                <a:spLocks noChangeArrowheads="1"/>
              </p:cNvSpPr>
              <p:nvPr/>
            </p:nvSpPr>
            <p:spPr bwMode="auto">
              <a:xfrm>
                <a:off x="174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15" name="Rectangle 29"/>
              <p:cNvSpPr>
                <a:spLocks noChangeArrowheads="1"/>
              </p:cNvSpPr>
              <p:nvPr/>
            </p:nvSpPr>
            <p:spPr bwMode="auto">
              <a:xfrm>
                <a:off x="183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16" name="Rectangle 30"/>
              <p:cNvSpPr>
                <a:spLocks noChangeArrowheads="1"/>
              </p:cNvSpPr>
              <p:nvPr/>
            </p:nvSpPr>
            <p:spPr bwMode="auto">
              <a:xfrm>
                <a:off x="192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17" name="Rectangle 31"/>
              <p:cNvSpPr>
                <a:spLocks noChangeArrowheads="1"/>
              </p:cNvSpPr>
              <p:nvPr/>
            </p:nvSpPr>
            <p:spPr bwMode="auto">
              <a:xfrm>
                <a:off x="2009"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18" name="Rectangle 32"/>
              <p:cNvSpPr>
                <a:spLocks noChangeArrowheads="1"/>
              </p:cNvSpPr>
              <p:nvPr/>
            </p:nvSpPr>
            <p:spPr bwMode="auto">
              <a:xfrm>
                <a:off x="2097"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19" name="Rectangle 33"/>
              <p:cNvSpPr>
                <a:spLocks noChangeArrowheads="1"/>
              </p:cNvSpPr>
              <p:nvPr/>
            </p:nvSpPr>
            <p:spPr bwMode="auto">
              <a:xfrm>
                <a:off x="218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20" name="Rectangle 34"/>
              <p:cNvSpPr>
                <a:spLocks noChangeArrowheads="1"/>
              </p:cNvSpPr>
              <p:nvPr/>
            </p:nvSpPr>
            <p:spPr bwMode="auto">
              <a:xfrm>
                <a:off x="227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21" name="Rectangle 35"/>
              <p:cNvSpPr>
                <a:spLocks noChangeArrowheads="1"/>
              </p:cNvSpPr>
              <p:nvPr/>
            </p:nvSpPr>
            <p:spPr bwMode="auto">
              <a:xfrm>
                <a:off x="236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6" name="Group 36"/>
            <p:cNvGrpSpPr>
              <a:grpSpLocks/>
            </p:cNvGrpSpPr>
            <p:nvPr/>
          </p:nvGrpSpPr>
          <p:grpSpPr bwMode="auto">
            <a:xfrm>
              <a:off x="541" y="1244"/>
              <a:ext cx="53" cy="2368"/>
              <a:chOff x="704" y="1698"/>
              <a:chExt cx="57" cy="1760"/>
            </a:xfrm>
          </p:grpSpPr>
          <p:grpSp>
            <p:nvGrpSpPr>
              <p:cNvPr id="7" name="Group 37"/>
              <p:cNvGrpSpPr>
                <a:grpSpLocks/>
              </p:cNvGrpSpPr>
              <p:nvPr/>
            </p:nvGrpSpPr>
            <p:grpSpPr bwMode="auto">
              <a:xfrm rot="-5400000">
                <a:off x="-59" y="2638"/>
                <a:ext cx="1584" cy="56"/>
                <a:chOff x="865" y="3262"/>
                <a:chExt cx="1584" cy="56"/>
              </a:xfrm>
            </p:grpSpPr>
            <p:sp>
              <p:nvSpPr>
                <p:cNvPr id="12386" name="Rectangle 38"/>
                <p:cNvSpPr>
                  <a:spLocks noChangeArrowheads="1"/>
                </p:cNvSpPr>
                <p:nvPr/>
              </p:nvSpPr>
              <p:spPr bwMode="auto">
                <a:xfrm>
                  <a:off x="86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87" name="Rectangle 39"/>
                <p:cNvSpPr>
                  <a:spLocks noChangeArrowheads="1"/>
                </p:cNvSpPr>
                <p:nvPr/>
              </p:nvSpPr>
              <p:spPr bwMode="auto">
                <a:xfrm>
                  <a:off x="95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88" name="Rectangle 40"/>
                <p:cNvSpPr>
                  <a:spLocks noChangeArrowheads="1"/>
                </p:cNvSpPr>
                <p:nvPr/>
              </p:nvSpPr>
              <p:spPr bwMode="auto">
                <a:xfrm>
                  <a:off x="104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89" name="Rectangle 41"/>
                <p:cNvSpPr>
                  <a:spLocks noChangeArrowheads="1"/>
                </p:cNvSpPr>
                <p:nvPr/>
              </p:nvSpPr>
              <p:spPr bwMode="auto">
                <a:xfrm>
                  <a:off x="1129"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90" name="Rectangle 42"/>
                <p:cNvSpPr>
                  <a:spLocks noChangeArrowheads="1"/>
                </p:cNvSpPr>
                <p:nvPr/>
              </p:nvSpPr>
              <p:spPr bwMode="auto">
                <a:xfrm>
                  <a:off x="1217"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91" name="Rectangle 43"/>
                <p:cNvSpPr>
                  <a:spLocks noChangeArrowheads="1"/>
                </p:cNvSpPr>
                <p:nvPr/>
              </p:nvSpPr>
              <p:spPr bwMode="auto">
                <a:xfrm>
                  <a:off x="130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92" name="Rectangle 44"/>
                <p:cNvSpPr>
                  <a:spLocks noChangeArrowheads="1"/>
                </p:cNvSpPr>
                <p:nvPr/>
              </p:nvSpPr>
              <p:spPr bwMode="auto">
                <a:xfrm>
                  <a:off x="139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93" name="Rectangle 45"/>
                <p:cNvSpPr>
                  <a:spLocks noChangeArrowheads="1"/>
                </p:cNvSpPr>
                <p:nvPr/>
              </p:nvSpPr>
              <p:spPr bwMode="auto">
                <a:xfrm>
                  <a:off x="148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94" name="Rectangle 46"/>
                <p:cNvSpPr>
                  <a:spLocks noChangeArrowheads="1"/>
                </p:cNvSpPr>
                <p:nvPr/>
              </p:nvSpPr>
              <p:spPr bwMode="auto">
                <a:xfrm>
                  <a:off x="1569"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95" name="Rectangle 47"/>
                <p:cNvSpPr>
                  <a:spLocks noChangeArrowheads="1"/>
                </p:cNvSpPr>
                <p:nvPr/>
              </p:nvSpPr>
              <p:spPr bwMode="auto">
                <a:xfrm>
                  <a:off x="1657"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96" name="Rectangle 48"/>
                <p:cNvSpPr>
                  <a:spLocks noChangeArrowheads="1"/>
                </p:cNvSpPr>
                <p:nvPr/>
              </p:nvSpPr>
              <p:spPr bwMode="auto">
                <a:xfrm>
                  <a:off x="174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97" name="Rectangle 49"/>
                <p:cNvSpPr>
                  <a:spLocks noChangeArrowheads="1"/>
                </p:cNvSpPr>
                <p:nvPr/>
              </p:nvSpPr>
              <p:spPr bwMode="auto">
                <a:xfrm>
                  <a:off x="183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98" name="Rectangle 50"/>
                <p:cNvSpPr>
                  <a:spLocks noChangeArrowheads="1"/>
                </p:cNvSpPr>
                <p:nvPr/>
              </p:nvSpPr>
              <p:spPr bwMode="auto">
                <a:xfrm>
                  <a:off x="192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99" name="Rectangle 51"/>
                <p:cNvSpPr>
                  <a:spLocks noChangeArrowheads="1"/>
                </p:cNvSpPr>
                <p:nvPr/>
              </p:nvSpPr>
              <p:spPr bwMode="auto">
                <a:xfrm>
                  <a:off x="2009"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00" name="Rectangle 52"/>
                <p:cNvSpPr>
                  <a:spLocks noChangeArrowheads="1"/>
                </p:cNvSpPr>
                <p:nvPr/>
              </p:nvSpPr>
              <p:spPr bwMode="auto">
                <a:xfrm>
                  <a:off x="2097"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01" name="Rectangle 53"/>
                <p:cNvSpPr>
                  <a:spLocks noChangeArrowheads="1"/>
                </p:cNvSpPr>
                <p:nvPr/>
              </p:nvSpPr>
              <p:spPr bwMode="auto">
                <a:xfrm>
                  <a:off x="218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02" name="Rectangle 54"/>
                <p:cNvSpPr>
                  <a:spLocks noChangeArrowheads="1"/>
                </p:cNvSpPr>
                <p:nvPr/>
              </p:nvSpPr>
              <p:spPr bwMode="auto">
                <a:xfrm>
                  <a:off x="227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03" name="Rectangle 55"/>
                <p:cNvSpPr>
                  <a:spLocks noChangeArrowheads="1"/>
                </p:cNvSpPr>
                <p:nvPr/>
              </p:nvSpPr>
              <p:spPr bwMode="auto">
                <a:xfrm>
                  <a:off x="236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12384" name="Rectangle 56"/>
              <p:cNvSpPr>
                <a:spLocks noChangeArrowheads="1"/>
              </p:cNvSpPr>
              <p:nvPr/>
            </p:nvSpPr>
            <p:spPr bwMode="auto">
              <a:xfrm rot="-5400000">
                <a:off x="688" y="180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85" name="Rectangle 57"/>
              <p:cNvSpPr>
                <a:spLocks noChangeArrowheads="1"/>
              </p:cNvSpPr>
              <p:nvPr/>
            </p:nvSpPr>
            <p:spPr bwMode="auto">
              <a:xfrm rot="-5400000">
                <a:off x="688" y="1714"/>
                <a:ext cx="88" cy="56"/>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8" name="Group 59"/>
            <p:cNvGrpSpPr>
              <a:grpSpLocks/>
            </p:cNvGrpSpPr>
            <p:nvPr/>
          </p:nvGrpSpPr>
          <p:grpSpPr bwMode="auto">
            <a:xfrm>
              <a:off x="3377" y="1229"/>
              <a:ext cx="1723" cy="2470"/>
              <a:chOff x="852" y="1077"/>
              <a:chExt cx="1723" cy="2470"/>
            </a:xfrm>
          </p:grpSpPr>
          <p:sp>
            <p:nvSpPr>
              <p:cNvPr id="12372" name="Line 60"/>
              <p:cNvSpPr>
                <a:spLocks noChangeShapeType="1"/>
              </p:cNvSpPr>
              <p:nvPr/>
            </p:nvSpPr>
            <p:spPr bwMode="auto">
              <a:xfrm>
                <a:off x="856" y="1132"/>
                <a:ext cx="92" cy="0"/>
              </a:xfrm>
              <a:prstGeom prst="line">
                <a:avLst/>
              </a:prstGeom>
              <a:noFill/>
              <a:ln w="28575">
                <a:solidFill>
                  <a:schemeClr val="bg1"/>
                </a:solidFill>
                <a:round/>
                <a:headEnd/>
                <a:tailEnd/>
              </a:ln>
            </p:spPr>
            <p:txBody>
              <a:bodyPr/>
              <a:lstStyle/>
              <a:p>
                <a:endParaRPr lang="en-US"/>
              </a:p>
            </p:txBody>
          </p:sp>
          <p:sp>
            <p:nvSpPr>
              <p:cNvPr id="12373" name="Line 61"/>
              <p:cNvSpPr>
                <a:spLocks noChangeShapeType="1"/>
              </p:cNvSpPr>
              <p:nvPr/>
            </p:nvSpPr>
            <p:spPr bwMode="auto">
              <a:xfrm>
                <a:off x="860" y="2308"/>
                <a:ext cx="92" cy="0"/>
              </a:xfrm>
              <a:prstGeom prst="line">
                <a:avLst/>
              </a:prstGeom>
              <a:noFill/>
              <a:ln w="28575">
                <a:solidFill>
                  <a:schemeClr val="bg1"/>
                </a:solidFill>
                <a:round/>
                <a:headEnd/>
                <a:tailEnd/>
              </a:ln>
            </p:spPr>
            <p:txBody>
              <a:bodyPr/>
              <a:lstStyle/>
              <a:p>
                <a:endParaRPr lang="en-US"/>
              </a:p>
            </p:txBody>
          </p:sp>
          <p:sp>
            <p:nvSpPr>
              <p:cNvPr id="12374" name="Line 62"/>
              <p:cNvSpPr>
                <a:spLocks noChangeShapeType="1"/>
              </p:cNvSpPr>
              <p:nvPr/>
            </p:nvSpPr>
            <p:spPr bwMode="auto">
              <a:xfrm>
                <a:off x="852" y="3304"/>
                <a:ext cx="92" cy="0"/>
              </a:xfrm>
              <a:prstGeom prst="line">
                <a:avLst/>
              </a:prstGeom>
              <a:noFill/>
              <a:ln w="28575">
                <a:solidFill>
                  <a:srgbClr val="969696"/>
                </a:solidFill>
                <a:round/>
                <a:headEnd/>
                <a:tailEnd/>
              </a:ln>
            </p:spPr>
            <p:txBody>
              <a:bodyPr/>
              <a:lstStyle/>
              <a:p>
                <a:endParaRPr lang="en-US"/>
              </a:p>
            </p:txBody>
          </p:sp>
          <p:grpSp>
            <p:nvGrpSpPr>
              <p:cNvPr id="9" name="Group 63"/>
              <p:cNvGrpSpPr>
                <a:grpSpLocks/>
              </p:cNvGrpSpPr>
              <p:nvPr/>
            </p:nvGrpSpPr>
            <p:grpSpPr bwMode="auto">
              <a:xfrm>
                <a:off x="853" y="1077"/>
                <a:ext cx="1722" cy="2470"/>
                <a:chOff x="853" y="1077"/>
                <a:chExt cx="1722" cy="2470"/>
              </a:xfrm>
            </p:grpSpPr>
            <p:grpSp>
              <p:nvGrpSpPr>
                <p:cNvPr id="10" name="Group 64"/>
                <p:cNvGrpSpPr>
                  <a:grpSpLocks/>
                </p:cNvGrpSpPr>
                <p:nvPr/>
              </p:nvGrpSpPr>
              <p:grpSpPr bwMode="auto">
                <a:xfrm>
                  <a:off x="853" y="1077"/>
                  <a:ext cx="1722" cy="2379"/>
                  <a:chOff x="853" y="1077"/>
                  <a:chExt cx="1722" cy="2379"/>
                </a:xfrm>
              </p:grpSpPr>
              <p:sp>
                <p:nvSpPr>
                  <p:cNvPr id="12381" name="Line 65"/>
                  <p:cNvSpPr>
                    <a:spLocks noChangeShapeType="1"/>
                  </p:cNvSpPr>
                  <p:nvPr/>
                </p:nvSpPr>
                <p:spPr bwMode="auto">
                  <a:xfrm>
                    <a:off x="860" y="1077"/>
                    <a:ext cx="0" cy="2379"/>
                  </a:xfrm>
                  <a:prstGeom prst="line">
                    <a:avLst/>
                  </a:prstGeom>
                  <a:noFill/>
                  <a:ln w="28575">
                    <a:solidFill>
                      <a:schemeClr val="tx1"/>
                    </a:solidFill>
                    <a:round/>
                    <a:headEnd/>
                    <a:tailEnd/>
                  </a:ln>
                </p:spPr>
                <p:txBody>
                  <a:bodyPr/>
                  <a:lstStyle/>
                  <a:p>
                    <a:endParaRPr lang="en-US"/>
                  </a:p>
                </p:txBody>
              </p:sp>
              <p:sp>
                <p:nvSpPr>
                  <p:cNvPr id="12382" name="Line 66"/>
                  <p:cNvSpPr>
                    <a:spLocks noChangeShapeType="1"/>
                  </p:cNvSpPr>
                  <p:nvPr/>
                </p:nvSpPr>
                <p:spPr bwMode="auto">
                  <a:xfrm>
                    <a:off x="853" y="3456"/>
                    <a:ext cx="1722" cy="0"/>
                  </a:xfrm>
                  <a:prstGeom prst="line">
                    <a:avLst/>
                  </a:prstGeom>
                  <a:noFill/>
                  <a:ln w="28575">
                    <a:solidFill>
                      <a:schemeClr val="tx1"/>
                    </a:solidFill>
                    <a:round/>
                    <a:headEnd/>
                    <a:tailEnd/>
                  </a:ln>
                </p:spPr>
                <p:txBody>
                  <a:bodyPr/>
                  <a:lstStyle/>
                  <a:p>
                    <a:endParaRPr lang="en-US"/>
                  </a:p>
                </p:txBody>
              </p:sp>
            </p:grpSp>
            <p:sp>
              <p:nvSpPr>
                <p:cNvPr id="12377" name="Line 67"/>
                <p:cNvSpPr>
                  <a:spLocks noChangeShapeType="1"/>
                </p:cNvSpPr>
                <p:nvPr/>
              </p:nvSpPr>
              <p:spPr bwMode="auto">
                <a:xfrm>
                  <a:off x="2364" y="3449"/>
                  <a:ext cx="0" cy="88"/>
                </a:xfrm>
                <a:prstGeom prst="line">
                  <a:avLst/>
                </a:prstGeom>
                <a:noFill/>
                <a:ln w="28575">
                  <a:solidFill>
                    <a:schemeClr val="tx1"/>
                  </a:solidFill>
                  <a:round/>
                  <a:headEnd/>
                  <a:tailEnd/>
                </a:ln>
              </p:spPr>
              <p:txBody>
                <a:bodyPr/>
                <a:lstStyle/>
                <a:p>
                  <a:endParaRPr lang="en-US"/>
                </a:p>
              </p:txBody>
            </p:sp>
            <p:sp>
              <p:nvSpPr>
                <p:cNvPr id="12378" name="Line 68"/>
                <p:cNvSpPr>
                  <a:spLocks noChangeShapeType="1"/>
                </p:cNvSpPr>
                <p:nvPr/>
              </p:nvSpPr>
              <p:spPr bwMode="auto">
                <a:xfrm>
                  <a:off x="1659" y="3454"/>
                  <a:ext cx="0" cy="88"/>
                </a:xfrm>
                <a:prstGeom prst="line">
                  <a:avLst/>
                </a:prstGeom>
                <a:noFill/>
                <a:ln w="28575">
                  <a:solidFill>
                    <a:schemeClr val="tx1"/>
                  </a:solidFill>
                  <a:round/>
                  <a:headEnd/>
                  <a:tailEnd/>
                </a:ln>
              </p:spPr>
              <p:txBody>
                <a:bodyPr/>
                <a:lstStyle/>
                <a:p>
                  <a:endParaRPr lang="en-US"/>
                </a:p>
              </p:txBody>
            </p:sp>
            <p:sp>
              <p:nvSpPr>
                <p:cNvPr id="12379" name="Line 69"/>
                <p:cNvSpPr>
                  <a:spLocks noChangeShapeType="1"/>
                </p:cNvSpPr>
                <p:nvPr/>
              </p:nvSpPr>
              <p:spPr bwMode="auto">
                <a:xfrm>
                  <a:off x="1830" y="3459"/>
                  <a:ext cx="0" cy="88"/>
                </a:xfrm>
                <a:prstGeom prst="line">
                  <a:avLst/>
                </a:prstGeom>
                <a:noFill/>
                <a:ln w="28575">
                  <a:solidFill>
                    <a:schemeClr val="tx1"/>
                  </a:solidFill>
                  <a:round/>
                  <a:headEnd/>
                  <a:tailEnd/>
                </a:ln>
              </p:spPr>
              <p:txBody>
                <a:bodyPr/>
                <a:lstStyle/>
                <a:p>
                  <a:endParaRPr lang="en-US"/>
                </a:p>
              </p:txBody>
            </p:sp>
            <p:sp>
              <p:nvSpPr>
                <p:cNvPr id="12380" name="Line 70"/>
                <p:cNvSpPr>
                  <a:spLocks noChangeShapeType="1"/>
                </p:cNvSpPr>
                <p:nvPr/>
              </p:nvSpPr>
              <p:spPr bwMode="auto">
                <a:xfrm>
                  <a:off x="1917" y="3459"/>
                  <a:ext cx="0" cy="88"/>
                </a:xfrm>
                <a:prstGeom prst="line">
                  <a:avLst/>
                </a:prstGeom>
                <a:noFill/>
                <a:ln w="28575">
                  <a:solidFill>
                    <a:schemeClr val="tx1"/>
                  </a:solidFill>
                  <a:round/>
                  <a:headEnd/>
                  <a:tailEnd/>
                </a:ln>
              </p:spPr>
              <p:txBody>
                <a:bodyPr/>
                <a:lstStyle/>
                <a:p>
                  <a:endParaRPr lang="en-US"/>
                </a:p>
              </p:txBody>
            </p:sp>
          </p:grpSp>
        </p:grpSp>
        <p:grpSp>
          <p:nvGrpSpPr>
            <p:cNvPr id="11" name="Group 71"/>
            <p:cNvGrpSpPr>
              <a:grpSpLocks/>
            </p:cNvGrpSpPr>
            <p:nvPr/>
          </p:nvGrpSpPr>
          <p:grpSpPr bwMode="auto">
            <a:xfrm>
              <a:off x="3382" y="3790"/>
              <a:ext cx="1584" cy="56"/>
              <a:chOff x="865" y="3262"/>
              <a:chExt cx="1584" cy="56"/>
            </a:xfrm>
          </p:grpSpPr>
          <p:sp>
            <p:nvSpPr>
              <p:cNvPr id="12354" name="Rectangle 72"/>
              <p:cNvSpPr>
                <a:spLocks noChangeArrowheads="1"/>
              </p:cNvSpPr>
              <p:nvPr/>
            </p:nvSpPr>
            <p:spPr bwMode="auto">
              <a:xfrm>
                <a:off x="86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55" name="Rectangle 73"/>
              <p:cNvSpPr>
                <a:spLocks noChangeArrowheads="1"/>
              </p:cNvSpPr>
              <p:nvPr/>
            </p:nvSpPr>
            <p:spPr bwMode="auto">
              <a:xfrm>
                <a:off x="95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56" name="Rectangle 74"/>
              <p:cNvSpPr>
                <a:spLocks noChangeArrowheads="1"/>
              </p:cNvSpPr>
              <p:nvPr/>
            </p:nvSpPr>
            <p:spPr bwMode="auto">
              <a:xfrm>
                <a:off x="104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57" name="Rectangle 75"/>
              <p:cNvSpPr>
                <a:spLocks noChangeArrowheads="1"/>
              </p:cNvSpPr>
              <p:nvPr/>
            </p:nvSpPr>
            <p:spPr bwMode="auto">
              <a:xfrm>
                <a:off x="1129"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58" name="Rectangle 76"/>
              <p:cNvSpPr>
                <a:spLocks noChangeArrowheads="1"/>
              </p:cNvSpPr>
              <p:nvPr/>
            </p:nvSpPr>
            <p:spPr bwMode="auto">
              <a:xfrm>
                <a:off x="1217"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59" name="Rectangle 77"/>
              <p:cNvSpPr>
                <a:spLocks noChangeArrowheads="1"/>
              </p:cNvSpPr>
              <p:nvPr/>
            </p:nvSpPr>
            <p:spPr bwMode="auto">
              <a:xfrm>
                <a:off x="130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60" name="Rectangle 78"/>
              <p:cNvSpPr>
                <a:spLocks noChangeArrowheads="1"/>
              </p:cNvSpPr>
              <p:nvPr/>
            </p:nvSpPr>
            <p:spPr bwMode="auto">
              <a:xfrm>
                <a:off x="139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61" name="Rectangle 79"/>
              <p:cNvSpPr>
                <a:spLocks noChangeArrowheads="1"/>
              </p:cNvSpPr>
              <p:nvPr/>
            </p:nvSpPr>
            <p:spPr bwMode="auto">
              <a:xfrm>
                <a:off x="148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62" name="Rectangle 80"/>
              <p:cNvSpPr>
                <a:spLocks noChangeArrowheads="1"/>
              </p:cNvSpPr>
              <p:nvPr/>
            </p:nvSpPr>
            <p:spPr bwMode="auto">
              <a:xfrm>
                <a:off x="1569"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63" name="Rectangle 81"/>
              <p:cNvSpPr>
                <a:spLocks noChangeArrowheads="1"/>
              </p:cNvSpPr>
              <p:nvPr/>
            </p:nvSpPr>
            <p:spPr bwMode="auto">
              <a:xfrm>
                <a:off x="1657"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64" name="Rectangle 82"/>
              <p:cNvSpPr>
                <a:spLocks noChangeArrowheads="1"/>
              </p:cNvSpPr>
              <p:nvPr/>
            </p:nvSpPr>
            <p:spPr bwMode="auto">
              <a:xfrm>
                <a:off x="174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65" name="Rectangle 83"/>
              <p:cNvSpPr>
                <a:spLocks noChangeArrowheads="1"/>
              </p:cNvSpPr>
              <p:nvPr/>
            </p:nvSpPr>
            <p:spPr bwMode="auto">
              <a:xfrm>
                <a:off x="183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66" name="Rectangle 84"/>
              <p:cNvSpPr>
                <a:spLocks noChangeArrowheads="1"/>
              </p:cNvSpPr>
              <p:nvPr/>
            </p:nvSpPr>
            <p:spPr bwMode="auto">
              <a:xfrm>
                <a:off x="192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67" name="Rectangle 85"/>
              <p:cNvSpPr>
                <a:spLocks noChangeArrowheads="1"/>
              </p:cNvSpPr>
              <p:nvPr/>
            </p:nvSpPr>
            <p:spPr bwMode="auto">
              <a:xfrm>
                <a:off x="2009"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68" name="Rectangle 86"/>
              <p:cNvSpPr>
                <a:spLocks noChangeArrowheads="1"/>
              </p:cNvSpPr>
              <p:nvPr/>
            </p:nvSpPr>
            <p:spPr bwMode="auto">
              <a:xfrm>
                <a:off x="2097"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69" name="Rectangle 87"/>
              <p:cNvSpPr>
                <a:spLocks noChangeArrowheads="1"/>
              </p:cNvSpPr>
              <p:nvPr/>
            </p:nvSpPr>
            <p:spPr bwMode="auto">
              <a:xfrm>
                <a:off x="218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70" name="Rectangle 88"/>
              <p:cNvSpPr>
                <a:spLocks noChangeArrowheads="1"/>
              </p:cNvSpPr>
              <p:nvPr/>
            </p:nvSpPr>
            <p:spPr bwMode="auto">
              <a:xfrm>
                <a:off x="227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71" name="Rectangle 89"/>
              <p:cNvSpPr>
                <a:spLocks noChangeArrowheads="1"/>
              </p:cNvSpPr>
              <p:nvPr/>
            </p:nvSpPr>
            <p:spPr bwMode="auto">
              <a:xfrm>
                <a:off x="236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12" name="Group 90"/>
            <p:cNvGrpSpPr>
              <a:grpSpLocks/>
            </p:cNvGrpSpPr>
            <p:nvPr/>
          </p:nvGrpSpPr>
          <p:grpSpPr bwMode="auto">
            <a:xfrm>
              <a:off x="3157" y="1242"/>
              <a:ext cx="53" cy="2368"/>
              <a:chOff x="704" y="1698"/>
              <a:chExt cx="57" cy="1760"/>
            </a:xfrm>
          </p:grpSpPr>
          <p:grpSp>
            <p:nvGrpSpPr>
              <p:cNvPr id="13" name="Group 91"/>
              <p:cNvGrpSpPr>
                <a:grpSpLocks/>
              </p:cNvGrpSpPr>
              <p:nvPr/>
            </p:nvGrpSpPr>
            <p:grpSpPr bwMode="auto">
              <a:xfrm rot="-5400000">
                <a:off x="-59" y="2638"/>
                <a:ext cx="1584" cy="56"/>
                <a:chOff x="865" y="3262"/>
                <a:chExt cx="1584" cy="56"/>
              </a:xfrm>
            </p:grpSpPr>
            <p:sp>
              <p:nvSpPr>
                <p:cNvPr id="12336" name="Rectangle 92"/>
                <p:cNvSpPr>
                  <a:spLocks noChangeArrowheads="1"/>
                </p:cNvSpPr>
                <p:nvPr/>
              </p:nvSpPr>
              <p:spPr bwMode="auto">
                <a:xfrm>
                  <a:off x="86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37" name="Rectangle 93"/>
                <p:cNvSpPr>
                  <a:spLocks noChangeArrowheads="1"/>
                </p:cNvSpPr>
                <p:nvPr/>
              </p:nvSpPr>
              <p:spPr bwMode="auto">
                <a:xfrm>
                  <a:off x="95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38" name="Rectangle 94"/>
                <p:cNvSpPr>
                  <a:spLocks noChangeArrowheads="1"/>
                </p:cNvSpPr>
                <p:nvPr/>
              </p:nvSpPr>
              <p:spPr bwMode="auto">
                <a:xfrm>
                  <a:off x="104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39" name="Rectangle 95"/>
                <p:cNvSpPr>
                  <a:spLocks noChangeArrowheads="1"/>
                </p:cNvSpPr>
                <p:nvPr/>
              </p:nvSpPr>
              <p:spPr bwMode="auto">
                <a:xfrm>
                  <a:off x="1129"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40" name="Rectangle 96"/>
                <p:cNvSpPr>
                  <a:spLocks noChangeArrowheads="1"/>
                </p:cNvSpPr>
                <p:nvPr/>
              </p:nvSpPr>
              <p:spPr bwMode="auto">
                <a:xfrm>
                  <a:off x="1217"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41" name="Rectangle 97"/>
                <p:cNvSpPr>
                  <a:spLocks noChangeArrowheads="1"/>
                </p:cNvSpPr>
                <p:nvPr/>
              </p:nvSpPr>
              <p:spPr bwMode="auto">
                <a:xfrm>
                  <a:off x="130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42" name="Rectangle 98"/>
                <p:cNvSpPr>
                  <a:spLocks noChangeArrowheads="1"/>
                </p:cNvSpPr>
                <p:nvPr/>
              </p:nvSpPr>
              <p:spPr bwMode="auto">
                <a:xfrm>
                  <a:off x="139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43" name="Rectangle 99"/>
                <p:cNvSpPr>
                  <a:spLocks noChangeArrowheads="1"/>
                </p:cNvSpPr>
                <p:nvPr/>
              </p:nvSpPr>
              <p:spPr bwMode="auto">
                <a:xfrm>
                  <a:off x="148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44" name="Rectangle 100"/>
                <p:cNvSpPr>
                  <a:spLocks noChangeArrowheads="1"/>
                </p:cNvSpPr>
                <p:nvPr/>
              </p:nvSpPr>
              <p:spPr bwMode="auto">
                <a:xfrm>
                  <a:off x="1569"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45" name="Rectangle 101"/>
                <p:cNvSpPr>
                  <a:spLocks noChangeArrowheads="1"/>
                </p:cNvSpPr>
                <p:nvPr/>
              </p:nvSpPr>
              <p:spPr bwMode="auto">
                <a:xfrm>
                  <a:off x="1657"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46" name="Rectangle 102"/>
                <p:cNvSpPr>
                  <a:spLocks noChangeArrowheads="1"/>
                </p:cNvSpPr>
                <p:nvPr/>
              </p:nvSpPr>
              <p:spPr bwMode="auto">
                <a:xfrm>
                  <a:off x="174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47" name="Rectangle 103"/>
                <p:cNvSpPr>
                  <a:spLocks noChangeArrowheads="1"/>
                </p:cNvSpPr>
                <p:nvPr/>
              </p:nvSpPr>
              <p:spPr bwMode="auto">
                <a:xfrm>
                  <a:off x="183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48" name="Rectangle 104"/>
                <p:cNvSpPr>
                  <a:spLocks noChangeArrowheads="1"/>
                </p:cNvSpPr>
                <p:nvPr/>
              </p:nvSpPr>
              <p:spPr bwMode="auto">
                <a:xfrm>
                  <a:off x="192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49" name="Rectangle 105"/>
                <p:cNvSpPr>
                  <a:spLocks noChangeArrowheads="1"/>
                </p:cNvSpPr>
                <p:nvPr/>
              </p:nvSpPr>
              <p:spPr bwMode="auto">
                <a:xfrm>
                  <a:off x="2009"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50" name="Rectangle 106"/>
                <p:cNvSpPr>
                  <a:spLocks noChangeArrowheads="1"/>
                </p:cNvSpPr>
                <p:nvPr/>
              </p:nvSpPr>
              <p:spPr bwMode="auto">
                <a:xfrm>
                  <a:off x="2097"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51" name="Rectangle 107"/>
                <p:cNvSpPr>
                  <a:spLocks noChangeArrowheads="1"/>
                </p:cNvSpPr>
                <p:nvPr/>
              </p:nvSpPr>
              <p:spPr bwMode="auto">
                <a:xfrm>
                  <a:off x="2185"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52" name="Rectangle 108"/>
                <p:cNvSpPr>
                  <a:spLocks noChangeArrowheads="1"/>
                </p:cNvSpPr>
                <p:nvPr/>
              </p:nvSpPr>
              <p:spPr bwMode="auto">
                <a:xfrm>
                  <a:off x="2273"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53" name="Rectangle 109"/>
                <p:cNvSpPr>
                  <a:spLocks noChangeArrowheads="1"/>
                </p:cNvSpPr>
                <p:nvPr/>
              </p:nvSpPr>
              <p:spPr bwMode="auto">
                <a:xfrm>
                  <a:off x="2361" y="3262"/>
                  <a:ext cx="88" cy="56"/>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12334" name="Rectangle 110"/>
              <p:cNvSpPr>
                <a:spLocks noChangeArrowheads="1"/>
              </p:cNvSpPr>
              <p:nvPr/>
            </p:nvSpPr>
            <p:spPr bwMode="auto">
              <a:xfrm rot="-5400000">
                <a:off x="688" y="1802"/>
                <a:ext cx="88" cy="56"/>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335" name="Rectangle 111"/>
              <p:cNvSpPr>
                <a:spLocks noChangeArrowheads="1"/>
              </p:cNvSpPr>
              <p:nvPr/>
            </p:nvSpPr>
            <p:spPr bwMode="auto">
              <a:xfrm rot="-5400000">
                <a:off x="688" y="1714"/>
                <a:ext cx="88" cy="56"/>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12311" name="Rectangle 112"/>
            <p:cNvSpPr>
              <a:spLocks noChangeArrowheads="1"/>
            </p:cNvSpPr>
            <p:nvPr/>
          </p:nvSpPr>
          <p:spPr bwMode="auto">
            <a:xfrm>
              <a:off x="3385" y="3408"/>
              <a:ext cx="1500" cy="192"/>
            </a:xfrm>
            <a:prstGeom prst="rect">
              <a:avLst/>
            </a:prstGeom>
            <a:solidFill>
              <a:srgbClr val="66FF66"/>
            </a:solidFill>
            <a:ln w="9525">
              <a:solidFill>
                <a:schemeClr val="tx1"/>
              </a:solidFill>
              <a:miter lim="800000"/>
              <a:headEnd/>
              <a:tailEnd/>
            </a:ln>
          </p:spPr>
          <p:txBody>
            <a:bodyPr wrap="none" anchor="ctr"/>
            <a:lstStyle/>
            <a:p>
              <a:endParaRPr lang="en-US"/>
            </a:p>
          </p:txBody>
        </p:sp>
        <p:sp>
          <p:nvSpPr>
            <p:cNvPr id="12312" name="Text Box 113"/>
            <p:cNvSpPr txBox="1">
              <a:spLocks noChangeArrowheads="1"/>
            </p:cNvSpPr>
            <p:nvPr/>
          </p:nvSpPr>
          <p:spPr bwMode="auto">
            <a:xfrm>
              <a:off x="1023" y="192"/>
              <a:ext cx="849" cy="368"/>
            </a:xfrm>
            <a:prstGeom prst="rect">
              <a:avLst/>
            </a:prstGeom>
            <a:noFill/>
            <a:ln w="9525">
              <a:solidFill>
                <a:schemeClr val="tx1"/>
              </a:solidFill>
              <a:miter lim="800000"/>
              <a:headEnd/>
              <a:tailEnd/>
            </a:ln>
          </p:spPr>
          <p:txBody>
            <a:bodyPr wrap="none">
              <a:spAutoFit/>
            </a:bodyPr>
            <a:lstStyle/>
            <a:p>
              <a:r>
                <a:rPr lang="en-US" sz="3200" b="1">
                  <a:solidFill>
                    <a:srgbClr val="0000FF"/>
                  </a:solidFill>
                </a:rPr>
                <a:t>YHRD</a:t>
              </a:r>
            </a:p>
          </p:txBody>
        </p:sp>
        <p:sp>
          <p:nvSpPr>
            <p:cNvPr id="12313" name="Text Box 114"/>
            <p:cNvSpPr txBox="1">
              <a:spLocks noChangeArrowheads="1"/>
            </p:cNvSpPr>
            <p:nvPr/>
          </p:nvSpPr>
          <p:spPr bwMode="auto">
            <a:xfrm>
              <a:off x="3648" y="192"/>
              <a:ext cx="1304" cy="368"/>
            </a:xfrm>
            <a:prstGeom prst="rect">
              <a:avLst/>
            </a:prstGeom>
            <a:noFill/>
            <a:ln w="9525">
              <a:solidFill>
                <a:schemeClr val="tx1"/>
              </a:solidFill>
              <a:miter lim="800000"/>
              <a:headEnd/>
              <a:tailEnd/>
            </a:ln>
          </p:spPr>
          <p:txBody>
            <a:bodyPr wrap="none">
              <a:spAutoFit/>
            </a:bodyPr>
            <a:lstStyle/>
            <a:p>
              <a:r>
                <a:rPr lang="en-US" sz="3200" b="1">
                  <a:solidFill>
                    <a:srgbClr val="0000FF"/>
                  </a:solidFill>
                </a:rPr>
                <a:t>US Y-STR</a:t>
              </a:r>
            </a:p>
          </p:txBody>
        </p:sp>
        <p:sp>
          <p:nvSpPr>
            <p:cNvPr id="12314" name="Text Box 115"/>
            <p:cNvSpPr txBox="1">
              <a:spLocks noChangeArrowheads="1"/>
            </p:cNvSpPr>
            <p:nvPr/>
          </p:nvSpPr>
          <p:spPr bwMode="auto">
            <a:xfrm>
              <a:off x="4356" y="3419"/>
              <a:ext cx="551" cy="192"/>
            </a:xfrm>
            <a:prstGeom prst="rect">
              <a:avLst/>
            </a:prstGeom>
            <a:noFill/>
            <a:ln w="9525">
              <a:noFill/>
              <a:miter lim="800000"/>
              <a:headEnd/>
              <a:tailEnd/>
            </a:ln>
          </p:spPr>
          <p:txBody>
            <a:bodyPr wrap="none">
              <a:spAutoFit/>
            </a:bodyPr>
            <a:lstStyle/>
            <a:p>
              <a:r>
                <a:rPr lang="en-US" sz="1400" b="1">
                  <a:solidFill>
                    <a:srgbClr val="0000FF"/>
                  </a:solidFill>
                </a:rPr>
                <a:t>17 Yfiler</a:t>
              </a:r>
            </a:p>
          </p:txBody>
        </p:sp>
        <p:sp>
          <p:nvSpPr>
            <p:cNvPr id="12315" name="Text Box 116"/>
            <p:cNvSpPr txBox="1">
              <a:spLocks noChangeArrowheads="1"/>
            </p:cNvSpPr>
            <p:nvPr/>
          </p:nvSpPr>
          <p:spPr bwMode="auto">
            <a:xfrm>
              <a:off x="3968" y="3216"/>
              <a:ext cx="496" cy="192"/>
            </a:xfrm>
            <a:prstGeom prst="rect">
              <a:avLst/>
            </a:prstGeom>
            <a:noFill/>
            <a:ln w="9525">
              <a:noFill/>
              <a:miter lim="800000"/>
              <a:headEnd/>
              <a:tailEnd/>
            </a:ln>
          </p:spPr>
          <p:txBody>
            <a:bodyPr wrap="none">
              <a:spAutoFit/>
            </a:bodyPr>
            <a:lstStyle/>
            <a:p>
              <a:r>
                <a:rPr lang="en-US" sz="1400" b="1">
                  <a:solidFill>
                    <a:srgbClr val="0000FF"/>
                  </a:solidFill>
                </a:rPr>
                <a:t>12 PPY</a:t>
              </a:r>
            </a:p>
          </p:txBody>
        </p:sp>
        <p:sp>
          <p:nvSpPr>
            <p:cNvPr id="12316" name="Text Box 117"/>
            <p:cNvSpPr txBox="1">
              <a:spLocks noChangeArrowheads="1"/>
            </p:cNvSpPr>
            <p:nvPr/>
          </p:nvSpPr>
          <p:spPr bwMode="auto">
            <a:xfrm>
              <a:off x="3393" y="3034"/>
              <a:ext cx="794" cy="192"/>
            </a:xfrm>
            <a:prstGeom prst="rect">
              <a:avLst/>
            </a:prstGeom>
            <a:noFill/>
            <a:ln w="9525">
              <a:noFill/>
              <a:miter lim="800000"/>
              <a:headEnd/>
              <a:tailEnd/>
            </a:ln>
          </p:spPr>
          <p:txBody>
            <a:bodyPr wrap="none">
              <a:spAutoFit/>
            </a:bodyPr>
            <a:lstStyle/>
            <a:p>
              <a:r>
                <a:rPr lang="en-US" sz="1400" b="1">
                  <a:solidFill>
                    <a:srgbClr val="0000FF"/>
                  </a:solidFill>
                </a:rPr>
                <a:t>11 SWGDAM</a:t>
              </a:r>
            </a:p>
          </p:txBody>
        </p:sp>
        <p:sp>
          <p:nvSpPr>
            <p:cNvPr id="12317" name="Text Box 119"/>
            <p:cNvSpPr txBox="1">
              <a:spLocks noChangeArrowheads="1"/>
            </p:cNvSpPr>
            <p:nvPr/>
          </p:nvSpPr>
          <p:spPr bwMode="auto">
            <a:xfrm>
              <a:off x="934" y="1920"/>
              <a:ext cx="794" cy="192"/>
            </a:xfrm>
            <a:prstGeom prst="rect">
              <a:avLst/>
            </a:prstGeom>
            <a:noFill/>
            <a:ln w="9525">
              <a:noFill/>
              <a:miter lim="800000"/>
              <a:headEnd/>
              <a:tailEnd/>
            </a:ln>
          </p:spPr>
          <p:txBody>
            <a:bodyPr wrap="none">
              <a:spAutoFit/>
            </a:bodyPr>
            <a:lstStyle/>
            <a:p>
              <a:r>
                <a:rPr lang="en-US" sz="1400" b="1">
                  <a:solidFill>
                    <a:srgbClr val="0000FF"/>
                  </a:solidFill>
                </a:rPr>
                <a:t>11 SWGDAM</a:t>
              </a:r>
            </a:p>
          </p:txBody>
        </p:sp>
        <p:sp>
          <p:nvSpPr>
            <p:cNvPr id="12318" name="Text Box 120"/>
            <p:cNvSpPr txBox="1">
              <a:spLocks noChangeArrowheads="1"/>
            </p:cNvSpPr>
            <p:nvPr/>
          </p:nvSpPr>
          <p:spPr bwMode="auto">
            <a:xfrm>
              <a:off x="1105" y="1371"/>
              <a:ext cx="451" cy="192"/>
            </a:xfrm>
            <a:prstGeom prst="rect">
              <a:avLst/>
            </a:prstGeom>
            <a:noFill/>
            <a:ln w="9525">
              <a:noFill/>
              <a:miter lim="800000"/>
              <a:headEnd/>
              <a:tailEnd/>
            </a:ln>
          </p:spPr>
          <p:txBody>
            <a:bodyPr wrap="none">
              <a:spAutoFit/>
            </a:bodyPr>
            <a:lstStyle/>
            <a:p>
              <a:r>
                <a:rPr lang="en-US" sz="1400" b="1">
                  <a:solidFill>
                    <a:srgbClr val="0000FF"/>
                  </a:solidFill>
                </a:rPr>
                <a:t>9 MHL</a:t>
              </a:r>
            </a:p>
          </p:txBody>
        </p:sp>
        <p:sp>
          <p:nvSpPr>
            <p:cNvPr id="12319" name="Text Box 121"/>
            <p:cNvSpPr txBox="1">
              <a:spLocks noChangeArrowheads="1"/>
            </p:cNvSpPr>
            <p:nvPr/>
          </p:nvSpPr>
          <p:spPr bwMode="auto">
            <a:xfrm>
              <a:off x="971" y="3764"/>
              <a:ext cx="1138" cy="192"/>
            </a:xfrm>
            <a:prstGeom prst="rect">
              <a:avLst/>
            </a:prstGeom>
            <a:noFill/>
            <a:ln w="9525">
              <a:noFill/>
              <a:miter lim="800000"/>
              <a:headEnd/>
              <a:tailEnd/>
            </a:ln>
          </p:spPr>
          <p:txBody>
            <a:bodyPr wrap="none">
              <a:spAutoFit/>
            </a:bodyPr>
            <a:lstStyle/>
            <a:p>
              <a:r>
                <a:rPr lang="en-US" sz="1400" b="1"/>
                <a:t># Loci in Haplotype</a:t>
              </a:r>
            </a:p>
          </p:txBody>
        </p:sp>
        <p:sp>
          <p:nvSpPr>
            <p:cNvPr id="12320" name="Text Box 122"/>
            <p:cNvSpPr txBox="1">
              <a:spLocks noChangeArrowheads="1"/>
            </p:cNvSpPr>
            <p:nvPr/>
          </p:nvSpPr>
          <p:spPr bwMode="auto">
            <a:xfrm rot="-5400000">
              <a:off x="-34" y="2302"/>
              <a:ext cx="1326" cy="192"/>
            </a:xfrm>
            <a:prstGeom prst="rect">
              <a:avLst/>
            </a:prstGeom>
            <a:noFill/>
            <a:ln w="9525">
              <a:noFill/>
              <a:miter lim="800000"/>
              <a:headEnd/>
              <a:tailEnd/>
            </a:ln>
          </p:spPr>
          <p:txBody>
            <a:bodyPr wrap="none">
              <a:spAutoFit/>
            </a:bodyPr>
            <a:lstStyle/>
            <a:p>
              <a:r>
                <a:rPr lang="en-US" sz="1400" b="1"/>
                <a:t># Samples in Database</a:t>
              </a:r>
            </a:p>
          </p:txBody>
        </p:sp>
        <p:sp>
          <p:nvSpPr>
            <p:cNvPr id="12321" name="Text Box 123"/>
            <p:cNvSpPr txBox="1">
              <a:spLocks noChangeArrowheads="1"/>
            </p:cNvSpPr>
            <p:nvPr/>
          </p:nvSpPr>
          <p:spPr bwMode="auto">
            <a:xfrm>
              <a:off x="3607" y="3787"/>
              <a:ext cx="1138" cy="192"/>
            </a:xfrm>
            <a:prstGeom prst="rect">
              <a:avLst/>
            </a:prstGeom>
            <a:noFill/>
            <a:ln w="9525">
              <a:noFill/>
              <a:miter lim="800000"/>
              <a:headEnd/>
              <a:tailEnd/>
            </a:ln>
          </p:spPr>
          <p:txBody>
            <a:bodyPr wrap="none">
              <a:spAutoFit/>
            </a:bodyPr>
            <a:lstStyle/>
            <a:p>
              <a:r>
                <a:rPr lang="en-US" sz="1400" b="1"/>
                <a:t># Loci in Haplotype</a:t>
              </a:r>
            </a:p>
          </p:txBody>
        </p:sp>
        <p:sp>
          <p:nvSpPr>
            <p:cNvPr id="12322" name="Text Box 124"/>
            <p:cNvSpPr txBox="1">
              <a:spLocks noChangeArrowheads="1"/>
            </p:cNvSpPr>
            <p:nvPr/>
          </p:nvSpPr>
          <p:spPr bwMode="auto">
            <a:xfrm rot="-5400000">
              <a:off x="2602" y="2325"/>
              <a:ext cx="1326" cy="192"/>
            </a:xfrm>
            <a:prstGeom prst="rect">
              <a:avLst/>
            </a:prstGeom>
            <a:noFill/>
            <a:ln w="9525">
              <a:noFill/>
              <a:miter lim="800000"/>
              <a:headEnd/>
              <a:tailEnd/>
            </a:ln>
          </p:spPr>
          <p:txBody>
            <a:bodyPr wrap="none">
              <a:spAutoFit/>
            </a:bodyPr>
            <a:lstStyle/>
            <a:p>
              <a:r>
                <a:rPr lang="en-US" sz="1400" b="1"/>
                <a:t># Samples in Database</a:t>
              </a:r>
            </a:p>
          </p:txBody>
        </p:sp>
        <p:sp>
          <p:nvSpPr>
            <p:cNvPr id="12323" name="Rectangle 125"/>
            <p:cNvSpPr>
              <a:spLocks noChangeArrowheads="1"/>
            </p:cNvSpPr>
            <p:nvPr/>
          </p:nvSpPr>
          <p:spPr bwMode="auto">
            <a:xfrm>
              <a:off x="4324" y="2930"/>
              <a:ext cx="798" cy="174"/>
            </a:xfrm>
            <a:prstGeom prst="rect">
              <a:avLst/>
            </a:prstGeom>
            <a:noFill/>
            <a:ln w="9525">
              <a:noFill/>
              <a:miter lim="800000"/>
              <a:headEnd/>
              <a:tailEnd/>
            </a:ln>
          </p:spPr>
          <p:txBody>
            <a:bodyPr wrap="none">
              <a:spAutoFit/>
            </a:bodyPr>
            <a:lstStyle/>
            <a:p>
              <a:r>
                <a:rPr lang="en-US" sz="1200"/>
                <a:t>18547 samples</a:t>
              </a:r>
            </a:p>
          </p:txBody>
        </p:sp>
        <p:sp>
          <p:nvSpPr>
            <p:cNvPr id="12324" name="Rectangle 126"/>
            <p:cNvSpPr>
              <a:spLocks noChangeArrowheads="1"/>
            </p:cNvSpPr>
            <p:nvPr/>
          </p:nvSpPr>
          <p:spPr bwMode="auto">
            <a:xfrm>
              <a:off x="4853" y="3303"/>
              <a:ext cx="744" cy="174"/>
            </a:xfrm>
            <a:prstGeom prst="rect">
              <a:avLst/>
            </a:prstGeom>
            <a:noFill/>
            <a:ln w="9525">
              <a:noFill/>
              <a:miter lim="800000"/>
              <a:headEnd/>
              <a:tailEnd/>
            </a:ln>
          </p:spPr>
          <p:txBody>
            <a:bodyPr wrap="none">
              <a:spAutoFit/>
            </a:bodyPr>
            <a:lstStyle/>
            <a:p>
              <a:r>
                <a:rPr lang="en-US" sz="1200" b="1"/>
                <a:t>8376 samples</a:t>
              </a:r>
            </a:p>
          </p:txBody>
        </p:sp>
        <p:sp>
          <p:nvSpPr>
            <p:cNvPr id="12325" name="Rectangle 127"/>
            <p:cNvSpPr>
              <a:spLocks noChangeArrowheads="1"/>
            </p:cNvSpPr>
            <p:nvPr/>
          </p:nvSpPr>
          <p:spPr bwMode="auto">
            <a:xfrm>
              <a:off x="4415" y="3126"/>
              <a:ext cx="771" cy="174"/>
            </a:xfrm>
            <a:prstGeom prst="rect">
              <a:avLst/>
            </a:prstGeom>
            <a:noFill/>
            <a:ln w="9525">
              <a:noFill/>
              <a:miter lim="800000"/>
              <a:headEnd/>
              <a:tailEnd/>
            </a:ln>
          </p:spPr>
          <p:txBody>
            <a:bodyPr wrap="none">
              <a:spAutoFit/>
            </a:bodyPr>
            <a:lstStyle/>
            <a:p>
              <a:r>
                <a:rPr lang="en-US" sz="1200"/>
                <a:t>15223 samples</a:t>
              </a:r>
            </a:p>
          </p:txBody>
        </p:sp>
        <p:sp>
          <p:nvSpPr>
            <p:cNvPr id="12326" name="Rectangle 128"/>
            <p:cNvSpPr>
              <a:spLocks noChangeArrowheads="1"/>
            </p:cNvSpPr>
            <p:nvPr/>
          </p:nvSpPr>
          <p:spPr bwMode="auto">
            <a:xfrm>
              <a:off x="1728" y="1794"/>
              <a:ext cx="771" cy="174"/>
            </a:xfrm>
            <a:prstGeom prst="rect">
              <a:avLst/>
            </a:prstGeom>
            <a:noFill/>
            <a:ln w="9525">
              <a:noFill/>
              <a:miter lim="800000"/>
              <a:headEnd/>
              <a:tailEnd/>
            </a:ln>
          </p:spPr>
          <p:txBody>
            <a:bodyPr wrap="none">
              <a:spAutoFit/>
            </a:bodyPr>
            <a:lstStyle/>
            <a:p>
              <a:r>
                <a:rPr lang="en-US" sz="1200"/>
                <a:t>62548 samples</a:t>
              </a:r>
            </a:p>
          </p:txBody>
        </p:sp>
        <p:sp>
          <p:nvSpPr>
            <p:cNvPr id="12327" name="Rectangle 129"/>
            <p:cNvSpPr>
              <a:spLocks noChangeArrowheads="1"/>
            </p:cNvSpPr>
            <p:nvPr/>
          </p:nvSpPr>
          <p:spPr bwMode="auto">
            <a:xfrm>
              <a:off x="1543" y="1282"/>
              <a:ext cx="771" cy="174"/>
            </a:xfrm>
            <a:prstGeom prst="rect">
              <a:avLst/>
            </a:prstGeom>
            <a:noFill/>
            <a:ln w="9525">
              <a:noFill/>
              <a:miter lim="800000"/>
              <a:headEnd/>
              <a:tailEnd/>
            </a:ln>
          </p:spPr>
          <p:txBody>
            <a:bodyPr wrap="none">
              <a:spAutoFit/>
            </a:bodyPr>
            <a:lstStyle/>
            <a:p>
              <a:r>
                <a:rPr lang="en-US" sz="1200"/>
                <a:t>89804 samples</a:t>
              </a:r>
            </a:p>
          </p:txBody>
        </p:sp>
        <p:sp>
          <p:nvSpPr>
            <p:cNvPr id="12328" name="Rectangle 130"/>
            <p:cNvSpPr>
              <a:spLocks noChangeArrowheads="1"/>
            </p:cNvSpPr>
            <p:nvPr/>
          </p:nvSpPr>
          <p:spPr bwMode="auto">
            <a:xfrm>
              <a:off x="2235" y="2658"/>
              <a:ext cx="798" cy="174"/>
            </a:xfrm>
            <a:prstGeom prst="rect">
              <a:avLst/>
            </a:prstGeom>
            <a:noFill/>
            <a:ln w="9525">
              <a:noFill/>
              <a:miter lim="800000"/>
              <a:headEnd/>
              <a:tailEnd/>
            </a:ln>
          </p:spPr>
          <p:txBody>
            <a:bodyPr wrap="none">
              <a:spAutoFit/>
            </a:bodyPr>
            <a:lstStyle/>
            <a:p>
              <a:r>
                <a:rPr lang="en-US" sz="1200" b="1"/>
                <a:t>30300 samples</a:t>
              </a:r>
            </a:p>
          </p:txBody>
        </p:sp>
        <p:sp>
          <p:nvSpPr>
            <p:cNvPr id="12329" name="Rectangle 131"/>
            <p:cNvSpPr>
              <a:spLocks noChangeArrowheads="1"/>
            </p:cNvSpPr>
            <p:nvPr/>
          </p:nvSpPr>
          <p:spPr bwMode="auto">
            <a:xfrm>
              <a:off x="3385" y="571"/>
              <a:ext cx="1777" cy="192"/>
            </a:xfrm>
            <a:prstGeom prst="rect">
              <a:avLst/>
            </a:prstGeom>
            <a:noFill/>
            <a:ln w="9525">
              <a:noFill/>
              <a:miter lim="800000"/>
              <a:headEnd/>
              <a:tailEnd/>
            </a:ln>
          </p:spPr>
          <p:txBody>
            <a:bodyPr wrap="none">
              <a:spAutoFit/>
            </a:bodyPr>
            <a:lstStyle/>
            <a:p>
              <a:r>
                <a:rPr lang="en-US" sz="1400" b="1"/>
                <a:t>http://www.usystrdatabase.org</a:t>
              </a:r>
            </a:p>
          </p:txBody>
        </p:sp>
        <p:sp>
          <p:nvSpPr>
            <p:cNvPr id="12330" name="Rectangle 132"/>
            <p:cNvSpPr>
              <a:spLocks noChangeArrowheads="1"/>
            </p:cNvSpPr>
            <p:nvPr/>
          </p:nvSpPr>
          <p:spPr bwMode="auto">
            <a:xfrm>
              <a:off x="868" y="571"/>
              <a:ext cx="1170" cy="192"/>
            </a:xfrm>
            <a:prstGeom prst="rect">
              <a:avLst/>
            </a:prstGeom>
            <a:noFill/>
            <a:ln w="9525">
              <a:noFill/>
              <a:miter lim="800000"/>
              <a:headEnd/>
              <a:tailEnd/>
            </a:ln>
          </p:spPr>
          <p:txBody>
            <a:bodyPr wrap="none">
              <a:spAutoFit/>
            </a:bodyPr>
            <a:lstStyle/>
            <a:p>
              <a:r>
                <a:rPr lang="en-US" sz="1400" b="1">
                  <a:solidFill>
                    <a:schemeClr val="tx2"/>
                  </a:solidFill>
                </a:rPr>
                <a:t>http://www.yhrd.org</a:t>
              </a:r>
            </a:p>
          </p:txBody>
        </p:sp>
        <p:sp>
          <p:nvSpPr>
            <p:cNvPr id="12331" name="Rectangle 133"/>
            <p:cNvSpPr>
              <a:spLocks noChangeArrowheads="1"/>
            </p:cNvSpPr>
            <p:nvPr/>
          </p:nvSpPr>
          <p:spPr bwMode="auto">
            <a:xfrm>
              <a:off x="1391" y="1173"/>
              <a:ext cx="771" cy="174"/>
            </a:xfrm>
            <a:prstGeom prst="rect">
              <a:avLst/>
            </a:prstGeom>
            <a:noFill/>
            <a:ln w="9525">
              <a:noFill/>
              <a:miter lim="800000"/>
              <a:headEnd/>
              <a:tailEnd/>
            </a:ln>
          </p:spPr>
          <p:txBody>
            <a:bodyPr wrap="none">
              <a:spAutoFit/>
            </a:bodyPr>
            <a:lstStyle/>
            <a:p>
              <a:r>
                <a:rPr lang="en-US" sz="1200"/>
                <a:t>91601 samples</a:t>
              </a:r>
            </a:p>
          </p:txBody>
        </p:sp>
        <p:sp>
          <p:nvSpPr>
            <p:cNvPr id="12332" name="Rectangle 134"/>
            <p:cNvSpPr>
              <a:spLocks noChangeArrowheads="1"/>
            </p:cNvSpPr>
            <p:nvPr/>
          </p:nvSpPr>
          <p:spPr bwMode="auto">
            <a:xfrm>
              <a:off x="3425" y="1248"/>
              <a:ext cx="2247" cy="640"/>
            </a:xfrm>
            <a:prstGeom prst="rect">
              <a:avLst/>
            </a:prstGeom>
            <a:noFill/>
            <a:ln w="9525">
              <a:noFill/>
              <a:miter lim="800000"/>
              <a:headEnd/>
              <a:tailEnd/>
            </a:ln>
          </p:spPr>
          <p:txBody>
            <a:bodyPr>
              <a:spAutoFit/>
            </a:bodyPr>
            <a:lstStyle/>
            <a:p>
              <a:r>
                <a:rPr lang="en-US" sz="1200" b="1">
                  <a:solidFill>
                    <a:srgbClr val="FF0000"/>
                  </a:solidFill>
                </a:rPr>
                <a:t>6885 Caucasian </a:t>
              </a:r>
              <a:r>
                <a:rPr lang="en-US" sz="900">
                  <a:solidFill>
                    <a:srgbClr val="FF0000"/>
                  </a:solidFill>
                </a:rPr>
                <a:t>(US, Canada, Europe)</a:t>
              </a:r>
              <a:endParaRPr lang="en-US" sz="1200" b="1">
                <a:solidFill>
                  <a:srgbClr val="FF0000"/>
                </a:solidFill>
              </a:endParaRPr>
            </a:p>
            <a:p>
              <a:r>
                <a:rPr lang="en-US" sz="1200" b="1">
                  <a:solidFill>
                    <a:srgbClr val="FF0000"/>
                  </a:solidFill>
                </a:rPr>
                <a:t>6286 African American</a:t>
              </a:r>
            </a:p>
            <a:p>
              <a:r>
                <a:rPr lang="en-US" sz="1200" b="1">
                  <a:solidFill>
                    <a:srgbClr val="FF0000"/>
                  </a:solidFill>
                </a:rPr>
                <a:t>3397 Hispanic </a:t>
              </a:r>
            </a:p>
            <a:p>
              <a:r>
                <a:rPr lang="en-US" sz="1200" b="1">
                  <a:solidFill>
                    <a:srgbClr val="FF0000"/>
                  </a:solidFill>
                </a:rPr>
                <a:t>983 Native American </a:t>
              </a:r>
              <a:r>
                <a:rPr lang="en-US" sz="900">
                  <a:solidFill>
                    <a:srgbClr val="FF0000"/>
                  </a:solidFill>
                </a:rPr>
                <a:t>(Apache, Navajo, Shoshone, Sioux) </a:t>
              </a:r>
            </a:p>
            <a:p>
              <a:r>
                <a:rPr lang="en-US" sz="1200" b="1">
                  <a:solidFill>
                    <a:srgbClr val="FF0000"/>
                  </a:solidFill>
                </a:rPr>
                <a:t>996 Asian </a:t>
              </a:r>
              <a:r>
                <a:rPr lang="en-US" sz="900">
                  <a:solidFill>
                    <a:srgbClr val="FF0000"/>
                  </a:solidFill>
                </a:rPr>
                <a:t>(Chinese, Filipino, Oriental, S. Indian, Vietnamese)</a:t>
              </a:r>
              <a:r>
                <a:rPr lang="en-US" sz="1200">
                  <a:solidFill>
                    <a:srgbClr val="FF0000"/>
                  </a:solidFill>
                </a:rPr>
                <a:t> </a:t>
              </a:r>
            </a:p>
          </p:txBody>
        </p:sp>
      </p:grpSp>
      <p:sp>
        <p:nvSpPr>
          <p:cNvPr id="12291" name="TextBox 135"/>
          <p:cNvSpPr txBox="1">
            <a:spLocks noChangeArrowheads="1"/>
          </p:cNvSpPr>
          <p:nvPr/>
        </p:nvSpPr>
        <p:spPr bwMode="auto">
          <a:xfrm>
            <a:off x="6096000" y="1143000"/>
            <a:ext cx="1416050" cy="369888"/>
          </a:xfrm>
          <a:prstGeom prst="rect">
            <a:avLst/>
          </a:prstGeom>
          <a:noFill/>
          <a:ln w="9525">
            <a:noFill/>
            <a:miter lim="800000"/>
            <a:headEnd/>
            <a:tailEnd/>
          </a:ln>
        </p:spPr>
        <p:txBody>
          <a:bodyPr wrap="none">
            <a:spAutoFit/>
          </a:bodyPr>
          <a:lstStyle/>
          <a:p>
            <a:r>
              <a:rPr lang="en-US"/>
              <a:t>Release 2.4</a:t>
            </a:r>
          </a:p>
        </p:txBody>
      </p:sp>
      <p:sp>
        <p:nvSpPr>
          <p:cNvPr id="12292" name="Rectangle 5"/>
          <p:cNvSpPr>
            <a:spLocks noChangeArrowheads="1"/>
          </p:cNvSpPr>
          <p:nvPr/>
        </p:nvSpPr>
        <p:spPr bwMode="auto">
          <a:xfrm>
            <a:off x="1219200" y="3886200"/>
            <a:ext cx="1666875" cy="18288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12293" name="Rectangle 112"/>
          <p:cNvSpPr>
            <a:spLocks noChangeArrowheads="1"/>
          </p:cNvSpPr>
          <p:nvPr/>
        </p:nvSpPr>
        <p:spPr bwMode="auto">
          <a:xfrm>
            <a:off x="1219200" y="4419600"/>
            <a:ext cx="2381250" cy="1295400"/>
          </a:xfrm>
          <a:prstGeom prst="rect">
            <a:avLst/>
          </a:prstGeom>
          <a:solidFill>
            <a:srgbClr val="66FF66"/>
          </a:solidFill>
          <a:ln w="9525">
            <a:solidFill>
              <a:schemeClr val="tx1"/>
            </a:solidFill>
            <a:miter lim="800000"/>
            <a:headEnd/>
            <a:tailEnd/>
          </a:ln>
        </p:spPr>
        <p:txBody>
          <a:bodyPr wrap="none" anchor="ctr"/>
          <a:lstStyle/>
          <a:p>
            <a:endParaRPr lang="en-US"/>
          </a:p>
        </p:txBody>
      </p:sp>
      <p:sp>
        <p:nvSpPr>
          <p:cNvPr id="12294" name="Rectangle 128"/>
          <p:cNvSpPr>
            <a:spLocks noChangeArrowheads="1"/>
          </p:cNvSpPr>
          <p:nvPr/>
        </p:nvSpPr>
        <p:spPr bwMode="auto">
          <a:xfrm>
            <a:off x="2895600" y="3733800"/>
            <a:ext cx="1223963" cy="276225"/>
          </a:xfrm>
          <a:prstGeom prst="rect">
            <a:avLst/>
          </a:prstGeom>
          <a:noFill/>
          <a:ln w="9525">
            <a:noFill/>
            <a:miter lim="800000"/>
            <a:headEnd/>
            <a:tailEnd/>
          </a:ln>
        </p:spPr>
        <p:txBody>
          <a:bodyPr wrap="none">
            <a:spAutoFit/>
          </a:bodyPr>
          <a:lstStyle/>
          <a:p>
            <a:r>
              <a:rPr lang="en-US" sz="1200"/>
              <a:t>42277 samples</a:t>
            </a:r>
          </a:p>
        </p:txBody>
      </p:sp>
      <p:sp>
        <p:nvSpPr>
          <p:cNvPr id="12295" name="Text Box 115"/>
          <p:cNvSpPr txBox="1">
            <a:spLocks noChangeArrowheads="1"/>
          </p:cNvSpPr>
          <p:nvPr/>
        </p:nvSpPr>
        <p:spPr bwMode="auto">
          <a:xfrm>
            <a:off x="2749550" y="4419600"/>
            <a:ext cx="874713" cy="304800"/>
          </a:xfrm>
          <a:prstGeom prst="rect">
            <a:avLst/>
          </a:prstGeom>
          <a:noFill/>
          <a:ln w="9525">
            <a:noFill/>
            <a:miter lim="800000"/>
            <a:headEnd/>
            <a:tailEnd/>
          </a:ln>
        </p:spPr>
        <p:txBody>
          <a:bodyPr wrap="none">
            <a:spAutoFit/>
          </a:bodyPr>
          <a:lstStyle/>
          <a:p>
            <a:r>
              <a:rPr lang="en-US" sz="1400" b="1">
                <a:solidFill>
                  <a:srgbClr val="0000FF"/>
                </a:solidFill>
              </a:rPr>
              <a:t>17 Yfiler</a:t>
            </a:r>
          </a:p>
        </p:txBody>
      </p:sp>
      <p:sp>
        <p:nvSpPr>
          <p:cNvPr id="12296" name="Text Box 116"/>
          <p:cNvSpPr txBox="1">
            <a:spLocks noChangeArrowheads="1"/>
          </p:cNvSpPr>
          <p:nvPr/>
        </p:nvSpPr>
        <p:spPr bwMode="auto">
          <a:xfrm>
            <a:off x="2133600" y="3886200"/>
            <a:ext cx="787400" cy="304800"/>
          </a:xfrm>
          <a:prstGeom prst="rect">
            <a:avLst/>
          </a:prstGeom>
          <a:noFill/>
          <a:ln w="9525">
            <a:noFill/>
            <a:miter lim="800000"/>
            <a:headEnd/>
            <a:tailEnd/>
          </a:ln>
        </p:spPr>
        <p:txBody>
          <a:bodyPr wrap="none">
            <a:spAutoFit/>
          </a:bodyPr>
          <a:lstStyle/>
          <a:p>
            <a:r>
              <a:rPr lang="en-US" sz="1400" b="1">
                <a:solidFill>
                  <a:srgbClr val="0000FF"/>
                </a:solidFill>
              </a:rPr>
              <a:t>12 PPY</a:t>
            </a:r>
          </a:p>
        </p:txBody>
      </p:sp>
      <p:sp>
        <p:nvSpPr>
          <p:cNvPr id="12297" name="TextBox 143"/>
          <p:cNvSpPr txBox="1">
            <a:spLocks noChangeArrowheads="1"/>
          </p:cNvSpPr>
          <p:nvPr/>
        </p:nvSpPr>
        <p:spPr bwMode="auto">
          <a:xfrm>
            <a:off x="1555750" y="1143000"/>
            <a:ext cx="1352550" cy="369888"/>
          </a:xfrm>
          <a:prstGeom prst="rect">
            <a:avLst/>
          </a:prstGeom>
          <a:noFill/>
          <a:ln w="9525">
            <a:noFill/>
            <a:miter lim="800000"/>
            <a:headEnd/>
            <a:tailEnd/>
          </a:ln>
        </p:spPr>
        <p:txBody>
          <a:bodyPr wrap="none">
            <a:spAutoFit/>
          </a:bodyPr>
          <a:lstStyle/>
          <a:p>
            <a:r>
              <a:rPr lang="en-US"/>
              <a:t>Release 35</a:t>
            </a:r>
          </a:p>
        </p:txBody>
      </p:sp>
      <p:sp>
        <p:nvSpPr>
          <p:cNvPr id="12298" name="TextBox 144"/>
          <p:cNvSpPr txBox="1">
            <a:spLocks noChangeArrowheads="1"/>
          </p:cNvSpPr>
          <p:nvPr/>
        </p:nvSpPr>
        <p:spPr bwMode="auto">
          <a:xfrm>
            <a:off x="1003300" y="1476375"/>
            <a:ext cx="2501900" cy="276225"/>
          </a:xfrm>
          <a:prstGeom prst="rect">
            <a:avLst/>
          </a:prstGeom>
          <a:noFill/>
          <a:ln w="9525">
            <a:noFill/>
            <a:miter lim="800000"/>
            <a:headEnd/>
            <a:tailEnd/>
          </a:ln>
        </p:spPr>
        <p:txBody>
          <a:bodyPr wrap="none">
            <a:spAutoFit/>
          </a:bodyPr>
          <a:lstStyle/>
          <a:p>
            <a:r>
              <a:rPr lang="en-US" sz="1200" b="1">
                <a:solidFill>
                  <a:srgbClr val="FF0000"/>
                </a:solidFill>
              </a:rPr>
              <a:t>710 Populations </a:t>
            </a:r>
            <a:r>
              <a:rPr lang="en-US" sz="1200">
                <a:solidFill>
                  <a:srgbClr val="FF0000"/>
                </a:solidFill>
              </a:rPr>
              <a:t>(106 countries)</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7038" y="1255713"/>
            <a:ext cx="8358187" cy="3044825"/>
            <a:chOff x="269" y="791"/>
            <a:chExt cx="5265" cy="1918"/>
          </a:xfrm>
        </p:grpSpPr>
        <p:sp>
          <p:nvSpPr>
            <p:cNvPr id="13315" name="Line 3"/>
            <p:cNvSpPr>
              <a:spLocks noChangeShapeType="1"/>
            </p:cNvSpPr>
            <p:nvPr/>
          </p:nvSpPr>
          <p:spPr bwMode="auto">
            <a:xfrm rot="5400000" flipH="1" flipV="1">
              <a:off x="912" y="457"/>
              <a:ext cx="1" cy="969"/>
            </a:xfrm>
            <a:prstGeom prst="line">
              <a:avLst/>
            </a:prstGeom>
            <a:noFill/>
            <a:ln w="19050">
              <a:solidFill>
                <a:srgbClr val="0000FF"/>
              </a:solidFill>
              <a:round/>
              <a:headEnd/>
              <a:tailEnd/>
            </a:ln>
          </p:spPr>
          <p:txBody>
            <a:bodyPr/>
            <a:lstStyle/>
            <a:p>
              <a:endParaRPr lang="en-US"/>
            </a:p>
          </p:txBody>
        </p:sp>
        <p:sp>
          <p:nvSpPr>
            <p:cNvPr id="13316" name="Line 4"/>
            <p:cNvSpPr>
              <a:spLocks noChangeShapeType="1"/>
            </p:cNvSpPr>
            <p:nvPr/>
          </p:nvSpPr>
          <p:spPr bwMode="auto">
            <a:xfrm rot="5400000" flipV="1">
              <a:off x="-305" y="1676"/>
              <a:ext cx="1475" cy="2"/>
            </a:xfrm>
            <a:prstGeom prst="line">
              <a:avLst/>
            </a:prstGeom>
            <a:noFill/>
            <a:ln w="19050">
              <a:solidFill>
                <a:srgbClr val="0000FF"/>
              </a:solidFill>
              <a:round/>
              <a:headEnd/>
              <a:tailEnd/>
            </a:ln>
          </p:spPr>
          <p:txBody>
            <a:bodyPr/>
            <a:lstStyle/>
            <a:p>
              <a:endParaRPr lang="en-US"/>
            </a:p>
          </p:txBody>
        </p:sp>
        <p:sp>
          <p:nvSpPr>
            <p:cNvPr id="13317" name="Line 5"/>
            <p:cNvSpPr>
              <a:spLocks noChangeShapeType="1"/>
            </p:cNvSpPr>
            <p:nvPr/>
          </p:nvSpPr>
          <p:spPr bwMode="auto">
            <a:xfrm rot="5400000" flipV="1">
              <a:off x="1400" y="472"/>
              <a:ext cx="2" cy="1356"/>
            </a:xfrm>
            <a:prstGeom prst="line">
              <a:avLst/>
            </a:prstGeom>
            <a:noFill/>
            <a:ln w="19050">
              <a:solidFill>
                <a:srgbClr val="0000FF"/>
              </a:solidFill>
              <a:round/>
              <a:headEnd/>
              <a:tailEnd/>
            </a:ln>
          </p:spPr>
          <p:txBody>
            <a:bodyPr/>
            <a:lstStyle/>
            <a:p>
              <a:endParaRPr lang="en-US"/>
            </a:p>
          </p:txBody>
        </p:sp>
        <p:sp>
          <p:nvSpPr>
            <p:cNvPr id="13318" name="Line 6"/>
            <p:cNvSpPr>
              <a:spLocks noChangeShapeType="1"/>
            </p:cNvSpPr>
            <p:nvPr/>
          </p:nvSpPr>
          <p:spPr bwMode="auto">
            <a:xfrm rot="5400000" flipV="1">
              <a:off x="2011" y="362"/>
              <a:ext cx="1" cy="2008"/>
            </a:xfrm>
            <a:prstGeom prst="line">
              <a:avLst/>
            </a:prstGeom>
            <a:noFill/>
            <a:ln w="19050">
              <a:solidFill>
                <a:srgbClr val="0000FF"/>
              </a:solidFill>
              <a:round/>
              <a:headEnd/>
              <a:tailEnd/>
            </a:ln>
          </p:spPr>
          <p:txBody>
            <a:bodyPr/>
            <a:lstStyle/>
            <a:p>
              <a:endParaRPr lang="en-US"/>
            </a:p>
          </p:txBody>
        </p:sp>
        <p:sp>
          <p:nvSpPr>
            <p:cNvPr id="13319" name="Line 7"/>
            <p:cNvSpPr>
              <a:spLocks noChangeShapeType="1"/>
            </p:cNvSpPr>
            <p:nvPr/>
          </p:nvSpPr>
          <p:spPr bwMode="auto">
            <a:xfrm rot="5400000">
              <a:off x="96" y="1775"/>
              <a:ext cx="1262" cy="5"/>
            </a:xfrm>
            <a:prstGeom prst="line">
              <a:avLst/>
            </a:prstGeom>
            <a:noFill/>
            <a:ln w="19050">
              <a:solidFill>
                <a:srgbClr val="0000FF"/>
              </a:solidFill>
              <a:round/>
              <a:headEnd/>
              <a:tailEnd/>
            </a:ln>
          </p:spPr>
          <p:txBody>
            <a:bodyPr/>
            <a:lstStyle/>
            <a:p>
              <a:endParaRPr lang="en-US"/>
            </a:p>
          </p:txBody>
        </p:sp>
        <p:sp>
          <p:nvSpPr>
            <p:cNvPr id="13320" name="Line 8"/>
            <p:cNvSpPr>
              <a:spLocks noChangeShapeType="1"/>
            </p:cNvSpPr>
            <p:nvPr/>
          </p:nvSpPr>
          <p:spPr bwMode="auto">
            <a:xfrm rot="5400000" flipV="1">
              <a:off x="1289" y="1044"/>
              <a:ext cx="215" cy="2"/>
            </a:xfrm>
            <a:prstGeom prst="line">
              <a:avLst/>
            </a:prstGeom>
            <a:noFill/>
            <a:ln w="19050">
              <a:solidFill>
                <a:srgbClr val="0000FF"/>
              </a:solidFill>
              <a:round/>
              <a:headEnd/>
              <a:tailEnd/>
            </a:ln>
          </p:spPr>
          <p:txBody>
            <a:bodyPr/>
            <a:lstStyle/>
            <a:p>
              <a:endParaRPr lang="en-US"/>
            </a:p>
          </p:txBody>
        </p:sp>
        <p:sp>
          <p:nvSpPr>
            <p:cNvPr id="13321" name="Line 9"/>
            <p:cNvSpPr>
              <a:spLocks noChangeShapeType="1"/>
            </p:cNvSpPr>
            <p:nvPr/>
          </p:nvSpPr>
          <p:spPr bwMode="auto">
            <a:xfrm rot="5400000">
              <a:off x="477" y="1879"/>
              <a:ext cx="1047" cy="8"/>
            </a:xfrm>
            <a:prstGeom prst="line">
              <a:avLst/>
            </a:prstGeom>
            <a:noFill/>
            <a:ln w="19050">
              <a:solidFill>
                <a:srgbClr val="0000FF"/>
              </a:solidFill>
              <a:round/>
              <a:headEnd/>
              <a:tailEnd/>
            </a:ln>
          </p:spPr>
          <p:txBody>
            <a:bodyPr/>
            <a:lstStyle/>
            <a:p>
              <a:endParaRPr lang="en-US"/>
            </a:p>
          </p:txBody>
        </p:sp>
        <p:sp>
          <p:nvSpPr>
            <p:cNvPr id="13322" name="Line 10"/>
            <p:cNvSpPr>
              <a:spLocks noChangeShapeType="1"/>
            </p:cNvSpPr>
            <p:nvPr/>
          </p:nvSpPr>
          <p:spPr bwMode="auto">
            <a:xfrm rot="5400000" flipV="1">
              <a:off x="2927" y="1450"/>
              <a:ext cx="174" cy="2"/>
            </a:xfrm>
            <a:prstGeom prst="line">
              <a:avLst/>
            </a:prstGeom>
            <a:noFill/>
            <a:ln w="19050">
              <a:solidFill>
                <a:srgbClr val="0000FF"/>
              </a:solidFill>
              <a:round/>
              <a:headEnd/>
              <a:tailEnd/>
            </a:ln>
          </p:spPr>
          <p:txBody>
            <a:bodyPr/>
            <a:lstStyle/>
            <a:p>
              <a:endParaRPr lang="en-US"/>
            </a:p>
          </p:txBody>
        </p:sp>
        <p:sp>
          <p:nvSpPr>
            <p:cNvPr id="13323" name="Line 11"/>
            <p:cNvSpPr>
              <a:spLocks noChangeShapeType="1"/>
            </p:cNvSpPr>
            <p:nvPr/>
          </p:nvSpPr>
          <p:spPr bwMode="auto">
            <a:xfrm rot="5400000" flipV="1">
              <a:off x="1970" y="1254"/>
              <a:ext cx="214" cy="2"/>
            </a:xfrm>
            <a:prstGeom prst="line">
              <a:avLst/>
            </a:prstGeom>
            <a:noFill/>
            <a:ln w="19050">
              <a:solidFill>
                <a:srgbClr val="0000FF"/>
              </a:solidFill>
              <a:round/>
              <a:headEnd/>
              <a:tailEnd/>
            </a:ln>
          </p:spPr>
          <p:txBody>
            <a:bodyPr/>
            <a:lstStyle/>
            <a:p>
              <a:endParaRPr lang="en-US"/>
            </a:p>
          </p:txBody>
        </p:sp>
        <p:sp>
          <p:nvSpPr>
            <p:cNvPr id="13324" name="Line 12"/>
            <p:cNvSpPr>
              <a:spLocks noChangeShapeType="1"/>
            </p:cNvSpPr>
            <p:nvPr/>
          </p:nvSpPr>
          <p:spPr bwMode="auto">
            <a:xfrm rot="5400000" flipV="1">
              <a:off x="2792" y="671"/>
              <a:ext cx="1" cy="1719"/>
            </a:xfrm>
            <a:prstGeom prst="line">
              <a:avLst/>
            </a:prstGeom>
            <a:noFill/>
            <a:ln w="19050">
              <a:solidFill>
                <a:srgbClr val="0000FF"/>
              </a:solidFill>
              <a:round/>
              <a:headEnd/>
              <a:tailEnd/>
            </a:ln>
          </p:spPr>
          <p:txBody>
            <a:bodyPr/>
            <a:lstStyle/>
            <a:p>
              <a:endParaRPr lang="en-US"/>
            </a:p>
          </p:txBody>
        </p:sp>
        <p:sp>
          <p:nvSpPr>
            <p:cNvPr id="13325" name="Text Box 13"/>
            <p:cNvSpPr txBox="1">
              <a:spLocks noChangeArrowheads="1"/>
            </p:cNvSpPr>
            <p:nvPr/>
          </p:nvSpPr>
          <p:spPr bwMode="auto">
            <a:xfrm rot="10800000" flipV="1">
              <a:off x="1067" y="791"/>
              <a:ext cx="379" cy="318"/>
            </a:xfrm>
            <a:prstGeom prst="rect">
              <a:avLst/>
            </a:prstGeom>
            <a:noFill/>
            <a:ln w="9525">
              <a:noFill/>
              <a:miter lim="800000"/>
              <a:headEnd/>
              <a:tailEnd/>
            </a:ln>
          </p:spPr>
          <p:txBody>
            <a:bodyPr/>
            <a:lstStyle/>
            <a:p>
              <a:pPr algn="ctr" eaLnBrk="0" hangingPunct="0"/>
              <a:r>
                <a:rPr lang="en-US" sz="1200" b="1"/>
                <a:t>M42</a:t>
              </a:r>
            </a:p>
          </p:txBody>
        </p:sp>
        <p:sp>
          <p:nvSpPr>
            <p:cNvPr id="13326" name="Text Box 14"/>
            <p:cNvSpPr txBox="1">
              <a:spLocks noChangeArrowheads="1"/>
            </p:cNvSpPr>
            <p:nvPr/>
          </p:nvSpPr>
          <p:spPr bwMode="auto">
            <a:xfrm rot="5400000" flipV="1">
              <a:off x="473" y="1181"/>
              <a:ext cx="371" cy="185"/>
            </a:xfrm>
            <a:prstGeom prst="rect">
              <a:avLst/>
            </a:prstGeom>
            <a:noFill/>
            <a:ln w="9525">
              <a:noFill/>
              <a:miter lim="800000"/>
              <a:headEnd/>
              <a:tailEnd/>
            </a:ln>
          </p:spPr>
          <p:txBody>
            <a:bodyPr/>
            <a:lstStyle/>
            <a:p>
              <a:pPr algn="ctr" eaLnBrk="0" hangingPunct="0"/>
              <a:r>
                <a:rPr lang="en-US" sz="1200" b="1"/>
                <a:t>M60</a:t>
              </a:r>
            </a:p>
          </p:txBody>
        </p:sp>
        <p:sp>
          <p:nvSpPr>
            <p:cNvPr id="13327" name="Text Box 15"/>
            <p:cNvSpPr txBox="1">
              <a:spLocks noChangeArrowheads="1"/>
            </p:cNvSpPr>
            <p:nvPr/>
          </p:nvSpPr>
          <p:spPr bwMode="auto">
            <a:xfrm rot="5400000" flipV="1">
              <a:off x="489" y="1571"/>
              <a:ext cx="918" cy="211"/>
            </a:xfrm>
            <a:prstGeom prst="rect">
              <a:avLst/>
            </a:prstGeom>
            <a:noFill/>
            <a:ln w="9525">
              <a:noFill/>
              <a:miter lim="800000"/>
              <a:headEnd/>
              <a:tailEnd/>
            </a:ln>
          </p:spPr>
          <p:txBody>
            <a:bodyPr/>
            <a:lstStyle/>
            <a:p>
              <a:pPr algn="ctr" eaLnBrk="0" hangingPunct="0"/>
              <a:r>
                <a:rPr lang="en-US" sz="1200" b="1"/>
                <a:t>RPS4Y (M130)</a:t>
              </a:r>
            </a:p>
          </p:txBody>
        </p:sp>
        <p:sp>
          <p:nvSpPr>
            <p:cNvPr id="13328" name="Text Box 16"/>
            <p:cNvSpPr txBox="1">
              <a:spLocks noChangeArrowheads="1"/>
            </p:cNvSpPr>
            <p:nvPr/>
          </p:nvSpPr>
          <p:spPr bwMode="auto">
            <a:xfrm rot="10800000" flipV="1">
              <a:off x="1757" y="1002"/>
              <a:ext cx="359" cy="177"/>
            </a:xfrm>
            <a:prstGeom prst="rect">
              <a:avLst/>
            </a:prstGeom>
            <a:noFill/>
            <a:ln w="9525">
              <a:noFill/>
              <a:miter lim="800000"/>
              <a:headEnd/>
              <a:tailEnd/>
            </a:ln>
          </p:spPr>
          <p:txBody>
            <a:bodyPr/>
            <a:lstStyle/>
            <a:p>
              <a:pPr algn="ctr" eaLnBrk="0" hangingPunct="0"/>
              <a:r>
                <a:rPr lang="en-US" sz="1200" b="1"/>
                <a:t>M168</a:t>
              </a:r>
            </a:p>
          </p:txBody>
        </p:sp>
        <p:sp>
          <p:nvSpPr>
            <p:cNvPr id="13329" name="Text Box 17"/>
            <p:cNvSpPr txBox="1">
              <a:spLocks noChangeArrowheads="1"/>
            </p:cNvSpPr>
            <p:nvPr/>
          </p:nvSpPr>
          <p:spPr bwMode="auto">
            <a:xfrm rot="10800000" flipV="1">
              <a:off x="2735" y="1209"/>
              <a:ext cx="312" cy="224"/>
            </a:xfrm>
            <a:prstGeom prst="rect">
              <a:avLst/>
            </a:prstGeom>
            <a:noFill/>
            <a:ln w="9525">
              <a:noFill/>
              <a:miter lim="800000"/>
              <a:headEnd/>
              <a:tailEnd/>
            </a:ln>
          </p:spPr>
          <p:txBody>
            <a:bodyPr/>
            <a:lstStyle/>
            <a:p>
              <a:pPr algn="ctr" eaLnBrk="0" hangingPunct="0"/>
              <a:r>
                <a:rPr lang="en-US" sz="1200" b="1"/>
                <a:t>M89</a:t>
              </a:r>
            </a:p>
          </p:txBody>
        </p:sp>
        <p:sp>
          <p:nvSpPr>
            <p:cNvPr id="13330" name="Text Box 18"/>
            <p:cNvSpPr txBox="1">
              <a:spLocks noChangeArrowheads="1"/>
            </p:cNvSpPr>
            <p:nvPr/>
          </p:nvSpPr>
          <p:spPr bwMode="auto">
            <a:xfrm rot="10800000" flipV="1">
              <a:off x="3912" y="1592"/>
              <a:ext cx="317" cy="179"/>
            </a:xfrm>
            <a:prstGeom prst="rect">
              <a:avLst/>
            </a:prstGeom>
            <a:noFill/>
            <a:ln w="9525">
              <a:noFill/>
              <a:miter lim="800000"/>
              <a:headEnd/>
              <a:tailEnd/>
            </a:ln>
          </p:spPr>
          <p:txBody>
            <a:bodyPr/>
            <a:lstStyle/>
            <a:p>
              <a:pPr algn="ctr" eaLnBrk="0" hangingPunct="0"/>
              <a:r>
                <a:rPr lang="en-US" sz="1200" b="1"/>
                <a:t>M45</a:t>
              </a:r>
            </a:p>
          </p:txBody>
        </p:sp>
        <p:sp>
          <p:nvSpPr>
            <p:cNvPr id="13331" name="Line 19"/>
            <p:cNvSpPr>
              <a:spLocks noChangeShapeType="1"/>
            </p:cNvSpPr>
            <p:nvPr/>
          </p:nvSpPr>
          <p:spPr bwMode="auto">
            <a:xfrm rot="5400000" flipV="1">
              <a:off x="1680" y="1970"/>
              <a:ext cx="882" cy="2"/>
            </a:xfrm>
            <a:prstGeom prst="line">
              <a:avLst/>
            </a:prstGeom>
            <a:noFill/>
            <a:ln w="19050">
              <a:solidFill>
                <a:srgbClr val="0000FF"/>
              </a:solidFill>
              <a:round/>
              <a:headEnd/>
              <a:tailEnd/>
            </a:ln>
          </p:spPr>
          <p:txBody>
            <a:bodyPr/>
            <a:lstStyle/>
            <a:p>
              <a:endParaRPr lang="en-US"/>
            </a:p>
          </p:txBody>
        </p:sp>
        <p:sp>
          <p:nvSpPr>
            <p:cNvPr id="13332" name="Text Box 20"/>
            <p:cNvSpPr txBox="1">
              <a:spLocks noChangeArrowheads="1"/>
            </p:cNvSpPr>
            <p:nvPr/>
          </p:nvSpPr>
          <p:spPr bwMode="auto">
            <a:xfrm rot="5400000" flipV="1">
              <a:off x="1860" y="1593"/>
              <a:ext cx="414" cy="193"/>
            </a:xfrm>
            <a:prstGeom prst="rect">
              <a:avLst/>
            </a:prstGeom>
            <a:noFill/>
            <a:ln w="9525">
              <a:noFill/>
              <a:miter lim="800000"/>
              <a:headEnd/>
              <a:tailEnd/>
            </a:ln>
          </p:spPr>
          <p:txBody>
            <a:bodyPr/>
            <a:lstStyle/>
            <a:p>
              <a:pPr algn="ctr" eaLnBrk="0" hangingPunct="0"/>
              <a:r>
                <a:rPr lang="en-US" sz="1200" b="1"/>
                <a:t>M201</a:t>
              </a:r>
            </a:p>
          </p:txBody>
        </p:sp>
        <p:sp>
          <p:nvSpPr>
            <p:cNvPr id="13333" name="Line 21"/>
            <p:cNvSpPr>
              <a:spLocks noChangeShapeType="1"/>
            </p:cNvSpPr>
            <p:nvPr/>
          </p:nvSpPr>
          <p:spPr bwMode="auto">
            <a:xfrm rot="-5400000" flipH="1" flipV="1">
              <a:off x="1878" y="1970"/>
              <a:ext cx="880" cy="4"/>
            </a:xfrm>
            <a:prstGeom prst="line">
              <a:avLst/>
            </a:prstGeom>
            <a:noFill/>
            <a:ln w="19050">
              <a:solidFill>
                <a:srgbClr val="0000FF"/>
              </a:solidFill>
              <a:round/>
              <a:headEnd/>
              <a:tailEnd/>
            </a:ln>
          </p:spPr>
          <p:txBody>
            <a:bodyPr/>
            <a:lstStyle/>
            <a:p>
              <a:endParaRPr lang="en-US"/>
            </a:p>
          </p:txBody>
        </p:sp>
        <p:sp>
          <p:nvSpPr>
            <p:cNvPr id="13334" name="Text Box 22"/>
            <p:cNvSpPr txBox="1">
              <a:spLocks noChangeArrowheads="1"/>
            </p:cNvSpPr>
            <p:nvPr/>
          </p:nvSpPr>
          <p:spPr bwMode="auto">
            <a:xfrm rot="5400000" flipV="1">
              <a:off x="2050" y="1597"/>
              <a:ext cx="417" cy="197"/>
            </a:xfrm>
            <a:prstGeom prst="rect">
              <a:avLst/>
            </a:prstGeom>
            <a:noFill/>
            <a:ln w="9525">
              <a:noFill/>
              <a:miter lim="800000"/>
              <a:headEnd/>
              <a:tailEnd/>
            </a:ln>
          </p:spPr>
          <p:txBody>
            <a:bodyPr/>
            <a:lstStyle/>
            <a:p>
              <a:pPr algn="ctr" eaLnBrk="0" hangingPunct="0"/>
              <a:r>
                <a:rPr lang="en-US" sz="1200" b="1"/>
                <a:t>M52</a:t>
              </a:r>
            </a:p>
          </p:txBody>
        </p:sp>
        <p:sp>
          <p:nvSpPr>
            <p:cNvPr id="13335" name="Line 23"/>
            <p:cNvSpPr>
              <a:spLocks noChangeShapeType="1"/>
            </p:cNvSpPr>
            <p:nvPr/>
          </p:nvSpPr>
          <p:spPr bwMode="auto">
            <a:xfrm rot="5400000" flipV="1">
              <a:off x="2081" y="1970"/>
              <a:ext cx="882" cy="2"/>
            </a:xfrm>
            <a:prstGeom prst="line">
              <a:avLst/>
            </a:prstGeom>
            <a:noFill/>
            <a:ln w="19050">
              <a:solidFill>
                <a:srgbClr val="0000FF"/>
              </a:solidFill>
              <a:round/>
              <a:headEnd/>
              <a:tailEnd/>
            </a:ln>
          </p:spPr>
          <p:txBody>
            <a:bodyPr/>
            <a:lstStyle/>
            <a:p>
              <a:endParaRPr lang="en-US"/>
            </a:p>
          </p:txBody>
        </p:sp>
        <p:sp>
          <p:nvSpPr>
            <p:cNvPr id="13336" name="Line 24"/>
            <p:cNvSpPr>
              <a:spLocks noChangeShapeType="1"/>
            </p:cNvSpPr>
            <p:nvPr/>
          </p:nvSpPr>
          <p:spPr bwMode="auto">
            <a:xfrm rot="5400000" flipV="1">
              <a:off x="1486" y="1969"/>
              <a:ext cx="891" cy="2"/>
            </a:xfrm>
            <a:prstGeom prst="line">
              <a:avLst/>
            </a:prstGeom>
            <a:noFill/>
            <a:ln w="19050">
              <a:solidFill>
                <a:srgbClr val="0000FF"/>
              </a:solidFill>
              <a:round/>
              <a:headEnd/>
              <a:tailEnd/>
            </a:ln>
          </p:spPr>
          <p:txBody>
            <a:bodyPr/>
            <a:lstStyle/>
            <a:p>
              <a:endParaRPr lang="en-US"/>
            </a:p>
          </p:txBody>
        </p:sp>
        <p:sp>
          <p:nvSpPr>
            <p:cNvPr id="13337" name="Text Box 25"/>
            <p:cNvSpPr txBox="1">
              <a:spLocks noChangeArrowheads="1"/>
            </p:cNvSpPr>
            <p:nvPr/>
          </p:nvSpPr>
          <p:spPr bwMode="auto">
            <a:xfrm rot="5400000" flipV="1">
              <a:off x="2255" y="1590"/>
              <a:ext cx="414" cy="191"/>
            </a:xfrm>
            <a:prstGeom prst="rect">
              <a:avLst/>
            </a:prstGeom>
            <a:noFill/>
            <a:ln w="9525">
              <a:noFill/>
              <a:miter lim="800000"/>
              <a:headEnd/>
              <a:tailEnd/>
            </a:ln>
          </p:spPr>
          <p:txBody>
            <a:bodyPr/>
            <a:lstStyle/>
            <a:p>
              <a:pPr eaLnBrk="0" hangingPunct="0"/>
              <a:r>
                <a:rPr lang="en-US" sz="1200" b="1"/>
                <a:t>M170</a:t>
              </a:r>
            </a:p>
          </p:txBody>
        </p:sp>
        <p:sp>
          <p:nvSpPr>
            <p:cNvPr id="13338" name="Text Box 26"/>
            <p:cNvSpPr txBox="1">
              <a:spLocks noChangeArrowheads="1"/>
            </p:cNvSpPr>
            <p:nvPr/>
          </p:nvSpPr>
          <p:spPr bwMode="auto">
            <a:xfrm rot="10800000" flipV="1">
              <a:off x="2654" y="1693"/>
              <a:ext cx="414" cy="195"/>
            </a:xfrm>
            <a:prstGeom prst="rect">
              <a:avLst/>
            </a:prstGeom>
            <a:noFill/>
            <a:ln w="9525">
              <a:noFill/>
              <a:miter lim="800000"/>
              <a:headEnd/>
              <a:tailEnd/>
            </a:ln>
          </p:spPr>
          <p:txBody>
            <a:bodyPr/>
            <a:lstStyle/>
            <a:p>
              <a:pPr algn="ctr" eaLnBrk="0" hangingPunct="0"/>
              <a:r>
                <a:rPr lang="en-US" sz="1200" b="1"/>
                <a:t>M172</a:t>
              </a:r>
            </a:p>
          </p:txBody>
        </p:sp>
        <p:sp>
          <p:nvSpPr>
            <p:cNvPr id="13339" name="Line 27"/>
            <p:cNvSpPr>
              <a:spLocks noChangeShapeType="1"/>
            </p:cNvSpPr>
            <p:nvPr/>
          </p:nvSpPr>
          <p:spPr bwMode="auto">
            <a:xfrm rot="5400000" flipV="1">
              <a:off x="2604" y="2132"/>
              <a:ext cx="558" cy="2"/>
            </a:xfrm>
            <a:prstGeom prst="line">
              <a:avLst/>
            </a:prstGeom>
            <a:noFill/>
            <a:ln w="19050">
              <a:solidFill>
                <a:srgbClr val="0000FF"/>
              </a:solidFill>
              <a:round/>
              <a:headEnd/>
              <a:tailEnd/>
            </a:ln>
          </p:spPr>
          <p:txBody>
            <a:bodyPr/>
            <a:lstStyle/>
            <a:p>
              <a:endParaRPr lang="en-US"/>
            </a:p>
          </p:txBody>
        </p:sp>
        <p:sp>
          <p:nvSpPr>
            <p:cNvPr id="13340" name="Text Box 28"/>
            <p:cNvSpPr txBox="1">
              <a:spLocks noChangeArrowheads="1"/>
            </p:cNvSpPr>
            <p:nvPr/>
          </p:nvSpPr>
          <p:spPr bwMode="auto">
            <a:xfrm rot="10800000" flipV="1">
              <a:off x="312" y="2437"/>
              <a:ext cx="241" cy="272"/>
            </a:xfrm>
            <a:prstGeom prst="rect">
              <a:avLst/>
            </a:prstGeom>
            <a:noFill/>
            <a:ln w="9525">
              <a:noFill/>
              <a:miter lim="800000"/>
              <a:headEnd/>
              <a:tailEnd/>
            </a:ln>
          </p:spPr>
          <p:txBody>
            <a:bodyPr/>
            <a:lstStyle/>
            <a:p>
              <a:pPr algn="ctr" eaLnBrk="0" hangingPunct="0"/>
              <a:r>
                <a:rPr lang="en-US" sz="1200" b="1" i="1"/>
                <a:t>A</a:t>
              </a:r>
            </a:p>
          </p:txBody>
        </p:sp>
        <p:sp>
          <p:nvSpPr>
            <p:cNvPr id="13341" name="Text Box 29"/>
            <p:cNvSpPr txBox="1">
              <a:spLocks noChangeArrowheads="1"/>
            </p:cNvSpPr>
            <p:nvPr/>
          </p:nvSpPr>
          <p:spPr bwMode="auto">
            <a:xfrm rot="10800000" flipV="1">
              <a:off x="600" y="2434"/>
              <a:ext cx="241" cy="266"/>
            </a:xfrm>
            <a:prstGeom prst="rect">
              <a:avLst/>
            </a:prstGeom>
            <a:noFill/>
            <a:ln w="9525">
              <a:noFill/>
              <a:miter lim="800000"/>
              <a:headEnd/>
              <a:tailEnd/>
            </a:ln>
          </p:spPr>
          <p:txBody>
            <a:bodyPr/>
            <a:lstStyle/>
            <a:p>
              <a:pPr algn="ctr" eaLnBrk="0" hangingPunct="0"/>
              <a:r>
                <a:rPr lang="en-US" sz="1200" b="1" i="1"/>
                <a:t>B</a:t>
              </a:r>
            </a:p>
          </p:txBody>
        </p:sp>
        <p:sp>
          <p:nvSpPr>
            <p:cNvPr id="13342" name="Text Box 30"/>
            <p:cNvSpPr txBox="1">
              <a:spLocks noChangeArrowheads="1"/>
            </p:cNvSpPr>
            <p:nvPr/>
          </p:nvSpPr>
          <p:spPr bwMode="auto">
            <a:xfrm rot="10800000" flipV="1">
              <a:off x="891" y="2436"/>
              <a:ext cx="220" cy="271"/>
            </a:xfrm>
            <a:prstGeom prst="rect">
              <a:avLst/>
            </a:prstGeom>
            <a:noFill/>
            <a:ln w="9525">
              <a:noFill/>
              <a:miter lim="800000"/>
              <a:headEnd/>
              <a:tailEnd/>
            </a:ln>
          </p:spPr>
          <p:txBody>
            <a:bodyPr/>
            <a:lstStyle/>
            <a:p>
              <a:pPr algn="ctr" eaLnBrk="0" hangingPunct="0"/>
              <a:r>
                <a:rPr lang="en-US" sz="1200" b="1" i="1"/>
                <a:t>C</a:t>
              </a:r>
            </a:p>
          </p:txBody>
        </p:sp>
        <p:sp>
          <p:nvSpPr>
            <p:cNvPr id="13343" name="Text Box 31"/>
            <p:cNvSpPr txBox="1">
              <a:spLocks noChangeArrowheads="1"/>
            </p:cNvSpPr>
            <p:nvPr/>
          </p:nvSpPr>
          <p:spPr bwMode="auto">
            <a:xfrm rot="10800000" flipV="1">
              <a:off x="1093" y="2435"/>
              <a:ext cx="288" cy="209"/>
            </a:xfrm>
            <a:prstGeom prst="rect">
              <a:avLst/>
            </a:prstGeom>
            <a:noFill/>
            <a:ln w="9525">
              <a:noFill/>
              <a:miter lim="800000"/>
              <a:headEnd/>
              <a:tailEnd/>
            </a:ln>
          </p:spPr>
          <p:txBody>
            <a:bodyPr/>
            <a:lstStyle/>
            <a:p>
              <a:pPr algn="ctr" eaLnBrk="0" hangingPunct="0"/>
              <a:r>
                <a:rPr lang="en-US" sz="1200" b="1" i="1"/>
                <a:t>D</a:t>
              </a:r>
            </a:p>
          </p:txBody>
        </p:sp>
        <p:sp>
          <p:nvSpPr>
            <p:cNvPr id="13344" name="Text Box 32"/>
            <p:cNvSpPr txBox="1">
              <a:spLocks noChangeArrowheads="1"/>
            </p:cNvSpPr>
            <p:nvPr/>
          </p:nvSpPr>
          <p:spPr bwMode="auto">
            <a:xfrm rot="10800000" flipV="1">
              <a:off x="1366" y="2434"/>
              <a:ext cx="303" cy="218"/>
            </a:xfrm>
            <a:prstGeom prst="rect">
              <a:avLst/>
            </a:prstGeom>
            <a:noFill/>
            <a:ln w="9525">
              <a:noFill/>
              <a:miter lim="800000"/>
              <a:headEnd/>
              <a:tailEnd/>
            </a:ln>
          </p:spPr>
          <p:txBody>
            <a:bodyPr/>
            <a:lstStyle/>
            <a:p>
              <a:pPr algn="ctr" eaLnBrk="0" hangingPunct="0"/>
              <a:r>
                <a:rPr lang="en-US" sz="1200" b="1" i="1"/>
                <a:t>E</a:t>
              </a:r>
            </a:p>
          </p:txBody>
        </p:sp>
        <p:sp>
          <p:nvSpPr>
            <p:cNvPr id="13345" name="Text Box 33"/>
            <p:cNvSpPr txBox="1">
              <a:spLocks noChangeArrowheads="1"/>
            </p:cNvSpPr>
            <p:nvPr/>
          </p:nvSpPr>
          <p:spPr bwMode="auto">
            <a:xfrm rot="10800000" flipV="1">
              <a:off x="1565" y="2438"/>
              <a:ext cx="330" cy="208"/>
            </a:xfrm>
            <a:prstGeom prst="rect">
              <a:avLst/>
            </a:prstGeom>
            <a:noFill/>
            <a:ln w="9525">
              <a:noFill/>
              <a:miter lim="800000"/>
              <a:headEnd/>
              <a:tailEnd/>
            </a:ln>
          </p:spPr>
          <p:txBody>
            <a:bodyPr/>
            <a:lstStyle/>
            <a:p>
              <a:pPr algn="ctr" eaLnBrk="0" hangingPunct="0"/>
              <a:r>
                <a:rPr lang="en-US" sz="1200" b="1" i="1"/>
                <a:t>E3a</a:t>
              </a:r>
            </a:p>
          </p:txBody>
        </p:sp>
        <p:sp>
          <p:nvSpPr>
            <p:cNvPr id="13346" name="Text Box 34"/>
            <p:cNvSpPr txBox="1">
              <a:spLocks noChangeArrowheads="1"/>
            </p:cNvSpPr>
            <p:nvPr/>
          </p:nvSpPr>
          <p:spPr bwMode="auto">
            <a:xfrm rot="10800000" flipV="1">
              <a:off x="1800" y="2442"/>
              <a:ext cx="268" cy="168"/>
            </a:xfrm>
            <a:prstGeom prst="rect">
              <a:avLst/>
            </a:prstGeom>
            <a:noFill/>
            <a:ln w="9525">
              <a:noFill/>
              <a:miter lim="800000"/>
              <a:headEnd/>
              <a:tailEnd/>
            </a:ln>
          </p:spPr>
          <p:txBody>
            <a:bodyPr/>
            <a:lstStyle/>
            <a:p>
              <a:pPr algn="ctr" eaLnBrk="0" hangingPunct="0"/>
              <a:r>
                <a:rPr lang="en-US" sz="1200" b="1" i="1"/>
                <a:t>F*</a:t>
              </a:r>
            </a:p>
          </p:txBody>
        </p:sp>
        <p:sp>
          <p:nvSpPr>
            <p:cNvPr id="13347" name="Text Box 35"/>
            <p:cNvSpPr txBox="1">
              <a:spLocks noChangeArrowheads="1"/>
            </p:cNvSpPr>
            <p:nvPr/>
          </p:nvSpPr>
          <p:spPr bwMode="auto">
            <a:xfrm rot="10800000" flipV="1">
              <a:off x="1989" y="2440"/>
              <a:ext cx="269" cy="214"/>
            </a:xfrm>
            <a:prstGeom prst="rect">
              <a:avLst/>
            </a:prstGeom>
            <a:noFill/>
            <a:ln w="9525">
              <a:noFill/>
              <a:miter lim="800000"/>
              <a:headEnd/>
              <a:tailEnd/>
            </a:ln>
          </p:spPr>
          <p:txBody>
            <a:bodyPr/>
            <a:lstStyle/>
            <a:p>
              <a:pPr algn="ctr" eaLnBrk="0" hangingPunct="0"/>
              <a:r>
                <a:rPr lang="en-US" sz="1200" b="1" i="1"/>
                <a:t>G</a:t>
              </a:r>
            </a:p>
          </p:txBody>
        </p:sp>
        <p:sp>
          <p:nvSpPr>
            <p:cNvPr id="13348" name="Text Box 36"/>
            <p:cNvSpPr txBox="1">
              <a:spLocks noChangeArrowheads="1"/>
            </p:cNvSpPr>
            <p:nvPr/>
          </p:nvSpPr>
          <p:spPr bwMode="auto">
            <a:xfrm rot="10800000" flipV="1">
              <a:off x="2184" y="2441"/>
              <a:ext cx="264" cy="204"/>
            </a:xfrm>
            <a:prstGeom prst="rect">
              <a:avLst/>
            </a:prstGeom>
            <a:noFill/>
            <a:ln w="9525">
              <a:noFill/>
              <a:miter lim="800000"/>
              <a:headEnd/>
              <a:tailEnd/>
            </a:ln>
          </p:spPr>
          <p:txBody>
            <a:bodyPr/>
            <a:lstStyle/>
            <a:p>
              <a:pPr algn="ctr" eaLnBrk="0" hangingPunct="0"/>
              <a:r>
                <a:rPr lang="en-US" sz="1200" b="1" i="1"/>
                <a:t>H</a:t>
              </a:r>
            </a:p>
          </p:txBody>
        </p:sp>
        <p:sp>
          <p:nvSpPr>
            <p:cNvPr id="13349" name="Text Box 37"/>
            <p:cNvSpPr txBox="1">
              <a:spLocks noChangeArrowheads="1"/>
            </p:cNvSpPr>
            <p:nvPr/>
          </p:nvSpPr>
          <p:spPr bwMode="auto">
            <a:xfrm rot="10800000" flipV="1">
              <a:off x="2387" y="2433"/>
              <a:ext cx="250" cy="210"/>
            </a:xfrm>
            <a:prstGeom prst="rect">
              <a:avLst/>
            </a:prstGeom>
            <a:noFill/>
            <a:ln w="9525">
              <a:noFill/>
              <a:miter lim="800000"/>
              <a:headEnd/>
              <a:tailEnd/>
            </a:ln>
          </p:spPr>
          <p:txBody>
            <a:bodyPr/>
            <a:lstStyle/>
            <a:p>
              <a:pPr algn="ctr" eaLnBrk="0" hangingPunct="0"/>
              <a:r>
                <a:rPr lang="en-US" sz="1200" b="1" i="1"/>
                <a:t>I</a:t>
              </a:r>
            </a:p>
          </p:txBody>
        </p:sp>
        <p:sp>
          <p:nvSpPr>
            <p:cNvPr id="13350" name="Text Box 38"/>
            <p:cNvSpPr txBox="1">
              <a:spLocks noChangeArrowheads="1"/>
            </p:cNvSpPr>
            <p:nvPr/>
          </p:nvSpPr>
          <p:spPr bwMode="auto">
            <a:xfrm rot="10800000" flipV="1">
              <a:off x="2747" y="2442"/>
              <a:ext cx="272" cy="225"/>
            </a:xfrm>
            <a:prstGeom prst="rect">
              <a:avLst/>
            </a:prstGeom>
            <a:noFill/>
            <a:ln w="9525">
              <a:noFill/>
              <a:miter lim="800000"/>
              <a:headEnd/>
              <a:tailEnd/>
            </a:ln>
          </p:spPr>
          <p:txBody>
            <a:bodyPr/>
            <a:lstStyle/>
            <a:p>
              <a:pPr algn="ctr" eaLnBrk="0" hangingPunct="0"/>
              <a:r>
                <a:rPr lang="en-US" sz="1200" b="1" i="1"/>
                <a:t>J2</a:t>
              </a:r>
            </a:p>
          </p:txBody>
        </p:sp>
        <p:sp>
          <p:nvSpPr>
            <p:cNvPr id="13351" name="Text Box 39"/>
            <p:cNvSpPr txBox="1">
              <a:spLocks noChangeArrowheads="1"/>
            </p:cNvSpPr>
            <p:nvPr/>
          </p:nvSpPr>
          <p:spPr bwMode="auto">
            <a:xfrm rot="10800000" flipV="1">
              <a:off x="2973" y="2440"/>
              <a:ext cx="264" cy="167"/>
            </a:xfrm>
            <a:prstGeom prst="rect">
              <a:avLst/>
            </a:prstGeom>
            <a:noFill/>
            <a:ln w="9525">
              <a:noFill/>
              <a:miter lim="800000"/>
              <a:headEnd/>
              <a:tailEnd/>
            </a:ln>
          </p:spPr>
          <p:txBody>
            <a:bodyPr/>
            <a:lstStyle/>
            <a:p>
              <a:pPr algn="ctr" eaLnBrk="0" hangingPunct="0"/>
              <a:r>
                <a:rPr lang="en-US" sz="1200" b="1" i="1"/>
                <a:t>K*</a:t>
              </a:r>
            </a:p>
          </p:txBody>
        </p:sp>
        <p:sp>
          <p:nvSpPr>
            <p:cNvPr id="13352" name="Text Box 40"/>
            <p:cNvSpPr txBox="1">
              <a:spLocks noChangeArrowheads="1"/>
            </p:cNvSpPr>
            <p:nvPr/>
          </p:nvSpPr>
          <p:spPr bwMode="auto">
            <a:xfrm rot="10800000" flipV="1">
              <a:off x="3160" y="2443"/>
              <a:ext cx="182" cy="176"/>
            </a:xfrm>
            <a:prstGeom prst="rect">
              <a:avLst/>
            </a:prstGeom>
            <a:noFill/>
            <a:ln w="9525">
              <a:noFill/>
              <a:miter lim="800000"/>
              <a:headEnd/>
              <a:tailEnd/>
            </a:ln>
          </p:spPr>
          <p:txBody>
            <a:bodyPr/>
            <a:lstStyle/>
            <a:p>
              <a:pPr algn="ctr" eaLnBrk="0" hangingPunct="0"/>
              <a:r>
                <a:rPr lang="en-US" sz="1200" b="1" i="1"/>
                <a:t>L</a:t>
              </a:r>
            </a:p>
          </p:txBody>
        </p:sp>
        <p:sp>
          <p:nvSpPr>
            <p:cNvPr id="13353" name="Text Box 41"/>
            <p:cNvSpPr txBox="1">
              <a:spLocks noChangeArrowheads="1"/>
            </p:cNvSpPr>
            <p:nvPr/>
          </p:nvSpPr>
          <p:spPr bwMode="auto">
            <a:xfrm rot="10800000" flipV="1">
              <a:off x="3315" y="2443"/>
              <a:ext cx="224" cy="177"/>
            </a:xfrm>
            <a:prstGeom prst="rect">
              <a:avLst/>
            </a:prstGeom>
            <a:noFill/>
            <a:ln w="9525">
              <a:noFill/>
              <a:miter lim="800000"/>
              <a:headEnd/>
              <a:tailEnd/>
            </a:ln>
          </p:spPr>
          <p:txBody>
            <a:bodyPr/>
            <a:lstStyle/>
            <a:p>
              <a:pPr algn="ctr" eaLnBrk="0" hangingPunct="0"/>
              <a:r>
                <a:rPr lang="en-US" sz="1200" b="1" i="1"/>
                <a:t>M</a:t>
              </a:r>
            </a:p>
          </p:txBody>
        </p:sp>
        <p:sp>
          <p:nvSpPr>
            <p:cNvPr id="13354" name="Text Box 42"/>
            <p:cNvSpPr txBox="1">
              <a:spLocks noChangeArrowheads="1"/>
            </p:cNvSpPr>
            <p:nvPr/>
          </p:nvSpPr>
          <p:spPr bwMode="auto">
            <a:xfrm rot="10800000" flipV="1">
              <a:off x="3509" y="2437"/>
              <a:ext cx="247" cy="177"/>
            </a:xfrm>
            <a:prstGeom prst="rect">
              <a:avLst/>
            </a:prstGeom>
            <a:noFill/>
            <a:ln w="9525">
              <a:noFill/>
              <a:miter lim="800000"/>
              <a:headEnd/>
              <a:tailEnd/>
            </a:ln>
          </p:spPr>
          <p:txBody>
            <a:bodyPr/>
            <a:lstStyle/>
            <a:p>
              <a:pPr algn="ctr" eaLnBrk="0" hangingPunct="0"/>
              <a:r>
                <a:rPr lang="en-US" sz="1200" b="1" i="1"/>
                <a:t>N</a:t>
              </a:r>
            </a:p>
          </p:txBody>
        </p:sp>
        <p:sp>
          <p:nvSpPr>
            <p:cNvPr id="13355" name="Line 43"/>
            <p:cNvSpPr>
              <a:spLocks noChangeShapeType="1"/>
            </p:cNvSpPr>
            <p:nvPr/>
          </p:nvSpPr>
          <p:spPr bwMode="auto">
            <a:xfrm rot="5400000">
              <a:off x="4269" y="2175"/>
              <a:ext cx="482" cy="2"/>
            </a:xfrm>
            <a:prstGeom prst="line">
              <a:avLst/>
            </a:prstGeom>
            <a:noFill/>
            <a:ln w="19050">
              <a:solidFill>
                <a:srgbClr val="0000FF"/>
              </a:solidFill>
              <a:round/>
              <a:headEnd/>
              <a:tailEnd/>
            </a:ln>
          </p:spPr>
          <p:txBody>
            <a:bodyPr/>
            <a:lstStyle/>
            <a:p>
              <a:endParaRPr lang="en-US"/>
            </a:p>
          </p:txBody>
        </p:sp>
        <p:sp>
          <p:nvSpPr>
            <p:cNvPr id="13356" name="Line 44"/>
            <p:cNvSpPr>
              <a:spLocks noChangeShapeType="1"/>
            </p:cNvSpPr>
            <p:nvPr/>
          </p:nvSpPr>
          <p:spPr bwMode="auto">
            <a:xfrm rot="5400000" flipV="1">
              <a:off x="3603" y="1202"/>
              <a:ext cx="2" cy="1089"/>
            </a:xfrm>
            <a:prstGeom prst="line">
              <a:avLst/>
            </a:prstGeom>
            <a:noFill/>
            <a:ln w="19050">
              <a:solidFill>
                <a:srgbClr val="0000FF"/>
              </a:solidFill>
              <a:round/>
              <a:headEnd/>
              <a:tailEnd/>
            </a:ln>
          </p:spPr>
          <p:txBody>
            <a:bodyPr/>
            <a:lstStyle/>
            <a:p>
              <a:endParaRPr lang="en-US"/>
            </a:p>
          </p:txBody>
        </p:sp>
        <p:sp>
          <p:nvSpPr>
            <p:cNvPr id="13357" name="Text Box 45"/>
            <p:cNvSpPr txBox="1">
              <a:spLocks noChangeArrowheads="1"/>
            </p:cNvSpPr>
            <p:nvPr/>
          </p:nvSpPr>
          <p:spPr bwMode="auto">
            <a:xfrm rot="5400000" flipV="1">
              <a:off x="3586" y="1787"/>
              <a:ext cx="459" cy="263"/>
            </a:xfrm>
            <a:prstGeom prst="rect">
              <a:avLst/>
            </a:prstGeom>
            <a:noFill/>
            <a:ln w="9525">
              <a:noFill/>
              <a:miter lim="800000"/>
              <a:headEnd/>
              <a:tailEnd/>
            </a:ln>
          </p:spPr>
          <p:txBody>
            <a:bodyPr/>
            <a:lstStyle/>
            <a:p>
              <a:pPr algn="ctr" eaLnBrk="0" hangingPunct="0"/>
              <a:r>
                <a:rPr lang="en-US" sz="1200" b="1"/>
                <a:t>M175</a:t>
              </a:r>
            </a:p>
          </p:txBody>
        </p:sp>
        <p:sp>
          <p:nvSpPr>
            <p:cNvPr id="13358" name="Line 46"/>
            <p:cNvSpPr>
              <a:spLocks noChangeShapeType="1"/>
            </p:cNvSpPr>
            <p:nvPr/>
          </p:nvSpPr>
          <p:spPr bwMode="auto">
            <a:xfrm rot="-5400000" flipH="1" flipV="1">
              <a:off x="3198" y="1970"/>
              <a:ext cx="889" cy="11"/>
            </a:xfrm>
            <a:prstGeom prst="line">
              <a:avLst/>
            </a:prstGeom>
            <a:noFill/>
            <a:ln w="19050">
              <a:solidFill>
                <a:srgbClr val="0000FF"/>
              </a:solidFill>
              <a:round/>
              <a:headEnd/>
              <a:tailEnd/>
            </a:ln>
          </p:spPr>
          <p:txBody>
            <a:bodyPr/>
            <a:lstStyle/>
            <a:p>
              <a:endParaRPr lang="en-US"/>
            </a:p>
          </p:txBody>
        </p:sp>
        <p:sp>
          <p:nvSpPr>
            <p:cNvPr id="13359" name="Line 47"/>
            <p:cNvSpPr>
              <a:spLocks noChangeShapeType="1"/>
            </p:cNvSpPr>
            <p:nvPr/>
          </p:nvSpPr>
          <p:spPr bwMode="auto">
            <a:xfrm rot="-5400000" flipH="1" flipV="1">
              <a:off x="3092" y="2077"/>
              <a:ext cx="673" cy="1"/>
            </a:xfrm>
            <a:prstGeom prst="line">
              <a:avLst/>
            </a:prstGeom>
            <a:noFill/>
            <a:ln w="19050">
              <a:solidFill>
                <a:srgbClr val="0000FF"/>
              </a:solidFill>
              <a:round/>
              <a:headEnd/>
              <a:tailEnd/>
            </a:ln>
          </p:spPr>
          <p:txBody>
            <a:bodyPr/>
            <a:lstStyle/>
            <a:p>
              <a:endParaRPr lang="en-US"/>
            </a:p>
          </p:txBody>
        </p:sp>
        <p:sp>
          <p:nvSpPr>
            <p:cNvPr id="13360" name="Text Box 48"/>
            <p:cNvSpPr txBox="1">
              <a:spLocks noChangeArrowheads="1"/>
            </p:cNvSpPr>
            <p:nvPr/>
          </p:nvSpPr>
          <p:spPr bwMode="auto">
            <a:xfrm rot="5400000" flipV="1">
              <a:off x="3209" y="1772"/>
              <a:ext cx="311" cy="191"/>
            </a:xfrm>
            <a:prstGeom prst="rect">
              <a:avLst/>
            </a:prstGeom>
            <a:noFill/>
            <a:ln w="9525">
              <a:noFill/>
              <a:miter lim="800000"/>
              <a:headEnd/>
              <a:tailEnd/>
            </a:ln>
          </p:spPr>
          <p:txBody>
            <a:bodyPr/>
            <a:lstStyle/>
            <a:p>
              <a:pPr algn="ctr" eaLnBrk="0" hangingPunct="0"/>
              <a:r>
                <a:rPr lang="en-US" sz="1200" b="1"/>
                <a:t>M5</a:t>
              </a:r>
            </a:p>
          </p:txBody>
        </p:sp>
        <p:sp>
          <p:nvSpPr>
            <p:cNvPr id="13361" name="Text Box 49"/>
            <p:cNvSpPr txBox="1">
              <a:spLocks noChangeArrowheads="1"/>
            </p:cNvSpPr>
            <p:nvPr/>
          </p:nvSpPr>
          <p:spPr bwMode="auto">
            <a:xfrm rot="5400000" flipV="1">
              <a:off x="2997" y="1774"/>
              <a:ext cx="398" cy="193"/>
            </a:xfrm>
            <a:prstGeom prst="rect">
              <a:avLst/>
            </a:prstGeom>
            <a:noFill/>
            <a:ln w="9525">
              <a:noFill/>
              <a:miter lim="800000"/>
              <a:headEnd/>
              <a:tailEnd/>
            </a:ln>
          </p:spPr>
          <p:txBody>
            <a:bodyPr/>
            <a:lstStyle/>
            <a:p>
              <a:pPr algn="ctr" eaLnBrk="0" hangingPunct="0"/>
              <a:r>
                <a:rPr lang="en-US" sz="1200" b="1"/>
                <a:t>M11</a:t>
              </a:r>
            </a:p>
          </p:txBody>
        </p:sp>
        <p:sp>
          <p:nvSpPr>
            <p:cNvPr id="13362" name="Line 50"/>
            <p:cNvSpPr>
              <a:spLocks noChangeShapeType="1"/>
            </p:cNvSpPr>
            <p:nvPr/>
          </p:nvSpPr>
          <p:spPr bwMode="auto">
            <a:xfrm rot="5400000">
              <a:off x="4049" y="1840"/>
              <a:ext cx="192" cy="3"/>
            </a:xfrm>
            <a:prstGeom prst="line">
              <a:avLst/>
            </a:prstGeom>
            <a:noFill/>
            <a:ln w="19050">
              <a:solidFill>
                <a:srgbClr val="0000FF"/>
              </a:solidFill>
              <a:round/>
              <a:headEnd/>
              <a:tailEnd/>
            </a:ln>
          </p:spPr>
          <p:txBody>
            <a:bodyPr/>
            <a:lstStyle/>
            <a:p>
              <a:endParaRPr lang="en-US"/>
            </a:p>
          </p:txBody>
        </p:sp>
        <p:sp>
          <p:nvSpPr>
            <p:cNvPr id="13363" name="Line 51"/>
            <p:cNvSpPr>
              <a:spLocks noChangeShapeType="1"/>
            </p:cNvSpPr>
            <p:nvPr/>
          </p:nvSpPr>
          <p:spPr bwMode="auto">
            <a:xfrm rot="5400000" flipV="1">
              <a:off x="4262" y="1692"/>
              <a:ext cx="1" cy="500"/>
            </a:xfrm>
            <a:prstGeom prst="line">
              <a:avLst/>
            </a:prstGeom>
            <a:noFill/>
            <a:ln w="19050">
              <a:solidFill>
                <a:srgbClr val="0000FF"/>
              </a:solidFill>
              <a:round/>
              <a:headEnd/>
              <a:tailEnd/>
            </a:ln>
          </p:spPr>
          <p:txBody>
            <a:bodyPr/>
            <a:lstStyle/>
            <a:p>
              <a:endParaRPr lang="en-US"/>
            </a:p>
          </p:txBody>
        </p:sp>
        <p:sp>
          <p:nvSpPr>
            <p:cNvPr id="13364" name="Line 52"/>
            <p:cNvSpPr>
              <a:spLocks noChangeShapeType="1"/>
            </p:cNvSpPr>
            <p:nvPr/>
          </p:nvSpPr>
          <p:spPr bwMode="auto">
            <a:xfrm rot="5400000">
              <a:off x="4031" y="2181"/>
              <a:ext cx="469" cy="2"/>
            </a:xfrm>
            <a:prstGeom prst="line">
              <a:avLst/>
            </a:prstGeom>
            <a:noFill/>
            <a:ln w="19050">
              <a:solidFill>
                <a:srgbClr val="0000FF"/>
              </a:solidFill>
              <a:round/>
              <a:headEnd/>
              <a:tailEnd/>
            </a:ln>
          </p:spPr>
          <p:txBody>
            <a:bodyPr/>
            <a:lstStyle/>
            <a:p>
              <a:endParaRPr lang="en-US"/>
            </a:p>
          </p:txBody>
        </p:sp>
        <p:sp>
          <p:nvSpPr>
            <p:cNvPr id="13365" name="Text Box 53"/>
            <p:cNvSpPr txBox="1">
              <a:spLocks noChangeArrowheads="1"/>
            </p:cNvSpPr>
            <p:nvPr/>
          </p:nvSpPr>
          <p:spPr bwMode="auto">
            <a:xfrm rot="5400000" flipV="1">
              <a:off x="4056" y="1971"/>
              <a:ext cx="288" cy="177"/>
            </a:xfrm>
            <a:prstGeom prst="rect">
              <a:avLst/>
            </a:prstGeom>
            <a:noFill/>
            <a:ln w="9525">
              <a:noFill/>
              <a:miter lim="800000"/>
              <a:headEnd/>
              <a:tailEnd/>
            </a:ln>
          </p:spPr>
          <p:txBody>
            <a:bodyPr/>
            <a:lstStyle/>
            <a:p>
              <a:pPr algn="ctr" eaLnBrk="0" hangingPunct="0"/>
              <a:r>
                <a:rPr lang="en-US" sz="1200" b="1"/>
                <a:t>P36</a:t>
              </a:r>
            </a:p>
          </p:txBody>
        </p:sp>
        <p:sp>
          <p:nvSpPr>
            <p:cNvPr id="13366" name="Line 54"/>
            <p:cNvSpPr>
              <a:spLocks noChangeShapeType="1"/>
            </p:cNvSpPr>
            <p:nvPr/>
          </p:nvSpPr>
          <p:spPr bwMode="auto">
            <a:xfrm rot="16200000" flipH="1">
              <a:off x="4566" y="2228"/>
              <a:ext cx="361" cy="4"/>
            </a:xfrm>
            <a:prstGeom prst="line">
              <a:avLst/>
            </a:prstGeom>
            <a:noFill/>
            <a:ln w="19050">
              <a:solidFill>
                <a:srgbClr val="0000FF"/>
              </a:solidFill>
              <a:round/>
              <a:headEnd/>
              <a:tailEnd/>
            </a:ln>
          </p:spPr>
          <p:txBody>
            <a:bodyPr/>
            <a:lstStyle/>
            <a:p>
              <a:endParaRPr lang="en-US"/>
            </a:p>
          </p:txBody>
        </p:sp>
        <p:sp>
          <p:nvSpPr>
            <p:cNvPr id="13367" name="Line 55"/>
            <p:cNvSpPr>
              <a:spLocks noChangeShapeType="1"/>
            </p:cNvSpPr>
            <p:nvPr/>
          </p:nvSpPr>
          <p:spPr bwMode="auto">
            <a:xfrm rot="5400000">
              <a:off x="3781" y="2174"/>
              <a:ext cx="468" cy="2"/>
            </a:xfrm>
            <a:prstGeom prst="line">
              <a:avLst/>
            </a:prstGeom>
            <a:noFill/>
            <a:ln w="19050">
              <a:solidFill>
                <a:srgbClr val="0000FF"/>
              </a:solidFill>
              <a:round/>
              <a:headEnd/>
              <a:tailEnd/>
            </a:ln>
          </p:spPr>
          <p:txBody>
            <a:bodyPr/>
            <a:lstStyle/>
            <a:p>
              <a:endParaRPr lang="en-US"/>
            </a:p>
          </p:txBody>
        </p:sp>
        <p:sp>
          <p:nvSpPr>
            <p:cNvPr id="13368" name="Line 56"/>
            <p:cNvSpPr>
              <a:spLocks noChangeShapeType="1"/>
            </p:cNvSpPr>
            <p:nvPr/>
          </p:nvSpPr>
          <p:spPr bwMode="auto">
            <a:xfrm rot="5400000" flipV="1">
              <a:off x="2922" y="2075"/>
              <a:ext cx="668" cy="1"/>
            </a:xfrm>
            <a:prstGeom prst="line">
              <a:avLst/>
            </a:prstGeom>
            <a:noFill/>
            <a:ln w="19050">
              <a:solidFill>
                <a:srgbClr val="0000FF"/>
              </a:solidFill>
              <a:round/>
              <a:headEnd/>
              <a:tailEnd/>
            </a:ln>
          </p:spPr>
          <p:txBody>
            <a:bodyPr/>
            <a:lstStyle/>
            <a:p>
              <a:endParaRPr lang="en-US"/>
            </a:p>
          </p:txBody>
        </p:sp>
        <p:sp>
          <p:nvSpPr>
            <p:cNvPr id="13369" name="Line 57"/>
            <p:cNvSpPr>
              <a:spLocks noChangeShapeType="1"/>
            </p:cNvSpPr>
            <p:nvPr/>
          </p:nvSpPr>
          <p:spPr bwMode="auto">
            <a:xfrm rot="5400000">
              <a:off x="2723" y="2078"/>
              <a:ext cx="678" cy="3"/>
            </a:xfrm>
            <a:prstGeom prst="line">
              <a:avLst/>
            </a:prstGeom>
            <a:noFill/>
            <a:ln w="19050">
              <a:solidFill>
                <a:srgbClr val="0000FF"/>
              </a:solidFill>
              <a:round/>
              <a:headEnd/>
              <a:tailEnd/>
            </a:ln>
          </p:spPr>
          <p:txBody>
            <a:bodyPr/>
            <a:lstStyle/>
            <a:p>
              <a:endParaRPr lang="en-US"/>
            </a:p>
          </p:txBody>
        </p:sp>
        <p:sp>
          <p:nvSpPr>
            <p:cNvPr id="13370" name="Line 58"/>
            <p:cNvSpPr>
              <a:spLocks noChangeShapeType="1"/>
            </p:cNvSpPr>
            <p:nvPr/>
          </p:nvSpPr>
          <p:spPr bwMode="auto">
            <a:xfrm rot="5400000">
              <a:off x="3504" y="2079"/>
              <a:ext cx="671" cy="11"/>
            </a:xfrm>
            <a:prstGeom prst="line">
              <a:avLst/>
            </a:prstGeom>
            <a:noFill/>
            <a:ln w="19050">
              <a:solidFill>
                <a:srgbClr val="0000FF"/>
              </a:solidFill>
              <a:round/>
              <a:headEnd/>
              <a:tailEnd/>
            </a:ln>
          </p:spPr>
          <p:txBody>
            <a:bodyPr/>
            <a:lstStyle/>
            <a:p>
              <a:endParaRPr lang="en-US"/>
            </a:p>
          </p:txBody>
        </p:sp>
        <p:sp>
          <p:nvSpPr>
            <p:cNvPr id="13371" name="Text Box 59"/>
            <p:cNvSpPr txBox="1">
              <a:spLocks noChangeArrowheads="1"/>
            </p:cNvSpPr>
            <p:nvPr/>
          </p:nvSpPr>
          <p:spPr bwMode="auto">
            <a:xfrm rot="10800000" flipV="1">
              <a:off x="3731" y="2445"/>
              <a:ext cx="208" cy="240"/>
            </a:xfrm>
            <a:prstGeom prst="rect">
              <a:avLst/>
            </a:prstGeom>
            <a:noFill/>
            <a:ln w="9525">
              <a:noFill/>
              <a:miter lim="800000"/>
              <a:headEnd/>
              <a:tailEnd/>
            </a:ln>
          </p:spPr>
          <p:txBody>
            <a:bodyPr/>
            <a:lstStyle/>
            <a:p>
              <a:pPr algn="ctr" eaLnBrk="0" hangingPunct="0"/>
              <a:r>
                <a:rPr lang="en-US" sz="1200" b="1" i="1"/>
                <a:t>O</a:t>
              </a:r>
            </a:p>
          </p:txBody>
        </p:sp>
        <p:sp>
          <p:nvSpPr>
            <p:cNvPr id="13372" name="Text Box 60"/>
            <p:cNvSpPr txBox="1">
              <a:spLocks noChangeArrowheads="1"/>
            </p:cNvSpPr>
            <p:nvPr/>
          </p:nvSpPr>
          <p:spPr bwMode="auto">
            <a:xfrm rot="10800000" flipV="1">
              <a:off x="4153" y="2434"/>
              <a:ext cx="211" cy="247"/>
            </a:xfrm>
            <a:prstGeom prst="rect">
              <a:avLst/>
            </a:prstGeom>
            <a:noFill/>
            <a:ln w="9525">
              <a:noFill/>
              <a:miter lim="800000"/>
              <a:headEnd/>
              <a:tailEnd/>
            </a:ln>
          </p:spPr>
          <p:txBody>
            <a:bodyPr/>
            <a:lstStyle/>
            <a:p>
              <a:pPr algn="ctr" eaLnBrk="0" hangingPunct="0"/>
              <a:r>
                <a:rPr lang="en-US" sz="1200" b="1" i="1"/>
                <a:t>Q</a:t>
              </a:r>
            </a:p>
          </p:txBody>
        </p:sp>
        <p:sp>
          <p:nvSpPr>
            <p:cNvPr id="13373" name="Text Box 61"/>
            <p:cNvSpPr txBox="1">
              <a:spLocks noChangeArrowheads="1"/>
            </p:cNvSpPr>
            <p:nvPr/>
          </p:nvSpPr>
          <p:spPr bwMode="auto">
            <a:xfrm rot="10800000" flipV="1">
              <a:off x="4365" y="2437"/>
              <a:ext cx="278" cy="177"/>
            </a:xfrm>
            <a:prstGeom prst="rect">
              <a:avLst/>
            </a:prstGeom>
            <a:noFill/>
            <a:ln w="9525">
              <a:noFill/>
              <a:miter lim="800000"/>
              <a:headEnd/>
              <a:tailEnd/>
            </a:ln>
          </p:spPr>
          <p:txBody>
            <a:bodyPr/>
            <a:lstStyle/>
            <a:p>
              <a:pPr algn="ctr" eaLnBrk="0" hangingPunct="0"/>
              <a:r>
                <a:rPr lang="en-US" sz="1200" b="1" i="1"/>
                <a:t>R</a:t>
              </a:r>
            </a:p>
          </p:txBody>
        </p:sp>
        <p:sp>
          <p:nvSpPr>
            <p:cNvPr id="13374" name="Text Box 62"/>
            <p:cNvSpPr txBox="1">
              <a:spLocks noChangeArrowheads="1"/>
            </p:cNvSpPr>
            <p:nvPr/>
          </p:nvSpPr>
          <p:spPr bwMode="auto">
            <a:xfrm rot="10800000" flipV="1">
              <a:off x="4830" y="2442"/>
              <a:ext cx="361" cy="229"/>
            </a:xfrm>
            <a:prstGeom prst="rect">
              <a:avLst/>
            </a:prstGeom>
            <a:noFill/>
            <a:ln w="9525">
              <a:noFill/>
              <a:miter lim="800000"/>
              <a:headEnd/>
              <a:tailEnd/>
            </a:ln>
          </p:spPr>
          <p:txBody>
            <a:bodyPr/>
            <a:lstStyle/>
            <a:p>
              <a:pPr algn="ctr" eaLnBrk="0" hangingPunct="0"/>
              <a:r>
                <a:rPr lang="en-US" sz="1200" b="1" i="1"/>
                <a:t>R1b</a:t>
              </a:r>
            </a:p>
          </p:txBody>
        </p:sp>
        <p:sp>
          <p:nvSpPr>
            <p:cNvPr id="13375" name="Line 63"/>
            <p:cNvSpPr>
              <a:spLocks noChangeShapeType="1"/>
            </p:cNvSpPr>
            <p:nvPr/>
          </p:nvSpPr>
          <p:spPr bwMode="auto">
            <a:xfrm rot="5400000">
              <a:off x="1190" y="1539"/>
              <a:ext cx="350" cy="2"/>
            </a:xfrm>
            <a:prstGeom prst="line">
              <a:avLst/>
            </a:prstGeom>
            <a:noFill/>
            <a:ln w="19050">
              <a:solidFill>
                <a:srgbClr val="0000FF"/>
              </a:solidFill>
              <a:round/>
              <a:headEnd/>
              <a:tailEnd/>
            </a:ln>
          </p:spPr>
          <p:txBody>
            <a:bodyPr/>
            <a:lstStyle/>
            <a:p>
              <a:endParaRPr lang="en-US"/>
            </a:p>
          </p:txBody>
        </p:sp>
        <p:sp>
          <p:nvSpPr>
            <p:cNvPr id="13376" name="Text Box 64"/>
            <p:cNvSpPr txBox="1">
              <a:spLocks noChangeArrowheads="1"/>
            </p:cNvSpPr>
            <p:nvPr/>
          </p:nvSpPr>
          <p:spPr bwMode="auto">
            <a:xfrm rot="10800000" flipV="1">
              <a:off x="3378" y="1368"/>
              <a:ext cx="369" cy="224"/>
            </a:xfrm>
            <a:prstGeom prst="rect">
              <a:avLst/>
            </a:prstGeom>
            <a:noFill/>
            <a:ln w="9525">
              <a:noFill/>
              <a:miter lim="800000"/>
              <a:headEnd/>
              <a:tailEnd/>
            </a:ln>
          </p:spPr>
          <p:txBody>
            <a:bodyPr/>
            <a:lstStyle/>
            <a:p>
              <a:pPr algn="ctr" eaLnBrk="0" hangingPunct="0"/>
              <a:r>
                <a:rPr lang="en-US" sz="1200" b="1"/>
                <a:t>M9</a:t>
              </a:r>
            </a:p>
          </p:txBody>
        </p:sp>
        <p:sp>
          <p:nvSpPr>
            <p:cNvPr id="13377" name="Text Box 65"/>
            <p:cNvSpPr txBox="1">
              <a:spLocks noChangeArrowheads="1"/>
            </p:cNvSpPr>
            <p:nvPr/>
          </p:nvSpPr>
          <p:spPr bwMode="auto">
            <a:xfrm rot="10800000" flipV="1">
              <a:off x="3892" y="2441"/>
              <a:ext cx="238" cy="240"/>
            </a:xfrm>
            <a:prstGeom prst="rect">
              <a:avLst/>
            </a:prstGeom>
            <a:noFill/>
            <a:ln w="9525">
              <a:noFill/>
              <a:miter lim="800000"/>
              <a:headEnd/>
              <a:tailEnd/>
            </a:ln>
          </p:spPr>
          <p:txBody>
            <a:bodyPr/>
            <a:lstStyle/>
            <a:p>
              <a:pPr algn="ctr" eaLnBrk="0" hangingPunct="0"/>
              <a:r>
                <a:rPr lang="en-US" sz="1200" b="1" i="1"/>
                <a:t>P*</a:t>
              </a:r>
            </a:p>
          </p:txBody>
        </p:sp>
        <p:sp>
          <p:nvSpPr>
            <p:cNvPr id="13378" name="Text Box 66"/>
            <p:cNvSpPr txBox="1">
              <a:spLocks noChangeArrowheads="1"/>
            </p:cNvSpPr>
            <p:nvPr/>
          </p:nvSpPr>
          <p:spPr bwMode="auto">
            <a:xfrm rot="5400000" flipV="1">
              <a:off x="205" y="931"/>
              <a:ext cx="353" cy="225"/>
            </a:xfrm>
            <a:prstGeom prst="rect">
              <a:avLst/>
            </a:prstGeom>
            <a:noFill/>
            <a:ln w="9525">
              <a:noFill/>
              <a:miter lim="800000"/>
              <a:headEnd/>
              <a:tailEnd/>
            </a:ln>
          </p:spPr>
          <p:txBody>
            <a:bodyPr/>
            <a:lstStyle/>
            <a:p>
              <a:pPr algn="ctr" eaLnBrk="0" hangingPunct="0"/>
              <a:r>
                <a:rPr lang="en-US" sz="1200" b="1"/>
                <a:t>M91</a:t>
              </a:r>
            </a:p>
          </p:txBody>
        </p:sp>
        <p:sp>
          <p:nvSpPr>
            <p:cNvPr id="13379" name="Text Box 67"/>
            <p:cNvSpPr txBox="1">
              <a:spLocks noChangeArrowheads="1"/>
            </p:cNvSpPr>
            <p:nvPr/>
          </p:nvSpPr>
          <p:spPr bwMode="auto">
            <a:xfrm rot="5400000" flipV="1">
              <a:off x="1079" y="1432"/>
              <a:ext cx="449" cy="189"/>
            </a:xfrm>
            <a:prstGeom prst="rect">
              <a:avLst/>
            </a:prstGeom>
            <a:noFill/>
            <a:ln w="9525">
              <a:noFill/>
              <a:miter lim="800000"/>
              <a:headEnd/>
              <a:tailEnd/>
            </a:ln>
          </p:spPr>
          <p:txBody>
            <a:bodyPr/>
            <a:lstStyle/>
            <a:p>
              <a:pPr algn="ctr" eaLnBrk="0" hangingPunct="0"/>
              <a:r>
                <a:rPr lang="en-US" sz="1200" b="1"/>
                <a:t>YAP</a:t>
              </a:r>
            </a:p>
          </p:txBody>
        </p:sp>
        <p:sp>
          <p:nvSpPr>
            <p:cNvPr id="13380" name="Line 68"/>
            <p:cNvSpPr>
              <a:spLocks noChangeShapeType="1"/>
            </p:cNvSpPr>
            <p:nvPr/>
          </p:nvSpPr>
          <p:spPr bwMode="auto">
            <a:xfrm rot="5400000" flipH="1" flipV="1">
              <a:off x="1377" y="1574"/>
              <a:ext cx="2" cy="291"/>
            </a:xfrm>
            <a:prstGeom prst="line">
              <a:avLst/>
            </a:prstGeom>
            <a:noFill/>
            <a:ln w="19050">
              <a:solidFill>
                <a:srgbClr val="0000FF"/>
              </a:solidFill>
              <a:round/>
              <a:headEnd/>
              <a:tailEnd/>
            </a:ln>
          </p:spPr>
          <p:txBody>
            <a:bodyPr/>
            <a:lstStyle/>
            <a:p>
              <a:endParaRPr lang="en-US"/>
            </a:p>
          </p:txBody>
        </p:sp>
        <p:sp>
          <p:nvSpPr>
            <p:cNvPr id="13381" name="Line 69"/>
            <p:cNvSpPr>
              <a:spLocks noChangeShapeType="1"/>
            </p:cNvSpPr>
            <p:nvPr/>
          </p:nvSpPr>
          <p:spPr bwMode="auto">
            <a:xfrm rot="5400000" flipV="1">
              <a:off x="890" y="2061"/>
              <a:ext cx="695" cy="2"/>
            </a:xfrm>
            <a:prstGeom prst="line">
              <a:avLst/>
            </a:prstGeom>
            <a:noFill/>
            <a:ln w="19050">
              <a:solidFill>
                <a:srgbClr val="0000FF"/>
              </a:solidFill>
              <a:round/>
              <a:headEnd/>
              <a:tailEnd/>
            </a:ln>
          </p:spPr>
          <p:txBody>
            <a:bodyPr/>
            <a:lstStyle/>
            <a:p>
              <a:endParaRPr lang="en-US"/>
            </a:p>
          </p:txBody>
        </p:sp>
        <p:sp>
          <p:nvSpPr>
            <p:cNvPr id="13382" name="Line 70"/>
            <p:cNvSpPr>
              <a:spLocks noChangeShapeType="1"/>
            </p:cNvSpPr>
            <p:nvPr/>
          </p:nvSpPr>
          <p:spPr bwMode="auto">
            <a:xfrm rot="5400000">
              <a:off x="1170" y="2061"/>
              <a:ext cx="703" cy="8"/>
            </a:xfrm>
            <a:prstGeom prst="line">
              <a:avLst/>
            </a:prstGeom>
            <a:noFill/>
            <a:ln w="19050">
              <a:solidFill>
                <a:srgbClr val="0000FF"/>
              </a:solidFill>
              <a:round/>
              <a:headEnd/>
              <a:tailEnd/>
            </a:ln>
          </p:spPr>
          <p:txBody>
            <a:bodyPr/>
            <a:lstStyle/>
            <a:p>
              <a:endParaRPr lang="en-US"/>
            </a:p>
          </p:txBody>
        </p:sp>
        <p:sp>
          <p:nvSpPr>
            <p:cNvPr id="13383" name="Text Box 71"/>
            <p:cNvSpPr txBox="1">
              <a:spLocks noChangeArrowheads="1"/>
            </p:cNvSpPr>
            <p:nvPr/>
          </p:nvSpPr>
          <p:spPr bwMode="auto">
            <a:xfrm rot="5400000" flipV="1">
              <a:off x="985" y="1759"/>
              <a:ext cx="393" cy="190"/>
            </a:xfrm>
            <a:prstGeom prst="rect">
              <a:avLst/>
            </a:prstGeom>
            <a:noFill/>
            <a:ln w="9525">
              <a:noFill/>
              <a:miter lim="800000"/>
              <a:headEnd/>
              <a:tailEnd/>
            </a:ln>
          </p:spPr>
          <p:txBody>
            <a:bodyPr/>
            <a:lstStyle/>
            <a:p>
              <a:pPr eaLnBrk="0" hangingPunct="0"/>
              <a:r>
                <a:rPr lang="en-US" sz="1200" b="1"/>
                <a:t>M174</a:t>
              </a:r>
            </a:p>
          </p:txBody>
        </p:sp>
        <p:sp>
          <p:nvSpPr>
            <p:cNvPr id="13384" name="Line 72"/>
            <p:cNvSpPr>
              <a:spLocks noChangeShapeType="1"/>
            </p:cNvSpPr>
            <p:nvPr/>
          </p:nvSpPr>
          <p:spPr bwMode="auto">
            <a:xfrm rot="5400000" flipV="1">
              <a:off x="1626" y="1876"/>
              <a:ext cx="1" cy="196"/>
            </a:xfrm>
            <a:prstGeom prst="line">
              <a:avLst/>
            </a:prstGeom>
            <a:noFill/>
            <a:ln w="19050">
              <a:solidFill>
                <a:srgbClr val="0000FF"/>
              </a:solidFill>
              <a:round/>
              <a:headEnd/>
              <a:tailEnd/>
            </a:ln>
          </p:spPr>
          <p:txBody>
            <a:bodyPr/>
            <a:lstStyle/>
            <a:p>
              <a:endParaRPr lang="en-US"/>
            </a:p>
          </p:txBody>
        </p:sp>
        <p:sp>
          <p:nvSpPr>
            <p:cNvPr id="13385" name="Text Box 73"/>
            <p:cNvSpPr txBox="1">
              <a:spLocks noChangeArrowheads="1"/>
            </p:cNvSpPr>
            <p:nvPr/>
          </p:nvSpPr>
          <p:spPr bwMode="auto">
            <a:xfrm rot="10800000" flipV="1">
              <a:off x="1506" y="1826"/>
              <a:ext cx="319" cy="191"/>
            </a:xfrm>
            <a:prstGeom prst="rect">
              <a:avLst/>
            </a:prstGeom>
            <a:noFill/>
            <a:ln w="9525">
              <a:noFill/>
              <a:miter lim="800000"/>
              <a:headEnd/>
              <a:tailEnd/>
            </a:ln>
          </p:spPr>
          <p:txBody>
            <a:bodyPr/>
            <a:lstStyle/>
            <a:p>
              <a:pPr algn="ctr" eaLnBrk="0" hangingPunct="0"/>
              <a:r>
                <a:rPr lang="en-US" sz="1200" b="1"/>
                <a:t>M2</a:t>
              </a:r>
            </a:p>
          </p:txBody>
        </p:sp>
        <p:sp>
          <p:nvSpPr>
            <p:cNvPr id="13386" name="Line 74"/>
            <p:cNvSpPr>
              <a:spLocks noChangeShapeType="1"/>
            </p:cNvSpPr>
            <p:nvPr/>
          </p:nvSpPr>
          <p:spPr bwMode="auto">
            <a:xfrm rot="5400000">
              <a:off x="1502" y="2186"/>
              <a:ext cx="444" cy="2"/>
            </a:xfrm>
            <a:prstGeom prst="line">
              <a:avLst/>
            </a:prstGeom>
            <a:noFill/>
            <a:ln w="19050">
              <a:solidFill>
                <a:srgbClr val="0000FF"/>
              </a:solidFill>
              <a:round/>
              <a:headEnd/>
              <a:tailEnd/>
            </a:ln>
          </p:spPr>
          <p:txBody>
            <a:bodyPr/>
            <a:lstStyle/>
            <a:p>
              <a:endParaRPr lang="en-US"/>
            </a:p>
          </p:txBody>
        </p:sp>
        <p:sp>
          <p:nvSpPr>
            <p:cNvPr id="13387" name="Text Box 75"/>
            <p:cNvSpPr txBox="1">
              <a:spLocks noChangeArrowheads="1"/>
            </p:cNvSpPr>
            <p:nvPr/>
          </p:nvSpPr>
          <p:spPr bwMode="auto">
            <a:xfrm rot="5400000" flipV="1">
              <a:off x="1300" y="1766"/>
              <a:ext cx="304" cy="165"/>
            </a:xfrm>
            <a:prstGeom prst="rect">
              <a:avLst/>
            </a:prstGeom>
            <a:noFill/>
            <a:ln w="9525">
              <a:noFill/>
              <a:miter lim="800000"/>
              <a:headEnd/>
              <a:tailEnd/>
            </a:ln>
          </p:spPr>
          <p:txBody>
            <a:bodyPr/>
            <a:lstStyle/>
            <a:p>
              <a:pPr algn="ctr" eaLnBrk="0" hangingPunct="0"/>
              <a:r>
                <a:rPr lang="en-US" sz="1200" b="1"/>
                <a:t>M96</a:t>
              </a:r>
            </a:p>
          </p:txBody>
        </p:sp>
        <p:sp>
          <p:nvSpPr>
            <p:cNvPr id="13388" name="Line 76"/>
            <p:cNvSpPr>
              <a:spLocks noChangeShapeType="1"/>
            </p:cNvSpPr>
            <p:nvPr/>
          </p:nvSpPr>
          <p:spPr bwMode="auto">
            <a:xfrm rot="5400000" flipV="1">
              <a:off x="2253" y="1974"/>
              <a:ext cx="888" cy="2"/>
            </a:xfrm>
            <a:prstGeom prst="line">
              <a:avLst/>
            </a:prstGeom>
            <a:noFill/>
            <a:ln w="19050">
              <a:solidFill>
                <a:srgbClr val="0000FF"/>
              </a:solidFill>
              <a:round/>
              <a:headEnd/>
              <a:tailEnd/>
            </a:ln>
          </p:spPr>
          <p:txBody>
            <a:bodyPr/>
            <a:lstStyle/>
            <a:p>
              <a:endParaRPr lang="en-US"/>
            </a:p>
          </p:txBody>
        </p:sp>
        <p:sp>
          <p:nvSpPr>
            <p:cNvPr id="13389" name="Text Box 77"/>
            <p:cNvSpPr txBox="1">
              <a:spLocks noChangeArrowheads="1"/>
            </p:cNvSpPr>
            <p:nvPr/>
          </p:nvSpPr>
          <p:spPr bwMode="auto">
            <a:xfrm rot="5400000" flipV="1">
              <a:off x="2436" y="1585"/>
              <a:ext cx="414" cy="191"/>
            </a:xfrm>
            <a:prstGeom prst="rect">
              <a:avLst/>
            </a:prstGeom>
            <a:noFill/>
            <a:ln w="9525">
              <a:noFill/>
              <a:miter lim="800000"/>
              <a:headEnd/>
              <a:tailEnd/>
            </a:ln>
          </p:spPr>
          <p:txBody>
            <a:bodyPr/>
            <a:lstStyle/>
            <a:p>
              <a:pPr eaLnBrk="0" hangingPunct="0"/>
              <a:r>
                <a:rPr lang="en-US" sz="1200" b="1"/>
                <a:t>12f2</a:t>
              </a:r>
            </a:p>
          </p:txBody>
        </p:sp>
        <p:sp>
          <p:nvSpPr>
            <p:cNvPr id="13390" name="Text Box 78"/>
            <p:cNvSpPr txBox="1">
              <a:spLocks noChangeArrowheads="1"/>
            </p:cNvSpPr>
            <p:nvPr/>
          </p:nvSpPr>
          <p:spPr bwMode="auto">
            <a:xfrm rot="10800000" flipV="1">
              <a:off x="2550" y="2437"/>
              <a:ext cx="290" cy="225"/>
            </a:xfrm>
            <a:prstGeom prst="rect">
              <a:avLst/>
            </a:prstGeom>
            <a:noFill/>
            <a:ln w="9525">
              <a:noFill/>
              <a:miter lim="800000"/>
              <a:headEnd/>
              <a:tailEnd/>
            </a:ln>
          </p:spPr>
          <p:txBody>
            <a:bodyPr/>
            <a:lstStyle/>
            <a:p>
              <a:pPr algn="ctr" eaLnBrk="0" hangingPunct="0"/>
              <a:r>
                <a:rPr lang="en-US" sz="1200" b="1" i="1"/>
                <a:t>J</a:t>
              </a:r>
            </a:p>
          </p:txBody>
        </p:sp>
        <p:sp>
          <p:nvSpPr>
            <p:cNvPr id="13391" name="Line 79"/>
            <p:cNvSpPr>
              <a:spLocks noChangeShapeType="1"/>
            </p:cNvSpPr>
            <p:nvPr/>
          </p:nvSpPr>
          <p:spPr bwMode="auto">
            <a:xfrm rot="5400000" flipV="1">
              <a:off x="2791" y="1751"/>
              <a:ext cx="1" cy="196"/>
            </a:xfrm>
            <a:prstGeom prst="line">
              <a:avLst/>
            </a:prstGeom>
            <a:noFill/>
            <a:ln w="19050">
              <a:solidFill>
                <a:srgbClr val="0000FF"/>
              </a:solidFill>
              <a:round/>
              <a:headEnd/>
              <a:tailEnd/>
            </a:ln>
          </p:spPr>
          <p:txBody>
            <a:bodyPr/>
            <a:lstStyle/>
            <a:p>
              <a:endParaRPr lang="en-US"/>
            </a:p>
          </p:txBody>
        </p:sp>
        <p:sp>
          <p:nvSpPr>
            <p:cNvPr id="13392" name="Text Box 80"/>
            <p:cNvSpPr txBox="1">
              <a:spLocks noChangeArrowheads="1"/>
            </p:cNvSpPr>
            <p:nvPr/>
          </p:nvSpPr>
          <p:spPr bwMode="auto">
            <a:xfrm rot="5400000" flipV="1">
              <a:off x="3330" y="1875"/>
              <a:ext cx="467" cy="191"/>
            </a:xfrm>
            <a:prstGeom prst="rect">
              <a:avLst/>
            </a:prstGeom>
            <a:noFill/>
            <a:ln w="9525">
              <a:noFill/>
              <a:miter lim="800000"/>
              <a:headEnd/>
              <a:tailEnd/>
            </a:ln>
          </p:spPr>
          <p:txBody>
            <a:bodyPr/>
            <a:lstStyle/>
            <a:p>
              <a:pPr algn="ctr" eaLnBrk="0" hangingPunct="0"/>
              <a:r>
                <a:rPr lang="en-US" sz="1200" b="1"/>
                <a:t>LLY22g</a:t>
              </a:r>
            </a:p>
          </p:txBody>
        </p:sp>
        <p:sp>
          <p:nvSpPr>
            <p:cNvPr id="13393" name="Text Box 81"/>
            <p:cNvSpPr txBox="1">
              <a:spLocks noChangeArrowheads="1"/>
            </p:cNvSpPr>
            <p:nvPr/>
          </p:nvSpPr>
          <p:spPr bwMode="auto">
            <a:xfrm rot="10800000" flipV="1">
              <a:off x="4237" y="1773"/>
              <a:ext cx="413" cy="179"/>
            </a:xfrm>
            <a:prstGeom prst="rect">
              <a:avLst/>
            </a:prstGeom>
            <a:noFill/>
            <a:ln w="9525">
              <a:noFill/>
              <a:miter lim="800000"/>
              <a:headEnd/>
              <a:tailEnd/>
            </a:ln>
          </p:spPr>
          <p:txBody>
            <a:bodyPr/>
            <a:lstStyle/>
            <a:p>
              <a:pPr algn="ctr" eaLnBrk="0" hangingPunct="0"/>
              <a:r>
                <a:rPr lang="en-US" sz="1200" b="1"/>
                <a:t>M207</a:t>
              </a:r>
            </a:p>
          </p:txBody>
        </p:sp>
        <p:sp>
          <p:nvSpPr>
            <p:cNvPr id="13394" name="Line 82"/>
            <p:cNvSpPr>
              <a:spLocks noChangeShapeType="1"/>
            </p:cNvSpPr>
            <p:nvPr/>
          </p:nvSpPr>
          <p:spPr bwMode="auto">
            <a:xfrm rot="5400000" flipV="1">
              <a:off x="4628" y="1938"/>
              <a:ext cx="1" cy="232"/>
            </a:xfrm>
            <a:prstGeom prst="line">
              <a:avLst/>
            </a:prstGeom>
            <a:noFill/>
            <a:ln w="19050">
              <a:solidFill>
                <a:srgbClr val="0000FF"/>
              </a:solidFill>
              <a:round/>
              <a:headEnd/>
              <a:tailEnd/>
            </a:ln>
          </p:spPr>
          <p:txBody>
            <a:bodyPr/>
            <a:lstStyle/>
            <a:p>
              <a:endParaRPr lang="en-US"/>
            </a:p>
          </p:txBody>
        </p:sp>
        <p:sp>
          <p:nvSpPr>
            <p:cNvPr id="13395" name="Text Box 83"/>
            <p:cNvSpPr txBox="1">
              <a:spLocks noChangeArrowheads="1"/>
            </p:cNvSpPr>
            <p:nvPr/>
          </p:nvSpPr>
          <p:spPr bwMode="auto">
            <a:xfrm rot="10800000" flipV="1">
              <a:off x="4484" y="1894"/>
              <a:ext cx="413" cy="179"/>
            </a:xfrm>
            <a:prstGeom prst="rect">
              <a:avLst/>
            </a:prstGeom>
            <a:noFill/>
            <a:ln w="9525">
              <a:noFill/>
              <a:miter lim="800000"/>
              <a:headEnd/>
              <a:tailEnd/>
            </a:ln>
          </p:spPr>
          <p:txBody>
            <a:bodyPr/>
            <a:lstStyle/>
            <a:p>
              <a:pPr algn="ctr" eaLnBrk="0" hangingPunct="0"/>
              <a:r>
                <a:rPr lang="en-US" sz="1200" b="1"/>
                <a:t>M173</a:t>
              </a:r>
            </a:p>
          </p:txBody>
        </p:sp>
        <p:sp>
          <p:nvSpPr>
            <p:cNvPr id="13396" name="Text Box 84"/>
            <p:cNvSpPr txBox="1">
              <a:spLocks noChangeArrowheads="1"/>
            </p:cNvSpPr>
            <p:nvPr/>
          </p:nvSpPr>
          <p:spPr bwMode="auto">
            <a:xfrm rot="10800000" flipV="1">
              <a:off x="4682" y="2038"/>
              <a:ext cx="413" cy="179"/>
            </a:xfrm>
            <a:prstGeom prst="rect">
              <a:avLst/>
            </a:prstGeom>
            <a:noFill/>
            <a:ln w="9525">
              <a:noFill/>
              <a:miter lim="800000"/>
              <a:headEnd/>
              <a:tailEnd/>
            </a:ln>
          </p:spPr>
          <p:txBody>
            <a:bodyPr/>
            <a:lstStyle/>
            <a:p>
              <a:pPr algn="ctr" eaLnBrk="0" hangingPunct="0"/>
              <a:r>
                <a:rPr lang="en-US" sz="1200" b="1"/>
                <a:t>P25</a:t>
              </a:r>
            </a:p>
          </p:txBody>
        </p:sp>
        <p:sp>
          <p:nvSpPr>
            <p:cNvPr id="13397" name="Line 85"/>
            <p:cNvSpPr>
              <a:spLocks noChangeShapeType="1"/>
            </p:cNvSpPr>
            <p:nvPr/>
          </p:nvSpPr>
          <p:spPr bwMode="auto">
            <a:xfrm rot="5400000" flipV="1">
              <a:off x="4877" y="2061"/>
              <a:ext cx="1" cy="262"/>
            </a:xfrm>
            <a:prstGeom prst="line">
              <a:avLst/>
            </a:prstGeom>
            <a:noFill/>
            <a:ln w="19050">
              <a:solidFill>
                <a:srgbClr val="0000FF"/>
              </a:solidFill>
              <a:round/>
              <a:headEnd/>
              <a:tailEnd/>
            </a:ln>
          </p:spPr>
          <p:txBody>
            <a:bodyPr/>
            <a:lstStyle/>
            <a:p>
              <a:endParaRPr lang="en-US"/>
            </a:p>
          </p:txBody>
        </p:sp>
        <p:sp>
          <p:nvSpPr>
            <p:cNvPr id="13398" name="Line 86"/>
            <p:cNvSpPr>
              <a:spLocks noChangeShapeType="1"/>
            </p:cNvSpPr>
            <p:nvPr/>
          </p:nvSpPr>
          <p:spPr bwMode="auto">
            <a:xfrm rot="5400000">
              <a:off x="4903" y="2299"/>
              <a:ext cx="223" cy="2"/>
            </a:xfrm>
            <a:prstGeom prst="line">
              <a:avLst/>
            </a:prstGeom>
            <a:noFill/>
            <a:ln w="19050">
              <a:solidFill>
                <a:srgbClr val="0000FF"/>
              </a:solidFill>
              <a:round/>
              <a:headEnd/>
              <a:tailEnd/>
            </a:ln>
          </p:spPr>
          <p:txBody>
            <a:bodyPr/>
            <a:lstStyle/>
            <a:p>
              <a:endParaRPr lang="en-US"/>
            </a:p>
          </p:txBody>
        </p:sp>
        <p:sp>
          <p:nvSpPr>
            <p:cNvPr id="13399" name="Text Box 87"/>
            <p:cNvSpPr txBox="1">
              <a:spLocks noChangeArrowheads="1"/>
            </p:cNvSpPr>
            <p:nvPr/>
          </p:nvSpPr>
          <p:spPr bwMode="auto">
            <a:xfrm rot="10800000" flipV="1">
              <a:off x="5001" y="2123"/>
              <a:ext cx="413" cy="179"/>
            </a:xfrm>
            <a:prstGeom prst="rect">
              <a:avLst/>
            </a:prstGeom>
            <a:noFill/>
            <a:ln w="9525">
              <a:noFill/>
              <a:miter lim="800000"/>
              <a:headEnd/>
              <a:tailEnd/>
            </a:ln>
          </p:spPr>
          <p:txBody>
            <a:bodyPr/>
            <a:lstStyle/>
            <a:p>
              <a:pPr algn="ctr" eaLnBrk="0" hangingPunct="0"/>
              <a:r>
                <a:rPr lang="en-US" sz="1200" b="1"/>
                <a:t>M269</a:t>
              </a:r>
            </a:p>
          </p:txBody>
        </p:sp>
        <p:sp>
          <p:nvSpPr>
            <p:cNvPr id="13400" name="Text Box 88"/>
            <p:cNvSpPr txBox="1">
              <a:spLocks noChangeArrowheads="1"/>
            </p:cNvSpPr>
            <p:nvPr/>
          </p:nvSpPr>
          <p:spPr bwMode="auto">
            <a:xfrm rot="10800000" flipV="1">
              <a:off x="5107" y="2437"/>
              <a:ext cx="427" cy="229"/>
            </a:xfrm>
            <a:prstGeom prst="rect">
              <a:avLst/>
            </a:prstGeom>
            <a:noFill/>
            <a:ln w="9525">
              <a:noFill/>
              <a:miter lim="800000"/>
              <a:headEnd/>
              <a:tailEnd/>
            </a:ln>
          </p:spPr>
          <p:txBody>
            <a:bodyPr/>
            <a:lstStyle/>
            <a:p>
              <a:pPr eaLnBrk="0" hangingPunct="0"/>
              <a:r>
                <a:rPr lang="en-US" sz="1200" b="1" i="1"/>
                <a:t>R1b3</a:t>
              </a:r>
            </a:p>
          </p:txBody>
        </p:sp>
        <p:sp>
          <p:nvSpPr>
            <p:cNvPr id="13401" name="Text Box 89"/>
            <p:cNvSpPr txBox="1">
              <a:spLocks noChangeArrowheads="1"/>
            </p:cNvSpPr>
            <p:nvPr/>
          </p:nvSpPr>
          <p:spPr bwMode="auto">
            <a:xfrm rot="10800000" flipV="1">
              <a:off x="4615" y="2443"/>
              <a:ext cx="259" cy="181"/>
            </a:xfrm>
            <a:prstGeom prst="rect">
              <a:avLst/>
            </a:prstGeom>
            <a:noFill/>
            <a:ln w="9525">
              <a:noFill/>
              <a:miter lim="800000"/>
              <a:headEnd/>
              <a:tailEnd/>
            </a:ln>
          </p:spPr>
          <p:txBody>
            <a:bodyPr/>
            <a:lstStyle/>
            <a:p>
              <a:pPr algn="ctr" eaLnBrk="0" hangingPunct="0"/>
              <a:r>
                <a:rPr lang="en-US" sz="1200" b="1" i="1"/>
                <a:t>R1</a:t>
              </a:r>
            </a:p>
          </p:txBody>
        </p:sp>
        <p:sp>
          <p:nvSpPr>
            <p:cNvPr id="13402" name="Line 90"/>
            <p:cNvSpPr>
              <a:spLocks noChangeShapeType="1"/>
            </p:cNvSpPr>
            <p:nvPr/>
          </p:nvSpPr>
          <p:spPr bwMode="auto">
            <a:xfrm rot="5400000" flipV="1">
              <a:off x="5169" y="2119"/>
              <a:ext cx="1" cy="316"/>
            </a:xfrm>
            <a:prstGeom prst="line">
              <a:avLst/>
            </a:prstGeom>
            <a:noFill/>
            <a:ln w="19050">
              <a:solidFill>
                <a:srgbClr val="0000FF"/>
              </a:solidFill>
              <a:round/>
              <a:headEnd/>
              <a:tailEnd/>
            </a:ln>
          </p:spPr>
          <p:txBody>
            <a:bodyPr/>
            <a:lstStyle/>
            <a:p>
              <a:endParaRPr lang="en-US"/>
            </a:p>
          </p:txBody>
        </p:sp>
        <p:sp>
          <p:nvSpPr>
            <p:cNvPr id="13403" name="Line 91"/>
            <p:cNvSpPr>
              <a:spLocks noChangeShapeType="1"/>
            </p:cNvSpPr>
            <p:nvPr/>
          </p:nvSpPr>
          <p:spPr bwMode="auto">
            <a:xfrm rot="16200000" flipH="1">
              <a:off x="5255" y="2341"/>
              <a:ext cx="139" cy="4"/>
            </a:xfrm>
            <a:prstGeom prst="line">
              <a:avLst/>
            </a:prstGeom>
            <a:noFill/>
            <a:ln w="19050">
              <a:solidFill>
                <a:srgbClr val="0000FF"/>
              </a:solidFill>
              <a:round/>
              <a:headEnd/>
              <a:tailEnd/>
            </a:ln>
          </p:spPr>
          <p:txBody>
            <a:bodyPr/>
            <a:lstStyle/>
            <a:p>
              <a:endParaRPr lang="en-US"/>
            </a:p>
          </p:txBody>
        </p:sp>
        <p:sp>
          <p:nvSpPr>
            <p:cNvPr id="13404" name="Rectangle 92"/>
            <p:cNvSpPr>
              <a:spLocks noChangeArrowheads="1"/>
            </p:cNvSpPr>
            <p:nvPr/>
          </p:nvSpPr>
          <p:spPr bwMode="auto">
            <a:xfrm>
              <a:off x="1608" y="2436"/>
              <a:ext cx="234" cy="180"/>
            </a:xfrm>
            <a:prstGeom prst="rect">
              <a:avLst/>
            </a:prstGeom>
            <a:noFill/>
            <a:ln w="9525">
              <a:solidFill>
                <a:schemeClr val="tx1"/>
              </a:solidFill>
              <a:miter lim="800000"/>
              <a:headEnd/>
              <a:tailEnd/>
            </a:ln>
          </p:spPr>
          <p:txBody>
            <a:bodyPr wrap="none" anchor="ctr"/>
            <a:lstStyle/>
            <a:p>
              <a:endParaRPr lang="en-US"/>
            </a:p>
          </p:txBody>
        </p:sp>
        <p:sp>
          <p:nvSpPr>
            <p:cNvPr id="13405" name="Rectangle 93"/>
            <p:cNvSpPr>
              <a:spLocks noChangeArrowheads="1"/>
            </p:cNvSpPr>
            <p:nvPr/>
          </p:nvSpPr>
          <p:spPr bwMode="auto">
            <a:xfrm>
              <a:off x="4873" y="2437"/>
              <a:ext cx="570" cy="180"/>
            </a:xfrm>
            <a:prstGeom prst="rect">
              <a:avLst/>
            </a:prstGeom>
            <a:noFill/>
            <a:ln w="9525">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2"/>
          <p:cNvSpPr>
            <a:spLocks noGrp="1"/>
          </p:cNvSpPr>
          <p:nvPr>
            <p:ph type="ctrTitle"/>
          </p:nvPr>
        </p:nvSpPr>
        <p:spPr/>
        <p:txBody>
          <a:bodyPr/>
          <a:lstStyle/>
          <a:p>
            <a:pPr eaLnBrk="1" hangingPunct="1"/>
            <a:r>
              <a:rPr lang="en-US" smtClean="0"/>
              <a:t>Chapter 14 - mtDNA</a:t>
            </a:r>
          </a:p>
        </p:txBody>
      </p:sp>
      <p:sp>
        <p:nvSpPr>
          <p:cNvPr id="4099" name="Subtitle 3"/>
          <p:cNvSpPr>
            <a:spLocks noGrp="1"/>
          </p:cNvSpPr>
          <p:nvPr>
            <p:ph type="subTitle" idx="1"/>
          </p:nvPr>
        </p:nvSpPr>
        <p:spPr/>
        <p:txBody>
          <a:bodyPr/>
          <a:lstStyle/>
          <a:p>
            <a:pPr eaLnBrk="1" hangingPunct="1"/>
            <a:endParaRPr lang="en-US" smtClean="0"/>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36675" y="227013"/>
            <a:ext cx="7262813" cy="6249987"/>
            <a:chOff x="842" y="246"/>
            <a:chExt cx="4575" cy="3937"/>
          </a:xfrm>
        </p:grpSpPr>
        <p:sp>
          <p:nvSpPr>
            <p:cNvPr id="5130" name="Text Box 3"/>
            <p:cNvSpPr txBox="1">
              <a:spLocks noChangeArrowheads="1"/>
            </p:cNvSpPr>
            <p:nvPr/>
          </p:nvSpPr>
          <p:spPr bwMode="auto">
            <a:xfrm flipH="1">
              <a:off x="1972" y="639"/>
              <a:ext cx="1417" cy="212"/>
            </a:xfrm>
            <a:prstGeom prst="rect">
              <a:avLst/>
            </a:prstGeom>
            <a:noFill/>
            <a:ln w="9525">
              <a:noFill/>
              <a:miter lim="800000"/>
              <a:headEnd/>
              <a:tailEnd/>
            </a:ln>
          </p:spPr>
          <p:txBody>
            <a:bodyPr wrap="none">
              <a:spAutoFit/>
            </a:bodyPr>
            <a:lstStyle/>
            <a:p>
              <a:r>
                <a:rPr lang="en-US" sz="1600"/>
                <a:t>Control region (D-loop)</a:t>
              </a:r>
            </a:p>
          </p:txBody>
        </p:sp>
        <p:sp>
          <p:nvSpPr>
            <p:cNvPr id="5131" name="AutoShape 4"/>
            <p:cNvSpPr>
              <a:spLocks noChangeArrowheads="1"/>
            </p:cNvSpPr>
            <p:nvPr/>
          </p:nvSpPr>
          <p:spPr bwMode="auto">
            <a:xfrm flipH="1">
              <a:off x="1325" y="1249"/>
              <a:ext cx="2822" cy="2591"/>
            </a:xfrm>
            <a:custGeom>
              <a:avLst/>
              <a:gdLst>
                <a:gd name="T0" fmla="*/ 184 w 21600"/>
                <a:gd name="T1" fmla="*/ 0 h 21600"/>
                <a:gd name="T2" fmla="*/ 54 w 21600"/>
                <a:gd name="T3" fmla="*/ 45 h 21600"/>
                <a:gd name="T4" fmla="*/ 0 w 21600"/>
                <a:gd name="T5" fmla="*/ 155 h 21600"/>
                <a:gd name="T6" fmla="*/ 54 w 21600"/>
                <a:gd name="T7" fmla="*/ 265 h 21600"/>
                <a:gd name="T8" fmla="*/ 184 w 21600"/>
                <a:gd name="T9" fmla="*/ 311 h 21600"/>
                <a:gd name="T10" fmla="*/ 315 w 21600"/>
                <a:gd name="T11" fmla="*/ 265 h 21600"/>
                <a:gd name="T12" fmla="*/ 369 w 21600"/>
                <a:gd name="T13" fmla="*/ 155 h 21600"/>
                <a:gd name="T14" fmla="*/ 315 w 21600"/>
                <a:gd name="T15" fmla="*/ 45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0 h 21600"/>
                <a:gd name="T26" fmla="*/ 18439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18" y="10800"/>
                  </a:moveTo>
                  <a:cubicBezTo>
                    <a:pt x="1218" y="16092"/>
                    <a:pt x="5508" y="20382"/>
                    <a:pt x="10800" y="20382"/>
                  </a:cubicBezTo>
                  <a:cubicBezTo>
                    <a:pt x="16092" y="20382"/>
                    <a:pt x="20382" y="16092"/>
                    <a:pt x="20382" y="10800"/>
                  </a:cubicBezTo>
                  <a:cubicBezTo>
                    <a:pt x="20382" y="5508"/>
                    <a:pt x="16092" y="1218"/>
                    <a:pt x="10800" y="1218"/>
                  </a:cubicBezTo>
                  <a:cubicBezTo>
                    <a:pt x="5508" y="1218"/>
                    <a:pt x="1218" y="5508"/>
                    <a:pt x="1218" y="10800"/>
                  </a:cubicBezTo>
                  <a:close/>
                </a:path>
              </a:pathLst>
            </a:custGeom>
            <a:noFill/>
            <a:ln w="19050">
              <a:solidFill>
                <a:schemeClr val="tx1"/>
              </a:solidFill>
              <a:round/>
              <a:headEnd/>
              <a:tailEnd/>
            </a:ln>
          </p:spPr>
          <p:txBody>
            <a:bodyPr wrap="none" anchor="ctr"/>
            <a:lstStyle/>
            <a:p>
              <a:endParaRPr lang="en-US"/>
            </a:p>
          </p:txBody>
        </p:sp>
        <p:sp>
          <p:nvSpPr>
            <p:cNvPr id="5132" name="Line 5"/>
            <p:cNvSpPr>
              <a:spLocks noChangeShapeType="1"/>
            </p:cNvSpPr>
            <p:nvPr/>
          </p:nvSpPr>
          <p:spPr bwMode="auto">
            <a:xfrm flipH="1">
              <a:off x="3012" y="1014"/>
              <a:ext cx="165" cy="438"/>
            </a:xfrm>
            <a:prstGeom prst="line">
              <a:avLst/>
            </a:prstGeom>
            <a:noFill/>
            <a:ln w="9525">
              <a:solidFill>
                <a:schemeClr val="tx1"/>
              </a:solidFill>
              <a:prstDash val="dash"/>
              <a:round/>
              <a:headEnd/>
              <a:tailEnd/>
            </a:ln>
          </p:spPr>
          <p:txBody>
            <a:bodyPr/>
            <a:lstStyle/>
            <a:p>
              <a:endParaRPr lang="en-US"/>
            </a:p>
          </p:txBody>
        </p:sp>
        <p:sp>
          <p:nvSpPr>
            <p:cNvPr id="5133" name="Freeform 6"/>
            <p:cNvSpPr>
              <a:spLocks/>
            </p:cNvSpPr>
            <p:nvPr/>
          </p:nvSpPr>
          <p:spPr bwMode="auto">
            <a:xfrm flipH="1">
              <a:off x="2621" y="1121"/>
              <a:ext cx="161" cy="81"/>
            </a:xfrm>
            <a:custGeom>
              <a:avLst/>
              <a:gdLst>
                <a:gd name="T0" fmla="*/ 0 w 161"/>
                <a:gd name="T1" fmla="*/ 81 h 81"/>
                <a:gd name="T2" fmla="*/ 0 w 161"/>
                <a:gd name="T3" fmla="*/ 0 h 81"/>
                <a:gd name="T4" fmla="*/ 161 w 161"/>
                <a:gd name="T5" fmla="*/ 0 h 81"/>
                <a:gd name="T6" fmla="*/ 0 60000 65536"/>
                <a:gd name="T7" fmla="*/ 0 60000 65536"/>
                <a:gd name="T8" fmla="*/ 0 60000 65536"/>
                <a:gd name="T9" fmla="*/ 0 w 161"/>
                <a:gd name="T10" fmla="*/ 0 h 81"/>
                <a:gd name="T11" fmla="*/ 161 w 161"/>
                <a:gd name="T12" fmla="*/ 81 h 81"/>
              </a:gdLst>
              <a:ahLst/>
              <a:cxnLst>
                <a:cxn ang="T6">
                  <a:pos x="T0" y="T1"/>
                </a:cxn>
                <a:cxn ang="T7">
                  <a:pos x="T2" y="T3"/>
                </a:cxn>
                <a:cxn ang="T8">
                  <a:pos x="T4" y="T5"/>
                </a:cxn>
              </a:cxnLst>
              <a:rect l="T9" t="T10" r="T11" b="T12"/>
              <a:pathLst>
                <a:path w="161" h="81">
                  <a:moveTo>
                    <a:pt x="0" y="81"/>
                  </a:moveTo>
                  <a:lnTo>
                    <a:pt x="0" y="0"/>
                  </a:lnTo>
                  <a:lnTo>
                    <a:pt x="161" y="0"/>
                  </a:lnTo>
                </a:path>
              </a:pathLst>
            </a:custGeom>
            <a:noFill/>
            <a:ln w="9525">
              <a:solidFill>
                <a:schemeClr val="tx1"/>
              </a:solidFill>
              <a:round/>
              <a:headEnd type="none" w="med" len="med"/>
              <a:tailEnd type="triangle" w="med" len="med"/>
            </a:ln>
          </p:spPr>
          <p:txBody>
            <a:bodyPr/>
            <a:lstStyle/>
            <a:p>
              <a:endParaRPr lang="en-US"/>
            </a:p>
          </p:txBody>
        </p:sp>
        <p:sp>
          <p:nvSpPr>
            <p:cNvPr id="5134" name="Text Box 7"/>
            <p:cNvSpPr txBox="1">
              <a:spLocks noChangeArrowheads="1"/>
            </p:cNvSpPr>
            <p:nvPr/>
          </p:nvSpPr>
          <p:spPr bwMode="auto">
            <a:xfrm flipH="1">
              <a:off x="2521" y="1421"/>
              <a:ext cx="488" cy="173"/>
            </a:xfrm>
            <a:prstGeom prst="rect">
              <a:avLst/>
            </a:prstGeom>
            <a:noFill/>
            <a:ln w="9525">
              <a:noFill/>
              <a:miter lim="800000"/>
              <a:headEnd/>
              <a:tailEnd/>
            </a:ln>
          </p:spPr>
          <p:txBody>
            <a:bodyPr wrap="none">
              <a:spAutoFit/>
            </a:bodyPr>
            <a:lstStyle/>
            <a:p>
              <a:pPr algn="ctr"/>
              <a:r>
                <a:rPr lang="en-US" sz="1200"/>
                <a:t>1/16,569</a:t>
              </a:r>
            </a:p>
          </p:txBody>
        </p:sp>
        <p:sp>
          <p:nvSpPr>
            <p:cNvPr id="5135" name="Rectangle 8"/>
            <p:cNvSpPr>
              <a:spLocks noChangeArrowheads="1"/>
            </p:cNvSpPr>
            <p:nvPr/>
          </p:nvSpPr>
          <p:spPr bwMode="auto">
            <a:xfrm rot="2188426" flipH="1">
              <a:off x="3521" y="1320"/>
              <a:ext cx="41"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36" name="Rectangle 9"/>
            <p:cNvSpPr>
              <a:spLocks noChangeArrowheads="1"/>
            </p:cNvSpPr>
            <p:nvPr/>
          </p:nvSpPr>
          <p:spPr bwMode="auto">
            <a:xfrm rot="3778131" flipH="1">
              <a:off x="4066" y="1891"/>
              <a:ext cx="41"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37" name="Text Box 10"/>
            <p:cNvSpPr txBox="1">
              <a:spLocks noChangeArrowheads="1"/>
            </p:cNvSpPr>
            <p:nvPr/>
          </p:nvSpPr>
          <p:spPr bwMode="auto">
            <a:xfrm flipH="1">
              <a:off x="1727" y="1180"/>
              <a:ext cx="352" cy="192"/>
            </a:xfrm>
            <a:prstGeom prst="rect">
              <a:avLst/>
            </a:prstGeom>
            <a:noFill/>
            <a:ln w="9525">
              <a:noFill/>
              <a:miter lim="800000"/>
              <a:headEnd/>
              <a:tailEnd/>
            </a:ln>
          </p:spPr>
          <p:txBody>
            <a:bodyPr wrap="none">
              <a:spAutoFit/>
            </a:bodyPr>
            <a:lstStyle/>
            <a:p>
              <a:r>
                <a:rPr lang="en-US" sz="1400"/>
                <a:t>cyt b</a:t>
              </a:r>
            </a:p>
          </p:txBody>
        </p:sp>
        <p:sp>
          <p:nvSpPr>
            <p:cNvPr id="5138" name="Text Box 11"/>
            <p:cNvSpPr txBox="1">
              <a:spLocks noChangeArrowheads="1"/>
            </p:cNvSpPr>
            <p:nvPr/>
          </p:nvSpPr>
          <p:spPr bwMode="auto">
            <a:xfrm flipH="1">
              <a:off x="1053" y="1966"/>
              <a:ext cx="340" cy="192"/>
            </a:xfrm>
            <a:prstGeom prst="rect">
              <a:avLst/>
            </a:prstGeom>
            <a:noFill/>
            <a:ln w="9525">
              <a:noFill/>
              <a:miter lim="800000"/>
              <a:headEnd/>
              <a:tailEnd/>
            </a:ln>
          </p:spPr>
          <p:txBody>
            <a:bodyPr wrap="none">
              <a:spAutoFit/>
            </a:bodyPr>
            <a:lstStyle/>
            <a:p>
              <a:r>
                <a:rPr lang="en-US" sz="1400"/>
                <a:t>ND5</a:t>
              </a:r>
            </a:p>
          </p:txBody>
        </p:sp>
        <p:sp>
          <p:nvSpPr>
            <p:cNvPr id="5139" name="Text Box 12"/>
            <p:cNvSpPr txBox="1">
              <a:spLocks noChangeArrowheads="1"/>
            </p:cNvSpPr>
            <p:nvPr/>
          </p:nvSpPr>
          <p:spPr bwMode="auto">
            <a:xfrm flipH="1">
              <a:off x="1717" y="1858"/>
              <a:ext cx="340" cy="192"/>
            </a:xfrm>
            <a:prstGeom prst="rect">
              <a:avLst/>
            </a:prstGeom>
            <a:noFill/>
            <a:ln w="9525">
              <a:noFill/>
              <a:miter lim="800000"/>
              <a:headEnd/>
              <a:tailEnd/>
            </a:ln>
          </p:spPr>
          <p:txBody>
            <a:bodyPr wrap="none">
              <a:spAutoFit/>
            </a:bodyPr>
            <a:lstStyle/>
            <a:p>
              <a:r>
                <a:rPr lang="en-US" sz="1400"/>
                <a:t>ND6</a:t>
              </a:r>
            </a:p>
          </p:txBody>
        </p:sp>
        <p:sp>
          <p:nvSpPr>
            <p:cNvPr id="5140" name="Rectangle 13"/>
            <p:cNvSpPr>
              <a:spLocks noChangeArrowheads="1"/>
            </p:cNvSpPr>
            <p:nvPr/>
          </p:nvSpPr>
          <p:spPr bwMode="auto">
            <a:xfrm rot="20508640" flipH="1">
              <a:off x="2466" y="1423"/>
              <a:ext cx="41"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41" name="Rectangle 14"/>
            <p:cNvSpPr>
              <a:spLocks noChangeArrowheads="1"/>
            </p:cNvSpPr>
            <p:nvPr/>
          </p:nvSpPr>
          <p:spPr bwMode="auto">
            <a:xfrm rot="19136071" flipH="1">
              <a:off x="1891" y="1706"/>
              <a:ext cx="41"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42" name="Rectangle 15"/>
            <p:cNvSpPr>
              <a:spLocks noChangeArrowheads="1"/>
            </p:cNvSpPr>
            <p:nvPr/>
          </p:nvSpPr>
          <p:spPr bwMode="auto">
            <a:xfrm rot="5482615" flipH="1">
              <a:off x="1240" y="2328"/>
              <a:ext cx="35"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43" name="Rectangle 16"/>
            <p:cNvSpPr>
              <a:spLocks noChangeArrowheads="1"/>
            </p:cNvSpPr>
            <p:nvPr/>
          </p:nvSpPr>
          <p:spPr bwMode="auto">
            <a:xfrm rot="5465610" flipH="1">
              <a:off x="1234" y="2379"/>
              <a:ext cx="35"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44" name="Rectangle 17"/>
            <p:cNvSpPr>
              <a:spLocks noChangeArrowheads="1"/>
            </p:cNvSpPr>
            <p:nvPr/>
          </p:nvSpPr>
          <p:spPr bwMode="auto">
            <a:xfrm rot="5400000" flipH="1">
              <a:off x="1231" y="2427"/>
              <a:ext cx="35"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45" name="Text Box 18"/>
            <p:cNvSpPr txBox="1">
              <a:spLocks noChangeArrowheads="1"/>
            </p:cNvSpPr>
            <p:nvPr/>
          </p:nvSpPr>
          <p:spPr bwMode="auto">
            <a:xfrm flipH="1">
              <a:off x="982" y="2673"/>
              <a:ext cx="340" cy="192"/>
            </a:xfrm>
            <a:prstGeom prst="rect">
              <a:avLst/>
            </a:prstGeom>
            <a:noFill/>
            <a:ln w="9525">
              <a:noFill/>
              <a:miter lim="800000"/>
              <a:headEnd/>
              <a:tailEnd/>
            </a:ln>
          </p:spPr>
          <p:txBody>
            <a:bodyPr wrap="none">
              <a:spAutoFit/>
            </a:bodyPr>
            <a:lstStyle/>
            <a:p>
              <a:r>
                <a:rPr lang="en-US" sz="1400"/>
                <a:t>ND4</a:t>
              </a:r>
            </a:p>
          </p:txBody>
        </p:sp>
        <p:sp>
          <p:nvSpPr>
            <p:cNvPr id="5146" name="Line 19"/>
            <p:cNvSpPr>
              <a:spLocks noChangeShapeType="1"/>
            </p:cNvSpPr>
            <p:nvPr/>
          </p:nvSpPr>
          <p:spPr bwMode="auto">
            <a:xfrm>
              <a:off x="2333" y="995"/>
              <a:ext cx="184" cy="437"/>
            </a:xfrm>
            <a:prstGeom prst="line">
              <a:avLst/>
            </a:prstGeom>
            <a:noFill/>
            <a:ln w="9525">
              <a:solidFill>
                <a:schemeClr val="tx1"/>
              </a:solidFill>
              <a:prstDash val="dash"/>
              <a:round/>
              <a:headEnd/>
              <a:tailEnd/>
            </a:ln>
          </p:spPr>
          <p:txBody>
            <a:bodyPr/>
            <a:lstStyle/>
            <a:p>
              <a:endParaRPr lang="en-US"/>
            </a:p>
          </p:txBody>
        </p:sp>
        <p:sp>
          <p:nvSpPr>
            <p:cNvPr id="5147" name="Line 20"/>
            <p:cNvSpPr>
              <a:spLocks noChangeShapeType="1"/>
            </p:cNvSpPr>
            <p:nvPr/>
          </p:nvSpPr>
          <p:spPr bwMode="auto">
            <a:xfrm>
              <a:off x="1769" y="1592"/>
              <a:ext cx="115" cy="114"/>
            </a:xfrm>
            <a:prstGeom prst="line">
              <a:avLst/>
            </a:prstGeom>
            <a:noFill/>
            <a:ln w="9525">
              <a:solidFill>
                <a:schemeClr val="tx1"/>
              </a:solidFill>
              <a:round/>
              <a:headEnd/>
              <a:tailEnd/>
            </a:ln>
          </p:spPr>
          <p:txBody>
            <a:bodyPr/>
            <a:lstStyle/>
            <a:p>
              <a:endParaRPr lang="en-US"/>
            </a:p>
          </p:txBody>
        </p:sp>
        <p:sp>
          <p:nvSpPr>
            <p:cNvPr id="5148" name="Line 21"/>
            <p:cNvSpPr>
              <a:spLocks noChangeShapeType="1"/>
            </p:cNvSpPr>
            <p:nvPr/>
          </p:nvSpPr>
          <p:spPr bwMode="auto">
            <a:xfrm>
              <a:off x="1583" y="1801"/>
              <a:ext cx="127" cy="86"/>
            </a:xfrm>
            <a:prstGeom prst="line">
              <a:avLst/>
            </a:prstGeom>
            <a:noFill/>
            <a:ln w="9525">
              <a:solidFill>
                <a:schemeClr val="tx1"/>
              </a:solidFill>
              <a:round/>
              <a:headEnd/>
              <a:tailEnd/>
            </a:ln>
          </p:spPr>
          <p:txBody>
            <a:bodyPr/>
            <a:lstStyle/>
            <a:p>
              <a:endParaRPr lang="en-US"/>
            </a:p>
          </p:txBody>
        </p:sp>
        <p:sp>
          <p:nvSpPr>
            <p:cNvPr id="5149" name="Line 22"/>
            <p:cNvSpPr>
              <a:spLocks noChangeShapeType="1"/>
            </p:cNvSpPr>
            <p:nvPr/>
          </p:nvSpPr>
          <p:spPr bwMode="auto">
            <a:xfrm>
              <a:off x="1342" y="2388"/>
              <a:ext cx="150" cy="12"/>
            </a:xfrm>
            <a:prstGeom prst="line">
              <a:avLst/>
            </a:prstGeom>
            <a:noFill/>
            <a:ln w="9525">
              <a:solidFill>
                <a:schemeClr val="tx1"/>
              </a:solidFill>
              <a:round/>
              <a:headEnd/>
              <a:tailEnd/>
            </a:ln>
          </p:spPr>
          <p:txBody>
            <a:bodyPr/>
            <a:lstStyle/>
            <a:p>
              <a:endParaRPr lang="en-US"/>
            </a:p>
          </p:txBody>
        </p:sp>
        <p:sp>
          <p:nvSpPr>
            <p:cNvPr id="5150" name="Rectangle 23"/>
            <p:cNvSpPr>
              <a:spLocks noChangeArrowheads="1"/>
            </p:cNvSpPr>
            <p:nvPr/>
          </p:nvSpPr>
          <p:spPr bwMode="auto">
            <a:xfrm rot="20364108" flipH="1">
              <a:off x="2334" y="1147"/>
              <a:ext cx="41"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51" name="Line 24"/>
            <p:cNvSpPr>
              <a:spLocks noChangeShapeType="1"/>
            </p:cNvSpPr>
            <p:nvPr/>
          </p:nvSpPr>
          <p:spPr bwMode="auto">
            <a:xfrm flipH="1">
              <a:off x="1434" y="2964"/>
              <a:ext cx="128" cy="64"/>
            </a:xfrm>
            <a:prstGeom prst="line">
              <a:avLst/>
            </a:prstGeom>
            <a:noFill/>
            <a:ln w="9525">
              <a:solidFill>
                <a:schemeClr val="tx1"/>
              </a:solidFill>
              <a:round/>
              <a:headEnd/>
              <a:tailEnd/>
            </a:ln>
          </p:spPr>
          <p:txBody>
            <a:bodyPr/>
            <a:lstStyle/>
            <a:p>
              <a:endParaRPr lang="en-US"/>
            </a:p>
          </p:txBody>
        </p:sp>
        <p:sp>
          <p:nvSpPr>
            <p:cNvPr id="5152" name="Line 25"/>
            <p:cNvSpPr>
              <a:spLocks noChangeShapeType="1"/>
            </p:cNvSpPr>
            <p:nvPr/>
          </p:nvSpPr>
          <p:spPr bwMode="auto">
            <a:xfrm flipH="1">
              <a:off x="1593" y="3210"/>
              <a:ext cx="118" cy="85"/>
            </a:xfrm>
            <a:prstGeom prst="line">
              <a:avLst/>
            </a:prstGeom>
            <a:noFill/>
            <a:ln w="9525">
              <a:solidFill>
                <a:schemeClr val="tx1"/>
              </a:solidFill>
              <a:round/>
              <a:headEnd/>
              <a:tailEnd/>
            </a:ln>
          </p:spPr>
          <p:txBody>
            <a:bodyPr/>
            <a:lstStyle/>
            <a:p>
              <a:endParaRPr lang="en-US"/>
            </a:p>
          </p:txBody>
        </p:sp>
        <p:sp>
          <p:nvSpPr>
            <p:cNvPr id="5153" name="Line 26"/>
            <p:cNvSpPr>
              <a:spLocks noChangeShapeType="1"/>
            </p:cNvSpPr>
            <p:nvPr/>
          </p:nvSpPr>
          <p:spPr bwMode="auto">
            <a:xfrm flipH="1">
              <a:off x="1754" y="3357"/>
              <a:ext cx="107" cy="100"/>
            </a:xfrm>
            <a:prstGeom prst="line">
              <a:avLst/>
            </a:prstGeom>
            <a:noFill/>
            <a:ln w="9525">
              <a:solidFill>
                <a:schemeClr val="tx1"/>
              </a:solidFill>
              <a:round/>
              <a:headEnd/>
              <a:tailEnd/>
            </a:ln>
          </p:spPr>
          <p:txBody>
            <a:bodyPr/>
            <a:lstStyle/>
            <a:p>
              <a:endParaRPr lang="en-US"/>
            </a:p>
          </p:txBody>
        </p:sp>
        <p:sp>
          <p:nvSpPr>
            <p:cNvPr id="5154" name="Line 27"/>
            <p:cNvSpPr>
              <a:spLocks noChangeShapeType="1"/>
            </p:cNvSpPr>
            <p:nvPr/>
          </p:nvSpPr>
          <p:spPr bwMode="auto">
            <a:xfrm flipH="1">
              <a:off x="2184" y="3604"/>
              <a:ext cx="64" cy="128"/>
            </a:xfrm>
            <a:prstGeom prst="line">
              <a:avLst/>
            </a:prstGeom>
            <a:noFill/>
            <a:ln w="9525">
              <a:solidFill>
                <a:schemeClr val="tx1"/>
              </a:solidFill>
              <a:round/>
              <a:headEnd/>
              <a:tailEnd/>
            </a:ln>
          </p:spPr>
          <p:txBody>
            <a:bodyPr/>
            <a:lstStyle/>
            <a:p>
              <a:endParaRPr lang="en-US"/>
            </a:p>
          </p:txBody>
        </p:sp>
        <p:sp>
          <p:nvSpPr>
            <p:cNvPr id="5155" name="Line 28"/>
            <p:cNvSpPr>
              <a:spLocks noChangeShapeType="1"/>
            </p:cNvSpPr>
            <p:nvPr/>
          </p:nvSpPr>
          <p:spPr bwMode="auto">
            <a:xfrm flipH="1">
              <a:off x="2751" y="3695"/>
              <a:ext cx="0" cy="146"/>
            </a:xfrm>
            <a:prstGeom prst="line">
              <a:avLst/>
            </a:prstGeom>
            <a:noFill/>
            <a:ln w="9525">
              <a:solidFill>
                <a:schemeClr val="tx1"/>
              </a:solidFill>
              <a:round/>
              <a:headEnd/>
              <a:tailEnd/>
            </a:ln>
          </p:spPr>
          <p:txBody>
            <a:bodyPr/>
            <a:lstStyle/>
            <a:p>
              <a:endParaRPr lang="en-US"/>
            </a:p>
          </p:txBody>
        </p:sp>
        <p:sp>
          <p:nvSpPr>
            <p:cNvPr id="5156" name="Rectangle 29"/>
            <p:cNvSpPr>
              <a:spLocks noChangeArrowheads="1"/>
            </p:cNvSpPr>
            <p:nvPr/>
          </p:nvSpPr>
          <p:spPr bwMode="auto">
            <a:xfrm rot="159576" flipH="1">
              <a:off x="2734" y="3843"/>
              <a:ext cx="41"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57" name="Rectangle 30"/>
            <p:cNvSpPr>
              <a:spLocks noChangeArrowheads="1"/>
            </p:cNvSpPr>
            <p:nvPr/>
          </p:nvSpPr>
          <p:spPr bwMode="auto">
            <a:xfrm rot="2801730" flipH="1">
              <a:off x="1677" y="3449"/>
              <a:ext cx="41"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58" name="Rectangle 31"/>
            <p:cNvSpPr>
              <a:spLocks noChangeArrowheads="1"/>
            </p:cNvSpPr>
            <p:nvPr/>
          </p:nvSpPr>
          <p:spPr bwMode="auto">
            <a:xfrm rot="2879913" flipH="1">
              <a:off x="1516" y="3282"/>
              <a:ext cx="41"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59" name="Text Box 32"/>
            <p:cNvSpPr txBox="1">
              <a:spLocks noChangeArrowheads="1"/>
            </p:cNvSpPr>
            <p:nvPr/>
          </p:nvSpPr>
          <p:spPr bwMode="auto">
            <a:xfrm flipH="1">
              <a:off x="1060" y="3090"/>
              <a:ext cx="402" cy="192"/>
            </a:xfrm>
            <a:prstGeom prst="rect">
              <a:avLst/>
            </a:prstGeom>
            <a:noFill/>
            <a:ln w="9525">
              <a:noFill/>
              <a:miter lim="800000"/>
              <a:headEnd/>
              <a:tailEnd/>
            </a:ln>
          </p:spPr>
          <p:txBody>
            <a:bodyPr wrap="none">
              <a:spAutoFit/>
            </a:bodyPr>
            <a:lstStyle/>
            <a:p>
              <a:r>
                <a:rPr lang="en-US" sz="1400"/>
                <a:t>ND4L</a:t>
              </a:r>
            </a:p>
          </p:txBody>
        </p:sp>
        <p:sp>
          <p:nvSpPr>
            <p:cNvPr id="5160" name="Text Box 33"/>
            <p:cNvSpPr txBox="1">
              <a:spLocks noChangeArrowheads="1"/>
            </p:cNvSpPr>
            <p:nvPr/>
          </p:nvSpPr>
          <p:spPr bwMode="auto">
            <a:xfrm flipH="1">
              <a:off x="1261" y="3487"/>
              <a:ext cx="340" cy="192"/>
            </a:xfrm>
            <a:prstGeom prst="rect">
              <a:avLst/>
            </a:prstGeom>
            <a:noFill/>
            <a:ln w="9525">
              <a:noFill/>
              <a:miter lim="800000"/>
              <a:headEnd/>
              <a:tailEnd/>
            </a:ln>
          </p:spPr>
          <p:txBody>
            <a:bodyPr wrap="none">
              <a:spAutoFit/>
            </a:bodyPr>
            <a:lstStyle/>
            <a:p>
              <a:r>
                <a:rPr lang="en-US" sz="1400"/>
                <a:t>ND3</a:t>
              </a:r>
            </a:p>
          </p:txBody>
        </p:sp>
        <p:sp>
          <p:nvSpPr>
            <p:cNvPr id="5161" name="Text Box 34"/>
            <p:cNvSpPr txBox="1">
              <a:spLocks noChangeArrowheads="1"/>
            </p:cNvSpPr>
            <p:nvPr/>
          </p:nvSpPr>
          <p:spPr bwMode="auto">
            <a:xfrm flipH="1">
              <a:off x="1662" y="3690"/>
              <a:ext cx="377" cy="192"/>
            </a:xfrm>
            <a:prstGeom prst="rect">
              <a:avLst/>
            </a:prstGeom>
            <a:noFill/>
            <a:ln w="9525">
              <a:noFill/>
              <a:miter lim="800000"/>
              <a:headEnd/>
              <a:tailEnd/>
            </a:ln>
          </p:spPr>
          <p:txBody>
            <a:bodyPr wrap="none">
              <a:spAutoFit/>
            </a:bodyPr>
            <a:lstStyle/>
            <a:p>
              <a:r>
                <a:rPr lang="en-US" sz="1400"/>
                <a:t>COIII</a:t>
              </a:r>
            </a:p>
          </p:txBody>
        </p:sp>
        <p:sp>
          <p:nvSpPr>
            <p:cNvPr id="5162" name="Text Box 35"/>
            <p:cNvSpPr txBox="1">
              <a:spLocks noChangeArrowheads="1"/>
            </p:cNvSpPr>
            <p:nvPr/>
          </p:nvSpPr>
          <p:spPr bwMode="auto">
            <a:xfrm flipH="1">
              <a:off x="2044" y="3799"/>
              <a:ext cx="396" cy="192"/>
            </a:xfrm>
            <a:prstGeom prst="rect">
              <a:avLst/>
            </a:prstGeom>
            <a:noFill/>
            <a:ln w="9525">
              <a:noFill/>
              <a:miter lim="800000"/>
              <a:headEnd/>
              <a:tailEnd/>
            </a:ln>
          </p:spPr>
          <p:txBody>
            <a:bodyPr wrap="none">
              <a:spAutoFit/>
            </a:bodyPr>
            <a:lstStyle/>
            <a:p>
              <a:r>
                <a:rPr lang="en-US" sz="1400"/>
                <a:t>ATP6</a:t>
              </a:r>
            </a:p>
          </p:txBody>
        </p:sp>
        <p:sp>
          <p:nvSpPr>
            <p:cNvPr id="5163" name="Freeform 36"/>
            <p:cNvSpPr>
              <a:spLocks/>
            </p:cNvSpPr>
            <p:nvPr/>
          </p:nvSpPr>
          <p:spPr bwMode="auto">
            <a:xfrm flipH="1">
              <a:off x="3007" y="1528"/>
              <a:ext cx="366" cy="147"/>
            </a:xfrm>
            <a:custGeom>
              <a:avLst/>
              <a:gdLst>
                <a:gd name="T0" fmla="*/ 366 w 366"/>
                <a:gd name="T1" fmla="*/ 0 h 147"/>
                <a:gd name="T2" fmla="*/ 211 w 366"/>
                <a:gd name="T3" fmla="*/ 28 h 147"/>
                <a:gd name="T4" fmla="*/ 92 w 366"/>
                <a:gd name="T5" fmla="*/ 101 h 147"/>
                <a:gd name="T6" fmla="*/ 0 w 366"/>
                <a:gd name="T7" fmla="*/ 147 h 147"/>
                <a:gd name="T8" fmla="*/ 0 60000 65536"/>
                <a:gd name="T9" fmla="*/ 0 60000 65536"/>
                <a:gd name="T10" fmla="*/ 0 60000 65536"/>
                <a:gd name="T11" fmla="*/ 0 60000 65536"/>
                <a:gd name="T12" fmla="*/ 0 w 366"/>
                <a:gd name="T13" fmla="*/ 0 h 147"/>
                <a:gd name="T14" fmla="*/ 366 w 366"/>
                <a:gd name="T15" fmla="*/ 147 h 147"/>
              </a:gdLst>
              <a:ahLst/>
              <a:cxnLst>
                <a:cxn ang="T8">
                  <a:pos x="T0" y="T1"/>
                </a:cxn>
                <a:cxn ang="T9">
                  <a:pos x="T2" y="T3"/>
                </a:cxn>
                <a:cxn ang="T10">
                  <a:pos x="T4" y="T5"/>
                </a:cxn>
                <a:cxn ang="T11">
                  <a:pos x="T6" y="T7"/>
                </a:cxn>
              </a:cxnLst>
              <a:rect l="T12" t="T13" r="T14" b="T15"/>
              <a:pathLst>
                <a:path w="366" h="147">
                  <a:moveTo>
                    <a:pt x="366" y="0"/>
                  </a:moveTo>
                  <a:cubicBezTo>
                    <a:pt x="311" y="5"/>
                    <a:pt x="257" y="11"/>
                    <a:pt x="211" y="28"/>
                  </a:cubicBezTo>
                  <a:cubicBezTo>
                    <a:pt x="165" y="45"/>
                    <a:pt x="127" y="81"/>
                    <a:pt x="92" y="101"/>
                  </a:cubicBezTo>
                  <a:cubicBezTo>
                    <a:pt x="57" y="121"/>
                    <a:pt x="28" y="134"/>
                    <a:pt x="0" y="147"/>
                  </a:cubicBezTo>
                </a:path>
              </a:pathLst>
            </a:custGeom>
            <a:noFill/>
            <a:ln w="9525">
              <a:solidFill>
                <a:schemeClr val="tx1"/>
              </a:solidFill>
              <a:round/>
              <a:headEnd type="none" w="med" len="med"/>
              <a:tailEnd type="triangle" w="med" len="med"/>
            </a:ln>
          </p:spPr>
          <p:txBody>
            <a:bodyPr/>
            <a:lstStyle/>
            <a:p>
              <a:endParaRPr lang="en-US"/>
            </a:p>
          </p:txBody>
        </p:sp>
        <p:sp>
          <p:nvSpPr>
            <p:cNvPr id="5164" name="Line 37"/>
            <p:cNvSpPr>
              <a:spLocks noChangeShapeType="1"/>
            </p:cNvSpPr>
            <p:nvPr/>
          </p:nvSpPr>
          <p:spPr bwMode="auto">
            <a:xfrm flipH="1">
              <a:off x="2504" y="3677"/>
              <a:ext cx="37" cy="146"/>
            </a:xfrm>
            <a:prstGeom prst="line">
              <a:avLst/>
            </a:prstGeom>
            <a:noFill/>
            <a:ln w="9525">
              <a:solidFill>
                <a:schemeClr val="tx1"/>
              </a:solidFill>
              <a:round/>
              <a:headEnd/>
              <a:tailEnd/>
            </a:ln>
          </p:spPr>
          <p:txBody>
            <a:bodyPr/>
            <a:lstStyle/>
            <a:p>
              <a:endParaRPr lang="en-US"/>
            </a:p>
          </p:txBody>
        </p:sp>
        <p:sp>
          <p:nvSpPr>
            <p:cNvPr id="5165" name="Text Box 38"/>
            <p:cNvSpPr txBox="1">
              <a:spLocks noChangeArrowheads="1"/>
            </p:cNvSpPr>
            <p:nvPr/>
          </p:nvSpPr>
          <p:spPr bwMode="auto">
            <a:xfrm flipH="1">
              <a:off x="2337" y="3912"/>
              <a:ext cx="396" cy="192"/>
            </a:xfrm>
            <a:prstGeom prst="rect">
              <a:avLst/>
            </a:prstGeom>
            <a:noFill/>
            <a:ln w="9525">
              <a:noFill/>
              <a:miter lim="800000"/>
              <a:headEnd/>
              <a:tailEnd/>
            </a:ln>
          </p:spPr>
          <p:txBody>
            <a:bodyPr wrap="none">
              <a:spAutoFit/>
            </a:bodyPr>
            <a:lstStyle/>
            <a:p>
              <a:r>
                <a:rPr lang="en-US" sz="1400"/>
                <a:t>ATP8</a:t>
              </a:r>
            </a:p>
          </p:txBody>
        </p:sp>
        <p:sp>
          <p:nvSpPr>
            <p:cNvPr id="5166" name="Text Box 39"/>
            <p:cNvSpPr txBox="1">
              <a:spLocks noChangeArrowheads="1"/>
            </p:cNvSpPr>
            <p:nvPr/>
          </p:nvSpPr>
          <p:spPr bwMode="auto">
            <a:xfrm flipH="1">
              <a:off x="2875" y="3869"/>
              <a:ext cx="346" cy="192"/>
            </a:xfrm>
            <a:prstGeom prst="rect">
              <a:avLst/>
            </a:prstGeom>
            <a:noFill/>
            <a:ln w="9525">
              <a:noFill/>
              <a:miter lim="800000"/>
              <a:headEnd/>
              <a:tailEnd/>
            </a:ln>
          </p:spPr>
          <p:txBody>
            <a:bodyPr wrap="none">
              <a:spAutoFit/>
            </a:bodyPr>
            <a:lstStyle/>
            <a:p>
              <a:r>
                <a:rPr lang="en-US" sz="1400"/>
                <a:t>COII</a:t>
              </a:r>
            </a:p>
          </p:txBody>
        </p:sp>
        <p:sp>
          <p:nvSpPr>
            <p:cNvPr id="5167" name="Rectangle 40"/>
            <p:cNvSpPr>
              <a:spLocks noChangeArrowheads="1"/>
            </p:cNvSpPr>
            <p:nvPr/>
          </p:nvSpPr>
          <p:spPr bwMode="auto">
            <a:xfrm rot="1336691" flipH="1">
              <a:off x="3130" y="1160"/>
              <a:ext cx="41"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68" name="Text Box 41"/>
            <p:cNvSpPr txBox="1">
              <a:spLocks noChangeArrowheads="1"/>
            </p:cNvSpPr>
            <p:nvPr/>
          </p:nvSpPr>
          <p:spPr bwMode="auto">
            <a:xfrm flipH="1">
              <a:off x="3218" y="982"/>
              <a:ext cx="390" cy="326"/>
            </a:xfrm>
            <a:prstGeom prst="rect">
              <a:avLst/>
            </a:prstGeom>
            <a:noFill/>
            <a:ln w="9525">
              <a:noFill/>
              <a:miter lim="800000"/>
              <a:headEnd/>
              <a:tailEnd/>
            </a:ln>
          </p:spPr>
          <p:txBody>
            <a:bodyPr wrap="none">
              <a:spAutoFit/>
            </a:bodyPr>
            <a:lstStyle/>
            <a:p>
              <a:pPr algn="ctr"/>
              <a:r>
                <a:rPr lang="en-US" sz="1400"/>
                <a:t>12S </a:t>
              </a:r>
            </a:p>
            <a:p>
              <a:pPr algn="ctr"/>
              <a:r>
                <a:rPr lang="en-US" sz="1400"/>
                <a:t>rRNA</a:t>
              </a:r>
            </a:p>
          </p:txBody>
        </p:sp>
        <p:sp>
          <p:nvSpPr>
            <p:cNvPr id="5169" name="Text Box 42"/>
            <p:cNvSpPr txBox="1">
              <a:spLocks noChangeArrowheads="1"/>
            </p:cNvSpPr>
            <p:nvPr/>
          </p:nvSpPr>
          <p:spPr bwMode="auto">
            <a:xfrm flipH="1">
              <a:off x="3761" y="1344"/>
              <a:ext cx="390" cy="326"/>
            </a:xfrm>
            <a:prstGeom prst="rect">
              <a:avLst/>
            </a:prstGeom>
            <a:noFill/>
            <a:ln w="9525">
              <a:noFill/>
              <a:miter lim="800000"/>
              <a:headEnd/>
              <a:tailEnd/>
            </a:ln>
          </p:spPr>
          <p:txBody>
            <a:bodyPr wrap="none">
              <a:spAutoFit/>
            </a:bodyPr>
            <a:lstStyle/>
            <a:p>
              <a:pPr algn="ctr"/>
              <a:r>
                <a:rPr lang="en-US" sz="1400"/>
                <a:t>16S </a:t>
              </a:r>
            </a:p>
            <a:p>
              <a:pPr algn="ctr"/>
              <a:r>
                <a:rPr lang="en-US" sz="1400"/>
                <a:t>rRNA</a:t>
              </a:r>
            </a:p>
          </p:txBody>
        </p:sp>
        <p:sp>
          <p:nvSpPr>
            <p:cNvPr id="5170" name="Text Box 43"/>
            <p:cNvSpPr txBox="1">
              <a:spLocks noChangeArrowheads="1"/>
            </p:cNvSpPr>
            <p:nvPr/>
          </p:nvSpPr>
          <p:spPr bwMode="auto">
            <a:xfrm flipH="1">
              <a:off x="4172" y="2002"/>
              <a:ext cx="340" cy="192"/>
            </a:xfrm>
            <a:prstGeom prst="rect">
              <a:avLst/>
            </a:prstGeom>
            <a:noFill/>
            <a:ln w="9525">
              <a:noFill/>
              <a:miter lim="800000"/>
              <a:headEnd/>
              <a:tailEnd/>
            </a:ln>
          </p:spPr>
          <p:txBody>
            <a:bodyPr wrap="none">
              <a:spAutoFit/>
            </a:bodyPr>
            <a:lstStyle/>
            <a:p>
              <a:r>
                <a:rPr lang="en-US" sz="1400"/>
                <a:t>ND1</a:t>
              </a:r>
            </a:p>
          </p:txBody>
        </p:sp>
        <p:sp>
          <p:nvSpPr>
            <p:cNvPr id="5171" name="Text Box 44"/>
            <p:cNvSpPr txBox="1">
              <a:spLocks noChangeArrowheads="1"/>
            </p:cNvSpPr>
            <p:nvPr/>
          </p:nvSpPr>
          <p:spPr bwMode="auto">
            <a:xfrm flipH="1">
              <a:off x="4150" y="2689"/>
              <a:ext cx="340" cy="192"/>
            </a:xfrm>
            <a:prstGeom prst="rect">
              <a:avLst/>
            </a:prstGeom>
            <a:noFill/>
            <a:ln w="9525">
              <a:noFill/>
              <a:miter lim="800000"/>
              <a:headEnd/>
              <a:tailEnd/>
            </a:ln>
          </p:spPr>
          <p:txBody>
            <a:bodyPr wrap="none">
              <a:spAutoFit/>
            </a:bodyPr>
            <a:lstStyle/>
            <a:p>
              <a:r>
                <a:rPr lang="en-US" sz="1400"/>
                <a:t>ND2</a:t>
              </a:r>
            </a:p>
          </p:txBody>
        </p:sp>
        <p:sp>
          <p:nvSpPr>
            <p:cNvPr id="5172" name="Text Box 45"/>
            <p:cNvSpPr txBox="1">
              <a:spLocks noChangeArrowheads="1"/>
            </p:cNvSpPr>
            <p:nvPr/>
          </p:nvSpPr>
          <p:spPr bwMode="auto">
            <a:xfrm flipH="1">
              <a:off x="3690" y="3549"/>
              <a:ext cx="315" cy="192"/>
            </a:xfrm>
            <a:prstGeom prst="rect">
              <a:avLst/>
            </a:prstGeom>
            <a:noFill/>
            <a:ln w="9525">
              <a:noFill/>
              <a:miter lim="800000"/>
              <a:headEnd/>
              <a:tailEnd/>
            </a:ln>
          </p:spPr>
          <p:txBody>
            <a:bodyPr wrap="none">
              <a:spAutoFit/>
            </a:bodyPr>
            <a:lstStyle/>
            <a:p>
              <a:r>
                <a:rPr lang="en-US" sz="1400"/>
                <a:t>COI</a:t>
              </a:r>
            </a:p>
          </p:txBody>
        </p:sp>
        <p:sp>
          <p:nvSpPr>
            <p:cNvPr id="5173" name="Rectangle 46"/>
            <p:cNvSpPr>
              <a:spLocks noChangeArrowheads="1"/>
            </p:cNvSpPr>
            <p:nvPr/>
          </p:nvSpPr>
          <p:spPr bwMode="auto">
            <a:xfrm rot="5400000" flipH="1">
              <a:off x="4204" y="2390"/>
              <a:ext cx="35"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74" name="Rectangle 47"/>
            <p:cNvSpPr>
              <a:spLocks noChangeArrowheads="1"/>
            </p:cNvSpPr>
            <p:nvPr/>
          </p:nvSpPr>
          <p:spPr bwMode="auto">
            <a:xfrm rot="5400000" flipH="1">
              <a:off x="3895" y="2411"/>
              <a:ext cx="35"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75" name="Rectangle 48"/>
            <p:cNvSpPr>
              <a:spLocks noChangeArrowheads="1"/>
            </p:cNvSpPr>
            <p:nvPr/>
          </p:nvSpPr>
          <p:spPr bwMode="auto">
            <a:xfrm rot="6765049" flipH="1">
              <a:off x="4117" y="2935"/>
              <a:ext cx="35"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76" name="Rectangle 49"/>
            <p:cNvSpPr>
              <a:spLocks noChangeArrowheads="1"/>
            </p:cNvSpPr>
            <p:nvPr/>
          </p:nvSpPr>
          <p:spPr bwMode="auto">
            <a:xfrm rot="6556157" flipH="1">
              <a:off x="3813" y="2881"/>
              <a:ext cx="35"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77" name="Rectangle 50"/>
            <p:cNvSpPr>
              <a:spLocks noChangeArrowheads="1"/>
            </p:cNvSpPr>
            <p:nvPr/>
          </p:nvSpPr>
          <p:spPr bwMode="auto">
            <a:xfrm rot="9487018" flipH="1">
              <a:off x="3165" y="3470"/>
              <a:ext cx="35"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78" name="Rectangle 51"/>
            <p:cNvSpPr>
              <a:spLocks noChangeArrowheads="1"/>
            </p:cNvSpPr>
            <p:nvPr/>
          </p:nvSpPr>
          <p:spPr bwMode="auto">
            <a:xfrm rot="9322808" flipH="1">
              <a:off x="3249" y="3752"/>
              <a:ext cx="35"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79" name="Rectangle 52"/>
            <p:cNvSpPr>
              <a:spLocks noChangeArrowheads="1"/>
            </p:cNvSpPr>
            <p:nvPr/>
          </p:nvSpPr>
          <p:spPr bwMode="auto">
            <a:xfrm rot="6556157" flipH="1">
              <a:off x="3789" y="2929"/>
              <a:ext cx="35"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80" name="Rectangle 53"/>
            <p:cNvSpPr>
              <a:spLocks noChangeArrowheads="1"/>
            </p:cNvSpPr>
            <p:nvPr/>
          </p:nvSpPr>
          <p:spPr bwMode="auto">
            <a:xfrm rot="6556157" flipH="1">
              <a:off x="3831" y="2833"/>
              <a:ext cx="35"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81" name="Rectangle 54"/>
            <p:cNvSpPr>
              <a:spLocks noChangeArrowheads="1"/>
            </p:cNvSpPr>
            <p:nvPr/>
          </p:nvSpPr>
          <p:spPr bwMode="auto">
            <a:xfrm rot="6556157" flipH="1">
              <a:off x="3765" y="2971"/>
              <a:ext cx="35"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82" name="Text Box 55"/>
            <p:cNvSpPr txBox="1">
              <a:spLocks noChangeArrowheads="1"/>
            </p:cNvSpPr>
            <p:nvPr/>
          </p:nvSpPr>
          <p:spPr bwMode="auto">
            <a:xfrm flipH="1">
              <a:off x="2617" y="890"/>
              <a:ext cx="255" cy="192"/>
            </a:xfrm>
            <a:prstGeom prst="rect">
              <a:avLst/>
            </a:prstGeom>
            <a:noFill/>
            <a:ln w="9525">
              <a:noFill/>
              <a:miter lim="800000"/>
              <a:headEnd/>
              <a:tailEnd/>
            </a:ln>
          </p:spPr>
          <p:txBody>
            <a:bodyPr wrap="none">
              <a:spAutoFit/>
            </a:bodyPr>
            <a:lstStyle/>
            <a:p>
              <a:r>
                <a:rPr lang="en-US" sz="1400"/>
                <a:t>O</a:t>
              </a:r>
              <a:r>
                <a:rPr lang="en-US" sz="1400" baseline="-25000"/>
                <a:t>H</a:t>
              </a:r>
            </a:p>
          </p:txBody>
        </p:sp>
        <p:sp>
          <p:nvSpPr>
            <p:cNvPr id="5183" name="Line 56"/>
            <p:cNvSpPr>
              <a:spLocks noChangeShapeType="1"/>
            </p:cNvSpPr>
            <p:nvPr/>
          </p:nvSpPr>
          <p:spPr bwMode="auto">
            <a:xfrm flipH="1" flipV="1">
              <a:off x="3972" y="3200"/>
              <a:ext cx="415" cy="218"/>
            </a:xfrm>
            <a:prstGeom prst="line">
              <a:avLst/>
            </a:prstGeom>
            <a:noFill/>
            <a:ln w="9525">
              <a:solidFill>
                <a:srgbClr val="0000FF"/>
              </a:solidFill>
              <a:round/>
              <a:headEnd/>
              <a:tailEnd type="triangle" w="med" len="med"/>
            </a:ln>
          </p:spPr>
          <p:txBody>
            <a:bodyPr/>
            <a:lstStyle/>
            <a:p>
              <a:endParaRPr lang="en-US"/>
            </a:p>
          </p:txBody>
        </p:sp>
        <p:sp>
          <p:nvSpPr>
            <p:cNvPr id="5184" name="Text Box 57"/>
            <p:cNvSpPr txBox="1">
              <a:spLocks noChangeArrowheads="1"/>
            </p:cNvSpPr>
            <p:nvPr/>
          </p:nvSpPr>
          <p:spPr bwMode="auto">
            <a:xfrm flipH="1">
              <a:off x="4292" y="3286"/>
              <a:ext cx="539" cy="326"/>
            </a:xfrm>
            <a:prstGeom prst="rect">
              <a:avLst/>
            </a:prstGeom>
            <a:noFill/>
            <a:ln w="9525">
              <a:noFill/>
              <a:miter lim="800000"/>
              <a:headEnd/>
              <a:tailEnd/>
            </a:ln>
          </p:spPr>
          <p:txBody>
            <a:bodyPr>
              <a:spAutoFit/>
            </a:bodyPr>
            <a:lstStyle/>
            <a:p>
              <a:pPr algn="ctr"/>
              <a:r>
                <a:rPr lang="en-US" sz="1400" i="1">
                  <a:solidFill>
                    <a:srgbClr val="0000FF"/>
                  </a:solidFill>
                </a:rPr>
                <a:t>9-bp deletion</a:t>
              </a:r>
            </a:p>
          </p:txBody>
        </p:sp>
        <p:sp>
          <p:nvSpPr>
            <p:cNvPr id="5185" name="Freeform 58"/>
            <p:cNvSpPr>
              <a:spLocks/>
            </p:cNvSpPr>
            <p:nvPr/>
          </p:nvSpPr>
          <p:spPr bwMode="auto">
            <a:xfrm rot="18052406" flipH="1">
              <a:off x="3404" y="2815"/>
              <a:ext cx="188" cy="105"/>
            </a:xfrm>
            <a:custGeom>
              <a:avLst/>
              <a:gdLst>
                <a:gd name="T0" fmla="*/ 0 w 161"/>
                <a:gd name="T1" fmla="*/ 105 h 81"/>
                <a:gd name="T2" fmla="*/ 0 w 161"/>
                <a:gd name="T3" fmla="*/ 0 h 81"/>
                <a:gd name="T4" fmla="*/ 188 w 161"/>
                <a:gd name="T5" fmla="*/ 0 h 81"/>
                <a:gd name="T6" fmla="*/ 0 60000 65536"/>
                <a:gd name="T7" fmla="*/ 0 60000 65536"/>
                <a:gd name="T8" fmla="*/ 0 60000 65536"/>
                <a:gd name="T9" fmla="*/ 0 w 161"/>
                <a:gd name="T10" fmla="*/ 0 h 81"/>
                <a:gd name="T11" fmla="*/ 161 w 161"/>
                <a:gd name="T12" fmla="*/ 81 h 81"/>
              </a:gdLst>
              <a:ahLst/>
              <a:cxnLst>
                <a:cxn ang="T6">
                  <a:pos x="T0" y="T1"/>
                </a:cxn>
                <a:cxn ang="T7">
                  <a:pos x="T2" y="T3"/>
                </a:cxn>
                <a:cxn ang="T8">
                  <a:pos x="T4" y="T5"/>
                </a:cxn>
              </a:cxnLst>
              <a:rect l="T9" t="T10" r="T11" b="T12"/>
              <a:pathLst>
                <a:path w="161" h="81">
                  <a:moveTo>
                    <a:pt x="0" y="81"/>
                  </a:moveTo>
                  <a:lnTo>
                    <a:pt x="0" y="0"/>
                  </a:lnTo>
                  <a:lnTo>
                    <a:pt x="161" y="0"/>
                  </a:lnTo>
                </a:path>
              </a:pathLst>
            </a:custGeom>
            <a:noFill/>
            <a:ln w="9525">
              <a:solidFill>
                <a:schemeClr val="tx1"/>
              </a:solidFill>
              <a:round/>
              <a:headEnd type="none" w="med" len="med"/>
              <a:tailEnd type="triangle" w="med" len="med"/>
            </a:ln>
          </p:spPr>
          <p:txBody>
            <a:bodyPr/>
            <a:lstStyle/>
            <a:p>
              <a:endParaRPr lang="en-US"/>
            </a:p>
          </p:txBody>
        </p:sp>
        <p:sp>
          <p:nvSpPr>
            <p:cNvPr id="5186" name="Text Box 59"/>
            <p:cNvSpPr txBox="1">
              <a:spLocks noChangeArrowheads="1"/>
            </p:cNvSpPr>
            <p:nvPr/>
          </p:nvSpPr>
          <p:spPr bwMode="auto">
            <a:xfrm flipH="1">
              <a:off x="3223" y="2624"/>
              <a:ext cx="243" cy="192"/>
            </a:xfrm>
            <a:prstGeom prst="rect">
              <a:avLst/>
            </a:prstGeom>
            <a:noFill/>
            <a:ln w="9525">
              <a:noFill/>
              <a:miter lim="800000"/>
              <a:headEnd/>
              <a:tailEnd/>
            </a:ln>
          </p:spPr>
          <p:txBody>
            <a:bodyPr wrap="none">
              <a:spAutoFit/>
            </a:bodyPr>
            <a:lstStyle/>
            <a:p>
              <a:r>
                <a:rPr lang="en-US" sz="1400"/>
                <a:t>O</a:t>
              </a:r>
              <a:r>
                <a:rPr lang="en-US" sz="1400" baseline="-25000"/>
                <a:t>L</a:t>
              </a:r>
            </a:p>
          </p:txBody>
        </p:sp>
        <p:sp>
          <p:nvSpPr>
            <p:cNvPr id="5187" name="Rectangle 60"/>
            <p:cNvSpPr>
              <a:spLocks noChangeArrowheads="1"/>
            </p:cNvSpPr>
            <p:nvPr/>
          </p:nvSpPr>
          <p:spPr bwMode="auto">
            <a:xfrm>
              <a:off x="1440" y="432"/>
              <a:ext cx="2736" cy="204"/>
            </a:xfrm>
            <a:prstGeom prst="rect">
              <a:avLst/>
            </a:prstGeom>
            <a:noFill/>
            <a:ln w="9525">
              <a:solidFill>
                <a:schemeClr val="tx1"/>
              </a:solidFill>
              <a:miter lim="800000"/>
              <a:headEnd/>
              <a:tailEnd/>
            </a:ln>
          </p:spPr>
          <p:txBody>
            <a:bodyPr wrap="none" anchor="ctr"/>
            <a:lstStyle/>
            <a:p>
              <a:endParaRPr lang="en-US"/>
            </a:p>
          </p:txBody>
        </p:sp>
        <p:sp>
          <p:nvSpPr>
            <p:cNvPr id="5188" name="Line 61"/>
            <p:cNvSpPr>
              <a:spLocks noChangeShapeType="1"/>
            </p:cNvSpPr>
            <p:nvPr/>
          </p:nvSpPr>
          <p:spPr bwMode="auto">
            <a:xfrm flipH="1" flipV="1">
              <a:off x="1440" y="636"/>
              <a:ext cx="900" cy="360"/>
            </a:xfrm>
            <a:prstGeom prst="line">
              <a:avLst/>
            </a:prstGeom>
            <a:noFill/>
            <a:ln w="9525">
              <a:solidFill>
                <a:schemeClr val="tx1"/>
              </a:solidFill>
              <a:prstDash val="dash"/>
              <a:round/>
              <a:headEnd/>
              <a:tailEnd/>
            </a:ln>
          </p:spPr>
          <p:txBody>
            <a:bodyPr/>
            <a:lstStyle/>
            <a:p>
              <a:endParaRPr lang="en-US"/>
            </a:p>
          </p:txBody>
        </p:sp>
        <p:sp>
          <p:nvSpPr>
            <p:cNvPr id="5189" name="Line 62"/>
            <p:cNvSpPr>
              <a:spLocks noChangeShapeType="1"/>
            </p:cNvSpPr>
            <p:nvPr/>
          </p:nvSpPr>
          <p:spPr bwMode="auto">
            <a:xfrm flipV="1">
              <a:off x="3174" y="636"/>
              <a:ext cx="1008" cy="372"/>
            </a:xfrm>
            <a:prstGeom prst="line">
              <a:avLst/>
            </a:prstGeom>
            <a:noFill/>
            <a:ln w="9525">
              <a:solidFill>
                <a:schemeClr val="tx1"/>
              </a:solidFill>
              <a:prstDash val="dash"/>
              <a:round/>
              <a:headEnd/>
              <a:tailEnd/>
            </a:ln>
          </p:spPr>
          <p:txBody>
            <a:bodyPr/>
            <a:lstStyle/>
            <a:p>
              <a:endParaRPr lang="en-US"/>
            </a:p>
          </p:txBody>
        </p:sp>
        <p:sp>
          <p:nvSpPr>
            <p:cNvPr id="5190" name="Text Box 63"/>
            <p:cNvSpPr txBox="1">
              <a:spLocks noChangeArrowheads="1"/>
            </p:cNvSpPr>
            <p:nvPr/>
          </p:nvSpPr>
          <p:spPr bwMode="auto">
            <a:xfrm>
              <a:off x="3134" y="990"/>
              <a:ext cx="184" cy="192"/>
            </a:xfrm>
            <a:prstGeom prst="rect">
              <a:avLst/>
            </a:prstGeom>
            <a:noFill/>
            <a:ln w="9525">
              <a:noFill/>
              <a:miter lim="800000"/>
              <a:headEnd/>
              <a:tailEnd/>
            </a:ln>
          </p:spPr>
          <p:txBody>
            <a:bodyPr wrap="none">
              <a:spAutoFit/>
            </a:bodyPr>
            <a:lstStyle/>
            <a:p>
              <a:r>
                <a:rPr lang="en-US" sz="1400">
                  <a:solidFill>
                    <a:srgbClr val="0000FF"/>
                  </a:solidFill>
                </a:rPr>
                <a:t>F</a:t>
              </a:r>
            </a:p>
          </p:txBody>
        </p:sp>
        <p:sp>
          <p:nvSpPr>
            <p:cNvPr id="5191" name="Text Box 64"/>
            <p:cNvSpPr txBox="1">
              <a:spLocks noChangeArrowheads="1"/>
            </p:cNvSpPr>
            <p:nvPr/>
          </p:nvSpPr>
          <p:spPr bwMode="auto">
            <a:xfrm>
              <a:off x="3548" y="1177"/>
              <a:ext cx="191" cy="192"/>
            </a:xfrm>
            <a:prstGeom prst="rect">
              <a:avLst/>
            </a:prstGeom>
            <a:noFill/>
            <a:ln w="9525">
              <a:noFill/>
              <a:miter lim="800000"/>
              <a:headEnd/>
              <a:tailEnd/>
            </a:ln>
          </p:spPr>
          <p:txBody>
            <a:bodyPr wrap="none">
              <a:spAutoFit/>
            </a:bodyPr>
            <a:lstStyle/>
            <a:p>
              <a:r>
                <a:rPr lang="en-US" sz="1400">
                  <a:solidFill>
                    <a:srgbClr val="0000FF"/>
                  </a:solidFill>
                </a:rPr>
                <a:t>V</a:t>
              </a:r>
            </a:p>
          </p:txBody>
        </p:sp>
        <p:sp>
          <p:nvSpPr>
            <p:cNvPr id="5192" name="Line 65"/>
            <p:cNvSpPr>
              <a:spLocks noChangeShapeType="1"/>
            </p:cNvSpPr>
            <p:nvPr/>
          </p:nvSpPr>
          <p:spPr bwMode="auto">
            <a:xfrm flipH="1">
              <a:off x="3402" y="1442"/>
              <a:ext cx="77" cy="120"/>
            </a:xfrm>
            <a:prstGeom prst="line">
              <a:avLst/>
            </a:prstGeom>
            <a:noFill/>
            <a:ln w="9525">
              <a:solidFill>
                <a:schemeClr val="tx1"/>
              </a:solidFill>
              <a:round/>
              <a:headEnd/>
              <a:tailEnd/>
            </a:ln>
          </p:spPr>
          <p:txBody>
            <a:bodyPr/>
            <a:lstStyle/>
            <a:p>
              <a:endParaRPr lang="en-US"/>
            </a:p>
          </p:txBody>
        </p:sp>
        <p:sp>
          <p:nvSpPr>
            <p:cNvPr id="5193" name="Line 66"/>
            <p:cNvSpPr>
              <a:spLocks noChangeShapeType="1"/>
            </p:cNvSpPr>
            <p:nvPr/>
          </p:nvSpPr>
          <p:spPr bwMode="auto">
            <a:xfrm flipH="1">
              <a:off x="3090" y="1298"/>
              <a:ext cx="53" cy="144"/>
            </a:xfrm>
            <a:prstGeom prst="line">
              <a:avLst/>
            </a:prstGeom>
            <a:noFill/>
            <a:ln w="9525">
              <a:solidFill>
                <a:schemeClr val="tx1"/>
              </a:solidFill>
              <a:round/>
              <a:headEnd/>
              <a:tailEnd/>
            </a:ln>
          </p:spPr>
          <p:txBody>
            <a:bodyPr/>
            <a:lstStyle/>
            <a:p>
              <a:endParaRPr lang="en-US"/>
            </a:p>
          </p:txBody>
        </p:sp>
        <p:sp>
          <p:nvSpPr>
            <p:cNvPr id="5194" name="Line 67"/>
            <p:cNvSpPr>
              <a:spLocks noChangeShapeType="1"/>
            </p:cNvSpPr>
            <p:nvPr/>
          </p:nvSpPr>
          <p:spPr bwMode="auto">
            <a:xfrm flipH="1">
              <a:off x="3876" y="1982"/>
              <a:ext cx="125" cy="66"/>
            </a:xfrm>
            <a:prstGeom prst="line">
              <a:avLst/>
            </a:prstGeom>
            <a:noFill/>
            <a:ln w="9525">
              <a:solidFill>
                <a:schemeClr val="tx1"/>
              </a:solidFill>
              <a:round/>
              <a:headEnd/>
              <a:tailEnd/>
            </a:ln>
          </p:spPr>
          <p:txBody>
            <a:bodyPr/>
            <a:lstStyle/>
            <a:p>
              <a:endParaRPr lang="en-US"/>
            </a:p>
          </p:txBody>
        </p:sp>
        <p:sp>
          <p:nvSpPr>
            <p:cNvPr id="5195" name="Text Box 68"/>
            <p:cNvSpPr txBox="1">
              <a:spLocks noChangeArrowheads="1"/>
            </p:cNvSpPr>
            <p:nvPr/>
          </p:nvSpPr>
          <p:spPr bwMode="auto">
            <a:xfrm>
              <a:off x="4124" y="1789"/>
              <a:ext cx="240" cy="192"/>
            </a:xfrm>
            <a:prstGeom prst="rect">
              <a:avLst/>
            </a:prstGeom>
            <a:noFill/>
            <a:ln w="9525">
              <a:noFill/>
              <a:miter lim="800000"/>
              <a:headEnd/>
              <a:tailEnd/>
            </a:ln>
          </p:spPr>
          <p:txBody>
            <a:bodyPr wrap="none">
              <a:spAutoFit/>
            </a:bodyPr>
            <a:lstStyle/>
            <a:p>
              <a:r>
                <a:rPr lang="en-US" sz="1400">
                  <a:solidFill>
                    <a:srgbClr val="0000FF"/>
                  </a:solidFill>
                </a:rPr>
                <a:t>L1</a:t>
              </a:r>
            </a:p>
          </p:txBody>
        </p:sp>
        <p:sp>
          <p:nvSpPr>
            <p:cNvPr id="5196" name="Text Box 69"/>
            <p:cNvSpPr txBox="1">
              <a:spLocks noChangeArrowheads="1"/>
            </p:cNvSpPr>
            <p:nvPr/>
          </p:nvSpPr>
          <p:spPr bwMode="auto">
            <a:xfrm>
              <a:off x="4274" y="2311"/>
              <a:ext cx="147" cy="192"/>
            </a:xfrm>
            <a:prstGeom prst="rect">
              <a:avLst/>
            </a:prstGeom>
            <a:noFill/>
            <a:ln w="9525">
              <a:noFill/>
              <a:miter lim="800000"/>
              <a:headEnd/>
              <a:tailEnd/>
            </a:ln>
          </p:spPr>
          <p:txBody>
            <a:bodyPr wrap="none">
              <a:spAutoFit/>
            </a:bodyPr>
            <a:lstStyle/>
            <a:p>
              <a:r>
                <a:rPr lang="en-US" sz="1400">
                  <a:solidFill>
                    <a:srgbClr val="0000FF"/>
                  </a:solidFill>
                </a:rPr>
                <a:t>I</a:t>
              </a:r>
            </a:p>
          </p:txBody>
        </p:sp>
        <p:sp>
          <p:nvSpPr>
            <p:cNvPr id="5197" name="Text Box 70"/>
            <p:cNvSpPr txBox="1">
              <a:spLocks noChangeArrowheads="1"/>
            </p:cNvSpPr>
            <p:nvPr/>
          </p:nvSpPr>
          <p:spPr bwMode="auto">
            <a:xfrm>
              <a:off x="3656" y="2383"/>
              <a:ext cx="203" cy="192"/>
            </a:xfrm>
            <a:prstGeom prst="rect">
              <a:avLst/>
            </a:prstGeom>
            <a:noFill/>
            <a:ln w="9525">
              <a:noFill/>
              <a:miter lim="800000"/>
              <a:headEnd/>
              <a:tailEnd/>
            </a:ln>
          </p:spPr>
          <p:txBody>
            <a:bodyPr wrap="none">
              <a:spAutoFit/>
            </a:bodyPr>
            <a:lstStyle/>
            <a:p>
              <a:r>
                <a:rPr lang="en-US" sz="1400">
                  <a:solidFill>
                    <a:srgbClr val="0000FF"/>
                  </a:solidFill>
                </a:rPr>
                <a:t>Q</a:t>
              </a:r>
            </a:p>
          </p:txBody>
        </p:sp>
        <p:sp>
          <p:nvSpPr>
            <p:cNvPr id="5198" name="Line 71"/>
            <p:cNvSpPr>
              <a:spLocks noChangeShapeType="1"/>
            </p:cNvSpPr>
            <p:nvPr/>
          </p:nvSpPr>
          <p:spPr bwMode="auto">
            <a:xfrm flipH="1">
              <a:off x="3990" y="2510"/>
              <a:ext cx="155" cy="0"/>
            </a:xfrm>
            <a:prstGeom prst="line">
              <a:avLst/>
            </a:prstGeom>
            <a:noFill/>
            <a:ln w="9525">
              <a:solidFill>
                <a:schemeClr val="tx1"/>
              </a:solidFill>
              <a:round/>
              <a:headEnd/>
              <a:tailEnd/>
            </a:ln>
          </p:spPr>
          <p:txBody>
            <a:bodyPr/>
            <a:lstStyle/>
            <a:p>
              <a:endParaRPr lang="en-US"/>
            </a:p>
          </p:txBody>
        </p:sp>
        <p:sp>
          <p:nvSpPr>
            <p:cNvPr id="5199" name="Line 72"/>
            <p:cNvSpPr>
              <a:spLocks noChangeShapeType="1"/>
            </p:cNvSpPr>
            <p:nvPr/>
          </p:nvSpPr>
          <p:spPr bwMode="auto">
            <a:xfrm flipH="1" flipV="1">
              <a:off x="3930" y="2894"/>
              <a:ext cx="149" cy="42"/>
            </a:xfrm>
            <a:prstGeom prst="line">
              <a:avLst/>
            </a:prstGeom>
            <a:noFill/>
            <a:ln w="9525">
              <a:solidFill>
                <a:schemeClr val="tx1"/>
              </a:solidFill>
              <a:round/>
              <a:headEnd/>
              <a:tailEnd/>
            </a:ln>
          </p:spPr>
          <p:txBody>
            <a:bodyPr/>
            <a:lstStyle/>
            <a:p>
              <a:endParaRPr lang="en-US"/>
            </a:p>
          </p:txBody>
        </p:sp>
        <p:sp>
          <p:nvSpPr>
            <p:cNvPr id="5200" name="Text Box 73"/>
            <p:cNvSpPr txBox="1">
              <a:spLocks noChangeArrowheads="1"/>
            </p:cNvSpPr>
            <p:nvPr/>
          </p:nvSpPr>
          <p:spPr bwMode="auto">
            <a:xfrm>
              <a:off x="4262" y="2467"/>
              <a:ext cx="209" cy="192"/>
            </a:xfrm>
            <a:prstGeom prst="rect">
              <a:avLst/>
            </a:prstGeom>
            <a:noFill/>
            <a:ln w="9525">
              <a:noFill/>
              <a:miter lim="800000"/>
              <a:headEnd/>
              <a:tailEnd/>
            </a:ln>
          </p:spPr>
          <p:txBody>
            <a:bodyPr wrap="none">
              <a:spAutoFit/>
            </a:bodyPr>
            <a:lstStyle/>
            <a:p>
              <a:r>
                <a:rPr lang="en-US" sz="1400">
                  <a:solidFill>
                    <a:srgbClr val="0000FF"/>
                  </a:solidFill>
                </a:rPr>
                <a:t>M</a:t>
              </a:r>
            </a:p>
          </p:txBody>
        </p:sp>
        <p:sp>
          <p:nvSpPr>
            <p:cNvPr id="5201" name="Rectangle 74"/>
            <p:cNvSpPr>
              <a:spLocks noChangeArrowheads="1"/>
            </p:cNvSpPr>
            <p:nvPr/>
          </p:nvSpPr>
          <p:spPr bwMode="auto">
            <a:xfrm rot="5400000" flipH="1">
              <a:off x="4201" y="2453"/>
              <a:ext cx="35" cy="1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202" name="Text Box 75"/>
            <p:cNvSpPr txBox="1">
              <a:spLocks noChangeArrowheads="1"/>
            </p:cNvSpPr>
            <p:nvPr/>
          </p:nvSpPr>
          <p:spPr bwMode="auto">
            <a:xfrm>
              <a:off x="4184" y="2977"/>
              <a:ext cx="222" cy="192"/>
            </a:xfrm>
            <a:prstGeom prst="rect">
              <a:avLst/>
            </a:prstGeom>
            <a:noFill/>
            <a:ln w="9525">
              <a:noFill/>
              <a:miter lim="800000"/>
              <a:headEnd/>
              <a:tailEnd/>
            </a:ln>
          </p:spPr>
          <p:txBody>
            <a:bodyPr wrap="none">
              <a:spAutoFit/>
            </a:bodyPr>
            <a:lstStyle/>
            <a:p>
              <a:r>
                <a:rPr lang="en-US" sz="1400">
                  <a:solidFill>
                    <a:srgbClr val="0000FF"/>
                  </a:solidFill>
                </a:rPr>
                <a:t>W</a:t>
              </a:r>
            </a:p>
          </p:txBody>
        </p:sp>
        <p:sp>
          <p:nvSpPr>
            <p:cNvPr id="5203" name="Text Box 76"/>
            <p:cNvSpPr txBox="1">
              <a:spLocks noChangeArrowheads="1"/>
            </p:cNvSpPr>
            <p:nvPr/>
          </p:nvSpPr>
          <p:spPr bwMode="auto">
            <a:xfrm>
              <a:off x="3644" y="2665"/>
              <a:ext cx="191" cy="192"/>
            </a:xfrm>
            <a:prstGeom prst="rect">
              <a:avLst/>
            </a:prstGeom>
            <a:noFill/>
            <a:ln w="9525">
              <a:noFill/>
              <a:miter lim="800000"/>
              <a:headEnd/>
              <a:tailEnd/>
            </a:ln>
          </p:spPr>
          <p:txBody>
            <a:bodyPr wrap="none">
              <a:spAutoFit/>
            </a:bodyPr>
            <a:lstStyle/>
            <a:p>
              <a:r>
                <a:rPr lang="en-US" sz="1400">
                  <a:solidFill>
                    <a:srgbClr val="0000FF"/>
                  </a:solidFill>
                </a:rPr>
                <a:t>A</a:t>
              </a:r>
            </a:p>
          </p:txBody>
        </p:sp>
        <p:sp>
          <p:nvSpPr>
            <p:cNvPr id="5204" name="Text Box 77"/>
            <p:cNvSpPr txBox="1">
              <a:spLocks noChangeArrowheads="1"/>
            </p:cNvSpPr>
            <p:nvPr/>
          </p:nvSpPr>
          <p:spPr bwMode="auto">
            <a:xfrm>
              <a:off x="3584" y="2773"/>
              <a:ext cx="197" cy="192"/>
            </a:xfrm>
            <a:prstGeom prst="rect">
              <a:avLst/>
            </a:prstGeom>
            <a:noFill/>
            <a:ln w="9525">
              <a:noFill/>
              <a:miter lim="800000"/>
              <a:headEnd/>
              <a:tailEnd/>
            </a:ln>
          </p:spPr>
          <p:txBody>
            <a:bodyPr wrap="none">
              <a:spAutoFit/>
            </a:bodyPr>
            <a:lstStyle/>
            <a:p>
              <a:r>
                <a:rPr lang="en-US" sz="1400">
                  <a:solidFill>
                    <a:srgbClr val="0000FF"/>
                  </a:solidFill>
                </a:rPr>
                <a:t>N</a:t>
              </a:r>
            </a:p>
          </p:txBody>
        </p:sp>
        <p:sp>
          <p:nvSpPr>
            <p:cNvPr id="5205" name="Text Box 78"/>
            <p:cNvSpPr txBox="1">
              <a:spLocks noChangeArrowheads="1"/>
            </p:cNvSpPr>
            <p:nvPr/>
          </p:nvSpPr>
          <p:spPr bwMode="auto">
            <a:xfrm>
              <a:off x="3500" y="2851"/>
              <a:ext cx="197" cy="192"/>
            </a:xfrm>
            <a:prstGeom prst="rect">
              <a:avLst/>
            </a:prstGeom>
            <a:noFill/>
            <a:ln w="9525">
              <a:noFill/>
              <a:miter lim="800000"/>
              <a:headEnd/>
              <a:tailEnd/>
            </a:ln>
          </p:spPr>
          <p:txBody>
            <a:bodyPr wrap="none">
              <a:spAutoFit/>
            </a:bodyPr>
            <a:lstStyle/>
            <a:p>
              <a:r>
                <a:rPr lang="en-US" sz="1400">
                  <a:solidFill>
                    <a:srgbClr val="0000FF"/>
                  </a:solidFill>
                </a:rPr>
                <a:t>C</a:t>
              </a:r>
            </a:p>
          </p:txBody>
        </p:sp>
        <p:sp>
          <p:nvSpPr>
            <p:cNvPr id="5206" name="Text Box 79"/>
            <p:cNvSpPr txBox="1">
              <a:spLocks noChangeArrowheads="1"/>
            </p:cNvSpPr>
            <p:nvPr/>
          </p:nvSpPr>
          <p:spPr bwMode="auto">
            <a:xfrm>
              <a:off x="3554" y="2953"/>
              <a:ext cx="191" cy="192"/>
            </a:xfrm>
            <a:prstGeom prst="rect">
              <a:avLst/>
            </a:prstGeom>
            <a:noFill/>
            <a:ln w="9525">
              <a:noFill/>
              <a:miter lim="800000"/>
              <a:headEnd/>
              <a:tailEnd/>
            </a:ln>
          </p:spPr>
          <p:txBody>
            <a:bodyPr wrap="none">
              <a:spAutoFit/>
            </a:bodyPr>
            <a:lstStyle/>
            <a:p>
              <a:r>
                <a:rPr lang="en-US" sz="1400">
                  <a:solidFill>
                    <a:srgbClr val="0000FF"/>
                  </a:solidFill>
                </a:rPr>
                <a:t>Y</a:t>
              </a:r>
            </a:p>
          </p:txBody>
        </p:sp>
        <p:sp>
          <p:nvSpPr>
            <p:cNvPr id="5207" name="Text Box 80"/>
            <p:cNvSpPr txBox="1">
              <a:spLocks noChangeArrowheads="1"/>
            </p:cNvSpPr>
            <p:nvPr/>
          </p:nvSpPr>
          <p:spPr bwMode="auto">
            <a:xfrm>
              <a:off x="3062" y="3307"/>
              <a:ext cx="253" cy="192"/>
            </a:xfrm>
            <a:prstGeom prst="rect">
              <a:avLst/>
            </a:prstGeom>
            <a:noFill/>
            <a:ln w="9525">
              <a:noFill/>
              <a:miter lim="800000"/>
              <a:headEnd/>
              <a:tailEnd/>
            </a:ln>
          </p:spPr>
          <p:txBody>
            <a:bodyPr wrap="none">
              <a:spAutoFit/>
            </a:bodyPr>
            <a:lstStyle/>
            <a:p>
              <a:r>
                <a:rPr lang="en-US" sz="1400">
                  <a:solidFill>
                    <a:srgbClr val="0000FF"/>
                  </a:solidFill>
                </a:rPr>
                <a:t>S1</a:t>
              </a:r>
            </a:p>
          </p:txBody>
        </p:sp>
        <p:sp>
          <p:nvSpPr>
            <p:cNvPr id="5208" name="Text Box 81"/>
            <p:cNvSpPr txBox="1">
              <a:spLocks noChangeArrowheads="1"/>
            </p:cNvSpPr>
            <p:nvPr/>
          </p:nvSpPr>
          <p:spPr bwMode="auto">
            <a:xfrm>
              <a:off x="3254" y="3871"/>
              <a:ext cx="197" cy="192"/>
            </a:xfrm>
            <a:prstGeom prst="rect">
              <a:avLst/>
            </a:prstGeom>
            <a:noFill/>
            <a:ln w="9525">
              <a:noFill/>
              <a:miter lim="800000"/>
              <a:headEnd/>
              <a:tailEnd/>
            </a:ln>
          </p:spPr>
          <p:txBody>
            <a:bodyPr wrap="none">
              <a:spAutoFit/>
            </a:bodyPr>
            <a:lstStyle/>
            <a:p>
              <a:r>
                <a:rPr lang="en-US" sz="1400">
                  <a:solidFill>
                    <a:srgbClr val="0000FF"/>
                  </a:solidFill>
                </a:rPr>
                <a:t>D</a:t>
              </a:r>
            </a:p>
          </p:txBody>
        </p:sp>
        <p:sp>
          <p:nvSpPr>
            <p:cNvPr id="5209" name="Text Box 82"/>
            <p:cNvSpPr txBox="1">
              <a:spLocks noChangeArrowheads="1"/>
            </p:cNvSpPr>
            <p:nvPr/>
          </p:nvSpPr>
          <p:spPr bwMode="auto">
            <a:xfrm>
              <a:off x="2654" y="3991"/>
              <a:ext cx="191" cy="192"/>
            </a:xfrm>
            <a:prstGeom prst="rect">
              <a:avLst/>
            </a:prstGeom>
            <a:noFill/>
            <a:ln w="9525">
              <a:noFill/>
              <a:miter lim="800000"/>
              <a:headEnd/>
              <a:tailEnd/>
            </a:ln>
          </p:spPr>
          <p:txBody>
            <a:bodyPr wrap="none">
              <a:spAutoFit/>
            </a:bodyPr>
            <a:lstStyle/>
            <a:p>
              <a:r>
                <a:rPr lang="en-US" sz="1400">
                  <a:solidFill>
                    <a:srgbClr val="0000FF"/>
                  </a:solidFill>
                </a:rPr>
                <a:t>K</a:t>
              </a:r>
            </a:p>
          </p:txBody>
        </p:sp>
        <p:sp>
          <p:nvSpPr>
            <p:cNvPr id="5210" name="Line 83"/>
            <p:cNvSpPr>
              <a:spLocks noChangeShapeType="1"/>
            </p:cNvSpPr>
            <p:nvPr/>
          </p:nvSpPr>
          <p:spPr bwMode="auto">
            <a:xfrm>
              <a:off x="3225" y="3605"/>
              <a:ext cx="54" cy="128"/>
            </a:xfrm>
            <a:prstGeom prst="line">
              <a:avLst/>
            </a:prstGeom>
            <a:noFill/>
            <a:ln w="9525">
              <a:solidFill>
                <a:schemeClr val="tx1"/>
              </a:solidFill>
              <a:round/>
              <a:headEnd/>
              <a:tailEnd/>
            </a:ln>
          </p:spPr>
          <p:txBody>
            <a:bodyPr/>
            <a:lstStyle/>
            <a:p>
              <a:endParaRPr lang="en-US"/>
            </a:p>
          </p:txBody>
        </p:sp>
        <p:sp>
          <p:nvSpPr>
            <p:cNvPr id="5211" name="Text Box 84"/>
            <p:cNvSpPr txBox="1">
              <a:spLocks noChangeArrowheads="1"/>
            </p:cNvSpPr>
            <p:nvPr/>
          </p:nvSpPr>
          <p:spPr bwMode="auto">
            <a:xfrm>
              <a:off x="1514" y="3565"/>
              <a:ext cx="203" cy="192"/>
            </a:xfrm>
            <a:prstGeom prst="rect">
              <a:avLst/>
            </a:prstGeom>
            <a:noFill/>
            <a:ln w="9525">
              <a:noFill/>
              <a:miter lim="800000"/>
              <a:headEnd/>
              <a:tailEnd/>
            </a:ln>
          </p:spPr>
          <p:txBody>
            <a:bodyPr wrap="none">
              <a:spAutoFit/>
            </a:bodyPr>
            <a:lstStyle/>
            <a:p>
              <a:r>
                <a:rPr lang="en-US" sz="1400">
                  <a:solidFill>
                    <a:srgbClr val="0000FF"/>
                  </a:solidFill>
                </a:rPr>
                <a:t>G</a:t>
              </a:r>
            </a:p>
          </p:txBody>
        </p:sp>
        <p:sp>
          <p:nvSpPr>
            <p:cNvPr id="5212" name="Text Box 85"/>
            <p:cNvSpPr txBox="1">
              <a:spLocks noChangeArrowheads="1"/>
            </p:cNvSpPr>
            <p:nvPr/>
          </p:nvSpPr>
          <p:spPr bwMode="auto">
            <a:xfrm>
              <a:off x="1322" y="3355"/>
              <a:ext cx="197" cy="192"/>
            </a:xfrm>
            <a:prstGeom prst="rect">
              <a:avLst/>
            </a:prstGeom>
            <a:noFill/>
            <a:ln w="9525">
              <a:noFill/>
              <a:miter lim="800000"/>
              <a:headEnd/>
              <a:tailEnd/>
            </a:ln>
          </p:spPr>
          <p:txBody>
            <a:bodyPr wrap="none">
              <a:spAutoFit/>
            </a:bodyPr>
            <a:lstStyle/>
            <a:p>
              <a:r>
                <a:rPr lang="en-US" sz="1400">
                  <a:solidFill>
                    <a:srgbClr val="0000FF"/>
                  </a:solidFill>
                </a:rPr>
                <a:t>R</a:t>
              </a:r>
            </a:p>
          </p:txBody>
        </p:sp>
        <p:sp>
          <p:nvSpPr>
            <p:cNvPr id="5213" name="Text Box 86"/>
            <p:cNvSpPr txBox="1">
              <a:spLocks noChangeArrowheads="1"/>
            </p:cNvSpPr>
            <p:nvPr/>
          </p:nvSpPr>
          <p:spPr bwMode="auto">
            <a:xfrm>
              <a:off x="1010" y="2425"/>
              <a:ext cx="197" cy="192"/>
            </a:xfrm>
            <a:prstGeom prst="rect">
              <a:avLst/>
            </a:prstGeom>
            <a:noFill/>
            <a:ln w="9525">
              <a:noFill/>
              <a:miter lim="800000"/>
              <a:headEnd/>
              <a:tailEnd/>
            </a:ln>
          </p:spPr>
          <p:txBody>
            <a:bodyPr wrap="none">
              <a:spAutoFit/>
            </a:bodyPr>
            <a:lstStyle/>
            <a:p>
              <a:r>
                <a:rPr lang="en-US" sz="1400">
                  <a:solidFill>
                    <a:srgbClr val="0000FF"/>
                  </a:solidFill>
                </a:rPr>
                <a:t>H</a:t>
              </a:r>
            </a:p>
          </p:txBody>
        </p:sp>
        <p:sp>
          <p:nvSpPr>
            <p:cNvPr id="5214" name="Text Box 87"/>
            <p:cNvSpPr txBox="1">
              <a:spLocks noChangeArrowheads="1"/>
            </p:cNvSpPr>
            <p:nvPr/>
          </p:nvSpPr>
          <p:spPr bwMode="auto">
            <a:xfrm>
              <a:off x="842" y="2347"/>
              <a:ext cx="253" cy="192"/>
            </a:xfrm>
            <a:prstGeom prst="rect">
              <a:avLst/>
            </a:prstGeom>
            <a:noFill/>
            <a:ln w="9525">
              <a:noFill/>
              <a:miter lim="800000"/>
              <a:headEnd/>
              <a:tailEnd/>
            </a:ln>
          </p:spPr>
          <p:txBody>
            <a:bodyPr wrap="none">
              <a:spAutoFit/>
            </a:bodyPr>
            <a:lstStyle/>
            <a:p>
              <a:r>
                <a:rPr lang="en-US" sz="1400">
                  <a:solidFill>
                    <a:srgbClr val="0000FF"/>
                  </a:solidFill>
                </a:rPr>
                <a:t>S2</a:t>
              </a:r>
            </a:p>
          </p:txBody>
        </p:sp>
        <p:sp>
          <p:nvSpPr>
            <p:cNvPr id="5215" name="Text Box 88"/>
            <p:cNvSpPr txBox="1">
              <a:spLocks noChangeArrowheads="1"/>
            </p:cNvSpPr>
            <p:nvPr/>
          </p:nvSpPr>
          <p:spPr bwMode="auto">
            <a:xfrm>
              <a:off x="974" y="2239"/>
              <a:ext cx="240" cy="192"/>
            </a:xfrm>
            <a:prstGeom prst="rect">
              <a:avLst/>
            </a:prstGeom>
            <a:noFill/>
            <a:ln w="9525">
              <a:noFill/>
              <a:miter lim="800000"/>
              <a:headEnd/>
              <a:tailEnd/>
            </a:ln>
          </p:spPr>
          <p:txBody>
            <a:bodyPr wrap="none">
              <a:spAutoFit/>
            </a:bodyPr>
            <a:lstStyle/>
            <a:p>
              <a:r>
                <a:rPr lang="en-US" sz="1400">
                  <a:solidFill>
                    <a:srgbClr val="0000FF"/>
                  </a:solidFill>
                </a:rPr>
                <a:t>L2</a:t>
              </a:r>
            </a:p>
          </p:txBody>
        </p:sp>
        <p:sp>
          <p:nvSpPr>
            <p:cNvPr id="5216" name="Text Box 89"/>
            <p:cNvSpPr txBox="1">
              <a:spLocks noChangeArrowheads="1"/>
            </p:cNvSpPr>
            <p:nvPr/>
          </p:nvSpPr>
          <p:spPr bwMode="auto">
            <a:xfrm>
              <a:off x="1940" y="1741"/>
              <a:ext cx="191" cy="192"/>
            </a:xfrm>
            <a:prstGeom prst="rect">
              <a:avLst/>
            </a:prstGeom>
            <a:noFill/>
            <a:ln w="9525">
              <a:noFill/>
              <a:miter lim="800000"/>
              <a:headEnd/>
              <a:tailEnd/>
            </a:ln>
          </p:spPr>
          <p:txBody>
            <a:bodyPr wrap="none">
              <a:spAutoFit/>
            </a:bodyPr>
            <a:lstStyle/>
            <a:p>
              <a:r>
                <a:rPr lang="en-US" sz="1400">
                  <a:solidFill>
                    <a:srgbClr val="0000FF"/>
                  </a:solidFill>
                </a:rPr>
                <a:t>E</a:t>
              </a:r>
            </a:p>
          </p:txBody>
        </p:sp>
        <p:sp>
          <p:nvSpPr>
            <p:cNvPr id="5217" name="Text Box 90"/>
            <p:cNvSpPr txBox="1">
              <a:spLocks noChangeArrowheads="1"/>
            </p:cNvSpPr>
            <p:nvPr/>
          </p:nvSpPr>
          <p:spPr bwMode="auto">
            <a:xfrm>
              <a:off x="2414" y="1555"/>
              <a:ext cx="191" cy="192"/>
            </a:xfrm>
            <a:prstGeom prst="rect">
              <a:avLst/>
            </a:prstGeom>
            <a:noFill/>
            <a:ln w="9525">
              <a:noFill/>
              <a:miter lim="800000"/>
              <a:headEnd/>
              <a:tailEnd/>
            </a:ln>
          </p:spPr>
          <p:txBody>
            <a:bodyPr wrap="none">
              <a:spAutoFit/>
            </a:bodyPr>
            <a:lstStyle/>
            <a:p>
              <a:r>
                <a:rPr lang="en-US" sz="1400">
                  <a:solidFill>
                    <a:srgbClr val="0000FF"/>
                  </a:solidFill>
                </a:rPr>
                <a:t>P</a:t>
              </a:r>
            </a:p>
          </p:txBody>
        </p:sp>
        <p:sp>
          <p:nvSpPr>
            <p:cNvPr id="5218" name="Text Box 91"/>
            <p:cNvSpPr txBox="1">
              <a:spLocks noChangeArrowheads="1"/>
            </p:cNvSpPr>
            <p:nvPr/>
          </p:nvSpPr>
          <p:spPr bwMode="auto">
            <a:xfrm>
              <a:off x="2180" y="1015"/>
              <a:ext cx="184" cy="192"/>
            </a:xfrm>
            <a:prstGeom prst="rect">
              <a:avLst/>
            </a:prstGeom>
            <a:noFill/>
            <a:ln w="9525">
              <a:noFill/>
              <a:miter lim="800000"/>
              <a:headEnd/>
              <a:tailEnd/>
            </a:ln>
          </p:spPr>
          <p:txBody>
            <a:bodyPr wrap="none">
              <a:spAutoFit/>
            </a:bodyPr>
            <a:lstStyle/>
            <a:p>
              <a:r>
                <a:rPr lang="en-US" sz="1400">
                  <a:solidFill>
                    <a:srgbClr val="0000FF"/>
                  </a:solidFill>
                </a:rPr>
                <a:t>T</a:t>
              </a:r>
            </a:p>
          </p:txBody>
        </p:sp>
        <p:sp>
          <p:nvSpPr>
            <p:cNvPr id="5219" name="Text Box 92"/>
            <p:cNvSpPr txBox="1">
              <a:spLocks noChangeArrowheads="1"/>
            </p:cNvSpPr>
            <p:nvPr/>
          </p:nvSpPr>
          <p:spPr bwMode="auto">
            <a:xfrm>
              <a:off x="1455" y="444"/>
              <a:ext cx="980" cy="192"/>
            </a:xfrm>
            <a:prstGeom prst="rect">
              <a:avLst/>
            </a:prstGeom>
            <a:solidFill>
              <a:schemeClr val="accent1"/>
            </a:solidFill>
            <a:ln w="9525">
              <a:noFill/>
              <a:miter lim="800000"/>
              <a:headEnd/>
              <a:tailEnd/>
            </a:ln>
          </p:spPr>
          <p:txBody>
            <a:bodyPr>
              <a:spAutoFit/>
            </a:bodyPr>
            <a:lstStyle/>
            <a:p>
              <a:pPr algn="ctr"/>
              <a:r>
                <a:rPr lang="en-US" sz="1400"/>
                <a:t>HV1</a:t>
              </a:r>
            </a:p>
          </p:txBody>
        </p:sp>
        <p:sp>
          <p:nvSpPr>
            <p:cNvPr id="5220" name="Text Box 93"/>
            <p:cNvSpPr txBox="1">
              <a:spLocks noChangeArrowheads="1"/>
            </p:cNvSpPr>
            <p:nvPr/>
          </p:nvSpPr>
          <p:spPr bwMode="auto">
            <a:xfrm>
              <a:off x="3008" y="440"/>
              <a:ext cx="564" cy="192"/>
            </a:xfrm>
            <a:prstGeom prst="rect">
              <a:avLst/>
            </a:prstGeom>
            <a:solidFill>
              <a:schemeClr val="accent1"/>
            </a:solidFill>
            <a:ln w="9525">
              <a:noFill/>
              <a:miter lim="800000"/>
              <a:headEnd/>
              <a:tailEnd/>
            </a:ln>
          </p:spPr>
          <p:txBody>
            <a:bodyPr>
              <a:spAutoFit/>
            </a:bodyPr>
            <a:lstStyle/>
            <a:p>
              <a:pPr algn="ctr"/>
              <a:r>
                <a:rPr lang="en-US" sz="1400"/>
                <a:t>HV2</a:t>
              </a:r>
            </a:p>
          </p:txBody>
        </p:sp>
        <p:sp>
          <p:nvSpPr>
            <p:cNvPr id="5221" name="Text Box 94"/>
            <p:cNvSpPr txBox="1">
              <a:spLocks noChangeArrowheads="1"/>
            </p:cNvSpPr>
            <p:nvPr/>
          </p:nvSpPr>
          <p:spPr bwMode="auto">
            <a:xfrm>
              <a:off x="1255" y="246"/>
              <a:ext cx="381" cy="173"/>
            </a:xfrm>
            <a:prstGeom prst="rect">
              <a:avLst/>
            </a:prstGeom>
            <a:noFill/>
            <a:ln w="9525">
              <a:noFill/>
              <a:miter lim="800000"/>
              <a:headEnd/>
              <a:tailEnd/>
            </a:ln>
          </p:spPr>
          <p:txBody>
            <a:bodyPr wrap="none">
              <a:spAutoFit/>
            </a:bodyPr>
            <a:lstStyle/>
            <a:p>
              <a:r>
                <a:rPr lang="en-US" sz="1200"/>
                <a:t>16024</a:t>
              </a:r>
            </a:p>
          </p:txBody>
        </p:sp>
        <p:sp>
          <p:nvSpPr>
            <p:cNvPr id="5222" name="Text Box 95"/>
            <p:cNvSpPr txBox="1">
              <a:spLocks noChangeArrowheads="1"/>
            </p:cNvSpPr>
            <p:nvPr/>
          </p:nvSpPr>
          <p:spPr bwMode="auto">
            <a:xfrm>
              <a:off x="2192" y="248"/>
              <a:ext cx="381" cy="173"/>
            </a:xfrm>
            <a:prstGeom prst="rect">
              <a:avLst/>
            </a:prstGeom>
            <a:noFill/>
            <a:ln w="9525">
              <a:noFill/>
              <a:miter lim="800000"/>
              <a:headEnd/>
              <a:tailEnd/>
            </a:ln>
          </p:spPr>
          <p:txBody>
            <a:bodyPr wrap="none">
              <a:spAutoFit/>
            </a:bodyPr>
            <a:lstStyle/>
            <a:p>
              <a:r>
                <a:rPr lang="en-US" sz="1200"/>
                <a:t>16365</a:t>
              </a:r>
            </a:p>
          </p:txBody>
        </p:sp>
        <p:sp>
          <p:nvSpPr>
            <p:cNvPr id="5223" name="Text Box 96"/>
            <p:cNvSpPr txBox="1">
              <a:spLocks noChangeArrowheads="1"/>
            </p:cNvSpPr>
            <p:nvPr/>
          </p:nvSpPr>
          <p:spPr bwMode="auto">
            <a:xfrm>
              <a:off x="2888" y="248"/>
              <a:ext cx="222" cy="173"/>
            </a:xfrm>
            <a:prstGeom prst="rect">
              <a:avLst/>
            </a:prstGeom>
            <a:noFill/>
            <a:ln w="9525">
              <a:noFill/>
              <a:miter lim="800000"/>
              <a:headEnd/>
              <a:tailEnd/>
            </a:ln>
          </p:spPr>
          <p:txBody>
            <a:bodyPr wrap="none">
              <a:spAutoFit/>
            </a:bodyPr>
            <a:lstStyle/>
            <a:p>
              <a:r>
                <a:rPr lang="en-US" sz="1200"/>
                <a:t>73</a:t>
              </a:r>
            </a:p>
          </p:txBody>
        </p:sp>
        <p:sp>
          <p:nvSpPr>
            <p:cNvPr id="5224" name="Text Box 97"/>
            <p:cNvSpPr txBox="1">
              <a:spLocks noChangeArrowheads="1"/>
            </p:cNvSpPr>
            <p:nvPr/>
          </p:nvSpPr>
          <p:spPr bwMode="auto">
            <a:xfrm>
              <a:off x="3344" y="248"/>
              <a:ext cx="275" cy="173"/>
            </a:xfrm>
            <a:prstGeom prst="rect">
              <a:avLst/>
            </a:prstGeom>
            <a:noFill/>
            <a:ln w="9525">
              <a:noFill/>
              <a:miter lim="800000"/>
              <a:headEnd/>
              <a:tailEnd/>
            </a:ln>
          </p:spPr>
          <p:txBody>
            <a:bodyPr wrap="none">
              <a:spAutoFit/>
            </a:bodyPr>
            <a:lstStyle/>
            <a:p>
              <a:r>
                <a:rPr lang="en-US" sz="1200"/>
                <a:t>340</a:t>
              </a:r>
            </a:p>
          </p:txBody>
        </p:sp>
        <p:sp>
          <p:nvSpPr>
            <p:cNvPr id="5225" name="Text Box 98"/>
            <p:cNvSpPr txBox="1">
              <a:spLocks noChangeArrowheads="1"/>
            </p:cNvSpPr>
            <p:nvPr/>
          </p:nvSpPr>
          <p:spPr bwMode="auto">
            <a:xfrm>
              <a:off x="1195" y="666"/>
              <a:ext cx="381" cy="173"/>
            </a:xfrm>
            <a:prstGeom prst="rect">
              <a:avLst/>
            </a:prstGeom>
            <a:noFill/>
            <a:ln w="9525">
              <a:noFill/>
              <a:miter lim="800000"/>
              <a:headEnd/>
              <a:tailEnd/>
            </a:ln>
          </p:spPr>
          <p:txBody>
            <a:bodyPr wrap="none">
              <a:spAutoFit/>
            </a:bodyPr>
            <a:lstStyle/>
            <a:p>
              <a:r>
                <a:rPr lang="en-US" sz="1200"/>
                <a:t>16024</a:t>
              </a:r>
            </a:p>
          </p:txBody>
        </p:sp>
        <p:sp>
          <p:nvSpPr>
            <p:cNvPr id="5226" name="Text Box 99"/>
            <p:cNvSpPr txBox="1">
              <a:spLocks noChangeArrowheads="1"/>
            </p:cNvSpPr>
            <p:nvPr/>
          </p:nvSpPr>
          <p:spPr bwMode="auto">
            <a:xfrm>
              <a:off x="4068" y="646"/>
              <a:ext cx="275" cy="173"/>
            </a:xfrm>
            <a:prstGeom prst="rect">
              <a:avLst/>
            </a:prstGeom>
            <a:noFill/>
            <a:ln w="9525">
              <a:noFill/>
              <a:miter lim="800000"/>
              <a:headEnd/>
              <a:tailEnd/>
            </a:ln>
          </p:spPr>
          <p:txBody>
            <a:bodyPr wrap="none">
              <a:spAutoFit/>
            </a:bodyPr>
            <a:lstStyle/>
            <a:p>
              <a:r>
                <a:rPr lang="en-US" sz="1200"/>
                <a:t>576</a:t>
              </a:r>
            </a:p>
          </p:txBody>
        </p:sp>
        <p:sp>
          <p:nvSpPr>
            <p:cNvPr id="5227" name="Text Box 100"/>
            <p:cNvSpPr txBox="1">
              <a:spLocks noChangeArrowheads="1"/>
            </p:cNvSpPr>
            <p:nvPr/>
          </p:nvSpPr>
          <p:spPr bwMode="auto">
            <a:xfrm>
              <a:off x="2055" y="2305"/>
              <a:ext cx="1211" cy="330"/>
            </a:xfrm>
            <a:prstGeom prst="rect">
              <a:avLst/>
            </a:prstGeom>
            <a:noFill/>
            <a:ln w="9525">
              <a:noFill/>
              <a:miter lim="800000"/>
              <a:headEnd/>
              <a:tailEnd/>
            </a:ln>
          </p:spPr>
          <p:txBody>
            <a:bodyPr wrap="none">
              <a:spAutoFit/>
            </a:bodyPr>
            <a:lstStyle/>
            <a:p>
              <a:r>
                <a:rPr lang="en-US" sz="2800"/>
                <a:t>‘16 569’ bp</a:t>
              </a:r>
            </a:p>
          </p:txBody>
        </p:sp>
        <p:sp>
          <p:nvSpPr>
            <p:cNvPr id="5228" name="Line 101"/>
            <p:cNvSpPr>
              <a:spLocks noChangeShapeType="1"/>
            </p:cNvSpPr>
            <p:nvPr/>
          </p:nvSpPr>
          <p:spPr bwMode="auto">
            <a:xfrm flipH="1" flipV="1">
              <a:off x="3828" y="3086"/>
              <a:ext cx="149" cy="84"/>
            </a:xfrm>
            <a:prstGeom prst="line">
              <a:avLst/>
            </a:prstGeom>
            <a:noFill/>
            <a:ln w="9525">
              <a:solidFill>
                <a:schemeClr val="tx1"/>
              </a:solidFill>
              <a:round/>
              <a:headEnd/>
              <a:tailEnd/>
            </a:ln>
          </p:spPr>
          <p:txBody>
            <a:bodyPr/>
            <a:lstStyle/>
            <a:p>
              <a:endParaRPr lang="en-US"/>
            </a:p>
          </p:txBody>
        </p:sp>
        <p:sp>
          <p:nvSpPr>
            <p:cNvPr id="5229" name="Line 102"/>
            <p:cNvSpPr>
              <a:spLocks noChangeShapeType="1"/>
            </p:cNvSpPr>
            <p:nvPr/>
          </p:nvSpPr>
          <p:spPr bwMode="auto">
            <a:xfrm flipV="1">
              <a:off x="2838" y="402"/>
              <a:ext cx="0" cy="48"/>
            </a:xfrm>
            <a:prstGeom prst="line">
              <a:avLst/>
            </a:prstGeom>
            <a:noFill/>
            <a:ln w="9525">
              <a:solidFill>
                <a:schemeClr val="tx1"/>
              </a:solidFill>
              <a:round/>
              <a:headEnd/>
              <a:tailEnd/>
            </a:ln>
          </p:spPr>
          <p:txBody>
            <a:bodyPr/>
            <a:lstStyle/>
            <a:p>
              <a:endParaRPr lang="en-US"/>
            </a:p>
          </p:txBody>
        </p:sp>
        <p:sp>
          <p:nvSpPr>
            <p:cNvPr id="5230" name="Text Box 103"/>
            <p:cNvSpPr txBox="1">
              <a:spLocks noChangeArrowheads="1"/>
            </p:cNvSpPr>
            <p:nvPr/>
          </p:nvSpPr>
          <p:spPr bwMode="auto">
            <a:xfrm>
              <a:off x="2762" y="264"/>
              <a:ext cx="160" cy="154"/>
            </a:xfrm>
            <a:prstGeom prst="rect">
              <a:avLst/>
            </a:prstGeom>
            <a:noFill/>
            <a:ln w="9525">
              <a:noFill/>
              <a:miter lim="800000"/>
              <a:headEnd/>
              <a:tailEnd/>
            </a:ln>
          </p:spPr>
          <p:txBody>
            <a:bodyPr wrap="none">
              <a:spAutoFit/>
            </a:bodyPr>
            <a:lstStyle/>
            <a:p>
              <a:r>
                <a:rPr lang="en-US" sz="1000"/>
                <a:t>1</a:t>
              </a:r>
            </a:p>
          </p:txBody>
        </p:sp>
        <p:sp>
          <p:nvSpPr>
            <p:cNvPr id="5231" name="Text Box 104"/>
            <p:cNvSpPr txBox="1">
              <a:spLocks noChangeArrowheads="1"/>
            </p:cNvSpPr>
            <p:nvPr/>
          </p:nvSpPr>
          <p:spPr bwMode="auto">
            <a:xfrm>
              <a:off x="4585" y="706"/>
              <a:ext cx="832" cy="231"/>
            </a:xfrm>
            <a:prstGeom prst="rect">
              <a:avLst/>
            </a:prstGeom>
            <a:noFill/>
            <a:ln w="9525">
              <a:noFill/>
              <a:miter lim="800000"/>
              <a:headEnd/>
              <a:tailEnd/>
            </a:ln>
          </p:spPr>
          <p:txBody>
            <a:bodyPr>
              <a:spAutoFit/>
            </a:bodyPr>
            <a:lstStyle/>
            <a:p>
              <a:pPr algn="ctr"/>
              <a:r>
                <a:rPr lang="en-US" b="1"/>
                <a:t>22 tRNAs</a:t>
              </a:r>
            </a:p>
          </p:txBody>
        </p:sp>
        <p:sp>
          <p:nvSpPr>
            <p:cNvPr id="5232" name="Text Box 105"/>
            <p:cNvSpPr txBox="1">
              <a:spLocks noChangeArrowheads="1"/>
            </p:cNvSpPr>
            <p:nvPr/>
          </p:nvSpPr>
          <p:spPr bwMode="auto">
            <a:xfrm>
              <a:off x="4659" y="971"/>
              <a:ext cx="684" cy="231"/>
            </a:xfrm>
            <a:prstGeom prst="rect">
              <a:avLst/>
            </a:prstGeom>
            <a:noFill/>
            <a:ln w="9525">
              <a:noFill/>
              <a:miter lim="800000"/>
              <a:headEnd/>
              <a:tailEnd/>
            </a:ln>
          </p:spPr>
          <p:txBody>
            <a:bodyPr wrap="none">
              <a:spAutoFit/>
            </a:bodyPr>
            <a:lstStyle/>
            <a:p>
              <a:pPr algn="ctr"/>
              <a:r>
                <a:rPr lang="en-US" b="1"/>
                <a:t>2 rRNAs</a:t>
              </a:r>
            </a:p>
          </p:txBody>
        </p:sp>
        <p:sp>
          <p:nvSpPr>
            <p:cNvPr id="5233" name="Text Box 106"/>
            <p:cNvSpPr txBox="1">
              <a:spLocks noChangeArrowheads="1"/>
            </p:cNvSpPr>
            <p:nvPr/>
          </p:nvSpPr>
          <p:spPr bwMode="auto">
            <a:xfrm>
              <a:off x="4635" y="1248"/>
              <a:ext cx="732" cy="231"/>
            </a:xfrm>
            <a:prstGeom prst="rect">
              <a:avLst/>
            </a:prstGeom>
            <a:noFill/>
            <a:ln w="9525">
              <a:noFill/>
              <a:miter lim="800000"/>
              <a:headEnd/>
              <a:tailEnd/>
            </a:ln>
          </p:spPr>
          <p:txBody>
            <a:bodyPr wrap="none">
              <a:spAutoFit/>
            </a:bodyPr>
            <a:lstStyle/>
            <a:p>
              <a:pPr algn="ctr"/>
              <a:r>
                <a:rPr lang="en-US" b="1"/>
                <a:t>13 genes</a:t>
              </a:r>
            </a:p>
          </p:txBody>
        </p:sp>
      </p:grpSp>
      <p:sp>
        <p:nvSpPr>
          <p:cNvPr id="5123" name="Text Box 107"/>
          <p:cNvSpPr txBox="1">
            <a:spLocks noChangeArrowheads="1"/>
          </p:cNvSpPr>
          <p:nvPr/>
        </p:nvSpPr>
        <p:spPr bwMode="auto">
          <a:xfrm>
            <a:off x="1008063" y="1681163"/>
            <a:ext cx="1262062" cy="641350"/>
          </a:xfrm>
          <a:prstGeom prst="rect">
            <a:avLst/>
          </a:prstGeom>
          <a:noFill/>
          <a:ln w="9525">
            <a:noFill/>
            <a:miter lim="800000"/>
            <a:headEnd/>
            <a:tailEnd/>
          </a:ln>
        </p:spPr>
        <p:txBody>
          <a:bodyPr>
            <a:spAutoFit/>
          </a:bodyPr>
          <a:lstStyle/>
          <a:p>
            <a:pPr algn="ctr"/>
            <a:r>
              <a:rPr lang="en-US" i="1"/>
              <a:t>Heavy (H) strand</a:t>
            </a:r>
          </a:p>
        </p:txBody>
      </p:sp>
      <p:sp>
        <p:nvSpPr>
          <p:cNvPr id="5124" name="Line 108"/>
          <p:cNvSpPr>
            <a:spLocks noChangeShapeType="1"/>
          </p:cNvSpPr>
          <p:nvPr/>
        </p:nvSpPr>
        <p:spPr bwMode="auto">
          <a:xfrm>
            <a:off x="1685925" y="2295525"/>
            <a:ext cx="609600" cy="588963"/>
          </a:xfrm>
          <a:prstGeom prst="line">
            <a:avLst/>
          </a:prstGeom>
          <a:noFill/>
          <a:ln w="9525">
            <a:solidFill>
              <a:schemeClr val="tx1"/>
            </a:solidFill>
            <a:round/>
            <a:headEnd/>
            <a:tailEnd type="triangle" w="med" len="med"/>
          </a:ln>
        </p:spPr>
        <p:txBody>
          <a:bodyPr/>
          <a:lstStyle/>
          <a:p>
            <a:endParaRPr lang="en-US"/>
          </a:p>
        </p:txBody>
      </p:sp>
      <p:sp>
        <p:nvSpPr>
          <p:cNvPr id="5125" name="Text Box 109"/>
          <p:cNvSpPr txBox="1">
            <a:spLocks noChangeArrowheads="1"/>
          </p:cNvSpPr>
          <p:nvPr/>
        </p:nvSpPr>
        <p:spPr bwMode="auto">
          <a:xfrm>
            <a:off x="2438400" y="3967163"/>
            <a:ext cx="1262063" cy="641350"/>
          </a:xfrm>
          <a:prstGeom prst="rect">
            <a:avLst/>
          </a:prstGeom>
          <a:noFill/>
          <a:ln w="9525">
            <a:noFill/>
            <a:miter lim="800000"/>
            <a:headEnd/>
            <a:tailEnd/>
          </a:ln>
        </p:spPr>
        <p:txBody>
          <a:bodyPr>
            <a:spAutoFit/>
          </a:bodyPr>
          <a:lstStyle/>
          <a:p>
            <a:pPr algn="ctr"/>
            <a:r>
              <a:rPr lang="en-US" i="1"/>
              <a:t>Light (L) strand</a:t>
            </a:r>
          </a:p>
        </p:txBody>
      </p:sp>
      <p:sp>
        <p:nvSpPr>
          <p:cNvPr id="5126" name="Line 110"/>
          <p:cNvSpPr>
            <a:spLocks noChangeShapeType="1"/>
          </p:cNvSpPr>
          <p:nvPr/>
        </p:nvSpPr>
        <p:spPr bwMode="auto">
          <a:xfrm flipH="1" flipV="1">
            <a:off x="2540000" y="3270250"/>
            <a:ext cx="346075" cy="711200"/>
          </a:xfrm>
          <a:prstGeom prst="line">
            <a:avLst/>
          </a:prstGeom>
          <a:noFill/>
          <a:ln w="9525">
            <a:solidFill>
              <a:schemeClr val="tx1"/>
            </a:solidFill>
            <a:round/>
            <a:headEnd/>
            <a:tailEnd type="triangle" w="med" len="med"/>
          </a:ln>
        </p:spPr>
        <p:txBody>
          <a:bodyPr/>
          <a:lstStyle/>
          <a:p>
            <a:endParaRPr lang="en-US"/>
          </a:p>
        </p:txBody>
      </p:sp>
      <p:sp>
        <p:nvSpPr>
          <p:cNvPr id="5127" name="Text Box 93"/>
          <p:cNvSpPr txBox="1">
            <a:spLocks noChangeArrowheads="1"/>
          </p:cNvSpPr>
          <p:nvPr/>
        </p:nvSpPr>
        <p:spPr bwMode="auto">
          <a:xfrm>
            <a:off x="6096000" y="533400"/>
            <a:ext cx="533400" cy="304800"/>
          </a:xfrm>
          <a:prstGeom prst="rect">
            <a:avLst/>
          </a:prstGeom>
          <a:solidFill>
            <a:schemeClr val="accent1"/>
          </a:solidFill>
          <a:ln w="9525">
            <a:noFill/>
            <a:miter lim="800000"/>
            <a:headEnd/>
            <a:tailEnd/>
          </a:ln>
        </p:spPr>
        <p:txBody>
          <a:bodyPr>
            <a:spAutoFit/>
          </a:bodyPr>
          <a:lstStyle/>
          <a:p>
            <a:pPr algn="ctr"/>
            <a:r>
              <a:rPr lang="en-US" sz="1400"/>
              <a:t>HV3</a:t>
            </a:r>
          </a:p>
        </p:txBody>
      </p:sp>
      <p:sp>
        <p:nvSpPr>
          <p:cNvPr id="5128" name="Text Box 97"/>
          <p:cNvSpPr txBox="1">
            <a:spLocks noChangeArrowheads="1"/>
          </p:cNvSpPr>
          <p:nvPr/>
        </p:nvSpPr>
        <p:spPr bwMode="auto">
          <a:xfrm>
            <a:off x="5888038" y="228600"/>
            <a:ext cx="439737" cy="276225"/>
          </a:xfrm>
          <a:prstGeom prst="rect">
            <a:avLst/>
          </a:prstGeom>
          <a:noFill/>
          <a:ln w="9525">
            <a:noFill/>
            <a:miter lim="800000"/>
            <a:headEnd/>
            <a:tailEnd/>
          </a:ln>
        </p:spPr>
        <p:txBody>
          <a:bodyPr wrap="none">
            <a:spAutoFit/>
          </a:bodyPr>
          <a:lstStyle/>
          <a:p>
            <a:r>
              <a:rPr lang="en-US" sz="1200"/>
              <a:t>438</a:t>
            </a:r>
          </a:p>
        </p:txBody>
      </p:sp>
      <p:sp>
        <p:nvSpPr>
          <p:cNvPr id="5129" name="Text Box 97"/>
          <p:cNvSpPr txBox="1">
            <a:spLocks noChangeArrowheads="1"/>
          </p:cNvSpPr>
          <p:nvPr/>
        </p:nvSpPr>
        <p:spPr bwMode="auto">
          <a:xfrm>
            <a:off x="6400800" y="228600"/>
            <a:ext cx="439738" cy="276225"/>
          </a:xfrm>
          <a:prstGeom prst="rect">
            <a:avLst/>
          </a:prstGeom>
          <a:noFill/>
          <a:ln w="9525">
            <a:noFill/>
            <a:miter lim="800000"/>
            <a:headEnd/>
            <a:tailEnd/>
          </a:ln>
        </p:spPr>
        <p:txBody>
          <a:bodyPr wrap="none">
            <a:spAutoFit/>
          </a:bodyPr>
          <a:lstStyle/>
          <a:p>
            <a:r>
              <a:rPr lang="en-US" sz="1200"/>
              <a:t>574</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52600" y="990600"/>
            <a:ext cx="5321300" cy="4754563"/>
            <a:chOff x="2016" y="3024"/>
            <a:chExt cx="8379" cy="7488"/>
          </a:xfrm>
        </p:grpSpPr>
        <p:sp>
          <p:nvSpPr>
            <p:cNvPr id="6147" name="Rectangle 3"/>
            <p:cNvSpPr>
              <a:spLocks noChangeArrowheads="1"/>
            </p:cNvSpPr>
            <p:nvPr/>
          </p:nvSpPr>
          <p:spPr bwMode="auto">
            <a:xfrm>
              <a:off x="6192" y="3024"/>
              <a:ext cx="576" cy="576"/>
            </a:xfrm>
            <a:prstGeom prst="rect">
              <a:avLst/>
            </a:prstGeom>
            <a:solidFill>
              <a:srgbClr val="FFFF99"/>
            </a:solidFill>
            <a:ln w="9525">
              <a:solidFill>
                <a:srgbClr val="000000"/>
              </a:solidFill>
              <a:miter lim="800000"/>
              <a:headEnd/>
              <a:tailEnd/>
            </a:ln>
          </p:spPr>
          <p:txBody>
            <a:bodyPr/>
            <a:lstStyle/>
            <a:p>
              <a:endParaRPr lang="en-US"/>
            </a:p>
          </p:txBody>
        </p:sp>
        <p:sp>
          <p:nvSpPr>
            <p:cNvPr id="6148" name="Oval 4"/>
            <p:cNvSpPr>
              <a:spLocks noChangeArrowheads="1"/>
            </p:cNvSpPr>
            <p:nvPr/>
          </p:nvSpPr>
          <p:spPr bwMode="auto">
            <a:xfrm>
              <a:off x="7632" y="3024"/>
              <a:ext cx="576" cy="576"/>
            </a:xfrm>
            <a:prstGeom prst="ellipse">
              <a:avLst/>
            </a:prstGeom>
            <a:solidFill>
              <a:srgbClr val="99CCFF"/>
            </a:solidFill>
            <a:ln w="9525">
              <a:solidFill>
                <a:srgbClr val="000000"/>
              </a:solidFill>
              <a:round/>
              <a:headEnd/>
              <a:tailEnd/>
            </a:ln>
          </p:spPr>
          <p:txBody>
            <a:bodyPr/>
            <a:lstStyle/>
            <a:p>
              <a:endParaRPr lang="en-US"/>
            </a:p>
          </p:txBody>
        </p:sp>
        <p:sp>
          <p:nvSpPr>
            <p:cNvPr id="6149" name="Rectangle 5"/>
            <p:cNvSpPr>
              <a:spLocks noChangeArrowheads="1"/>
            </p:cNvSpPr>
            <p:nvPr/>
          </p:nvSpPr>
          <p:spPr bwMode="auto">
            <a:xfrm>
              <a:off x="5616" y="5184"/>
              <a:ext cx="576" cy="576"/>
            </a:xfrm>
            <a:prstGeom prst="rect">
              <a:avLst/>
            </a:prstGeom>
            <a:solidFill>
              <a:srgbClr val="CC99FF"/>
            </a:solidFill>
            <a:ln w="9525">
              <a:solidFill>
                <a:srgbClr val="000000"/>
              </a:solidFill>
              <a:miter lim="800000"/>
              <a:headEnd/>
              <a:tailEnd/>
            </a:ln>
          </p:spPr>
          <p:txBody>
            <a:bodyPr/>
            <a:lstStyle/>
            <a:p>
              <a:endParaRPr lang="en-US"/>
            </a:p>
          </p:txBody>
        </p:sp>
        <p:sp>
          <p:nvSpPr>
            <p:cNvPr id="6150" name="Rectangle 6"/>
            <p:cNvSpPr>
              <a:spLocks noChangeArrowheads="1"/>
            </p:cNvSpPr>
            <p:nvPr/>
          </p:nvSpPr>
          <p:spPr bwMode="auto">
            <a:xfrm>
              <a:off x="3312" y="5184"/>
              <a:ext cx="576" cy="576"/>
            </a:xfrm>
            <a:prstGeom prst="rect">
              <a:avLst/>
            </a:prstGeom>
            <a:solidFill>
              <a:srgbClr val="99CCFF"/>
            </a:solidFill>
            <a:ln w="9525">
              <a:solidFill>
                <a:srgbClr val="000000"/>
              </a:solidFill>
              <a:miter lim="800000"/>
              <a:headEnd/>
              <a:tailEnd/>
            </a:ln>
          </p:spPr>
          <p:txBody>
            <a:bodyPr/>
            <a:lstStyle/>
            <a:p>
              <a:endParaRPr lang="en-US"/>
            </a:p>
          </p:txBody>
        </p:sp>
        <p:sp>
          <p:nvSpPr>
            <p:cNvPr id="6151" name="Rectangle 7"/>
            <p:cNvSpPr>
              <a:spLocks noChangeArrowheads="1"/>
            </p:cNvSpPr>
            <p:nvPr/>
          </p:nvSpPr>
          <p:spPr bwMode="auto">
            <a:xfrm>
              <a:off x="7920" y="5184"/>
              <a:ext cx="576" cy="576"/>
            </a:xfrm>
            <a:prstGeom prst="rect">
              <a:avLst/>
            </a:prstGeom>
            <a:solidFill>
              <a:srgbClr val="FFCC99"/>
            </a:solidFill>
            <a:ln w="9525">
              <a:solidFill>
                <a:srgbClr val="000000"/>
              </a:solidFill>
              <a:miter lim="800000"/>
              <a:headEnd/>
              <a:tailEnd/>
            </a:ln>
          </p:spPr>
          <p:txBody>
            <a:bodyPr/>
            <a:lstStyle/>
            <a:p>
              <a:endParaRPr lang="en-US"/>
            </a:p>
          </p:txBody>
        </p:sp>
        <p:sp>
          <p:nvSpPr>
            <p:cNvPr id="6152" name="Oval 8"/>
            <p:cNvSpPr>
              <a:spLocks noChangeArrowheads="1"/>
            </p:cNvSpPr>
            <p:nvPr/>
          </p:nvSpPr>
          <p:spPr bwMode="auto">
            <a:xfrm>
              <a:off x="9072" y="5184"/>
              <a:ext cx="576" cy="576"/>
            </a:xfrm>
            <a:prstGeom prst="ellipse">
              <a:avLst/>
            </a:prstGeom>
            <a:solidFill>
              <a:srgbClr val="99CCFF"/>
            </a:solidFill>
            <a:ln w="9525">
              <a:solidFill>
                <a:srgbClr val="000000"/>
              </a:solidFill>
              <a:round/>
              <a:headEnd/>
              <a:tailEnd/>
            </a:ln>
          </p:spPr>
          <p:txBody>
            <a:bodyPr/>
            <a:lstStyle/>
            <a:p>
              <a:endParaRPr lang="en-US"/>
            </a:p>
          </p:txBody>
        </p:sp>
        <p:sp>
          <p:nvSpPr>
            <p:cNvPr id="6153" name="Oval 9"/>
            <p:cNvSpPr>
              <a:spLocks noChangeArrowheads="1"/>
            </p:cNvSpPr>
            <p:nvPr/>
          </p:nvSpPr>
          <p:spPr bwMode="auto">
            <a:xfrm>
              <a:off x="4464" y="5184"/>
              <a:ext cx="576" cy="576"/>
            </a:xfrm>
            <a:prstGeom prst="ellipse">
              <a:avLst/>
            </a:prstGeom>
            <a:solidFill>
              <a:srgbClr val="CCFFCC"/>
            </a:solidFill>
            <a:ln w="9525">
              <a:solidFill>
                <a:srgbClr val="000000"/>
              </a:solidFill>
              <a:round/>
              <a:headEnd/>
              <a:tailEnd/>
            </a:ln>
          </p:spPr>
          <p:txBody>
            <a:bodyPr/>
            <a:lstStyle/>
            <a:p>
              <a:endParaRPr lang="en-US"/>
            </a:p>
          </p:txBody>
        </p:sp>
        <p:sp>
          <p:nvSpPr>
            <p:cNvPr id="6154" name="Oval 10"/>
            <p:cNvSpPr>
              <a:spLocks noChangeArrowheads="1"/>
            </p:cNvSpPr>
            <p:nvPr/>
          </p:nvSpPr>
          <p:spPr bwMode="auto">
            <a:xfrm>
              <a:off x="6768" y="5184"/>
              <a:ext cx="576" cy="576"/>
            </a:xfrm>
            <a:prstGeom prst="ellipse">
              <a:avLst/>
            </a:prstGeom>
            <a:solidFill>
              <a:srgbClr val="99CCFF"/>
            </a:solidFill>
            <a:ln w="9525">
              <a:solidFill>
                <a:srgbClr val="000000"/>
              </a:solidFill>
              <a:round/>
              <a:headEnd/>
              <a:tailEnd/>
            </a:ln>
          </p:spPr>
          <p:txBody>
            <a:bodyPr/>
            <a:lstStyle/>
            <a:p>
              <a:endParaRPr lang="en-US"/>
            </a:p>
          </p:txBody>
        </p:sp>
        <p:sp>
          <p:nvSpPr>
            <p:cNvPr id="6155" name="Oval 11"/>
            <p:cNvSpPr>
              <a:spLocks noChangeArrowheads="1"/>
            </p:cNvSpPr>
            <p:nvPr/>
          </p:nvSpPr>
          <p:spPr bwMode="auto">
            <a:xfrm>
              <a:off x="6192" y="6912"/>
              <a:ext cx="576" cy="576"/>
            </a:xfrm>
            <a:prstGeom prst="ellipse">
              <a:avLst/>
            </a:prstGeom>
            <a:solidFill>
              <a:srgbClr val="99CCFF"/>
            </a:solidFill>
            <a:ln w="9525">
              <a:solidFill>
                <a:srgbClr val="000000"/>
              </a:solidFill>
              <a:round/>
              <a:headEnd/>
              <a:tailEnd/>
            </a:ln>
          </p:spPr>
          <p:txBody>
            <a:bodyPr/>
            <a:lstStyle/>
            <a:p>
              <a:endParaRPr lang="en-US"/>
            </a:p>
          </p:txBody>
        </p:sp>
        <p:sp>
          <p:nvSpPr>
            <p:cNvPr id="6156" name="Line 12"/>
            <p:cNvSpPr>
              <a:spLocks noChangeShapeType="1"/>
            </p:cNvSpPr>
            <p:nvPr/>
          </p:nvSpPr>
          <p:spPr bwMode="auto">
            <a:xfrm>
              <a:off x="6768" y="3312"/>
              <a:ext cx="864" cy="0"/>
            </a:xfrm>
            <a:prstGeom prst="line">
              <a:avLst/>
            </a:prstGeom>
            <a:noFill/>
            <a:ln w="9525">
              <a:solidFill>
                <a:srgbClr val="000000"/>
              </a:solidFill>
              <a:round/>
              <a:headEnd/>
              <a:tailEnd/>
            </a:ln>
          </p:spPr>
          <p:txBody>
            <a:bodyPr/>
            <a:lstStyle/>
            <a:p>
              <a:endParaRPr lang="en-US"/>
            </a:p>
          </p:txBody>
        </p:sp>
        <p:sp>
          <p:nvSpPr>
            <p:cNvPr id="6157" name="Line 13"/>
            <p:cNvSpPr>
              <a:spLocks noChangeShapeType="1"/>
            </p:cNvSpPr>
            <p:nvPr/>
          </p:nvSpPr>
          <p:spPr bwMode="auto">
            <a:xfrm>
              <a:off x="7200" y="3312"/>
              <a:ext cx="0" cy="1152"/>
            </a:xfrm>
            <a:prstGeom prst="line">
              <a:avLst/>
            </a:prstGeom>
            <a:noFill/>
            <a:ln w="9525">
              <a:solidFill>
                <a:srgbClr val="000000"/>
              </a:solidFill>
              <a:round/>
              <a:headEnd/>
              <a:tailEnd/>
            </a:ln>
          </p:spPr>
          <p:txBody>
            <a:bodyPr/>
            <a:lstStyle/>
            <a:p>
              <a:endParaRPr lang="en-US"/>
            </a:p>
          </p:txBody>
        </p:sp>
        <p:sp>
          <p:nvSpPr>
            <p:cNvPr id="6158" name="Line 14"/>
            <p:cNvSpPr>
              <a:spLocks noChangeShapeType="1"/>
            </p:cNvSpPr>
            <p:nvPr/>
          </p:nvSpPr>
          <p:spPr bwMode="auto">
            <a:xfrm>
              <a:off x="3600" y="4464"/>
              <a:ext cx="5760" cy="0"/>
            </a:xfrm>
            <a:prstGeom prst="line">
              <a:avLst/>
            </a:prstGeom>
            <a:noFill/>
            <a:ln w="9525">
              <a:solidFill>
                <a:srgbClr val="000000"/>
              </a:solidFill>
              <a:round/>
              <a:headEnd/>
              <a:tailEnd/>
            </a:ln>
          </p:spPr>
          <p:txBody>
            <a:bodyPr/>
            <a:lstStyle/>
            <a:p>
              <a:endParaRPr lang="en-US"/>
            </a:p>
          </p:txBody>
        </p:sp>
        <p:sp>
          <p:nvSpPr>
            <p:cNvPr id="6159" name="Line 15"/>
            <p:cNvSpPr>
              <a:spLocks noChangeShapeType="1"/>
            </p:cNvSpPr>
            <p:nvPr/>
          </p:nvSpPr>
          <p:spPr bwMode="auto">
            <a:xfrm>
              <a:off x="7056" y="4464"/>
              <a:ext cx="0" cy="720"/>
            </a:xfrm>
            <a:prstGeom prst="line">
              <a:avLst/>
            </a:prstGeom>
            <a:noFill/>
            <a:ln w="9525">
              <a:solidFill>
                <a:srgbClr val="000000"/>
              </a:solidFill>
              <a:round/>
              <a:headEnd/>
              <a:tailEnd/>
            </a:ln>
          </p:spPr>
          <p:txBody>
            <a:bodyPr/>
            <a:lstStyle/>
            <a:p>
              <a:endParaRPr lang="en-US"/>
            </a:p>
          </p:txBody>
        </p:sp>
        <p:sp>
          <p:nvSpPr>
            <p:cNvPr id="6160" name="Line 16"/>
            <p:cNvSpPr>
              <a:spLocks noChangeShapeType="1"/>
            </p:cNvSpPr>
            <p:nvPr/>
          </p:nvSpPr>
          <p:spPr bwMode="auto">
            <a:xfrm>
              <a:off x="3600" y="4464"/>
              <a:ext cx="0" cy="720"/>
            </a:xfrm>
            <a:prstGeom prst="line">
              <a:avLst/>
            </a:prstGeom>
            <a:noFill/>
            <a:ln w="9525">
              <a:solidFill>
                <a:srgbClr val="000000"/>
              </a:solidFill>
              <a:round/>
              <a:headEnd/>
              <a:tailEnd/>
            </a:ln>
          </p:spPr>
          <p:txBody>
            <a:bodyPr/>
            <a:lstStyle/>
            <a:p>
              <a:endParaRPr lang="en-US"/>
            </a:p>
          </p:txBody>
        </p:sp>
        <p:sp>
          <p:nvSpPr>
            <p:cNvPr id="6161" name="Line 17"/>
            <p:cNvSpPr>
              <a:spLocks noChangeShapeType="1"/>
            </p:cNvSpPr>
            <p:nvPr/>
          </p:nvSpPr>
          <p:spPr bwMode="auto">
            <a:xfrm>
              <a:off x="9360" y="4464"/>
              <a:ext cx="0" cy="720"/>
            </a:xfrm>
            <a:prstGeom prst="line">
              <a:avLst/>
            </a:prstGeom>
            <a:noFill/>
            <a:ln w="9525">
              <a:solidFill>
                <a:srgbClr val="000000"/>
              </a:solidFill>
              <a:round/>
              <a:headEnd/>
              <a:tailEnd/>
            </a:ln>
          </p:spPr>
          <p:txBody>
            <a:bodyPr/>
            <a:lstStyle/>
            <a:p>
              <a:endParaRPr lang="en-US"/>
            </a:p>
          </p:txBody>
        </p:sp>
        <p:sp>
          <p:nvSpPr>
            <p:cNvPr id="6162" name="Line 18"/>
            <p:cNvSpPr>
              <a:spLocks noChangeShapeType="1"/>
            </p:cNvSpPr>
            <p:nvPr/>
          </p:nvSpPr>
          <p:spPr bwMode="auto">
            <a:xfrm flipH="1">
              <a:off x="6192" y="5472"/>
              <a:ext cx="576" cy="0"/>
            </a:xfrm>
            <a:prstGeom prst="line">
              <a:avLst/>
            </a:prstGeom>
            <a:noFill/>
            <a:ln w="9525">
              <a:solidFill>
                <a:srgbClr val="000000"/>
              </a:solidFill>
              <a:round/>
              <a:headEnd/>
              <a:tailEnd/>
            </a:ln>
          </p:spPr>
          <p:txBody>
            <a:bodyPr/>
            <a:lstStyle/>
            <a:p>
              <a:endParaRPr lang="en-US"/>
            </a:p>
          </p:txBody>
        </p:sp>
        <p:sp>
          <p:nvSpPr>
            <p:cNvPr id="6163" name="Line 19"/>
            <p:cNvSpPr>
              <a:spLocks noChangeShapeType="1"/>
            </p:cNvSpPr>
            <p:nvPr/>
          </p:nvSpPr>
          <p:spPr bwMode="auto">
            <a:xfrm>
              <a:off x="3888" y="5472"/>
              <a:ext cx="576" cy="0"/>
            </a:xfrm>
            <a:prstGeom prst="line">
              <a:avLst/>
            </a:prstGeom>
            <a:noFill/>
            <a:ln w="9525">
              <a:solidFill>
                <a:srgbClr val="000000"/>
              </a:solidFill>
              <a:round/>
              <a:headEnd/>
              <a:tailEnd/>
            </a:ln>
          </p:spPr>
          <p:txBody>
            <a:bodyPr/>
            <a:lstStyle/>
            <a:p>
              <a:endParaRPr lang="en-US"/>
            </a:p>
          </p:txBody>
        </p:sp>
        <p:sp>
          <p:nvSpPr>
            <p:cNvPr id="6164" name="Line 20"/>
            <p:cNvSpPr>
              <a:spLocks noChangeShapeType="1"/>
            </p:cNvSpPr>
            <p:nvPr/>
          </p:nvSpPr>
          <p:spPr bwMode="auto">
            <a:xfrm>
              <a:off x="8496" y="5472"/>
              <a:ext cx="576" cy="0"/>
            </a:xfrm>
            <a:prstGeom prst="line">
              <a:avLst/>
            </a:prstGeom>
            <a:noFill/>
            <a:ln w="9525">
              <a:solidFill>
                <a:srgbClr val="000000"/>
              </a:solidFill>
              <a:round/>
              <a:headEnd/>
              <a:tailEnd/>
            </a:ln>
          </p:spPr>
          <p:txBody>
            <a:bodyPr/>
            <a:lstStyle/>
            <a:p>
              <a:endParaRPr lang="en-US"/>
            </a:p>
          </p:txBody>
        </p:sp>
        <p:sp>
          <p:nvSpPr>
            <p:cNvPr id="6165" name="Line 21"/>
            <p:cNvSpPr>
              <a:spLocks noChangeShapeType="1"/>
            </p:cNvSpPr>
            <p:nvPr/>
          </p:nvSpPr>
          <p:spPr bwMode="auto">
            <a:xfrm>
              <a:off x="4176" y="5472"/>
              <a:ext cx="0" cy="720"/>
            </a:xfrm>
            <a:prstGeom prst="line">
              <a:avLst/>
            </a:prstGeom>
            <a:noFill/>
            <a:ln w="9525">
              <a:solidFill>
                <a:srgbClr val="000000"/>
              </a:solidFill>
              <a:round/>
              <a:headEnd/>
              <a:tailEnd/>
            </a:ln>
          </p:spPr>
          <p:txBody>
            <a:bodyPr/>
            <a:lstStyle/>
            <a:p>
              <a:endParaRPr lang="en-US"/>
            </a:p>
          </p:txBody>
        </p:sp>
        <p:sp>
          <p:nvSpPr>
            <p:cNvPr id="6166" name="Rectangle 22"/>
            <p:cNvSpPr>
              <a:spLocks noChangeArrowheads="1"/>
            </p:cNvSpPr>
            <p:nvPr/>
          </p:nvSpPr>
          <p:spPr bwMode="auto">
            <a:xfrm>
              <a:off x="3312" y="6912"/>
              <a:ext cx="576" cy="576"/>
            </a:xfrm>
            <a:prstGeom prst="rect">
              <a:avLst/>
            </a:prstGeom>
            <a:solidFill>
              <a:srgbClr val="CCFFCC"/>
            </a:solidFill>
            <a:ln w="9525">
              <a:solidFill>
                <a:srgbClr val="000000"/>
              </a:solidFill>
              <a:miter lim="800000"/>
              <a:headEnd/>
              <a:tailEnd/>
            </a:ln>
          </p:spPr>
          <p:txBody>
            <a:bodyPr/>
            <a:lstStyle/>
            <a:p>
              <a:endParaRPr lang="en-US"/>
            </a:p>
          </p:txBody>
        </p:sp>
        <p:sp>
          <p:nvSpPr>
            <p:cNvPr id="6167" name="Oval 23"/>
            <p:cNvSpPr>
              <a:spLocks noChangeArrowheads="1"/>
            </p:cNvSpPr>
            <p:nvPr/>
          </p:nvSpPr>
          <p:spPr bwMode="auto">
            <a:xfrm>
              <a:off x="4464" y="6912"/>
              <a:ext cx="576" cy="576"/>
            </a:xfrm>
            <a:prstGeom prst="ellipse">
              <a:avLst/>
            </a:prstGeom>
            <a:solidFill>
              <a:srgbClr val="CCFFCC"/>
            </a:solidFill>
            <a:ln w="9525">
              <a:solidFill>
                <a:srgbClr val="000000"/>
              </a:solidFill>
              <a:round/>
              <a:headEnd/>
              <a:tailEnd/>
            </a:ln>
          </p:spPr>
          <p:txBody>
            <a:bodyPr/>
            <a:lstStyle/>
            <a:p>
              <a:endParaRPr lang="en-US"/>
            </a:p>
          </p:txBody>
        </p:sp>
        <p:sp>
          <p:nvSpPr>
            <p:cNvPr id="6168" name="Line 24"/>
            <p:cNvSpPr>
              <a:spLocks noChangeShapeType="1"/>
            </p:cNvSpPr>
            <p:nvPr/>
          </p:nvSpPr>
          <p:spPr bwMode="auto">
            <a:xfrm>
              <a:off x="3600" y="6192"/>
              <a:ext cx="1152" cy="0"/>
            </a:xfrm>
            <a:prstGeom prst="line">
              <a:avLst/>
            </a:prstGeom>
            <a:noFill/>
            <a:ln w="9525">
              <a:solidFill>
                <a:srgbClr val="000000"/>
              </a:solidFill>
              <a:round/>
              <a:headEnd/>
              <a:tailEnd/>
            </a:ln>
          </p:spPr>
          <p:txBody>
            <a:bodyPr/>
            <a:lstStyle/>
            <a:p>
              <a:endParaRPr lang="en-US"/>
            </a:p>
          </p:txBody>
        </p:sp>
        <p:sp>
          <p:nvSpPr>
            <p:cNvPr id="6169" name="Line 25"/>
            <p:cNvSpPr>
              <a:spLocks noChangeShapeType="1"/>
            </p:cNvSpPr>
            <p:nvPr/>
          </p:nvSpPr>
          <p:spPr bwMode="auto">
            <a:xfrm>
              <a:off x="3600" y="6192"/>
              <a:ext cx="0" cy="720"/>
            </a:xfrm>
            <a:prstGeom prst="line">
              <a:avLst/>
            </a:prstGeom>
            <a:noFill/>
            <a:ln w="9525">
              <a:solidFill>
                <a:srgbClr val="000000"/>
              </a:solidFill>
              <a:round/>
              <a:headEnd/>
              <a:tailEnd/>
            </a:ln>
          </p:spPr>
          <p:txBody>
            <a:bodyPr/>
            <a:lstStyle/>
            <a:p>
              <a:endParaRPr lang="en-US"/>
            </a:p>
          </p:txBody>
        </p:sp>
        <p:sp>
          <p:nvSpPr>
            <p:cNvPr id="6170" name="Line 26"/>
            <p:cNvSpPr>
              <a:spLocks noChangeShapeType="1"/>
            </p:cNvSpPr>
            <p:nvPr/>
          </p:nvSpPr>
          <p:spPr bwMode="auto">
            <a:xfrm>
              <a:off x="4752" y="6192"/>
              <a:ext cx="0" cy="720"/>
            </a:xfrm>
            <a:prstGeom prst="line">
              <a:avLst/>
            </a:prstGeom>
            <a:noFill/>
            <a:ln w="9525">
              <a:solidFill>
                <a:srgbClr val="000000"/>
              </a:solidFill>
              <a:round/>
              <a:headEnd/>
              <a:tailEnd/>
            </a:ln>
          </p:spPr>
          <p:txBody>
            <a:bodyPr/>
            <a:lstStyle/>
            <a:p>
              <a:endParaRPr lang="en-US"/>
            </a:p>
          </p:txBody>
        </p:sp>
        <p:sp>
          <p:nvSpPr>
            <p:cNvPr id="6171" name="Line 27"/>
            <p:cNvSpPr>
              <a:spLocks noChangeShapeType="1"/>
            </p:cNvSpPr>
            <p:nvPr/>
          </p:nvSpPr>
          <p:spPr bwMode="auto">
            <a:xfrm>
              <a:off x="6480" y="5472"/>
              <a:ext cx="0" cy="1440"/>
            </a:xfrm>
            <a:prstGeom prst="line">
              <a:avLst/>
            </a:prstGeom>
            <a:noFill/>
            <a:ln w="9525">
              <a:solidFill>
                <a:srgbClr val="000000"/>
              </a:solidFill>
              <a:round/>
              <a:headEnd/>
              <a:tailEnd/>
            </a:ln>
          </p:spPr>
          <p:txBody>
            <a:bodyPr/>
            <a:lstStyle/>
            <a:p>
              <a:endParaRPr lang="en-US"/>
            </a:p>
          </p:txBody>
        </p:sp>
        <p:sp>
          <p:nvSpPr>
            <p:cNvPr id="6172" name="Line 28"/>
            <p:cNvSpPr>
              <a:spLocks noChangeShapeType="1"/>
            </p:cNvSpPr>
            <p:nvPr/>
          </p:nvSpPr>
          <p:spPr bwMode="auto">
            <a:xfrm>
              <a:off x="8784" y="5472"/>
              <a:ext cx="0" cy="1440"/>
            </a:xfrm>
            <a:prstGeom prst="line">
              <a:avLst/>
            </a:prstGeom>
            <a:noFill/>
            <a:ln w="9525">
              <a:solidFill>
                <a:srgbClr val="000000"/>
              </a:solidFill>
              <a:round/>
              <a:headEnd/>
              <a:tailEnd/>
            </a:ln>
          </p:spPr>
          <p:txBody>
            <a:bodyPr/>
            <a:lstStyle/>
            <a:p>
              <a:endParaRPr lang="en-US"/>
            </a:p>
          </p:txBody>
        </p:sp>
        <p:sp>
          <p:nvSpPr>
            <p:cNvPr id="6173" name="Oval 29"/>
            <p:cNvSpPr>
              <a:spLocks noChangeArrowheads="1"/>
            </p:cNvSpPr>
            <p:nvPr/>
          </p:nvSpPr>
          <p:spPr bwMode="auto">
            <a:xfrm>
              <a:off x="9648" y="6912"/>
              <a:ext cx="576" cy="576"/>
            </a:xfrm>
            <a:prstGeom prst="ellipse">
              <a:avLst/>
            </a:prstGeom>
            <a:solidFill>
              <a:srgbClr val="FF99CC"/>
            </a:solidFill>
            <a:ln w="9525">
              <a:solidFill>
                <a:srgbClr val="000000"/>
              </a:solidFill>
              <a:round/>
              <a:headEnd/>
              <a:tailEnd/>
            </a:ln>
          </p:spPr>
          <p:txBody>
            <a:bodyPr/>
            <a:lstStyle/>
            <a:p>
              <a:endParaRPr lang="en-US"/>
            </a:p>
          </p:txBody>
        </p:sp>
        <p:sp>
          <p:nvSpPr>
            <p:cNvPr id="6174" name="Rectangle 30"/>
            <p:cNvSpPr>
              <a:spLocks noChangeArrowheads="1"/>
            </p:cNvSpPr>
            <p:nvPr/>
          </p:nvSpPr>
          <p:spPr bwMode="auto">
            <a:xfrm>
              <a:off x="8496" y="6912"/>
              <a:ext cx="576" cy="576"/>
            </a:xfrm>
            <a:prstGeom prst="rect">
              <a:avLst/>
            </a:prstGeom>
            <a:solidFill>
              <a:srgbClr val="99CCFF"/>
            </a:solidFill>
            <a:ln w="9525">
              <a:solidFill>
                <a:srgbClr val="000000"/>
              </a:solidFill>
              <a:miter lim="800000"/>
              <a:headEnd/>
              <a:tailEnd/>
            </a:ln>
          </p:spPr>
          <p:txBody>
            <a:bodyPr/>
            <a:lstStyle/>
            <a:p>
              <a:endParaRPr lang="en-US"/>
            </a:p>
          </p:txBody>
        </p:sp>
        <p:sp>
          <p:nvSpPr>
            <p:cNvPr id="6175" name="Line 31"/>
            <p:cNvSpPr>
              <a:spLocks noChangeShapeType="1"/>
            </p:cNvSpPr>
            <p:nvPr/>
          </p:nvSpPr>
          <p:spPr bwMode="auto">
            <a:xfrm>
              <a:off x="9072" y="7200"/>
              <a:ext cx="576" cy="0"/>
            </a:xfrm>
            <a:prstGeom prst="line">
              <a:avLst/>
            </a:prstGeom>
            <a:noFill/>
            <a:ln w="9525">
              <a:solidFill>
                <a:srgbClr val="000000"/>
              </a:solidFill>
              <a:round/>
              <a:headEnd/>
              <a:tailEnd/>
            </a:ln>
          </p:spPr>
          <p:txBody>
            <a:bodyPr/>
            <a:lstStyle/>
            <a:p>
              <a:endParaRPr lang="en-US"/>
            </a:p>
          </p:txBody>
        </p:sp>
        <p:sp>
          <p:nvSpPr>
            <p:cNvPr id="6176" name="Line 32"/>
            <p:cNvSpPr>
              <a:spLocks noChangeShapeType="1"/>
            </p:cNvSpPr>
            <p:nvPr/>
          </p:nvSpPr>
          <p:spPr bwMode="auto">
            <a:xfrm>
              <a:off x="9360" y="7200"/>
              <a:ext cx="0" cy="720"/>
            </a:xfrm>
            <a:prstGeom prst="line">
              <a:avLst/>
            </a:prstGeom>
            <a:noFill/>
            <a:ln w="9525">
              <a:solidFill>
                <a:srgbClr val="000000"/>
              </a:solidFill>
              <a:round/>
              <a:headEnd/>
              <a:tailEnd/>
            </a:ln>
          </p:spPr>
          <p:txBody>
            <a:bodyPr/>
            <a:lstStyle/>
            <a:p>
              <a:endParaRPr lang="en-US"/>
            </a:p>
          </p:txBody>
        </p:sp>
        <p:sp>
          <p:nvSpPr>
            <p:cNvPr id="6177" name="Rectangle 33"/>
            <p:cNvSpPr>
              <a:spLocks noChangeArrowheads="1"/>
            </p:cNvSpPr>
            <p:nvPr/>
          </p:nvSpPr>
          <p:spPr bwMode="auto">
            <a:xfrm>
              <a:off x="8496" y="8640"/>
              <a:ext cx="576" cy="576"/>
            </a:xfrm>
            <a:prstGeom prst="rect">
              <a:avLst/>
            </a:prstGeom>
            <a:solidFill>
              <a:srgbClr val="FF99CC"/>
            </a:solidFill>
            <a:ln w="9525">
              <a:solidFill>
                <a:srgbClr val="000000"/>
              </a:solidFill>
              <a:miter lim="800000"/>
              <a:headEnd/>
              <a:tailEnd/>
            </a:ln>
          </p:spPr>
          <p:txBody>
            <a:bodyPr/>
            <a:lstStyle/>
            <a:p>
              <a:endParaRPr lang="en-US"/>
            </a:p>
          </p:txBody>
        </p:sp>
        <p:sp>
          <p:nvSpPr>
            <p:cNvPr id="6178" name="Line 34"/>
            <p:cNvSpPr>
              <a:spLocks noChangeShapeType="1"/>
            </p:cNvSpPr>
            <p:nvPr/>
          </p:nvSpPr>
          <p:spPr bwMode="auto">
            <a:xfrm>
              <a:off x="8784" y="7920"/>
              <a:ext cx="1152" cy="0"/>
            </a:xfrm>
            <a:prstGeom prst="line">
              <a:avLst/>
            </a:prstGeom>
            <a:noFill/>
            <a:ln w="9525">
              <a:solidFill>
                <a:srgbClr val="000000"/>
              </a:solidFill>
              <a:round/>
              <a:headEnd/>
              <a:tailEnd/>
            </a:ln>
          </p:spPr>
          <p:txBody>
            <a:bodyPr/>
            <a:lstStyle/>
            <a:p>
              <a:endParaRPr lang="en-US"/>
            </a:p>
          </p:txBody>
        </p:sp>
        <p:sp>
          <p:nvSpPr>
            <p:cNvPr id="6179" name="Line 35"/>
            <p:cNvSpPr>
              <a:spLocks noChangeShapeType="1"/>
            </p:cNvSpPr>
            <p:nvPr/>
          </p:nvSpPr>
          <p:spPr bwMode="auto">
            <a:xfrm>
              <a:off x="8784" y="7920"/>
              <a:ext cx="0" cy="720"/>
            </a:xfrm>
            <a:prstGeom prst="line">
              <a:avLst/>
            </a:prstGeom>
            <a:noFill/>
            <a:ln w="9525">
              <a:solidFill>
                <a:srgbClr val="000000"/>
              </a:solidFill>
              <a:round/>
              <a:headEnd/>
              <a:tailEnd/>
            </a:ln>
          </p:spPr>
          <p:txBody>
            <a:bodyPr/>
            <a:lstStyle/>
            <a:p>
              <a:endParaRPr lang="en-US"/>
            </a:p>
          </p:txBody>
        </p:sp>
        <p:sp>
          <p:nvSpPr>
            <p:cNvPr id="6180" name="Line 36"/>
            <p:cNvSpPr>
              <a:spLocks noChangeShapeType="1"/>
            </p:cNvSpPr>
            <p:nvPr/>
          </p:nvSpPr>
          <p:spPr bwMode="auto">
            <a:xfrm>
              <a:off x="9936" y="7920"/>
              <a:ext cx="0" cy="720"/>
            </a:xfrm>
            <a:prstGeom prst="line">
              <a:avLst/>
            </a:prstGeom>
            <a:noFill/>
            <a:ln w="9525">
              <a:solidFill>
                <a:srgbClr val="000000"/>
              </a:solidFill>
              <a:round/>
              <a:headEnd/>
              <a:tailEnd/>
            </a:ln>
          </p:spPr>
          <p:txBody>
            <a:bodyPr/>
            <a:lstStyle/>
            <a:p>
              <a:endParaRPr lang="en-US"/>
            </a:p>
          </p:txBody>
        </p:sp>
        <p:sp>
          <p:nvSpPr>
            <p:cNvPr id="6181" name="Rectangle 37"/>
            <p:cNvSpPr>
              <a:spLocks noChangeArrowheads="1"/>
            </p:cNvSpPr>
            <p:nvPr/>
          </p:nvSpPr>
          <p:spPr bwMode="auto">
            <a:xfrm>
              <a:off x="9648" y="8640"/>
              <a:ext cx="576" cy="576"/>
            </a:xfrm>
            <a:prstGeom prst="rect">
              <a:avLst/>
            </a:prstGeom>
            <a:solidFill>
              <a:srgbClr val="FF99CC"/>
            </a:solidFill>
            <a:ln w="9525">
              <a:solidFill>
                <a:srgbClr val="000000"/>
              </a:solidFill>
              <a:miter lim="800000"/>
              <a:headEnd/>
              <a:tailEnd/>
            </a:ln>
          </p:spPr>
          <p:txBody>
            <a:bodyPr/>
            <a:lstStyle/>
            <a:p>
              <a:endParaRPr lang="en-US"/>
            </a:p>
          </p:txBody>
        </p:sp>
        <p:sp>
          <p:nvSpPr>
            <p:cNvPr id="6182" name="Line 38"/>
            <p:cNvSpPr>
              <a:spLocks noChangeShapeType="1"/>
            </p:cNvSpPr>
            <p:nvPr/>
          </p:nvSpPr>
          <p:spPr bwMode="auto">
            <a:xfrm>
              <a:off x="6768" y="7200"/>
              <a:ext cx="576" cy="0"/>
            </a:xfrm>
            <a:prstGeom prst="line">
              <a:avLst/>
            </a:prstGeom>
            <a:noFill/>
            <a:ln w="9525">
              <a:solidFill>
                <a:srgbClr val="000000"/>
              </a:solidFill>
              <a:round/>
              <a:headEnd/>
              <a:tailEnd/>
            </a:ln>
          </p:spPr>
          <p:txBody>
            <a:bodyPr/>
            <a:lstStyle/>
            <a:p>
              <a:endParaRPr lang="en-US"/>
            </a:p>
          </p:txBody>
        </p:sp>
        <p:sp>
          <p:nvSpPr>
            <p:cNvPr id="6183" name="Rectangle 39"/>
            <p:cNvSpPr>
              <a:spLocks noChangeArrowheads="1"/>
            </p:cNvSpPr>
            <p:nvPr/>
          </p:nvSpPr>
          <p:spPr bwMode="auto">
            <a:xfrm>
              <a:off x="7344" y="6912"/>
              <a:ext cx="576" cy="576"/>
            </a:xfrm>
            <a:prstGeom prst="rect">
              <a:avLst/>
            </a:prstGeom>
            <a:solidFill>
              <a:srgbClr val="C0C0C0"/>
            </a:solidFill>
            <a:ln w="9525">
              <a:solidFill>
                <a:srgbClr val="000000"/>
              </a:solidFill>
              <a:miter lim="800000"/>
              <a:headEnd/>
              <a:tailEnd/>
            </a:ln>
          </p:spPr>
          <p:txBody>
            <a:bodyPr/>
            <a:lstStyle/>
            <a:p>
              <a:endParaRPr lang="en-US"/>
            </a:p>
          </p:txBody>
        </p:sp>
        <p:sp>
          <p:nvSpPr>
            <p:cNvPr id="6184" name="Line 40"/>
            <p:cNvSpPr>
              <a:spLocks noChangeShapeType="1"/>
            </p:cNvSpPr>
            <p:nvPr/>
          </p:nvSpPr>
          <p:spPr bwMode="auto">
            <a:xfrm>
              <a:off x="7056" y="7200"/>
              <a:ext cx="0" cy="720"/>
            </a:xfrm>
            <a:prstGeom prst="line">
              <a:avLst/>
            </a:prstGeom>
            <a:noFill/>
            <a:ln w="9525">
              <a:solidFill>
                <a:srgbClr val="000000"/>
              </a:solidFill>
              <a:round/>
              <a:headEnd/>
              <a:tailEnd/>
            </a:ln>
          </p:spPr>
          <p:txBody>
            <a:bodyPr/>
            <a:lstStyle/>
            <a:p>
              <a:endParaRPr lang="en-US"/>
            </a:p>
          </p:txBody>
        </p:sp>
        <p:sp>
          <p:nvSpPr>
            <p:cNvPr id="6185" name="Line 41"/>
            <p:cNvSpPr>
              <a:spLocks noChangeShapeType="1"/>
            </p:cNvSpPr>
            <p:nvPr/>
          </p:nvSpPr>
          <p:spPr bwMode="auto">
            <a:xfrm>
              <a:off x="6480" y="7920"/>
              <a:ext cx="1152" cy="0"/>
            </a:xfrm>
            <a:prstGeom prst="line">
              <a:avLst/>
            </a:prstGeom>
            <a:noFill/>
            <a:ln w="9525">
              <a:solidFill>
                <a:srgbClr val="000000"/>
              </a:solidFill>
              <a:round/>
              <a:headEnd/>
              <a:tailEnd/>
            </a:ln>
          </p:spPr>
          <p:txBody>
            <a:bodyPr/>
            <a:lstStyle/>
            <a:p>
              <a:endParaRPr lang="en-US"/>
            </a:p>
          </p:txBody>
        </p:sp>
        <p:sp>
          <p:nvSpPr>
            <p:cNvPr id="6186" name="Oval 42"/>
            <p:cNvSpPr>
              <a:spLocks noChangeArrowheads="1"/>
            </p:cNvSpPr>
            <p:nvPr/>
          </p:nvSpPr>
          <p:spPr bwMode="auto">
            <a:xfrm>
              <a:off x="6192" y="8640"/>
              <a:ext cx="576" cy="576"/>
            </a:xfrm>
            <a:prstGeom prst="ellipse">
              <a:avLst/>
            </a:prstGeom>
            <a:solidFill>
              <a:srgbClr val="99CCFF"/>
            </a:solidFill>
            <a:ln w="9525">
              <a:solidFill>
                <a:srgbClr val="000000"/>
              </a:solidFill>
              <a:round/>
              <a:headEnd/>
              <a:tailEnd/>
            </a:ln>
          </p:spPr>
          <p:txBody>
            <a:bodyPr/>
            <a:lstStyle/>
            <a:p>
              <a:endParaRPr lang="en-US"/>
            </a:p>
          </p:txBody>
        </p:sp>
        <p:sp>
          <p:nvSpPr>
            <p:cNvPr id="6187" name="Oval 43"/>
            <p:cNvSpPr>
              <a:spLocks noChangeArrowheads="1"/>
            </p:cNvSpPr>
            <p:nvPr/>
          </p:nvSpPr>
          <p:spPr bwMode="auto">
            <a:xfrm>
              <a:off x="7344" y="8640"/>
              <a:ext cx="576" cy="576"/>
            </a:xfrm>
            <a:prstGeom prst="ellipse">
              <a:avLst/>
            </a:prstGeom>
            <a:solidFill>
              <a:srgbClr val="99CCFF"/>
            </a:solidFill>
            <a:ln w="9525">
              <a:solidFill>
                <a:srgbClr val="000000"/>
              </a:solidFill>
              <a:round/>
              <a:headEnd/>
              <a:tailEnd/>
            </a:ln>
          </p:spPr>
          <p:txBody>
            <a:bodyPr/>
            <a:lstStyle/>
            <a:p>
              <a:endParaRPr lang="en-US"/>
            </a:p>
          </p:txBody>
        </p:sp>
        <p:sp>
          <p:nvSpPr>
            <p:cNvPr id="6188" name="Line 44"/>
            <p:cNvSpPr>
              <a:spLocks noChangeShapeType="1"/>
            </p:cNvSpPr>
            <p:nvPr/>
          </p:nvSpPr>
          <p:spPr bwMode="auto">
            <a:xfrm>
              <a:off x="7632" y="7920"/>
              <a:ext cx="0" cy="720"/>
            </a:xfrm>
            <a:prstGeom prst="line">
              <a:avLst/>
            </a:prstGeom>
            <a:noFill/>
            <a:ln w="9525">
              <a:solidFill>
                <a:srgbClr val="000000"/>
              </a:solidFill>
              <a:round/>
              <a:headEnd/>
              <a:tailEnd/>
            </a:ln>
          </p:spPr>
          <p:txBody>
            <a:bodyPr/>
            <a:lstStyle/>
            <a:p>
              <a:endParaRPr lang="en-US"/>
            </a:p>
          </p:txBody>
        </p:sp>
        <p:sp>
          <p:nvSpPr>
            <p:cNvPr id="6189" name="Line 45"/>
            <p:cNvSpPr>
              <a:spLocks noChangeShapeType="1"/>
            </p:cNvSpPr>
            <p:nvPr/>
          </p:nvSpPr>
          <p:spPr bwMode="auto">
            <a:xfrm>
              <a:off x="6480" y="7920"/>
              <a:ext cx="0" cy="720"/>
            </a:xfrm>
            <a:prstGeom prst="line">
              <a:avLst/>
            </a:prstGeom>
            <a:noFill/>
            <a:ln w="9525">
              <a:solidFill>
                <a:srgbClr val="000000"/>
              </a:solidFill>
              <a:round/>
              <a:headEnd/>
              <a:tailEnd/>
            </a:ln>
          </p:spPr>
          <p:txBody>
            <a:bodyPr/>
            <a:lstStyle/>
            <a:p>
              <a:endParaRPr lang="en-US"/>
            </a:p>
          </p:txBody>
        </p:sp>
        <p:sp>
          <p:nvSpPr>
            <p:cNvPr id="6190" name="Text Box 46"/>
            <p:cNvSpPr txBox="1">
              <a:spLocks noChangeArrowheads="1"/>
            </p:cNvSpPr>
            <p:nvPr/>
          </p:nvSpPr>
          <p:spPr bwMode="auto">
            <a:xfrm>
              <a:off x="5760" y="3036"/>
              <a:ext cx="720" cy="576"/>
            </a:xfrm>
            <a:prstGeom prst="rect">
              <a:avLst/>
            </a:prstGeom>
            <a:noFill/>
            <a:ln w="9525">
              <a:noFill/>
              <a:miter lim="800000"/>
              <a:headEnd/>
              <a:tailEnd/>
            </a:ln>
          </p:spPr>
          <p:txBody>
            <a:bodyPr/>
            <a:lstStyle/>
            <a:p>
              <a:r>
                <a:rPr lang="en-US" sz="1400"/>
                <a:t>1</a:t>
              </a:r>
              <a:endParaRPr lang="en-US"/>
            </a:p>
          </p:txBody>
        </p:sp>
        <p:sp>
          <p:nvSpPr>
            <p:cNvPr id="6191" name="Text Box 47"/>
            <p:cNvSpPr txBox="1">
              <a:spLocks noChangeArrowheads="1"/>
            </p:cNvSpPr>
            <p:nvPr/>
          </p:nvSpPr>
          <p:spPr bwMode="auto">
            <a:xfrm>
              <a:off x="8208" y="3036"/>
              <a:ext cx="720" cy="576"/>
            </a:xfrm>
            <a:prstGeom prst="rect">
              <a:avLst/>
            </a:prstGeom>
            <a:noFill/>
            <a:ln w="9525">
              <a:noFill/>
              <a:miter lim="800000"/>
              <a:headEnd/>
              <a:tailEnd/>
            </a:ln>
          </p:spPr>
          <p:txBody>
            <a:bodyPr/>
            <a:lstStyle/>
            <a:p>
              <a:r>
                <a:rPr lang="en-US" sz="1400"/>
                <a:t>2</a:t>
              </a:r>
              <a:endParaRPr lang="en-US"/>
            </a:p>
          </p:txBody>
        </p:sp>
        <p:sp>
          <p:nvSpPr>
            <p:cNvPr id="6192" name="Text Box 48"/>
            <p:cNvSpPr txBox="1">
              <a:spLocks noChangeArrowheads="1"/>
            </p:cNvSpPr>
            <p:nvPr/>
          </p:nvSpPr>
          <p:spPr bwMode="auto">
            <a:xfrm>
              <a:off x="3168" y="4764"/>
              <a:ext cx="720" cy="576"/>
            </a:xfrm>
            <a:prstGeom prst="rect">
              <a:avLst/>
            </a:prstGeom>
            <a:noFill/>
            <a:ln w="9525">
              <a:noFill/>
              <a:miter lim="800000"/>
              <a:headEnd/>
              <a:tailEnd/>
            </a:ln>
          </p:spPr>
          <p:txBody>
            <a:bodyPr/>
            <a:lstStyle/>
            <a:p>
              <a:r>
                <a:rPr lang="en-US" sz="1400"/>
                <a:t>3</a:t>
              </a:r>
              <a:endParaRPr lang="en-US"/>
            </a:p>
          </p:txBody>
        </p:sp>
        <p:sp>
          <p:nvSpPr>
            <p:cNvPr id="6193" name="Text Box 49"/>
            <p:cNvSpPr txBox="1">
              <a:spLocks noChangeArrowheads="1"/>
            </p:cNvSpPr>
            <p:nvPr/>
          </p:nvSpPr>
          <p:spPr bwMode="auto">
            <a:xfrm>
              <a:off x="5616" y="4764"/>
              <a:ext cx="720" cy="576"/>
            </a:xfrm>
            <a:prstGeom prst="rect">
              <a:avLst/>
            </a:prstGeom>
            <a:noFill/>
            <a:ln w="9525">
              <a:noFill/>
              <a:miter lim="800000"/>
              <a:headEnd/>
              <a:tailEnd/>
            </a:ln>
          </p:spPr>
          <p:txBody>
            <a:bodyPr/>
            <a:lstStyle/>
            <a:p>
              <a:r>
                <a:rPr lang="en-US" sz="1400"/>
                <a:t>5</a:t>
              </a:r>
              <a:endParaRPr lang="en-US"/>
            </a:p>
          </p:txBody>
        </p:sp>
        <p:sp>
          <p:nvSpPr>
            <p:cNvPr id="6194" name="Text Box 50"/>
            <p:cNvSpPr txBox="1">
              <a:spLocks noChangeArrowheads="1"/>
            </p:cNvSpPr>
            <p:nvPr/>
          </p:nvSpPr>
          <p:spPr bwMode="auto">
            <a:xfrm>
              <a:off x="4464" y="4764"/>
              <a:ext cx="720" cy="576"/>
            </a:xfrm>
            <a:prstGeom prst="rect">
              <a:avLst/>
            </a:prstGeom>
            <a:noFill/>
            <a:ln w="9525">
              <a:noFill/>
              <a:miter lim="800000"/>
              <a:headEnd/>
              <a:tailEnd/>
            </a:ln>
          </p:spPr>
          <p:txBody>
            <a:bodyPr/>
            <a:lstStyle/>
            <a:p>
              <a:r>
                <a:rPr lang="en-US" sz="1400"/>
                <a:t>4</a:t>
              </a:r>
              <a:endParaRPr lang="en-US"/>
            </a:p>
          </p:txBody>
        </p:sp>
        <p:sp>
          <p:nvSpPr>
            <p:cNvPr id="6195" name="Text Box 51"/>
            <p:cNvSpPr txBox="1">
              <a:spLocks noChangeArrowheads="1"/>
            </p:cNvSpPr>
            <p:nvPr/>
          </p:nvSpPr>
          <p:spPr bwMode="auto">
            <a:xfrm>
              <a:off x="7344" y="6492"/>
              <a:ext cx="720" cy="576"/>
            </a:xfrm>
            <a:prstGeom prst="rect">
              <a:avLst/>
            </a:prstGeom>
            <a:noFill/>
            <a:ln w="9525">
              <a:noFill/>
              <a:miter lim="800000"/>
              <a:headEnd/>
              <a:tailEnd/>
            </a:ln>
          </p:spPr>
          <p:txBody>
            <a:bodyPr/>
            <a:lstStyle/>
            <a:p>
              <a:r>
                <a:rPr lang="en-US" sz="1400"/>
                <a:t>12</a:t>
              </a:r>
              <a:endParaRPr lang="en-US"/>
            </a:p>
          </p:txBody>
        </p:sp>
        <p:sp>
          <p:nvSpPr>
            <p:cNvPr id="6196" name="Text Box 52"/>
            <p:cNvSpPr txBox="1">
              <a:spLocks noChangeArrowheads="1"/>
            </p:cNvSpPr>
            <p:nvPr/>
          </p:nvSpPr>
          <p:spPr bwMode="auto">
            <a:xfrm>
              <a:off x="5904" y="6492"/>
              <a:ext cx="720" cy="576"/>
            </a:xfrm>
            <a:prstGeom prst="rect">
              <a:avLst/>
            </a:prstGeom>
            <a:noFill/>
            <a:ln w="9525">
              <a:noFill/>
              <a:miter lim="800000"/>
              <a:headEnd/>
              <a:tailEnd/>
            </a:ln>
          </p:spPr>
          <p:txBody>
            <a:bodyPr/>
            <a:lstStyle/>
            <a:p>
              <a:r>
                <a:rPr lang="en-US" sz="1400"/>
                <a:t>11</a:t>
              </a:r>
              <a:endParaRPr lang="en-US"/>
            </a:p>
          </p:txBody>
        </p:sp>
        <p:sp>
          <p:nvSpPr>
            <p:cNvPr id="6197" name="Text Box 53"/>
            <p:cNvSpPr txBox="1">
              <a:spLocks noChangeArrowheads="1"/>
            </p:cNvSpPr>
            <p:nvPr/>
          </p:nvSpPr>
          <p:spPr bwMode="auto">
            <a:xfrm>
              <a:off x="4176" y="6492"/>
              <a:ext cx="720" cy="576"/>
            </a:xfrm>
            <a:prstGeom prst="rect">
              <a:avLst/>
            </a:prstGeom>
            <a:noFill/>
            <a:ln w="9525">
              <a:noFill/>
              <a:miter lim="800000"/>
              <a:headEnd/>
              <a:tailEnd/>
            </a:ln>
          </p:spPr>
          <p:txBody>
            <a:bodyPr/>
            <a:lstStyle/>
            <a:p>
              <a:r>
                <a:rPr lang="en-US" sz="1400"/>
                <a:t>10</a:t>
              </a:r>
              <a:endParaRPr lang="en-US"/>
            </a:p>
          </p:txBody>
        </p:sp>
        <p:sp>
          <p:nvSpPr>
            <p:cNvPr id="6198" name="Text Box 54"/>
            <p:cNvSpPr txBox="1">
              <a:spLocks noChangeArrowheads="1"/>
            </p:cNvSpPr>
            <p:nvPr/>
          </p:nvSpPr>
          <p:spPr bwMode="auto">
            <a:xfrm>
              <a:off x="3168" y="6492"/>
              <a:ext cx="720" cy="576"/>
            </a:xfrm>
            <a:prstGeom prst="rect">
              <a:avLst/>
            </a:prstGeom>
            <a:noFill/>
            <a:ln w="9525">
              <a:noFill/>
              <a:miter lim="800000"/>
              <a:headEnd/>
              <a:tailEnd/>
            </a:ln>
          </p:spPr>
          <p:txBody>
            <a:bodyPr/>
            <a:lstStyle/>
            <a:p>
              <a:r>
                <a:rPr lang="en-US" sz="1400"/>
                <a:t>9</a:t>
              </a:r>
              <a:endParaRPr lang="en-US"/>
            </a:p>
          </p:txBody>
        </p:sp>
        <p:sp>
          <p:nvSpPr>
            <p:cNvPr id="6199" name="Text Box 55"/>
            <p:cNvSpPr txBox="1">
              <a:spLocks noChangeArrowheads="1"/>
            </p:cNvSpPr>
            <p:nvPr/>
          </p:nvSpPr>
          <p:spPr bwMode="auto">
            <a:xfrm>
              <a:off x="6624" y="4764"/>
              <a:ext cx="720" cy="576"/>
            </a:xfrm>
            <a:prstGeom prst="rect">
              <a:avLst/>
            </a:prstGeom>
            <a:noFill/>
            <a:ln w="9525">
              <a:noFill/>
              <a:miter lim="800000"/>
              <a:headEnd/>
              <a:tailEnd/>
            </a:ln>
          </p:spPr>
          <p:txBody>
            <a:bodyPr/>
            <a:lstStyle/>
            <a:p>
              <a:r>
                <a:rPr lang="en-US" sz="1400"/>
                <a:t>6</a:t>
              </a:r>
              <a:endParaRPr lang="en-US"/>
            </a:p>
          </p:txBody>
        </p:sp>
        <p:sp>
          <p:nvSpPr>
            <p:cNvPr id="6200" name="Text Box 56"/>
            <p:cNvSpPr txBox="1">
              <a:spLocks noChangeArrowheads="1"/>
            </p:cNvSpPr>
            <p:nvPr/>
          </p:nvSpPr>
          <p:spPr bwMode="auto">
            <a:xfrm>
              <a:off x="7920" y="4764"/>
              <a:ext cx="720" cy="576"/>
            </a:xfrm>
            <a:prstGeom prst="rect">
              <a:avLst/>
            </a:prstGeom>
            <a:noFill/>
            <a:ln w="9525">
              <a:noFill/>
              <a:miter lim="800000"/>
              <a:headEnd/>
              <a:tailEnd/>
            </a:ln>
          </p:spPr>
          <p:txBody>
            <a:bodyPr/>
            <a:lstStyle/>
            <a:p>
              <a:r>
                <a:rPr lang="en-US" sz="1400"/>
                <a:t>7</a:t>
              </a:r>
              <a:endParaRPr lang="en-US"/>
            </a:p>
          </p:txBody>
        </p:sp>
        <p:sp>
          <p:nvSpPr>
            <p:cNvPr id="6201" name="Text Box 57"/>
            <p:cNvSpPr txBox="1">
              <a:spLocks noChangeArrowheads="1"/>
            </p:cNvSpPr>
            <p:nvPr/>
          </p:nvSpPr>
          <p:spPr bwMode="auto">
            <a:xfrm>
              <a:off x="8928" y="4764"/>
              <a:ext cx="720" cy="576"/>
            </a:xfrm>
            <a:prstGeom prst="rect">
              <a:avLst/>
            </a:prstGeom>
            <a:noFill/>
            <a:ln w="9525">
              <a:noFill/>
              <a:miter lim="800000"/>
              <a:headEnd/>
              <a:tailEnd/>
            </a:ln>
          </p:spPr>
          <p:txBody>
            <a:bodyPr/>
            <a:lstStyle/>
            <a:p>
              <a:r>
                <a:rPr lang="en-US" sz="1400"/>
                <a:t>8</a:t>
              </a:r>
              <a:endParaRPr lang="en-US"/>
            </a:p>
          </p:txBody>
        </p:sp>
        <p:sp>
          <p:nvSpPr>
            <p:cNvPr id="6202" name="Text Box 58"/>
            <p:cNvSpPr txBox="1">
              <a:spLocks noChangeArrowheads="1"/>
            </p:cNvSpPr>
            <p:nvPr/>
          </p:nvSpPr>
          <p:spPr bwMode="auto">
            <a:xfrm>
              <a:off x="9360" y="8220"/>
              <a:ext cx="720" cy="576"/>
            </a:xfrm>
            <a:prstGeom prst="rect">
              <a:avLst/>
            </a:prstGeom>
            <a:noFill/>
            <a:ln w="9525">
              <a:noFill/>
              <a:miter lim="800000"/>
              <a:headEnd/>
              <a:tailEnd/>
            </a:ln>
          </p:spPr>
          <p:txBody>
            <a:bodyPr/>
            <a:lstStyle/>
            <a:p>
              <a:r>
                <a:rPr lang="en-US" sz="1400"/>
                <a:t>18</a:t>
              </a:r>
              <a:endParaRPr lang="en-US"/>
            </a:p>
          </p:txBody>
        </p:sp>
        <p:sp>
          <p:nvSpPr>
            <p:cNvPr id="6203" name="Text Box 59"/>
            <p:cNvSpPr txBox="1">
              <a:spLocks noChangeArrowheads="1"/>
            </p:cNvSpPr>
            <p:nvPr/>
          </p:nvSpPr>
          <p:spPr bwMode="auto">
            <a:xfrm>
              <a:off x="8208" y="8220"/>
              <a:ext cx="720" cy="576"/>
            </a:xfrm>
            <a:prstGeom prst="rect">
              <a:avLst/>
            </a:prstGeom>
            <a:noFill/>
            <a:ln w="9525">
              <a:noFill/>
              <a:miter lim="800000"/>
              <a:headEnd/>
              <a:tailEnd/>
            </a:ln>
          </p:spPr>
          <p:txBody>
            <a:bodyPr/>
            <a:lstStyle/>
            <a:p>
              <a:r>
                <a:rPr lang="en-US" sz="1400"/>
                <a:t>17</a:t>
              </a:r>
              <a:endParaRPr lang="en-US"/>
            </a:p>
          </p:txBody>
        </p:sp>
        <p:sp>
          <p:nvSpPr>
            <p:cNvPr id="6204" name="Text Box 60"/>
            <p:cNvSpPr txBox="1">
              <a:spLocks noChangeArrowheads="1"/>
            </p:cNvSpPr>
            <p:nvPr/>
          </p:nvSpPr>
          <p:spPr bwMode="auto">
            <a:xfrm>
              <a:off x="5904" y="8220"/>
              <a:ext cx="720" cy="576"/>
            </a:xfrm>
            <a:prstGeom prst="rect">
              <a:avLst/>
            </a:prstGeom>
            <a:noFill/>
            <a:ln w="9525">
              <a:noFill/>
              <a:miter lim="800000"/>
              <a:headEnd/>
              <a:tailEnd/>
            </a:ln>
          </p:spPr>
          <p:txBody>
            <a:bodyPr/>
            <a:lstStyle/>
            <a:p>
              <a:r>
                <a:rPr lang="en-US" sz="1400"/>
                <a:t>15</a:t>
              </a:r>
              <a:endParaRPr lang="en-US"/>
            </a:p>
          </p:txBody>
        </p:sp>
        <p:sp>
          <p:nvSpPr>
            <p:cNvPr id="6205" name="Text Box 61"/>
            <p:cNvSpPr txBox="1">
              <a:spLocks noChangeArrowheads="1"/>
            </p:cNvSpPr>
            <p:nvPr/>
          </p:nvSpPr>
          <p:spPr bwMode="auto">
            <a:xfrm>
              <a:off x="7056" y="8220"/>
              <a:ext cx="720" cy="576"/>
            </a:xfrm>
            <a:prstGeom prst="rect">
              <a:avLst/>
            </a:prstGeom>
            <a:noFill/>
            <a:ln w="9525">
              <a:noFill/>
              <a:miter lim="800000"/>
              <a:headEnd/>
              <a:tailEnd/>
            </a:ln>
          </p:spPr>
          <p:txBody>
            <a:bodyPr/>
            <a:lstStyle/>
            <a:p>
              <a:r>
                <a:rPr lang="en-US" sz="1400"/>
                <a:t>16</a:t>
              </a:r>
              <a:endParaRPr lang="en-US"/>
            </a:p>
          </p:txBody>
        </p:sp>
        <p:sp>
          <p:nvSpPr>
            <p:cNvPr id="6206" name="Text Box 62"/>
            <p:cNvSpPr txBox="1">
              <a:spLocks noChangeArrowheads="1"/>
            </p:cNvSpPr>
            <p:nvPr/>
          </p:nvSpPr>
          <p:spPr bwMode="auto">
            <a:xfrm>
              <a:off x="8208" y="6492"/>
              <a:ext cx="720" cy="576"/>
            </a:xfrm>
            <a:prstGeom prst="rect">
              <a:avLst/>
            </a:prstGeom>
            <a:noFill/>
            <a:ln w="9525">
              <a:noFill/>
              <a:miter lim="800000"/>
              <a:headEnd/>
              <a:tailEnd/>
            </a:ln>
          </p:spPr>
          <p:txBody>
            <a:bodyPr/>
            <a:lstStyle/>
            <a:p>
              <a:r>
                <a:rPr lang="en-US" sz="1400"/>
                <a:t>13</a:t>
              </a:r>
              <a:endParaRPr lang="en-US"/>
            </a:p>
          </p:txBody>
        </p:sp>
        <p:sp>
          <p:nvSpPr>
            <p:cNvPr id="6207" name="Text Box 63"/>
            <p:cNvSpPr txBox="1">
              <a:spLocks noChangeArrowheads="1"/>
            </p:cNvSpPr>
            <p:nvPr/>
          </p:nvSpPr>
          <p:spPr bwMode="auto">
            <a:xfrm>
              <a:off x="9648" y="6492"/>
              <a:ext cx="720" cy="576"/>
            </a:xfrm>
            <a:prstGeom prst="rect">
              <a:avLst/>
            </a:prstGeom>
            <a:noFill/>
            <a:ln w="9525">
              <a:noFill/>
              <a:miter lim="800000"/>
              <a:headEnd/>
              <a:tailEnd/>
            </a:ln>
          </p:spPr>
          <p:txBody>
            <a:bodyPr/>
            <a:lstStyle/>
            <a:p>
              <a:r>
                <a:rPr lang="en-US" sz="1400"/>
                <a:t>14</a:t>
              </a:r>
              <a:endParaRPr lang="en-US"/>
            </a:p>
          </p:txBody>
        </p:sp>
        <p:sp>
          <p:nvSpPr>
            <p:cNvPr id="515136" name="Text Box 64"/>
            <p:cNvSpPr txBox="1">
              <a:spLocks noChangeArrowheads="1"/>
            </p:cNvSpPr>
            <p:nvPr/>
          </p:nvSpPr>
          <p:spPr bwMode="auto">
            <a:xfrm>
              <a:off x="2016" y="8064"/>
              <a:ext cx="3457" cy="2448"/>
            </a:xfrm>
            <a:prstGeom prst="rect">
              <a:avLst/>
            </a:prstGeom>
            <a:solidFill>
              <a:srgbClr val="FFFFFF"/>
            </a:solidFill>
            <a:ln w="12700">
              <a:solidFill>
                <a:srgbClr val="000000"/>
              </a:solidFill>
              <a:miter lim="800000"/>
              <a:headEnd/>
              <a:tailEnd/>
            </a:ln>
            <a:effectLst>
              <a:outerShdw dist="35921" dir="2700000" algn="ctr" rotWithShape="0">
                <a:srgbClr val="808080"/>
              </a:outerShdw>
            </a:effectLst>
          </p:spPr>
          <p:txBody>
            <a:bodyPr/>
            <a:lstStyle/>
            <a:p>
              <a:pPr algn="ctr">
                <a:defRPr/>
              </a:pPr>
              <a:r>
                <a:rPr lang="en-US" sz="1200" u="sng">
                  <a:latin typeface="Arial" charset="0"/>
                </a:rPr>
                <a:t>MtDNA Haplotype Groups</a:t>
              </a:r>
              <a:r>
                <a:rPr lang="en-US" sz="1200">
                  <a:latin typeface="Arial" charset="0"/>
                </a:rPr>
                <a:t>:</a:t>
              </a:r>
            </a:p>
            <a:p>
              <a:pPr algn="ctr">
                <a:defRPr/>
              </a:pPr>
              <a:r>
                <a:rPr lang="en-US" sz="1200">
                  <a:latin typeface="Arial" charset="0"/>
                </a:rPr>
                <a:t>1</a:t>
              </a:r>
            </a:p>
            <a:p>
              <a:pPr algn="ctr">
                <a:defRPr/>
              </a:pPr>
              <a:r>
                <a:rPr lang="en-US" sz="1200">
                  <a:latin typeface="Arial" charset="0"/>
                </a:rPr>
                <a:t>2,3,6,8,11,13,15,16</a:t>
              </a:r>
            </a:p>
            <a:p>
              <a:pPr algn="ctr">
                <a:defRPr/>
              </a:pPr>
              <a:r>
                <a:rPr lang="en-US" sz="1200">
                  <a:latin typeface="Arial" charset="0"/>
                </a:rPr>
                <a:t>4,9,10</a:t>
              </a:r>
            </a:p>
            <a:p>
              <a:pPr algn="ctr">
                <a:defRPr/>
              </a:pPr>
              <a:r>
                <a:rPr lang="en-US" sz="1200">
                  <a:latin typeface="Arial" charset="0"/>
                </a:rPr>
                <a:t>5</a:t>
              </a:r>
            </a:p>
            <a:p>
              <a:pPr algn="ctr">
                <a:defRPr/>
              </a:pPr>
              <a:r>
                <a:rPr lang="en-US" sz="1200">
                  <a:latin typeface="Arial" charset="0"/>
                </a:rPr>
                <a:t>7</a:t>
              </a:r>
            </a:p>
            <a:p>
              <a:pPr algn="ctr">
                <a:defRPr/>
              </a:pPr>
              <a:r>
                <a:rPr lang="en-US" sz="1200">
                  <a:latin typeface="Arial" charset="0"/>
                </a:rPr>
                <a:t>12</a:t>
              </a:r>
            </a:p>
            <a:p>
              <a:pPr algn="ctr">
                <a:defRPr/>
              </a:pPr>
              <a:r>
                <a:rPr lang="en-US" sz="1200">
                  <a:latin typeface="Arial" charset="0"/>
                </a:rPr>
                <a:t>14,17,18</a:t>
              </a:r>
              <a:endParaRPr lang="en-US">
                <a:latin typeface="Arial" charset="0"/>
              </a:endParaRPr>
            </a:p>
          </p:txBody>
        </p:sp>
        <p:sp>
          <p:nvSpPr>
            <p:cNvPr id="6209" name="Text Box 65"/>
            <p:cNvSpPr txBox="1">
              <a:spLocks noChangeArrowheads="1"/>
            </p:cNvSpPr>
            <p:nvPr/>
          </p:nvSpPr>
          <p:spPr bwMode="auto">
            <a:xfrm>
              <a:off x="6240" y="3051"/>
              <a:ext cx="720" cy="576"/>
            </a:xfrm>
            <a:prstGeom prst="rect">
              <a:avLst/>
            </a:prstGeom>
            <a:noFill/>
            <a:ln w="9525">
              <a:noFill/>
              <a:miter lim="800000"/>
              <a:headEnd/>
              <a:tailEnd/>
            </a:ln>
          </p:spPr>
          <p:txBody>
            <a:bodyPr/>
            <a:lstStyle/>
            <a:p>
              <a:r>
                <a:rPr lang="en-US" sz="1600" b="1"/>
                <a:t>A</a:t>
              </a:r>
              <a:endParaRPr lang="en-US"/>
            </a:p>
          </p:txBody>
        </p:sp>
        <p:sp>
          <p:nvSpPr>
            <p:cNvPr id="6210" name="Text Box 66"/>
            <p:cNvSpPr txBox="1">
              <a:spLocks noChangeArrowheads="1"/>
            </p:cNvSpPr>
            <p:nvPr/>
          </p:nvSpPr>
          <p:spPr bwMode="auto">
            <a:xfrm>
              <a:off x="7665" y="3066"/>
              <a:ext cx="720" cy="576"/>
            </a:xfrm>
            <a:prstGeom prst="rect">
              <a:avLst/>
            </a:prstGeom>
            <a:noFill/>
            <a:ln w="9525">
              <a:noFill/>
              <a:miter lim="800000"/>
              <a:headEnd/>
              <a:tailEnd/>
            </a:ln>
          </p:spPr>
          <p:txBody>
            <a:bodyPr/>
            <a:lstStyle/>
            <a:p>
              <a:r>
                <a:rPr lang="en-US" sz="1600" b="1"/>
                <a:t>B</a:t>
              </a:r>
              <a:endParaRPr lang="en-US"/>
            </a:p>
          </p:txBody>
        </p:sp>
        <p:sp>
          <p:nvSpPr>
            <p:cNvPr id="6211" name="Text Box 67"/>
            <p:cNvSpPr txBox="1">
              <a:spLocks noChangeArrowheads="1"/>
            </p:cNvSpPr>
            <p:nvPr/>
          </p:nvSpPr>
          <p:spPr bwMode="auto">
            <a:xfrm>
              <a:off x="3345" y="5211"/>
              <a:ext cx="720" cy="576"/>
            </a:xfrm>
            <a:prstGeom prst="rect">
              <a:avLst/>
            </a:prstGeom>
            <a:noFill/>
            <a:ln w="9525">
              <a:noFill/>
              <a:miter lim="800000"/>
              <a:headEnd/>
              <a:tailEnd/>
            </a:ln>
          </p:spPr>
          <p:txBody>
            <a:bodyPr/>
            <a:lstStyle/>
            <a:p>
              <a:r>
                <a:rPr lang="en-US" sz="1600" b="1"/>
                <a:t>B</a:t>
              </a:r>
              <a:endParaRPr lang="en-US"/>
            </a:p>
          </p:txBody>
        </p:sp>
        <p:sp>
          <p:nvSpPr>
            <p:cNvPr id="6212" name="Text Box 68"/>
            <p:cNvSpPr txBox="1">
              <a:spLocks noChangeArrowheads="1"/>
            </p:cNvSpPr>
            <p:nvPr/>
          </p:nvSpPr>
          <p:spPr bwMode="auto">
            <a:xfrm>
              <a:off x="4515" y="5241"/>
              <a:ext cx="720" cy="576"/>
            </a:xfrm>
            <a:prstGeom prst="rect">
              <a:avLst/>
            </a:prstGeom>
            <a:noFill/>
            <a:ln w="9525">
              <a:noFill/>
              <a:miter lim="800000"/>
              <a:headEnd/>
              <a:tailEnd/>
            </a:ln>
          </p:spPr>
          <p:txBody>
            <a:bodyPr/>
            <a:lstStyle/>
            <a:p>
              <a:r>
                <a:rPr lang="en-US" sz="1600" b="1"/>
                <a:t>C</a:t>
              </a:r>
              <a:endParaRPr lang="en-US"/>
            </a:p>
          </p:txBody>
        </p:sp>
        <p:sp>
          <p:nvSpPr>
            <p:cNvPr id="6213" name="Text Box 69"/>
            <p:cNvSpPr txBox="1">
              <a:spLocks noChangeArrowheads="1"/>
            </p:cNvSpPr>
            <p:nvPr/>
          </p:nvSpPr>
          <p:spPr bwMode="auto">
            <a:xfrm>
              <a:off x="3330" y="6936"/>
              <a:ext cx="720" cy="576"/>
            </a:xfrm>
            <a:prstGeom prst="rect">
              <a:avLst/>
            </a:prstGeom>
            <a:noFill/>
            <a:ln w="9525">
              <a:noFill/>
              <a:miter lim="800000"/>
              <a:headEnd/>
              <a:tailEnd/>
            </a:ln>
          </p:spPr>
          <p:txBody>
            <a:bodyPr/>
            <a:lstStyle/>
            <a:p>
              <a:r>
                <a:rPr lang="en-US" sz="1600" b="1"/>
                <a:t>C</a:t>
              </a:r>
              <a:endParaRPr lang="en-US"/>
            </a:p>
          </p:txBody>
        </p:sp>
        <p:sp>
          <p:nvSpPr>
            <p:cNvPr id="6214" name="Text Box 70"/>
            <p:cNvSpPr txBox="1">
              <a:spLocks noChangeArrowheads="1"/>
            </p:cNvSpPr>
            <p:nvPr/>
          </p:nvSpPr>
          <p:spPr bwMode="auto">
            <a:xfrm>
              <a:off x="4500" y="6951"/>
              <a:ext cx="720" cy="576"/>
            </a:xfrm>
            <a:prstGeom prst="rect">
              <a:avLst/>
            </a:prstGeom>
            <a:noFill/>
            <a:ln w="9525">
              <a:noFill/>
              <a:miter lim="800000"/>
              <a:headEnd/>
              <a:tailEnd/>
            </a:ln>
          </p:spPr>
          <p:txBody>
            <a:bodyPr/>
            <a:lstStyle/>
            <a:p>
              <a:r>
                <a:rPr lang="en-US" sz="1600" b="1"/>
                <a:t>C</a:t>
              </a:r>
              <a:endParaRPr lang="en-US"/>
            </a:p>
          </p:txBody>
        </p:sp>
        <p:sp>
          <p:nvSpPr>
            <p:cNvPr id="6215" name="Text Box 71"/>
            <p:cNvSpPr txBox="1">
              <a:spLocks noChangeArrowheads="1"/>
            </p:cNvSpPr>
            <p:nvPr/>
          </p:nvSpPr>
          <p:spPr bwMode="auto">
            <a:xfrm>
              <a:off x="5640" y="5211"/>
              <a:ext cx="720" cy="576"/>
            </a:xfrm>
            <a:prstGeom prst="rect">
              <a:avLst/>
            </a:prstGeom>
            <a:noFill/>
            <a:ln w="9525">
              <a:noFill/>
              <a:miter lim="800000"/>
              <a:headEnd/>
              <a:tailEnd/>
            </a:ln>
          </p:spPr>
          <p:txBody>
            <a:bodyPr/>
            <a:lstStyle/>
            <a:p>
              <a:r>
                <a:rPr lang="en-US" sz="1600" b="1"/>
                <a:t>D</a:t>
              </a:r>
              <a:endParaRPr lang="en-US"/>
            </a:p>
          </p:txBody>
        </p:sp>
        <p:sp>
          <p:nvSpPr>
            <p:cNvPr id="6216" name="Text Box 72"/>
            <p:cNvSpPr txBox="1">
              <a:spLocks noChangeArrowheads="1"/>
            </p:cNvSpPr>
            <p:nvPr/>
          </p:nvSpPr>
          <p:spPr bwMode="auto">
            <a:xfrm>
              <a:off x="6780" y="5226"/>
              <a:ext cx="720" cy="576"/>
            </a:xfrm>
            <a:prstGeom prst="rect">
              <a:avLst/>
            </a:prstGeom>
            <a:noFill/>
            <a:ln w="9525">
              <a:noFill/>
              <a:miter lim="800000"/>
              <a:headEnd/>
              <a:tailEnd/>
            </a:ln>
          </p:spPr>
          <p:txBody>
            <a:bodyPr/>
            <a:lstStyle/>
            <a:p>
              <a:r>
                <a:rPr lang="en-US" sz="1600" b="1"/>
                <a:t>B</a:t>
              </a:r>
              <a:endParaRPr lang="en-US"/>
            </a:p>
          </p:txBody>
        </p:sp>
        <p:sp>
          <p:nvSpPr>
            <p:cNvPr id="6217" name="Text Box 73"/>
            <p:cNvSpPr txBox="1">
              <a:spLocks noChangeArrowheads="1"/>
            </p:cNvSpPr>
            <p:nvPr/>
          </p:nvSpPr>
          <p:spPr bwMode="auto">
            <a:xfrm>
              <a:off x="6210" y="6951"/>
              <a:ext cx="720" cy="576"/>
            </a:xfrm>
            <a:prstGeom prst="rect">
              <a:avLst/>
            </a:prstGeom>
            <a:noFill/>
            <a:ln w="9525">
              <a:noFill/>
              <a:miter lim="800000"/>
              <a:headEnd/>
              <a:tailEnd/>
            </a:ln>
          </p:spPr>
          <p:txBody>
            <a:bodyPr/>
            <a:lstStyle/>
            <a:p>
              <a:r>
                <a:rPr lang="en-US" sz="1600" b="1"/>
                <a:t>B</a:t>
              </a:r>
              <a:endParaRPr lang="en-US"/>
            </a:p>
          </p:txBody>
        </p:sp>
        <p:sp>
          <p:nvSpPr>
            <p:cNvPr id="6218" name="Text Box 74"/>
            <p:cNvSpPr txBox="1">
              <a:spLocks noChangeArrowheads="1"/>
            </p:cNvSpPr>
            <p:nvPr/>
          </p:nvSpPr>
          <p:spPr bwMode="auto">
            <a:xfrm>
              <a:off x="9120" y="5226"/>
              <a:ext cx="720" cy="576"/>
            </a:xfrm>
            <a:prstGeom prst="rect">
              <a:avLst/>
            </a:prstGeom>
            <a:noFill/>
            <a:ln w="9525">
              <a:noFill/>
              <a:miter lim="800000"/>
              <a:headEnd/>
              <a:tailEnd/>
            </a:ln>
          </p:spPr>
          <p:txBody>
            <a:bodyPr/>
            <a:lstStyle/>
            <a:p>
              <a:r>
                <a:rPr lang="en-US" sz="1600" b="1"/>
                <a:t>B</a:t>
              </a:r>
              <a:endParaRPr lang="en-US"/>
            </a:p>
          </p:txBody>
        </p:sp>
        <p:sp>
          <p:nvSpPr>
            <p:cNvPr id="6219" name="Text Box 75"/>
            <p:cNvSpPr txBox="1">
              <a:spLocks noChangeArrowheads="1"/>
            </p:cNvSpPr>
            <p:nvPr/>
          </p:nvSpPr>
          <p:spPr bwMode="auto">
            <a:xfrm>
              <a:off x="8535" y="6936"/>
              <a:ext cx="720" cy="576"/>
            </a:xfrm>
            <a:prstGeom prst="rect">
              <a:avLst/>
            </a:prstGeom>
            <a:noFill/>
            <a:ln w="9525">
              <a:noFill/>
              <a:miter lim="800000"/>
              <a:headEnd/>
              <a:tailEnd/>
            </a:ln>
          </p:spPr>
          <p:txBody>
            <a:bodyPr/>
            <a:lstStyle/>
            <a:p>
              <a:r>
                <a:rPr lang="en-US" sz="1600" b="1"/>
                <a:t>B</a:t>
              </a:r>
              <a:endParaRPr lang="en-US"/>
            </a:p>
          </p:txBody>
        </p:sp>
        <p:sp>
          <p:nvSpPr>
            <p:cNvPr id="6220" name="Text Box 76"/>
            <p:cNvSpPr txBox="1">
              <a:spLocks noChangeArrowheads="1"/>
            </p:cNvSpPr>
            <p:nvPr/>
          </p:nvSpPr>
          <p:spPr bwMode="auto">
            <a:xfrm>
              <a:off x="6210" y="8661"/>
              <a:ext cx="720" cy="576"/>
            </a:xfrm>
            <a:prstGeom prst="rect">
              <a:avLst/>
            </a:prstGeom>
            <a:noFill/>
            <a:ln w="9525">
              <a:noFill/>
              <a:miter lim="800000"/>
              <a:headEnd/>
              <a:tailEnd/>
            </a:ln>
          </p:spPr>
          <p:txBody>
            <a:bodyPr/>
            <a:lstStyle/>
            <a:p>
              <a:r>
                <a:rPr lang="en-US" sz="1600" b="1"/>
                <a:t>B</a:t>
              </a:r>
              <a:endParaRPr lang="en-US"/>
            </a:p>
          </p:txBody>
        </p:sp>
        <p:sp>
          <p:nvSpPr>
            <p:cNvPr id="6221" name="Text Box 77"/>
            <p:cNvSpPr txBox="1">
              <a:spLocks noChangeArrowheads="1"/>
            </p:cNvSpPr>
            <p:nvPr/>
          </p:nvSpPr>
          <p:spPr bwMode="auto">
            <a:xfrm>
              <a:off x="7395" y="8676"/>
              <a:ext cx="720" cy="576"/>
            </a:xfrm>
            <a:prstGeom prst="rect">
              <a:avLst/>
            </a:prstGeom>
            <a:noFill/>
            <a:ln w="9525">
              <a:noFill/>
              <a:miter lim="800000"/>
              <a:headEnd/>
              <a:tailEnd/>
            </a:ln>
          </p:spPr>
          <p:txBody>
            <a:bodyPr/>
            <a:lstStyle/>
            <a:p>
              <a:r>
                <a:rPr lang="en-US" sz="1600" b="1"/>
                <a:t>B</a:t>
              </a:r>
              <a:endParaRPr lang="en-US"/>
            </a:p>
          </p:txBody>
        </p:sp>
        <p:sp>
          <p:nvSpPr>
            <p:cNvPr id="6222" name="Text Box 78"/>
            <p:cNvSpPr txBox="1">
              <a:spLocks noChangeArrowheads="1"/>
            </p:cNvSpPr>
            <p:nvPr/>
          </p:nvSpPr>
          <p:spPr bwMode="auto">
            <a:xfrm>
              <a:off x="7950" y="5226"/>
              <a:ext cx="720" cy="576"/>
            </a:xfrm>
            <a:prstGeom prst="rect">
              <a:avLst/>
            </a:prstGeom>
            <a:noFill/>
            <a:ln w="9525">
              <a:noFill/>
              <a:miter lim="800000"/>
              <a:headEnd/>
              <a:tailEnd/>
            </a:ln>
          </p:spPr>
          <p:txBody>
            <a:bodyPr/>
            <a:lstStyle/>
            <a:p>
              <a:r>
                <a:rPr lang="en-US" sz="1600" b="1"/>
                <a:t>E</a:t>
              </a:r>
              <a:endParaRPr lang="en-US"/>
            </a:p>
          </p:txBody>
        </p:sp>
        <p:sp>
          <p:nvSpPr>
            <p:cNvPr id="6223" name="Text Box 79"/>
            <p:cNvSpPr txBox="1">
              <a:spLocks noChangeArrowheads="1"/>
            </p:cNvSpPr>
            <p:nvPr/>
          </p:nvSpPr>
          <p:spPr bwMode="auto">
            <a:xfrm>
              <a:off x="7395" y="6951"/>
              <a:ext cx="720" cy="576"/>
            </a:xfrm>
            <a:prstGeom prst="rect">
              <a:avLst/>
            </a:prstGeom>
            <a:noFill/>
            <a:ln w="9525">
              <a:noFill/>
              <a:miter lim="800000"/>
              <a:headEnd/>
              <a:tailEnd/>
            </a:ln>
          </p:spPr>
          <p:txBody>
            <a:bodyPr/>
            <a:lstStyle/>
            <a:p>
              <a:r>
                <a:rPr lang="en-US" sz="1600" b="1"/>
                <a:t>F</a:t>
              </a:r>
              <a:endParaRPr lang="en-US"/>
            </a:p>
          </p:txBody>
        </p:sp>
        <p:sp>
          <p:nvSpPr>
            <p:cNvPr id="6224" name="Text Box 80"/>
            <p:cNvSpPr txBox="1">
              <a:spLocks noChangeArrowheads="1"/>
            </p:cNvSpPr>
            <p:nvPr/>
          </p:nvSpPr>
          <p:spPr bwMode="auto">
            <a:xfrm>
              <a:off x="8520" y="8676"/>
              <a:ext cx="720" cy="576"/>
            </a:xfrm>
            <a:prstGeom prst="rect">
              <a:avLst/>
            </a:prstGeom>
            <a:noFill/>
            <a:ln w="9525">
              <a:noFill/>
              <a:miter lim="800000"/>
              <a:headEnd/>
              <a:tailEnd/>
            </a:ln>
          </p:spPr>
          <p:txBody>
            <a:bodyPr/>
            <a:lstStyle/>
            <a:p>
              <a:r>
                <a:rPr lang="en-US" sz="1600" b="1"/>
                <a:t>G</a:t>
              </a:r>
              <a:endParaRPr lang="en-US"/>
            </a:p>
          </p:txBody>
        </p:sp>
        <p:sp>
          <p:nvSpPr>
            <p:cNvPr id="6225" name="Text Box 81"/>
            <p:cNvSpPr txBox="1">
              <a:spLocks noChangeArrowheads="1"/>
            </p:cNvSpPr>
            <p:nvPr/>
          </p:nvSpPr>
          <p:spPr bwMode="auto">
            <a:xfrm>
              <a:off x="9675" y="6966"/>
              <a:ext cx="720" cy="576"/>
            </a:xfrm>
            <a:prstGeom prst="rect">
              <a:avLst/>
            </a:prstGeom>
            <a:noFill/>
            <a:ln w="9525">
              <a:noFill/>
              <a:miter lim="800000"/>
              <a:headEnd/>
              <a:tailEnd/>
            </a:ln>
          </p:spPr>
          <p:txBody>
            <a:bodyPr/>
            <a:lstStyle/>
            <a:p>
              <a:r>
                <a:rPr lang="en-US" sz="1600" b="1"/>
                <a:t>G</a:t>
              </a:r>
              <a:endParaRPr lang="en-US"/>
            </a:p>
          </p:txBody>
        </p:sp>
        <p:sp>
          <p:nvSpPr>
            <p:cNvPr id="6226" name="Text Box 82"/>
            <p:cNvSpPr txBox="1">
              <a:spLocks noChangeArrowheads="1"/>
            </p:cNvSpPr>
            <p:nvPr/>
          </p:nvSpPr>
          <p:spPr bwMode="auto">
            <a:xfrm>
              <a:off x="9675" y="8691"/>
              <a:ext cx="720" cy="576"/>
            </a:xfrm>
            <a:prstGeom prst="rect">
              <a:avLst/>
            </a:prstGeom>
            <a:noFill/>
            <a:ln w="9525">
              <a:noFill/>
              <a:miter lim="800000"/>
              <a:headEnd/>
              <a:tailEnd/>
            </a:ln>
          </p:spPr>
          <p:txBody>
            <a:bodyPr/>
            <a:lstStyle/>
            <a:p>
              <a:r>
                <a:rPr lang="en-US" sz="1600" b="1"/>
                <a:t>G</a:t>
              </a: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11266</Words>
  <Application>Microsoft Office PowerPoint</Application>
  <PresentationFormat>On-screen Show (4:3)</PresentationFormat>
  <Paragraphs>2817</Paragraphs>
  <Slides>118</Slides>
  <Notes>100</Notes>
  <HiddenSlides>17</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118</vt:i4>
      </vt:variant>
    </vt:vector>
  </HeadingPairs>
  <TitlesOfParts>
    <vt:vector size="122" baseType="lpstr">
      <vt:lpstr>Office Theme</vt:lpstr>
      <vt:lpstr>Slide</vt:lpstr>
      <vt:lpstr>Bitmap Image</vt:lpstr>
      <vt:lpstr>Chart</vt:lpstr>
      <vt:lpstr>Figures for   John M. Butler’s  Advanced Topics in Forensic DNA Typing: Methodology (2012)</vt:lpstr>
      <vt:lpstr>Chapter 1 – Sample Collection &amp; Characterization</vt:lpstr>
      <vt:lpstr>PowerPoint Presentation</vt:lpstr>
      <vt:lpstr>PowerPoint Presentation</vt:lpstr>
      <vt:lpstr>PowerPoint Presentation</vt:lpstr>
      <vt:lpstr>PowerPoint Presentation</vt:lpstr>
      <vt:lpstr>Chapter 2 – DNA Extraction</vt:lpstr>
      <vt:lpstr>PowerPoint Presentation</vt:lpstr>
      <vt:lpstr>PowerPoint Presentation</vt:lpstr>
      <vt:lpstr>PowerPoint Presentation</vt:lpstr>
      <vt:lpstr>Differential Extraction</vt:lpstr>
      <vt:lpstr>PowerPoint Presentation</vt:lpstr>
      <vt:lpstr>PowerPoint Presentation</vt:lpstr>
      <vt:lpstr>Chapter 3 – DNA Quantitation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4 – PCR Amplification</vt:lpstr>
      <vt:lpstr>PowerPoint Presentation</vt:lpstr>
      <vt:lpstr>PowerPoint Presentation</vt:lpstr>
      <vt:lpstr>PowerPoint Presentation</vt:lpstr>
      <vt:lpstr>PowerPoint Presentation</vt:lpstr>
      <vt:lpstr>PowerPoint Presentation</vt:lpstr>
      <vt:lpstr>Chapter 5 – STR loci and kits</vt:lpstr>
      <vt:lpstr>PowerPoint Presentation</vt:lpstr>
      <vt:lpstr>PowerPoint Presentation</vt:lpstr>
      <vt:lpstr>D16 Allelic Ladders</vt:lpstr>
      <vt:lpstr>PowerPoint Presentation</vt:lpstr>
      <vt:lpstr>PowerPoint Presentation</vt:lpstr>
      <vt:lpstr>PowerPoint Presentation</vt:lpstr>
      <vt:lpstr>PowerPoint Presentation</vt:lpstr>
      <vt:lpstr>PowerPoint Presentation</vt:lpstr>
      <vt:lpstr>Chapter 6 – CE Instrumentation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7 – Validation and QA</vt:lpstr>
      <vt:lpstr>PowerPoint Presentation</vt:lpstr>
      <vt:lpstr>PowerPoint Presentation</vt:lpstr>
      <vt:lpstr>Chapter 8 – DNA Databases</vt:lpstr>
      <vt:lpstr>PowerPoint Presentation</vt:lpstr>
      <vt:lpstr>Primary Searches Conducted</vt:lpstr>
      <vt:lpstr>PowerPoint Presentation</vt:lpstr>
      <vt:lpstr>Possible scenarios for extending sets of genetic markers to be used in national DNA databases</vt:lpstr>
      <vt:lpstr>Chapter 9 – Missing persons &amp; mass disasters</vt:lpstr>
      <vt:lpstr>PowerPoint Presentation</vt:lpstr>
      <vt:lpstr>PowerPoint Presentation</vt:lpstr>
      <vt:lpstr>PowerPoint Presentation</vt:lpstr>
      <vt:lpstr>PowerPoint Presentation</vt:lpstr>
      <vt:lpstr>PowerPoint Presentation</vt:lpstr>
      <vt:lpstr>PowerPoint Presentation</vt:lpstr>
      <vt:lpstr>Chapter 10 – DNA Degradation</vt:lpstr>
      <vt:lpstr>PowerPoint Presentation</vt:lpstr>
      <vt:lpstr>PowerPoint Presentation</vt:lpstr>
      <vt:lpstr>PowerPoint Presentation</vt:lpstr>
      <vt:lpstr>PowerPoint Presentation</vt:lpstr>
      <vt:lpstr>Chapter 11 – Low-level DNA</vt:lpstr>
      <vt:lpstr>PowerPoint Presentation</vt:lpstr>
      <vt:lpstr>PowerPoint Presentation</vt:lpstr>
      <vt:lpstr>PowerPoint Presentation</vt:lpstr>
      <vt:lpstr>PowerPoint Presentation</vt:lpstr>
      <vt:lpstr>PowerPoint Presentation</vt:lpstr>
      <vt:lpstr>Chapter 12 – SNPs and AIMs</vt:lpstr>
      <vt:lpstr>Protocol Steps for Allele-Specific Primer Extension SNP Assay</vt:lpstr>
      <vt:lpstr>PowerPoint Presentation</vt:lpstr>
      <vt:lpstr>Chapter 13 – Y-chromosome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14 - mtDNA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15 – X-chromosome</vt:lpstr>
      <vt:lpstr>PowerPoint Presentation</vt:lpstr>
      <vt:lpstr>PowerPoint Presentation</vt:lpstr>
      <vt:lpstr>Investigator Argus X-12 Kit</vt:lpstr>
      <vt:lpstr>Chapter 16 – Nonhuman DNA</vt:lpstr>
      <vt:lpstr>PowerPoint Presentation</vt:lpstr>
      <vt:lpstr>Chapter 17 – New Technologies</vt:lpstr>
      <vt:lpstr>PowerPoint Presentation</vt:lpstr>
      <vt:lpstr>PowerPoint Presentation</vt:lpstr>
      <vt:lpstr>PowerPoint Presentation</vt:lpstr>
      <vt:lpstr>PowerPoint Presentation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 DNA Mixtures</dc:title>
  <dc:creator>  </dc:creator>
  <cp:lastModifiedBy>Butler, John M.</cp:lastModifiedBy>
  <cp:revision>35</cp:revision>
  <dcterms:created xsi:type="dcterms:W3CDTF">2010-07-27T14:43:19Z</dcterms:created>
  <dcterms:modified xsi:type="dcterms:W3CDTF">2011-09-21T14:03:38Z</dcterms:modified>
</cp:coreProperties>
</file>